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2"/>
  </p:notesMasterIdLst>
  <p:sldIdLst>
    <p:sldId id="289" r:id="rId2"/>
    <p:sldId id="311" r:id="rId3"/>
    <p:sldId id="325" r:id="rId4"/>
    <p:sldId id="326" r:id="rId5"/>
    <p:sldId id="294" r:id="rId6"/>
    <p:sldId id="327" r:id="rId7"/>
    <p:sldId id="295" r:id="rId8"/>
    <p:sldId id="328" r:id="rId9"/>
    <p:sldId id="330" r:id="rId10"/>
    <p:sldId id="315" r:id="rId11"/>
    <p:sldId id="316" r:id="rId12"/>
    <p:sldId id="317" r:id="rId13"/>
    <p:sldId id="324" r:id="rId14"/>
    <p:sldId id="318" r:id="rId15"/>
    <p:sldId id="319" r:id="rId16"/>
    <p:sldId id="306" r:id="rId17"/>
    <p:sldId id="329" r:id="rId18"/>
    <p:sldId id="320" r:id="rId19"/>
    <p:sldId id="307" r:id="rId20"/>
    <p:sldId id="32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52"/>
    <a:srgbClr val="56B4E6"/>
    <a:srgbClr val="F6A81C"/>
    <a:srgbClr val="005999"/>
    <a:srgbClr val="F69246"/>
    <a:srgbClr val="CACC27"/>
    <a:srgbClr val="75B5B8"/>
    <a:srgbClr val="F66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" autoAdjust="0"/>
    <p:restoredTop sz="93978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0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C8D2-3868-D24B-AF37-F3EF3317FB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E095-0B35-D043-AC1A-1D3F9107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34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47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73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6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1" y="288002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BD59EF-4535-2C4A-850E-5869362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2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DC9D14-6D36-814F-BC47-34F3AC921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1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45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1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69136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224001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031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1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E45DFE3-643A-E048-8280-7CBBA6EDA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2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9DBE519-C078-6146-84E7-3C6EC3706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1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3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37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971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620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59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891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7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624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75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A8EF-3394-486C-A750-F46826AE3249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33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land.i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ie/eng/health/immunisation/infomaterials/translation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ie/eng/health/immunisation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hyperlink" Target="https://www.hse.ie/eng/about/who/primarycare/socialinclusion/" TargetMode="External"/><Relationship Id="rId4" Type="http://schemas.openxmlformats.org/officeDocument/2006/relationships/hyperlink" Target="https://www.hse.ie/eng/health/immunisation/infomaterials/translations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canner.topsec.com/?d=2120&amp;r=show&amp;u=https%3A%2F%2Fwww.hse.ie%2Feng%2Fhealth%2Fimmunisation%2Finfomaterials%2Ftranslations%2Fimmunisationcalendarrom.pdf&amp;t=6922301d7a005a930a2f76e68fdfa6325db6f21a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www.hpsc.ie/a-z/vaccinepreventable/measles/factsheet/Measles%20leaflet%20Czech%20Nov%202023.pdf" TargetMode="External"/><Relationship Id="rId7" Type="http://schemas.openxmlformats.org/officeDocument/2006/relationships/hyperlink" Target="https://scanner.topsec.com/?d=2120&amp;r=show&amp;u=https%3A%2F%2Fwww.hse.ie%2Feng%2Fhealth%2Fimmunisation%2Finfomaterials%2Ftranslations%2Fimmunisationcalendarenglish.pdf&amp;t=5176277f5ab630c14f4902c1136ea50cd3566ce0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hpsc.ie/publications/informationleafletsforthegeneralpublic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hse.ie/eng/health/immunisation/infomaterials/translations/romainfo.pdf" TargetMode="External"/><Relationship Id="rId11" Type="http://schemas.openxmlformats.org/officeDocument/2006/relationships/hyperlink" Target="https://youtu.be/7Apq4W2pS7g?si=3vf7KCxPmkcnzi-_" TargetMode="External"/><Relationship Id="rId5" Type="http://schemas.openxmlformats.org/officeDocument/2006/relationships/hyperlink" Target="https://www.hpsc.ie/a-z/vaccinepreventable/measles/factsheet/Measles%20leaflet%20Slovak%20Nov%202023.pdf" TargetMode="External"/><Relationship Id="rId10" Type="http://schemas.openxmlformats.org/officeDocument/2006/relationships/hyperlink" Target="https://scanner.topsec.com/?d=2120&amp;r=show&amp;u=https%3A%2F%2Fwww.hse.ie%2Feng%2Fhealth%2Fimmunisation%2Finfomaterials%2Ftranslations%2Fimmunisationcalendarcsy.pdf&amp;t=c19bfe86feb502a5aa40327efa2cd69a627babb4" TargetMode="External"/><Relationship Id="rId4" Type="http://schemas.openxmlformats.org/officeDocument/2006/relationships/hyperlink" Target="https://www.hpsc.ie/a-z/vaccinepreventable/measles/factsheet/Measles%20leaflet%20Romanian%20Nov%202023.pdf" TargetMode="External"/><Relationship Id="rId9" Type="http://schemas.openxmlformats.org/officeDocument/2006/relationships/hyperlink" Target="https://scanner.topsec.com/?d=2120&amp;r=show&amp;u=https%3A%2F%2Fwww.hse.ie%2Feng%2Fhealth%2Fimmunisation%2Finfomaterials%2Ftranslations%2Fimmunisationcalendarsky.pdf&amp;t=ce0cdd884943fa8595440c0103e4ad14ee08837c" TargetMode="Externa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1113625" y="1872659"/>
            <a:ext cx="4213646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IE" sz="2800" b="1" dirty="0" smtClean="0">
                <a:solidFill>
                  <a:schemeClr val="bg1">
                    <a:lumMod val="95000"/>
                  </a:schemeClr>
                </a:solidFill>
              </a:rPr>
              <a:t>Why do some people not accept vaccination?</a:t>
            </a:r>
            <a:endParaRPr lang="en-IE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A61E5F59-DCD6-3545-9914-4A3EB491AD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159" y="1524201"/>
            <a:ext cx="2978140" cy="3959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3935674"/>
            <a:ext cx="1150676" cy="1150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721" y="3849145"/>
            <a:ext cx="317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And what can we do to help?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09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092820" y="139410"/>
            <a:ext cx="764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sz="2000" dirty="0">
                <a:solidFill>
                  <a:srgbClr val="005E52"/>
                </a:solidFill>
              </a:rPr>
              <a:t>Motivational Interviewing- approach recommended by the WHO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1894" y="901687"/>
            <a:ext cx="56035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/>
              <a:t>Respectful and collaborative approach-brings the person to make a decision (positive) about </a:t>
            </a:r>
            <a:r>
              <a:rPr lang="en-IE" sz="1600" dirty="0" smtClean="0"/>
              <a:t>vaccination.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342900" lvl="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Ask open ended </a:t>
            </a:r>
            <a:r>
              <a:rPr lang="en-IE" sz="1600" b="1" dirty="0" smtClean="0">
                <a:solidFill>
                  <a:prstClr val="black"/>
                </a:solidFill>
              </a:rPr>
              <a:t>questions. </a:t>
            </a:r>
            <a:endParaRPr lang="en-IE" sz="1600" b="1" dirty="0">
              <a:solidFill>
                <a:prstClr val="black"/>
              </a:solidFill>
            </a:endParaRPr>
          </a:p>
          <a:p>
            <a:pPr marL="342900" lvl="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Stress the positives- what they are doing </a:t>
            </a:r>
            <a:r>
              <a:rPr lang="en-IE" sz="1600" b="1" dirty="0" smtClean="0">
                <a:solidFill>
                  <a:prstClr val="black"/>
                </a:solidFill>
              </a:rPr>
              <a:t>right.</a:t>
            </a:r>
            <a:endParaRPr lang="en-IE" sz="1600" b="1" dirty="0">
              <a:solidFill>
                <a:prstClr val="black"/>
              </a:solidFill>
            </a:endParaRPr>
          </a:p>
          <a:p>
            <a:pPr marL="342900" lvl="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Confirm you understand their worries (without agreeing with them</a:t>
            </a:r>
            <a:r>
              <a:rPr lang="en-IE" sz="1600" b="1" dirty="0" smtClean="0">
                <a:solidFill>
                  <a:prstClr val="black"/>
                </a:solidFill>
              </a:rPr>
              <a:t>).</a:t>
            </a:r>
            <a:endParaRPr lang="en-IE" sz="1600" b="1" dirty="0">
              <a:solidFill>
                <a:prstClr val="black"/>
              </a:solidFill>
            </a:endParaRPr>
          </a:p>
          <a:p>
            <a:pPr marL="342900" lvl="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Summarise what they have said to you to make sure you </a:t>
            </a:r>
            <a:r>
              <a:rPr lang="en-IE" sz="1600" b="1" dirty="0" smtClean="0">
                <a:solidFill>
                  <a:prstClr val="black"/>
                </a:solidFill>
              </a:rPr>
              <a:t>understand.</a:t>
            </a:r>
            <a:endParaRPr lang="en-IE" sz="1600" b="1" dirty="0">
              <a:solidFill>
                <a:prstClr val="black"/>
              </a:solidFill>
            </a:endParaRPr>
          </a:p>
          <a:p>
            <a:pPr marL="342900" lvl="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Offer </a:t>
            </a:r>
            <a:r>
              <a:rPr lang="en-IE" sz="1600" b="1" dirty="0" smtClean="0">
                <a:solidFill>
                  <a:prstClr val="black"/>
                </a:solidFill>
              </a:rPr>
              <a:t>information.</a:t>
            </a:r>
            <a:endParaRPr lang="en-IE" sz="1600" b="1" dirty="0">
              <a:solidFill>
                <a:prstClr val="black"/>
              </a:solidFill>
            </a:endParaRPr>
          </a:p>
          <a:p>
            <a:pPr marL="342900" lvl="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Describe the next </a:t>
            </a:r>
            <a:r>
              <a:rPr lang="en-IE" sz="1600" b="1" dirty="0" smtClean="0">
                <a:solidFill>
                  <a:prstClr val="black"/>
                </a:solidFill>
              </a:rPr>
              <a:t>steps.</a:t>
            </a:r>
            <a:endParaRPr lang="en-IE" sz="16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344" y="1184443"/>
            <a:ext cx="2351431" cy="1876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2203" y="3011719"/>
            <a:ext cx="1516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1600" dirty="0">
                <a:solidFill>
                  <a:prstClr val="black"/>
                </a:solidFill>
                <a:hlinkClick r:id="rId3"/>
              </a:rPr>
              <a:t>www.hseland.ie</a:t>
            </a:r>
            <a:endParaRPr lang="en-IE" sz="1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0137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5338" y="139410"/>
            <a:ext cx="7301129" cy="35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sz="2000" dirty="0" smtClean="0">
                <a:solidFill>
                  <a:srgbClr val="005E52"/>
                </a:solidFill>
              </a:rPr>
              <a:t>Tips for communication </a:t>
            </a:r>
            <a:endParaRPr lang="en-IE" sz="2000" dirty="0">
              <a:solidFill>
                <a:srgbClr val="005E5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338" y="623171"/>
            <a:ext cx="83790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Ask open-ended questions to find out what their specific concerns are: </a:t>
            </a:r>
            <a:endParaRPr lang="en-IE" sz="1600" b="1" dirty="0" smtClean="0">
              <a:solidFill>
                <a:prstClr val="black"/>
              </a:solidFill>
            </a:endParaRPr>
          </a:p>
          <a:p>
            <a:pPr lvl="0"/>
            <a:r>
              <a:rPr lang="en-IE" sz="1600" dirty="0" smtClean="0">
                <a:solidFill>
                  <a:prstClr val="black"/>
                </a:solidFill>
              </a:rPr>
              <a:t>      “</a:t>
            </a:r>
            <a:r>
              <a:rPr lang="en-IE" sz="1600" dirty="0">
                <a:solidFill>
                  <a:prstClr val="black"/>
                </a:solidFill>
              </a:rPr>
              <a:t>Can I check with you what you’re worried about</a:t>
            </a:r>
            <a:r>
              <a:rPr lang="en-IE" sz="1600" dirty="0" smtClean="0">
                <a:solidFill>
                  <a:prstClr val="black"/>
                </a:solidFill>
              </a:rPr>
              <a:t>?”</a:t>
            </a:r>
          </a:p>
          <a:p>
            <a:pPr lvl="1"/>
            <a:endParaRPr lang="en-IE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Stress the positives of what they are doing: </a:t>
            </a:r>
            <a:r>
              <a:rPr lang="en-IE" sz="1600" dirty="0" smtClean="0">
                <a:solidFill>
                  <a:prstClr val="black"/>
                </a:solidFill>
              </a:rPr>
              <a:t>“</a:t>
            </a:r>
            <a:r>
              <a:rPr lang="en-IE" sz="1600" dirty="0">
                <a:solidFill>
                  <a:prstClr val="black"/>
                </a:solidFill>
              </a:rPr>
              <a:t>It’s good you’re asking questions”. “I know you want to do the best for you and for your family</a:t>
            </a:r>
            <a:r>
              <a:rPr lang="en-IE" sz="1600" dirty="0" smtClean="0">
                <a:solidFill>
                  <a:prstClr val="black"/>
                </a:solidFill>
              </a:rPr>
              <a:t>”.</a:t>
            </a:r>
          </a:p>
          <a:p>
            <a:pPr lvl="1"/>
            <a:endParaRPr lang="en-IE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Confirm you understand their worries (without agreeing with them). </a:t>
            </a:r>
            <a:r>
              <a:rPr lang="en-IE" sz="1600" dirty="0" smtClean="0">
                <a:solidFill>
                  <a:prstClr val="black"/>
                </a:solidFill>
              </a:rPr>
              <a:t>“</a:t>
            </a:r>
            <a:r>
              <a:rPr lang="en-IE" sz="1600" dirty="0">
                <a:solidFill>
                  <a:prstClr val="black"/>
                </a:solidFill>
              </a:rPr>
              <a:t>It can be worrying when you read about things like that</a:t>
            </a:r>
            <a:r>
              <a:rPr lang="en-IE" sz="1600" dirty="0" smtClean="0">
                <a:solidFill>
                  <a:prstClr val="black"/>
                </a:solidFill>
              </a:rPr>
              <a:t>”.</a:t>
            </a:r>
          </a:p>
          <a:p>
            <a:pPr lvl="1"/>
            <a:endParaRPr lang="en-IE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Summarise what they have said to you to make sure you understand. </a:t>
            </a:r>
            <a:r>
              <a:rPr lang="en-IE" sz="1600" dirty="0" smtClean="0">
                <a:solidFill>
                  <a:prstClr val="black"/>
                </a:solidFill>
              </a:rPr>
              <a:t>“From what </a:t>
            </a:r>
            <a:r>
              <a:rPr lang="en-IE" sz="1600" dirty="0">
                <a:solidFill>
                  <a:prstClr val="black"/>
                </a:solidFill>
              </a:rPr>
              <a:t>you’ve told me, </a:t>
            </a:r>
            <a:r>
              <a:rPr lang="en-IE" sz="1600" dirty="0" smtClean="0">
                <a:solidFill>
                  <a:prstClr val="black"/>
                </a:solidFill>
              </a:rPr>
              <a:t>you </a:t>
            </a:r>
            <a:r>
              <a:rPr lang="en-IE" sz="1600" dirty="0">
                <a:solidFill>
                  <a:prstClr val="black"/>
                </a:solidFill>
              </a:rPr>
              <a:t>read on Facebook about a side effect </a:t>
            </a:r>
            <a:r>
              <a:rPr lang="en-IE" sz="1600" dirty="0" smtClean="0">
                <a:solidFill>
                  <a:prstClr val="black"/>
                </a:solidFill>
              </a:rPr>
              <a:t>of MMR that </a:t>
            </a:r>
            <a:r>
              <a:rPr lang="en-IE" sz="1600" dirty="0">
                <a:solidFill>
                  <a:prstClr val="black"/>
                </a:solidFill>
              </a:rPr>
              <a:t>worries you, is that right</a:t>
            </a:r>
            <a:r>
              <a:rPr lang="en-IE" sz="1600" dirty="0" smtClean="0">
                <a:solidFill>
                  <a:prstClr val="black"/>
                </a:solidFill>
              </a:rPr>
              <a:t>?”</a:t>
            </a:r>
          </a:p>
          <a:p>
            <a:pPr lvl="1"/>
            <a:endParaRPr lang="en-IE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prstClr val="black"/>
                </a:solidFill>
              </a:rPr>
              <a:t>Offer information. Stress the positives and use examples: </a:t>
            </a:r>
            <a:r>
              <a:rPr lang="en-IE" sz="1600" dirty="0" smtClean="0">
                <a:solidFill>
                  <a:prstClr val="black"/>
                </a:solidFill>
              </a:rPr>
              <a:t>"</a:t>
            </a:r>
            <a:r>
              <a:rPr lang="en-IE" sz="1600" dirty="0">
                <a:solidFill>
                  <a:prstClr val="black"/>
                </a:solidFill>
              </a:rPr>
              <a:t>Could I tell you </a:t>
            </a:r>
            <a:r>
              <a:rPr lang="en-IE" sz="1600" dirty="0" smtClean="0">
                <a:solidFill>
                  <a:prstClr val="black"/>
                </a:solidFill>
              </a:rPr>
              <a:t>about when I got my baby vaccinated?”</a:t>
            </a:r>
          </a:p>
          <a:p>
            <a:pPr lvl="1"/>
            <a:endParaRPr lang="en-IE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Describe the next steps: </a:t>
            </a:r>
            <a:r>
              <a:rPr lang="en-IE" sz="1600" dirty="0" smtClean="0">
                <a:solidFill>
                  <a:prstClr val="black"/>
                </a:solidFill>
              </a:rPr>
              <a:t>“</a:t>
            </a:r>
            <a:r>
              <a:rPr lang="en-IE" sz="1600" dirty="0">
                <a:solidFill>
                  <a:prstClr val="black"/>
                </a:solidFill>
              </a:rPr>
              <a:t>S</a:t>
            </a:r>
            <a:r>
              <a:rPr lang="en-IE" sz="1600" dirty="0" smtClean="0">
                <a:solidFill>
                  <a:prstClr val="black"/>
                </a:solidFill>
              </a:rPr>
              <a:t>o </a:t>
            </a:r>
            <a:r>
              <a:rPr lang="en-IE" sz="1600" dirty="0">
                <a:solidFill>
                  <a:prstClr val="black"/>
                </a:solidFill>
              </a:rPr>
              <a:t>you’re going to go down to the </a:t>
            </a:r>
            <a:r>
              <a:rPr lang="en-IE" sz="1600" dirty="0" smtClean="0">
                <a:solidFill>
                  <a:prstClr val="black"/>
                </a:solidFill>
              </a:rPr>
              <a:t>GP and </a:t>
            </a:r>
            <a:r>
              <a:rPr lang="en-IE" sz="1600" dirty="0">
                <a:solidFill>
                  <a:prstClr val="black"/>
                </a:solidFill>
              </a:rPr>
              <a:t>talk to </a:t>
            </a:r>
            <a:r>
              <a:rPr lang="en-IE" sz="1600" dirty="0" smtClean="0">
                <a:solidFill>
                  <a:prstClr val="black"/>
                </a:solidFill>
              </a:rPr>
              <a:t>the nurse </a:t>
            </a:r>
            <a:r>
              <a:rPr lang="en-IE" sz="1600" dirty="0">
                <a:solidFill>
                  <a:prstClr val="black"/>
                </a:solidFill>
              </a:rPr>
              <a:t>about the vaccine a bit more”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716" y="354469"/>
            <a:ext cx="1013905" cy="8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5338" y="139410"/>
            <a:ext cx="7301129" cy="32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sz="1800" u="sng" dirty="0" smtClean="0">
                <a:solidFill>
                  <a:srgbClr val="005E52"/>
                </a:solidFill>
              </a:rPr>
              <a:t>Do</a:t>
            </a:r>
            <a:endParaRPr lang="en-IE" sz="1800" u="sng" dirty="0">
              <a:solidFill>
                <a:srgbClr val="005E5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560"/>
            <a:ext cx="1150676" cy="1150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190" y="1086053"/>
            <a:ext cx="7437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Give information </a:t>
            </a:r>
            <a:r>
              <a:rPr lang="en-IE" sz="1600" dirty="0">
                <a:solidFill>
                  <a:prstClr val="black"/>
                </a:solidFill>
              </a:rPr>
              <a:t>about the specific concern the person shared. You can use information available on </a:t>
            </a:r>
            <a:r>
              <a:rPr lang="en-IE" sz="1600" dirty="0" smtClean="0">
                <a:solidFill>
                  <a:prstClr val="black"/>
                </a:solidFill>
              </a:rPr>
              <a:t>www.immunisation.ie </a:t>
            </a:r>
            <a:r>
              <a:rPr lang="en-IE" sz="1600" dirty="0">
                <a:solidFill>
                  <a:prstClr val="black"/>
                </a:solidFill>
              </a:rPr>
              <a:t>If you don’t feel able to answer their questions, advise them to talk to GP, </a:t>
            </a:r>
            <a:r>
              <a:rPr lang="en-IE" sz="1600" dirty="0" smtClean="0">
                <a:solidFill>
                  <a:prstClr val="black"/>
                </a:solidFill>
              </a:rPr>
              <a:t>GP nurse, pharmacist </a:t>
            </a:r>
            <a:r>
              <a:rPr lang="en-IE" sz="1600" dirty="0">
                <a:solidFill>
                  <a:prstClr val="black"/>
                </a:solidFill>
              </a:rPr>
              <a:t>or </a:t>
            </a:r>
            <a:r>
              <a:rPr lang="en-IE" sz="1600" dirty="0" smtClean="0">
                <a:solidFill>
                  <a:prstClr val="black"/>
                </a:solidFill>
              </a:rPr>
              <a:t>public health nurse.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6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prstClr val="black"/>
                </a:solidFill>
              </a:rPr>
              <a:t>Share </a:t>
            </a:r>
            <a:r>
              <a:rPr lang="en-IE" sz="1600" b="1" dirty="0">
                <a:solidFill>
                  <a:prstClr val="black"/>
                </a:solidFill>
              </a:rPr>
              <a:t>your own experience. </a:t>
            </a:r>
            <a:r>
              <a:rPr lang="en-IE" sz="1600" dirty="0">
                <a:solidFill>
                  <a:prstClr val="black"/>
                </a:solidFill>
              </a:rPr>
              <a:t>Telling a story can be very powerful e.g. “I had some questions too, but I talked to my GP and she answered my questions</a:t>
            </a:r>
            <a:r>
              <a:rPr lang="en-IE" sz="1600" dirty="0" smtClean="0">
                <a:solidFill>
                  <a:prstClr val="black"/>
                </a:solidFill>
              </a:rPr>
              <a:t>. My baby had a fever for a day but then was fine. I’m happy because my baby is protected against measles and we are helping to protect our family.”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prstClr val="black"/>
                </a:solidFill>
              </a:rPr>
              <a:t>Give </a:t>
            </a:r>
            <a:r>
              <a:rPr lang="en-IE" sz="1600" b="1" dirty="0">
                <a:solidFill>
                  <a:prstClr val="black"/>
                </a:solidFill>
              </a:rPr>
              <a:t>examples of others in your community who have been vaccinated. </a:t>
            </a:r>
            <a:r>
              <a:rPr lang="en-IE" sz="1600" dirty="0">
                <a:solidFill>
                  <a:prstClr val="black"/>
                </a:solidFill>
              </a:rPr>
              <a:t>It can really help when vaccination is seen as the normal thing to do in your own community. </a:t>
            </a:r>
            <a:endParaRPr lang="en-IE" sz="1600" dirty="0" smtClean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795" y="51411"/>
            <a:ext cx="1013905" cy="8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5338" y="139410"/>
            <a:ext cx="7301129" cy="35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sz="2000" u="sng" dirty="0" smtClean="0">
                <a:solidFill>
                  <a:srgbClr val="005E52"/>
                </a:solidFill>
              </a:rPr>
              <a:t>Do</a:t>
            </a:r>
            <a:endParaRPr lang="en-IE" sz="2000" u="sng" dirty="0">
              <a:solidFill>
                <a:srgbClr val="005E5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560"/>
            <a:ext cx="1150676" cy="1150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772" y="872665"/>
            <a:ext cx="7437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practical information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“Your GP down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road gives vaccines, you can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</a:t>
            </a:r>
            <a:r>
              <a:rPr kumimoji="0" lang="en-I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appointment/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they’ll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you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information”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 a leaflet or share information they can read at home. </a:t>
            </a:r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Visit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://www.hse.ie/eng/health/immunisation/infomaterials/translations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/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Information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in different languages and in different </a:t>
            </a: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Finally, leave the door open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If the person remains unsure let them know they can come back and talk to you about the vaccines again at any time.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025" y="3290060"/>
            <a:ext cx="1786396" cy="14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5338" y="139410"/>
            <a:ext cx="7301129" cy="35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sz="2000" u="sng" dirty="0" smtClean="0">
                <a:solidFill>
                  <a:srgbClr val="005E52"/>
                </a:solidFill>
              </a:rPr>
              <a:t>DOESN’T HELP</a:t>
            </a:r>
            <a:endParaRPr lang="en-IE" sz="2000" u="sng" dirty="0">
              <a:solidFill>
                <a:srgbClr val="005E5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560"/>
            <a:ext cx="1150676" cy="1150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463" y="1086549"/>
            <a:ext cx="74378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prstClr val="black"/>
                </a:solidFill>
              </a:rPr>
              <a:t>Don’t </a:t>
            </a:r>
            <a:r>
              <a:rPr lang="en-IE" dirty="0">
                <a:solidFill>
                  <a:prstClr val="black"/>
                </a:solidFill>
              </a:rPr>
              <a:t>get into an argument or a debate-it doesn’t </a:t>
            </a:r>
            <a:r>
              <a:rPr lang="en-IE" dirty="0" smtClean="0">
                <a:solidFill>
                  <a:prstClr val="black"/>
                </a:solidFill>
              </a:rPr>
              <a:t>work.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Don’t bring up concerns that the person has not brought up themselves, even if rumours are circulating in your community (it can actually help to spread that rumour).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5338" y="139410"/>
            <a:ext cx="7301129" cy="4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dirty="0">
                <a:solidFill>
                  <a:srgbClr val="005E52"/>
                </a:solidFill>
              </a:rPr>
              <a:t>What if someone is “anti-vaccine”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560"/>
            <a:ext cx="1150676" cy="1150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4153" y="752567"/>
            <a:ext cx="8012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prstClr val="black"/>
                </a:solidFill>
              </a:rPr>
              <a:t>e.g. strong beliefs in conspiracy </a:t>
            </a:r>
            <a:r>
              <a:rPr lang="en-IE" sz="1600" dirty="0" smtClean="0">
                <a:solidFill>
                  <a:prstClr val="black"/>
                </a:solidFill>
              </a:rPr>
              <a:t>theories</a:t>
            </a:r>
            <a:endParaRPr lang="en-IE" sz="16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prstClr val="black"/>
                </a:solidFill>
              </a:rPr>
              <a:t>The goal is to maintain the relationship and build </a:t>
            </a:r>
            <a:r>
              <a:rPr lang="en-IE" sz="1600" dirty="0" smtClean="0">
                <a:solidFill>
                  <a:prstClr val="black"/>
                </a:solidFill>
              </a:rPr>
              <a:t>trust. </a:t>
            </a:r>
            <a:endParaRPr lang="en-IE" sz="16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Affirm </a:t>
            </a:r>
            <a:r>
              <a:rPr lang="en-IE" sz="1600" b="1" dirty="0" smtClean="0">
                <a:solidFill>
                  <a:prstClr val="black"/>
                </a:solidFill>
              </a:rPr>
              <a:t>positives (without agreeing)</a:t>
            </a:r>
            <a:r>
              <a:rPr lang="en-IE" sz="1600" dirty="0" smtClean="0">
                <a:solidFill>
                  <a:prstClr val="black"/>
                </a:solidFill>
              </a:rPr>
              <a:t> </a:t>
            </a:r>
            <a:r>
              <a:rPr lang="en-IE" sz="1600" dirty="0">
                <a:solidFill>
                  <a:prstClr val="black"/>
                </a:solidFill>
              </a:rPr>
              <a:t>“ You’ve thought about this a lot”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Ask </a:t>
            </a:r>
            <a:r>
              <a:rPr lang="en-IE" sz="1600" b="1" dirty="0" smtClean="0">
                <a:solidFill>
                  <a:prstClr val="black"/>
                </a:solidFill>
              </a:rPr>
              <a:t>permission </a:t>
            </a:r>
            <a:r>
              <a:rPr lang="en-IE" sz="1600" dirty="0" smtClean="0">
                <a:solidFill>
                  <a:prstClr val="black"/>
                </a:solidFill>
              </a:rPr>
              <a:t>“Would </a:t>
            </a:r>
            <a:r>
              <a:rPr lang="en-IE" sz="1600" dirty="0">
                <a:solidFill>
                  <a:prstClr val="black"/>
                </a:solidFill>
              </a:rPr>
              <a:t>it be ok with you to talk a little bit about the vaccine?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prstClr val="black"/>
                </a:solidFill>
              </a:rPr>
              <a:t>If </a:t>
            </a:r>
            <a:r>
              <a:rPr lang="en-IE" sz="1600" dirty="0">
                <a:solidFill>
                  <a:prstClr val="black"/>
                </a:solidFill>
              </a:rPr>
              <a:t>they say no- that’s ok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prstClr val="black"/>
                </a:solidFill>
              </a:rPr>
              <a:t>If they say yes- move to motivational interviewing approach but if becomes a debate or an argument, don’t continue: “I can see you have made a decision”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Leave the door open- </a:t>
            </a:r>
            <a:r>
              <a:rPr lang="en-IE" sz="1600" dirty="0">
                <a:solidFill>
                  <a:prstClr val="black"/>
                </a:solidFill>
              </a:rPr>
              <a:t>If you ever want to talk to me again, I’d be really happy to answer any </a:t>
            </a:r>
            <a:r>
              <a:rPr lang="en-IE" sz="1600" dirty="0" smtClean="0">
                <a:solidFill>
                  <a:prstClr val="black"/>
                </a:solidFill>
              </a:rPr>
              <a:t>questions.  </a:t>
            </a:r>
            <a:endParaRPr lang="en-IE" sz="16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prstClr val="black"/>
                </a:solidFill>
              </a:rPr>
              <a:t>Offer advice </a:t>
            </a:r>
            <a:r>
              <a:rPr lang="en-IE" sz="1600" dirty="0">
                <a:solidFill>
                  <a:prstClr val="black"/>
                </a:solidFill>
              </a:rPr>
              <a:t>e.g. </a:t>
            </a:r>
            <a:r>
              <a:rPr lang="en-IE" sz="1600" dirty="0" smtClean="0">
                <a:solidFill>
                  <a:prstClr val="black"/>
                </a:solidFill>
              </a:rPr>
              <a:t>about measles, to attend GP or GP nurse if baby becomes sick</a:t>
            </a:r>
            <a:r>
              <a:rPr lang="en-IE" sz="1400" dirty="0" smtClean="0">
                <a:solidFill>
                  <a:prstClr val="black"/>
                </a:solidFill>
              </a:rPr>
              <a:t>.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45" y="248599"/>
            <a:ext cx="17049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/>
          <p:nvPr/>
        </p:nvSpPr>
        <p:spPr>
          <a:xfrm>
            <a:off x="0" y="395526"/>
            <a:ext cx="9072438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sz="2400" b="1" dirty="0">
                <a:solidFill>
                  <a:srgbClr val="005E52"/>
                </a:solidFill>
              </a:rPr>
              <a:t>Signposting to reliable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340" y="1140589"/>
            <a:ext cx="56392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/>
              <a:t>There is so much information out there, it is hard to know what information to trust.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/>
              <a:t>Speaking to GP, practice </a:t>
            </a:r>
            <a:r>
              <a:rPr lang="en-IE" sz="1600" dirty="0" smtClean="0"/>
              <a:t>nurse, public health nurse </a:t>
            </a:r>
            <a:r>
              <a:rPr lang="en-IE" sz="1600" dirty="0"/>
              <a:t>or pharmacist is a good place to start.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/>
              <a:t>Tell the person that, if they do go on-line, make sure they go to a reliable website that is truthful and based on science.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/>
              <a:t>The hse.ie website </a:t>
            </a:r>
            <a:r>
              <a:rPr lang="en-IE" sz="1600" dirty="0" smtClean="0"/>
              <a:t>has </a:t>
            </a:r>
            <a:r>
              <a:rPr lang="en-IE" sz="1600" dirty="0"/>
              <a:t>lots of information about vaccines. More detailed information is available at </a:t>
            </a:r>
            <a:r>
              <a:rPr lang="en-IE" sz="1600" dirty="0" smtClean="0"/>
              <a:t>immunisation.ie</a:t>
            </a:r>
            <a:r>
              <a:rPr lang="en-IE" sz="1600" dirty="0"/>
              <a:t> </a:t>
            </a:r>
            <a:r>
              <a:rPr lang="en-IE" sz="1600" dirty="0" smtClean="0"/>
              <a:t>and mychild.ie </a:t>
            </a:r>
            <a:endParaRPr lang="en-IE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9" t="31835" r="27859" b="4289"/>
          <a:stretch/>
        </p:blipFill>
        <p:spPr>
          <a:xfrm>
            <a:off x="6755974" y="1002685"/>
            <a:ext cx="2316464" cy="323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74" y="3556018"/>
            <a:ext cx="973594" cy="1263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32" y="3507077"/>
            <a:ext cx="823086" cy="136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25894"/>
            <a:ext cx="115224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/>
          <p:nvPr/>
        </p:nvSpPr>
        <p:spPr>
          <a:xfrm>
            <a:off x="78026" y="289118"/>
            <a:ext cx="907243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5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 to the Case:</a:t>
            </a:r>
            <a:r>
              <a:rPr kumimoji="0" lang="en-IE" sz="2400" b="1" i="0" u="none" strike="noStrike" kern="1200" cap="none" spc="0" normalizeH="0" noProof="0" dirty="0" smtClean="0">
                <a:ln>
                  <a:noFill/>
                </a:ln>
                <a:solidFill>
                  <a:srgbClr val="005E5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noProof="0" dirty="0" smtClean="0">
                <a:ln>
                  <a:noFill/>
                </a:ln>
                <a:solidFill>
                  <a:srgbClr val="005E5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MMR Recommended Family Members in measles outbreak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005E5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986" y="1140589"/>
            <a:ext cx="6159062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74" y="3556018"/>
            <a:ext cx="973594" cy="1263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32" y="3507077"/>
            <a:ext cx="823086" cy="136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132" y="1604472"/>
            <a:ext cx="6081263" cy="192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6" y="3792306"/>
            <a:ext cx="115224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5338" y="139410"/>
            <a:ext cx="7301129" cy="4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dirty="0" smtClean="0">
                <a:solidFill>
                  <a:srgbClr val="005E52"/>
                </a:solidFill>
              </a:rPr>
              <a:t>Further Information</a:t>
            </a:r>
            <a:endParaRPr lang="en-IE" dirty="0">
              <a:solidFill>
                <a:srgbClr val="005E5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560"/>
            <a:ext cx="1150676" cy="1150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4154" y="841382"/>
            <a:ext cx="7437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4154" y="914010"/>
            <a:ext cx="55935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Videos, leaflets, easy </a:t>
            </a:r>
            <a:r>
              <a:rPr lang="en-IE" dirty="0" smtClean="0"/>
              <a:t>read</a:t>
            </a:r>
          </a:p>
          <a:p>
            <a:r>
              <a:rPr lang="en-IE" dirty="0">
                <a:hlinkClick r:id="rId3"/>
              </a:rPr>
              <a:t>https://www.hse.ie/eng/health/immunisation</a:t>
            </a:r>
            <a:r>
              <a:rPr lang="en-IE" dirty="0" smtClean="0">
                <a:hlinkClick r:id="rId3"/>
              </a:rPr>
              <a:t>/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Vaccine Information Translations</a:t>
            </a:r>
          </a:p>
          <a:p>
            <a:r>
              <a:rPr lang="en-IE" dirty="0">
                <a:hlinkClick r:id="rId4"/>
              </a:rPr>
              <a:t>https://www.hse.ie/eng/health/immunisation/infomaterials/translations</a:t>
            </a:r>
            <a:r>
              <a:rPr lang="en-IE" dirty="0" smtClean="0">
                <a:hlinkClick r:id="rId4"/>
              </a:rPr>
              <a:t>/</a:t>
            </a:r>
            <a:endParaRPr lang="en-IE" dirty="0" smtClean="0"/>
          </a:p>
          <a:p>
            <a:endParaRPr lang="en-IE" dirty="0"/>
          </a:p>
          <a:p>
            <a:r>
              <a:rPr lang="en-IE" dirty="0"/>
              <a:t>HSE </a:t>
            </a:r>
            <a:r>
              <a:rPr lang="en-IE" dirty="0" smtClean="0"/>
              <a:t>National Social </a:t>
            </a:r>
            <a:r>
              <a:rPr lang="en-IE" dirty="0"/>
              <a:t>Inclusion Office </a:t>
            </a:r>
            <a:endParaRPr lang="en-IE" dirty="0" smtClean="0"/>
          </a:p>
          <a:p>
            <a:r>
              <a:rPr lang="en-IE" dirty="0">
                <a:hlinkClick r:id="rId5"/>
              </a:rPr>
              <a:t>https://www.hse.ie/eng/about/who/primarycare/socialinclusion</a:t>
            </a:r>
            <a:r>
              <a:rPr lang="en-IE" dirty="0" smtClean="0">
                <a:hlinkClick r:id="rId5"/>
              </a:rPr>
              <a:t>/</a:t>
            </a:r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168" y="841382"/>
            <a:ext cx="3163870" cy="857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166" y="1880053"/>
            <a:ext cx="2234682" cy="26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2348"/>
            <a:ext cx="4709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rgbClr val="005E52"/>
                </a:solidFill>
              </a:rPr>
              <a:t>Roma specific vaccine information</a:t>
            </a:r>
            <a:endParaRPr lang="en-IE" sz="2400" dirty="0">
              <a:solidFill>
                <a:srgbClr val="005E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055" y="817747"/>
            <a:ext cx="80719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 smtClean="0"/>
              <a:t>HPSC </a:t>
            </a:r>
            <a:r>
              <a:rPr lang="en-IE" sz="1400" b="1" dirty="0"/>
              <a:t>measles leaflet (updated August </a:t>
            </a:r>
            <a:r>
              <a:rPr lang="en-IE" sz="1400" b="1" dirty="0" smtClean="0"/>
              <a:t>2023):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u="sng" dirty="0" smtClean="0">
                <a:hlinkClick r:id="rId2"/>
              </a:rPr>
              <a:t>https</a:t>
            </a:r>
            <a:r>
              <a:rPr lang="en-IE" sz="1400" u="sng" dirty="0">
                <a:hlinkClick r:id="rId2"/>
              </a:rPr>
              <a:t>://www.hpsc.ie/publications/informationleafletsforthegeneralpublic/</a:t>
            </a:r>
            <a:endParaRPr lang="en-I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400" u="sng" dirty="0">
                <a:hlinkClick r:id="rId3"/>
              </a:rPr>
              <a:t>Measles leaflet -  Roma community - Czech</a:t>
            </a:r>
            <a:endParaRPr lang="en-I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400" u="sng" dirty="0">
                <a:hlinkClick r:id="rId4"/>
              </a:rPr>
              <a:t>Measles leaflet - Roma community - Romanian</a:t>
            </a:r>
            <a:endParaRPr lang="en-I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400" u="sng" dirty="0">
                <a:hlinkClick r:id="rId5"/>
              </a:rPr>
              <a:t>Measles leaflet - Roma Community </a:t>
            </a:r>
            <a:r>
              <a:rPr lang="en-IE" sz="1400" u="sng" dirty="0" smtClean="0">
                <a:hlinkClick r:id="rId5"/>
              </a:rPr>
              <a:t>– Slovak</a:t>
            </a:r>
            <a:endParaRPr lang="en-IE" sz="1400" u="sng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400" dirty="0"/>
          </a:p>
          <a:p>
            <a:r>
              <a:rPr lang="en-IE" sz="1400" b="1" dirty="0"/>
              <a:t>Pictorial infographic for meningitis, measles, mumps and rubella</a:t>
            </a:r>
            <a:r>
              <a:rPr lang="en-IE" sz="1400" dirty="0"/>
              <a:t>: Wexford and Waterford Roma Health Projects have developed a pictorial infographic for meningitis, measles, mumps and rubella </a:t>
            </a:r>
            <a:endParaRPr lang="en-IE" sz="1400" dirty="0" smtClean="0"/>
          </a:p>
          <a:p>
            <a:r>
              <a:rPr lang="en-IE" sz="1400" u="sng" dirty="0" smtClean="0">
                <a:hlinkClick r:id="rId6"/>
              </a:rPr>
              <a:t>https</a:t>
            </a:r>
            <a:r>
              <a:rPr lang="en-IE" sz="1400" u="sng" dirty="0">
                <a:hlinkClick r:id="rId6"/>
              </a:rPr>
              <a:t>://</a:t>
            </a:r>
            <a:r>
              <a:rPr lang="en-IE" sz="1400" u="sng" dirty="0" smtClean="0">
                <a:hlinkClick r:id="rId6"/>
              </a:rPr>
              <a:t>www.hse.ie/eng/health/immunisation/infomaterials/translations/romainfo.pdf</a:t>
            </a:r>
            <a:endParaRPr lang="en-IE" sz="1400" u="sng" dirty="0" smtClean="0"/>
          </a:p>
          <a:p>
            <a:endParaRPr lang="en-IE" sz="1400" dirty="0"/>
          </a:p>
          <a:p>
            <a:r>
              <a:rPr lang="en-IE" sz="1400" b="1" dirty="0"/>
              <a:t>Childhood immunisation schedule in Ireland</a:t>
            </a:r>
            <a:r>
              <a:rPr lang="en-IE" sz="1400" dirty="0"/>
              <a:t>: The following resource has been developed by the Intercultural Health Hub in Waterford supported by HSE Social Inclusion South East Community Healthcare, Area C (SE and CHO6) Department of Public Health and the HSE National Immunisation Office -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400" u="sng" dirty="0">
                <a:hlinkClick r:id="rId7"/>
              </a:rPr>
              <a:t>Childhood Immunisation Schedule</a:t>
            </a:r>
            <a:r>
              <a:rPr lang="en-IE" sz="1400" dirty="0"/>
              <a:t> - English 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400" u="sng" dirty="0" err="1">
                <a:hlinkClick r:id="rId8"/>
              </a:rPr>
              <a:t>Programul</a:t>
            </a:r>
            <a:r>
              <a:rPr lang="en-IE" sz="1400" u="sng" dirty="0">
                <a:hlinkClick r:id="rId8"/>
              </a:rPr>
              <a:t> de </a:t>
            </a:r>
            <a:r>
              <a:rPr lang="en-IE" sz="1400" u="sng" dirty="0" err="1">
                <a:hlinkClick r:id="rId8"/>
              </a:rPr>
              <a:t>vaccinare</a:t>
            </a:r>
            <a:r>
              <a:rPr lang="en-IE" sz="1400" u="sng" dirty="0">
                <a:hlinkClick r:id="rId8"/>
              </a:rPr>
              <a:t> </a:t>
            </a:r>
            <a:r>
              <a:rPr lang="en-IE" sz="1400" u="sng" dirty="0" err="1">
                <a:hlinkClick r:id="rId8"/>
              </a:rPr>
              <a:t>împotriva</a:t>
            </a:r>
            <a:r>
              <a:rPr lang="en-IE" sz="1400" u="sng" dirty="0">
                <a:hlinkClick r:id="rId8"/>
              </a:rPr>
              <a:t> </a:t>
            </a:r>
            <a:r>
              <a:rPr lang="en-IE" sz="1400" u="sng" dirty="0" err="1">
                <a:hlinkClick r:id="rId8"/>
              </a:rPr>
              <a:t>bolilor</a:t>
            </a:r>
            <a:r>
              <a:rPr lang="en-IE" sz="1400" u="sng" dirty="0">
                <a:hlinkClick r:id="rId8"/>
              </a:rPr>
              <a:t> din </a:t>
            </a:r>
            <a:r>
              <a:rPr lang="en-IE" sz="1400" u="sng" dirty="0" err="1">
                <a:hlinkClick r:id="rId8"/>
              </a:rPr>
              <a:t>copilărie</a:t>
            </a:r>
            <a:r>
              <a:rPr lang="en-IE" sz="1400" dirty="0"/>
              <a:t> - Romanian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400" u="sng" dirty="0" err="1">
                <a:hlinkClick r:id="rId9"/>
              </a:rPr>
              <a:t>Imunizačný</a:t>
            </a:r>
            <a:r>
              <a:rPr lang="en-IE" sz="1400" u="sng" dirty="0">
                <a:hlinkClick r:id="rId9"/>
              </a:rPr>
              <a:t> program pre </a:t>
            </a:r>
            <a:r>
              <a:rPr lang="en-IE" sz="1400" u="sng" dirty="0" err="1">
                <a:hlinkClick r:id="rId9"/>
              </a:rPr>
              <a:t>deti</a:t>
            </a:r>
            <a:r>
              <a:rPr lang="en-IE" sz="1400" dirty="0"/>
              <a:t> - Slovakian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400" u="sng" dirty="0" err="1">
                <a:hlinkClick r:id="rId10"/>
              </a:rPr>
              <a:t>Dětský</a:t>
            </a:r>
            <a:r>
              <a:rPr lang="en-IE" sz="1400" u="sng" dirty="0">
                <a:hlinkClick r:id="rId10"/>
              </a:rPr>
              <a:t> </a:t>
            </a:r>
            <a:r>
              <a:rPr lang="en-IE" sz="1400" u="sng" dirty="0" err="1">
                <a:hlinkClick r:id="rId10"/>
              </a:rPr>
              <a:t>očkovací</a:t>
            </a:r>
            <a:r>
              <a:rPr lang="en-IE" sz="1400" u="sng" dirty="0">
                <a:hlinkClick r:id="rId10"/>
              </a:rPr>
              <a:t> </a:t>
            </a:r>
            <a:r>
              <a:rPr lang="en-IE" sz="1400" u="sng" dirty="0" err="1">
                <a:hlinkClick r:id="rId10"/>
              </a:rPr>
              <a:t>kalendář</a:t>
            </a:r>
            <a:r>
              <a:rPr lang="en-IE" sz="1400" dirty="0"/>
              <a:t> - </a:t>
            </a:r>
            <a:r>
              <a:rPr lang="en-IE" sz="1400" dirty="0" smtClean="0"/>
              <a:t>Czech</a:t>
            </a:r>
          </a:p>
          <a:p>
            <a:pPr lvl="0"/>
            <a:r>
              <a:rPr lang="en-IE" sz="1400" b="1" dirty="0" smtClean="0"/>
              <a:t>Measles information video</a:t>
            </a:r>
            <a:r>
              <a:rPr lang="en-IE" sz="1400" dirty="0" smtClean="0"/>
              <a:t> </a:t>
            </a:r>
            <a:r>
              <a:rPr lang="en-IE" sz="1400" u="sng" dirty="0">
                <a:hlinkClick r:id="rId11"/>
              </a:rPr>
              <a:t>https://youtu.be/7Apq4W2pS7g?si=3vf7KCxPmkcnzi-_</a:t>
            </a:r>
            <a:endParaRPr lang="en-I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In English and Romanian </a:t>
            </a:r>
            <a:endParaRPr lang="en-IE" sz="1400" dirty="0"/>
          </a:p>
          <a:p>
            <a:pPr lvl="0"/>
            <a:endParaRPr lang="en-IE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" y="3817790"/>
            <a:ext cx="1150676" cy="1150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1941" y="684013"/>
            <a:ext cx="2133785" cy="1324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00138" y="3611004"/>
            <a:ext cx="2043862" cy="9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080000" y="281216"/>
            <a:ext cx="7391338" cy="75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sz="2000" dirty="0">
                <a:solidFill>
                  <a:srgbClr val="005E52"/>
                </a:solidFill>
              </a:rPr>
              <a:t>There is a lot of information out there that vaccination is so important………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6857"/>
            <a:ext cx="1150676" cy="1150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1333" y="1510066"/>
            <a:ext cx="5894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Childhood Vaccinations protect against 13 diseases.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Childhood vaccination has saved billions of lives.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We have a lot of information about the safety of childhood vaccines. They have been given to millions and millions of babies over many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Remain as important as ever. Illnesses prevented by vaccination haven’t gone away: measles, whooping cough/pertussis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465" y="1191465"/>
            <a:ext cx="1937657" cy="17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1113625" y="1872659"/>
            <a:ext cx="6222476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you have any questions?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3935674"/>
            <a:ext cx="1150676" cy="1150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721" y="3849145"/>
            <a:ext cx="317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know what can we do to help?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42" y="1496448"/>
            <a:ext cx="1719695" cy="17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8645" y="269137"/>
            <a:ext cx="8140390" cy="678718"/>
          </a:xfrm>
        </p:spPr>
        <p:txBody>
          <a:bodyPr/>
          <a:lstStyle/>
          <a:p>
            <a:pPr algn="ctr"/>
            <a:r>
              <a:rPr lang="en-IE" sz="2000" dirty="0" smtClean="0">
                <a:solidFill>
                  <a:srgbClr val="005E52"/>
                </a:solidFill>
              </a:rPr>
              <a:t>Why might someone not be vaccinated or not have their baby vaccinated? </a:t>
            </a:r>
            <a:endParaRPr lang="en-IE" sz="2000" dirty="0">
              <a:solidFill>
                <a:srgbClr val="005E5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1873" y="1048215"/>
            <a:ext cx="8374566" cy="3389970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</a:rPr>
              <a:t>Most people are not “anti-vaccine”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prstClr val="black"/>
                </a:solidFill>
              </a:rPr>
              <a:t>May not know about vaccines…our information may not be understandable or accessible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prstClr val="black"/>
                </a:solidFill>
              </a:rPr>
              <a:t>May </a:t>
            </a:r>
            <a:r>
              <a:rPr lang="en-IE" sz="1400" dirty="0">
                <a:solidFill>
                  <a:prstClr val="black"/>
                </a:solidFill>
              </a:rPr>
              <a:t>not be convinced that </a:t>
            </a:r>
            <a:r>
              <a:rPr lang="en-IE" sz="1400" dirty="0" smtClean="0">
                <a:solidFill>
                  <a:prstClr val="black"/>
                </a:solidFill>
              </a:rPr>
              <a:t>they/their baby needs vaccines</a:t>
            </a:r>
            <a:endParaRPr lang="en-IE" sz="1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</a:rPr>
              <a:t>Worried about side effects of the vaccine- there may be vaccine misinformation circulating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</a:rPr>
              <a:t>They don’t trust the health service or the </a:t>
            </a:r>
            <a:r>
              <a:rPr lang="en-IE" sz="1400" dirty="0" smtClean="0">
                <a:solidFill>
                  <a:prstClr val="black"/>
                </a:solidFill>
              </a:rPr>
              <a:t>government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</a:rPr>
              <a:t>Getting vaccinated takes planning and effort. </a:t>
            </a:r>
            <a:r>
              <a:rPr lang="en-IE" sz="1400" dirty="0" smtClean="0">
                <a:solidFill>
                  <a:prstClr val="black"/>
                </a:solidFill>
              </a:rPr>
              <a:t>It’s </a:t>
            </a:r>
            <a:r>
              <a:rPr lang="en-IE" sz="1400" dirty="0">
                <a:solidFill>
                  <a:prstClr val="black"/>
                </a:solidFill>
              </a:rPr>
              <a:t>not easy or convenient to get the vaccine e.g. travel, time off work, family to look after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</a:rPr>
              <a:t>Have other things going on and vaccination is low on their list of priorities e.g. </a:t>
            </a:r>
            <a:r>
              <a:rPr lang="en-IE" sz="1400" dirty="0" smtClean="0">
                <a:solidFill>
                  <a:prstClr val="black"/>
                </a:solidFill>
              </a:rPr>
              <a:t>family or financial difficulties</a:t>
            </a:r>
            <a:r>
              <a:rPr lang="en-IE" sz="1400" dirty="0">
                <a:solidFill>
                  <a:prstClr val="black"/>
                </a:solidFill>
              </a:rPr>
              <a:t>, </a:t>
            </a:r>
            <a:r>
              <a:rPr lang="en-IE" sz="1400" dirty="0" smtClean="0">
                <a:solidFill>
                  <a:prstClr val="black"/>
                </a:solidFill>
              </a:rPr>
              <a:t>homelessness</a:t>
            </a:r>
            <a:endParaRPr lang="en-IE" sz="1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prstClr val="black"/>
                </a:solidFill>
              </a:rPr>
              <a:t>Some </a:t>
            </a:r>
            <a:r>
              <a:rPr lang="en-IE" sz="1400" dirty="0">
                <a:solidFill>
                  <a:prstClr val="black"/>
                </a:solidFill>
              </a:rPr>
              <a:t>people have difficulty making decisions— so instead they do nothing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8918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0000" y="269136"/>
            <a:ext cx="7428380" cy="813599"/>
          </a:xfrm>
        </p:spPr>
        <p:txBody>
          <a:bodyPr/>
          <a:lstStyle/>
          <a:p>
            <a:pPr algn="ctr"/>
            <a:r>
              <a:rPr lang="en-IE" sz="2000" dirty="0" smtClean="0">
                <a:solidFill>
                  <a:srgbClr val="005E52"/>
                </a:solidFill>
              </a:rPr>
              <a:t>What can we do? </a:t>
            </a:r>
            <a:endParaRPr lang="en-IE" sz="2000" dirty="0">
              <a:solidFill>
                <a:srgbClr val="005E5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3746" y="1082735"/>
            <a:ext cx="5519854" cy="3504609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IE" sz="1600" dirty="0" smtClean="0"/>
              <a:t>Make vaccination as easy and as accessible as possible – provide information about the practical aspects, help to navigate appointments etc. </a:t>
            </a:r>
          </a:p>
          <a:p>
            <a:pPr marL="228600" indent="-228600">
              <a:buAutoNum type="arabicPeriod"/>
            </a:pPr>
            <a:r>
              <a:rPr lang="en-IE" sz="1600" dirty="0" smtClean="0"/>
              <a:t>Build trust- where healthcare and community health workers are so important </a:t>
            </a:r>
            <a:endParaRPr lang="en-IE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741" y="2184033"/>
            <a:ext cx="2769025" cy="2487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3326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4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080000" y="281216"/>
            <a:ext cx="7391338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b="1" dirty="0">
                <a:solidFill>
                  <a:srgbClr val="005E52"/>
                </a:solidFill>
                <a:latin typeface="+mn-lt"/>
              </a:rPr>
              <a:t>You have a really important role to play: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7" y="1022188"/>
            <a:ext cx="8434848" cy="3438300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/>
              <a:t>A recommendation by a trusted </a:t>
            </a:r>
            <a:r>
              <a:rPr lang="en-IE" sz="1800" dirty="0" smtClean="0"/>
              <a:t>healthcare </a:t>
            </a:r>
            <a:r>
              <a:rPr lang="en-IE" sz="1800" dirty="0"/>
              <a:t>worker to get the vaccine has been shown to increase the chances that someone gets a </a:t>
            </a:r>
            <a:r>
              <a:rPr lang="en-IE" sz="1800" dirty="0" smtClean="0"/>
              <a:t>vaccine.</a:t>
            </a:r>
          </a:p>
          <a:p>
            <a:endParaRPr lang="en-IE" sz="1800" dirty="0"/>
          </a:p>
          <a:p>
            <a:r>
              <a:rPr lang="en-IE" sz="1800" dirty="0"/>
              <a:t>Good communication about vaccines makes a </a:t>
            </a:r>
            <a:r>
              <a:rPr lang="en-IE" sz="1800" dirty="0" smtClean="0"/>
              <a:t>difference. </a:t>
            </a:r>
          </a:p>
          <a:p>
            <a:pPr marL="0" indent="0">
              <a:buNone/>
            </a:pPr>
            <a:endParaRPr lang="en-IE" sz="1800" dirty="0"/>
          </a:p>
          <a:p>
            <a:r>
              <a:rPr lang="en-IE" sz="1800" dirty="0" smtClean="0"/>
              <a:t>E.G. using communication techniques like the ones we are going to talk about, increased  vaccination by 10% (MOTIVE study) </a:t>
            </a:r>
            <a:endParaRPr lang="en-IE" sz="1800" dirty="0"/>
          </a:p>
          <a:p>
            <a:pPr marL="0" indent="0">
              <a:buNone/>
            </a:pPr>
            <a:endParaRPr lang="en-IE" sz="266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811"/>
            <a:ext cx="1150676" cy="1150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990" y="3325667"/>
            <a:ext cx="1451633" cy="14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080000" y="281216"/>
            <a:ext cx="7301129" cy="4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dirty="0">
                <a:solidFill>
                  <a:srgbClr val="005E52"/>
                </a:solidFill>
              </a:rPr>
              <a:t>What can we do that helps?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338" y="1022188"/>
            <a:ext cx="8457354" cy="2734669"/>
          </a:xfrm>
          <a:prstGeom prst="rect">
            <a:avLst/>
          </a:prstGeom>
        </p:spPr>
        <p:txBody>
          <a:bodyPr>
            <a:noAutofit/>
          </a:bodyPr>
          <a:lstStyle>
            <a:lvl1pPr marL="342826" indent="-342826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89" indent="-285688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2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53" indent="-228550" algn="l" defTabSz="45710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54" indent="-228550" algn="l" defTabSz="45710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560"/>
            <a:ext cx="1150676" cy="1150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7046" y="925342"/>
            <a:ext cx="8027424" cy="410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“When it comes to vaccines, people think with their heart not their head”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IE" b="1" dirty="0">
                <a:solidFill>
                  <a:prstClr val="black"/>
                </a:solidFill>
              </a:rPr>
              <a:t>TRUST</a:t>
            </a:r>
            <a:r>
              <a:rPr lang="en-IE" dirty="0">
                <a:solidFill>
                  <a:prstClr val="black"/>
                </a:solidFill>
              </a:rPr>
              <a:t> is </a:t>
            </a:r>
            <a:r>
              <a:rPr lang="en-IE" dirty="0" smtClean="0">
                <a:solidFill>
                  <a:prstClr val="black"/>
                </a:solidFill>
              </a:rPr>
              <a:t>key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“A one to one conversation with somebody that they trust can be very influential in a person’s decision to accept a vaccine.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If people like me from my own community are getting a vaccine, I am more likely to get it</a:t>
            </a:r>
            <a:r>
              <a:rPr lang="en-IE" dirty="0" smtClean="0">
                <a:solidFill>
                  <a:prstClr val="black"/>
                </a:solidFill>
              </a:rPr>
              <a:t>.</a:t>
            </a:r>
            <a:endParaRPr lang="en-IE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prstClr val="black"/>
                </a:solidFill>
              </a:rPr>
              <a:t>Communication techniques are designed to build trust- </a:t>
            </a:r>
            <a:r>
              <a:rPr lang="en-IE" dirty="0">
                <a:solidFill>
                  <a:prstClr val="black"/>
                </a:solidFill>
              </a:rPr>
              <a:t>It’s not just about giving </a:t>
            </a:r>
            <a:r>
              <a:rPr lang="en-IE" dirty="0" smtClean="0">
                <a:solidFill>
                  <a:prstClr val="black"/>
                </a:solidFill>
              </a:rPr>
              <a:t>information (what you say), </a:t>
            </a:r>
            <a:r>
              <a:rPr lang="en-IE" u="sng" dirty="0" smtClean="0">
                <a:solidFill>
                  <a:prstClr val="black"/>
                </a:solidFill>
              </a:rPr>
              <a:t>it’s about how you say it 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216" y="3819560"/>
            <a:ext cx="1233067" cy="11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/>
          <p:nvPr/>
        </p:nvSpPr>
        <p:spPr>
          <a:xfrm>
            <a:off x="209277" y="119616"/>
            <a:ext cx="8941242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E" sz="2400" b="1" dirty="0">
                <a:solidFill>
                  <a:srgbClr val="005E52"/>
                </a:solidFill>
              </a:rPr>
              <a:t>How does the person feel about vaccines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7042" y="1289571"/>
            <a:ext cx="8100900" cy="0"/>
          </a:xfrm>
          <a:prstGeom prst="straightConnector1">
            <a:avLst/>
          </a:prstGeom>
          <a:ln w="76200">
            <a:solidFill>
              <a:srgbClr val="068CA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/>
          <p:cNvSpPr/>
          <p:nvPr/>
        </p:nvSpPr>
        <p:spPr>
          <a:xfrm>
            <a:off x="477043" y="2453425"/>
            <a:ext cx="1368152" cy="1087062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063" y="27307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Refuse all </a:t>
            </a:r>
          </a:p>
        </p:txBody>
      </p:sp>
      <p:sp>
        <p:nvSpPr>
          <p:cNvPr id="13" name="Hexagon 12"/>
          <p:cNvSpPr/>
          <p:nvPr/>
        </p:nvSpPr>
        <p:spPr>
          <a:xfrm>
            <a:off x="2097223" y="2495703"/>
            <a:ext cx="1368152" cy="1071922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41238" y="2658717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Refuse but unsure</a:t>
            </a:r>
          </a:p>
        </p:txBody>
      </p:sp>
      <p:sp>
        <p:nvSpPr>
          <p:cNvPr id="15" name="Hexagon 14"/>
          <p:cNvSpPr/>
          <p:nvPr/>
        </p:nvSpPr>
        <p:spPr>
          <a:xfrm>
            <a:off x="3681399" y="2495703"/>
            <a:ext cx="1872208" cy="1049519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7422" y="2658718"/>
            <a:ext cx="1404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Accept some, delay / refuse some </a:t>
            </a:r>
          </a:p>
        </p:txBody>
      </p:sp>
      <p:sp>
        <p:nvSpPr>
          <p:cNvPr id="17" name="Hexagon 16"/>
          <p:cNvSpPr/>
          <p:nvPr/>
        </p:nvSpPr>
        <p:spPr>
          <a:xfrm>
            <a:off x="5697623" y="2495703"/>
            <a:ext cx="1368153" cy="1049519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72470" y="26038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Accept but unsure</a:t>
            </a:r>
          </a:p>
        </p:txBody>
      </p:sp>
      <p:sp>
        <p:nvSpPr>
          <p:cNvPr id="19" name="Hexagon 18"/>
          <p:cNvSpPr/>
          <p:nvPr/>
        </p:nvSpPr>
        <p:spPr>
          <a:xfrm>
            <a:off x="7353807" y="2495703"/>
            <a:ext cx="1368152" cy="1071922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9831" y="27307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Accept all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41138" y="394264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/>
              <a:t>Vaccine hesitancy: </a:t>
            </a:r>
            <a:r>
              <a:rPr lang="en-IE" sz="1600" dirty="0"/>
              <a:t>delay in acceptance or refusal of vaccines, despite availability of vaccination </a:t>
            </a:r>
            <a:r>
              <a:rPr lang="en-IE" sz="1600" dirty="0" smtClean="0"/>
              <a:t>services.</a:t>
            </a:r>
            <a:endParaRPr lang="en-IE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" y="3817790"/>
            <a:ext cx="1150676" cy="115067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341756" y="1962614"/>
            <a:ext cx="443818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41756" y="1962615"/>
            <a:ext cx="0" cy="289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79942" y="1990492"/>
            <a:ext cx="0" cy="301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5250" y="1962615"/>
            <a:ext cx="7917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98593" y="1516566"/>
            <a:ext cx="353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rgbClr val="005E52"/>
                </a:solidFill>
              </a:rPr>
              <a:t>Most people who are hesitant </a:t>
            </a:r>
            <a:endParaRPr lang="en-IE" sz="1600" dirty="0">
              <a:solidFill>
                <a:srgbClr val="005E52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69434" y="1962615"/>
            <a:ext cx="0" cy="178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56987" y="1951463"/>
            <a:ext cx="0" cy="189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5249" y="1507065"/>
            <a:ext cx="791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rgbClr val="005E52"/>
                </a:solidFill>
              </a:rPr>
              <a:t>&lt;1.5%</a:t>
            </a:r>
            <a:endParaRPr lang="en-IE" sz="1600" dirty="0">
              <a:solidFill>
                <a:srgbClr val="005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0000" y="269136"/>
            <a:ext cx="7104996" cy="813599"/>
          </a:xfrm>
        </p:spPr>
        <p:txBody>
          <a:bodyPr/>
          <a:lstStyle/>
          <a:p>
            <a:r>
              <a:rPr lang="en-IE" sz="2000" dirty="0" smtClean="0">
                <a:solidFill>
                  <a:srgbClr val="005E52"/>
                </a:solidFill>
              </a:rPr>
              <a:t>Communication with someone who is hesitant  </a:t>
            </a:r>
            <a:endParaRPr lang="en-IE" sz="2000" dirty="0">
              <a:solidFill>
                <a:srgbClr val="005E5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81" y="1130014"/>
            <a:ext cx="7348654" cy="262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9821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5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E7EA7-84C8-A74B-ACF8-13B6D0B98108}"/>
              </a:ext>
            </a:extLst>
          </p:cNvPr>
          <p:cNvSpPr txBox="1"/>
          <p:nvPr/>
        </p:nvSpPr>
        <p:spPr>
          <a:xfrm>
            <a:off x="0" y="367893"/>
            <a:ext cx="9072438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5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Case: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005E5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986" y="1140589"/>
            <a:ext cx="6159062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74" y="3556018"/>
            <a:ext cx="973594" cy="1263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32" y="3507077"/>
            <a:ext cx="823086" cy="136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30" y="3394914"/>
            <a:ext cx="5008006" cy="1585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6" y="3792306"/>
            <a:ext cx="1152244" cy="1146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0270" y="1108512"/>
            <a:ext cx="6012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Family measles outbreak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Local public health recommend unvaccinated children receive MMR vaccine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Family are unsure about vaccination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Peer support worker asked to speak to the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How would you approach this case?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62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1454</Words>
  <Application>Microsoft Office PowerPoint</Application>
  <PresentationFormat>On-screen Show (16:9)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Proofreading Academy Student</dc:creator>
  <cp:lastModifiedBy>Michelle Hayes</cp:lastModifiedBy>
  <cp:revision>65</cp:revision>
  <dcterms:created xsi:type="dcterms:W3CDTF">2021-11-10T13:35:28Z</dcterms:created>
  <dcterms:modified xsi:type="dcterms:W3CDTF">2024-05-14T08:34:29Z</dcterms:modified>
</cp:coreProperties>
</file>