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45" r:id="rId1"/>
    <p:sldMasterId id="2147484063" r:id="rId2"/>
  </p:sldMasterIdLst>
  <p:sldIdLst>
    <p:sldId id="256" r:id="rId3"/>
    <p:sldId id="257" r:id="rId4"/>
    <p:sldId id="258" r:id="rId5"/>
    <p:sldId id="259" r:id="rId6"/>
    <p:sldId id="260" r:id="rId7"/>
    <p:sldId id="279" r:id="rId8"/>
    <p:sldId id="275" r:id="rId9"/>
    <p:sldId id="280" r:id="rId10"/>
    <p:sldId id="261" r:id="rId11"/>
    <p:sldId id="262" r:id="rId12"/>
    <p:sldId id="263" r:id="rId13"/>
    <p:sldId id="264" r:id="rId14"/>
    <p:sldId id="268" r:id="rId15"/>
    <p:sldId id="266" r:id="rId16"/>
    <p:sldId id="267" r:id="rId17"/>
    <p:sldId id="277"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1" autoAdjust="0"/>
    <p:restoredTop sz="96395" autoAdjust="0"/>
  </p:normalViewPr>
  <p:slideViewPr>
    <p:cSldViewPr snapToGrid="0">
      <p:cViewPr varScale="1">
        <p:scale>
          <a:sx n="69" d="100"/>
          <a:sy n="69" d="100"/>
        </p:scale>
        <p:origin x="852" y="66"/>
      </p:cViewPr>
      <p:guideLst/>
    </p:cSldViewPr>
  </p:slideViewPr>
  <p:outlineViewPr>
    <p:cViewPr>
      <p:scale>
        <a:sx n="33" d="100"/>
        <a:sy n="33" d="100"/>
      </p:scale>
      <p:origin x="0" y="-144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5/14/2024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4445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8350738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5/14/2024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009858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5/14/2024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7150556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5/14/2024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0965163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0878559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4871524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10406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5/14/2024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31713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5/14/2024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02836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15720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46743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5/14/2024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80932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2381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70314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92558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94456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73717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79081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1449093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5/14/2024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6247683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5/14/2024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8360146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5/14/2024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31933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5/14/2024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8439766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1332617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5/14/2024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973350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6885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5/14/2024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50805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93676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17035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85255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68389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22752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5/14/2024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82185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3.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5/14/2024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58714352"/>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 id="2147484061" r:id="rId16"/>
    <p:sldLayoutId id="2147484062" r:id="rId17"/>
  </p:sldLayoutIdLst>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5/14/2024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41562196"/>
      </p:ext>
    </p:extLst>
  </p:cSld>
  <p:clrMap bg1="dk1" tx1="lt1" bg2="dk2" tx2="lt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 id="2147484076" r:id="rId13"/>
    <p:sldLayoutId id="2147484077" r:id="rId14"/>
    <p:sldLayoutId id="2147484078" r:id="rId15"/>
    <p:sldLayoutId id="2147484079" r:id="rId16"/>
    <p:sldLayoutId id="2147484080" r:id="rId17"/>
  </p:sldLayoutIdLst>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IE" dirty="0" smtClean="0"/>
              <a:t>ROMA &amp; VACCINATIONS</a:t>
            </a:r>
            <a:br>
              <a:rPr lang="en-IE" dirty="0" smtClean="0"/>
            </a:br>
            <a:r>
              <a:rPr lang="en-IE" sz="4000" dirty="0" smtClean="0"/>
              <a:t>South East </a:t>
            </a:r>
            <a:r>
              <a:rPr lang="en-IE" sz="4000" dirty="0"/>
              <a:t>C</a:t>
            </a:r>
            <a:r>
              <a:rPr lang="en-IE" sz="4000" dirty="0" smtClean="0"/>
              <a:t>ommunity </a:t>
            </a:r>
            <a:r>
              <a:rPr lang="en-IE" sz="4000" dirty="0"/>
              <a:t>H</a:t>
            </a:r>
            <a:r>
              <a:rPr lang="en-IE" sz="4000" dirty="0" smtClean="0"/>
              <a:t>ealthcare (SECH)</a:t>
            </a:r>
            <a:endParaRPr lang="en-IE" sz="4000" dirty="0"/>
          </a:p>
        </p:txBody>
      </p:sp>
      <p:sp>
        <p:nvSpPr>
          <p:cNvPr id="3" name="Subtitle 2"/>
          <p:cNvSpPr>
            <a:spLocks noGrp="1"/>
          </p:cNvSpPr>
          <p:nvPr>
            <p:ph type="subTitle" idx="1"/>
          </p:nvPr>
        </p:nvSpPr>
        <p:spPr>
          <a:xfrm>
            <a:off x="1371600" y="3632200"/>
            <a:ext cx="9448800" cy="1129581"/>
          </a:xfrm>
        </p:spPr>
        <p:txBody>
          <a:bodyPr>
            <a:normAutofit fontScale="70000" lnSpcReduction="20000"/>
          </a:bodyPr>
          <a:lstStyle/>
          <a:p>
            <a:r>
              <a:rPr lang="en-IE" sz="3300" dirty="0" smtClean="0"/>
              <a:t>Presentation by Alex Petrovics, Roma Team Lead &amp; Acting Intercultural Health Team Lead in association with HSE Social Inclusion South East</a:t>
            </a:r>
          </a:p>
          <a:p>
            <a:r>
              <a:rPr lang="en-IE" dirty="0" smtClean="0"/>
              <a:t>15</a:t>
            </a:r>
            <a:r>
              <a:rPr lang="en-IE" baseline="30000" dirty="0" smtClean="0"/>
              <a:t>th</a:t>
            </a:r>
            <a:r>
              <a:rPr lang="en-IE" dirty="0" smtClean="0"/>
              <a:t> May 2024</a:t>
            </a:r>
            <a:endParaRPr lang="en-IE" dirty="0"/>
          </a:p>
        </p:txBody>
      </p:sp>
    </p:spTree>
    <p:extLst>
      <p:ext uri="{BB962C8B-B14F-4D97-AF65-F5344CB8AC3E}">
        <p14:creationId xmlns:p14="http://schemas.microsoft.com/office/powerpoint/2010/main" val="1887108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3200" dirty="0" smtClean="0"/>
              <a:t>Vaccine Hesitancy - </a:t>
            </a:r>
            <a:r>
              <a:rPr lang="en-IE" sz="3200" dirty="0" smtClean="0">
                <a:solidFill>
                  <a:schemeClr val="tx1"/>
                </a:solidFill>
              </a:rPr>
              <a:t>Consideration of </a:t>
            </a:r>
            <a:r>
              <a:rPr lang="en-IE" sz="3200" dirty="0" smtClean="0"/>
              <a:t>Wider</a:t>
            </a:r>
            <a:r>
              <a:rPr lang="en-IE" sz="3200" dirty="0" smtClean="0">
                <a:solidFill>
                  <a:schemeClr val="tx1"/>
                </a:solidFill>
              </a:rPr>
              <a:t> issues</a:t>
            </a:r>
            <a:endParaRPr lang="en-IE" sz="3200" dirty="0">
              <a:solidFill>
                <a:schemeClr val="tx1"/>
              </a:solidFill>
            </a:endParaRPr>
          </a:p>
        </p:txBody>
      </p:sp>
      <p:sp>
        <p:nvSpPr>
          <p:cNvPr id="3" name="Content Placeholder 2"/>
          <p:cNvSpPr>
            <a:spLocks noGrp="1"/>
          </p:cNvSpPr>
          <p:nvPr>
            <p:ph idx="1"/>
          </p:nvPr>
        </p:nvSpPr>
        <p:spPr/>
        <p:txBody>
          <a:bodyPr>
            <a:normAutofit/>
          </a:bodyPr>
          <a:lstStyle/>
          <a:p>
            <a:r>
              <a:rPr lang="en-IE" dirty="0" smtClean="0">
                <a:solidFill>
                  <a:schemeClr val="tx1">
                    <a:lumMod val="95000"/>
                    <a:lumOff val="5000"/>
                  </a:schemeClr>
                </a:solidFill>
              </a:rPr>
              <a:t>Covid-19 </a:t>
            </a:r>
            <a:r>
              <a:rPr lang="en-IE" b="1" dirty="0" smtClean="0">
                <a:solidFill>
                  <a:schemeClr val="tx1">
                    <a:lumMod val="95000"/>
                    <a:lumOff val="5000"/>
                  </a:schemeClr>
                </a:solidFill>
              </a:rPr>
              <a:t>reduced trust </a:t>
            </a:r>
            <a:r>
              <a:rPr lang="en-IE" dirty="0" smtClean="0">
                <a:solidFill>
                  <a:schemeClr val="tx1">
                    <a:lumMod val="95000"/>
                    <a:lumOff val="5000"/>
                  </a:schemeClr>
                </a:solidFill>
              </a:rPr>
              <a:t>in vaccinations for Roma in SECH. </a:t>
            </a:r>
            <a:r>
              <a:rPr lang="en-IE" dirty="0" smtClean="0"/>
              <a:t>When children are being offered vaccinations, parents refuse as they think health professionals might give them COVID vaccinations.</a:t>
            </a:r>
          </a:p>
          <a:p>
            <a:r>
              <a:rPr lang="en-IE" dirty="0"/>
              <a:t>The concept of vaccine hesitancy emphasises the importance of individual behaviour and individual attitudes, and does not explicitly take into account key factors including </a:t>
            </a:r>
            <a:r>
              <a:rPr lang="en-IE" b="1" dirty="0"/>
              <a:t>social inequalities, discrimination, socio-demographic </a:t>
            </a:r>
            <a:r>
              <a:rPr lang="en-IE" b="1" dirty="0" smtClean="0"/>
              <a:t>factors </a:t>
            </a:r>
            <a:r>
              <a:rPr lang="en-IE" b="1" dirty="0"/>
              <a:t>or historical </a:t>
            </a:r>
            <a:r>
              <a:rPr lang="en-IE" b="1" dirty="0" smtClean="0"/>
              <a:t>influence.</a:t>
            </a:r>
          </a:p>
          <a:p>
            <a:r>
              <a:rPr lang="en-IE" b="1" dirty="0" smtClean="0"/>
              <a:t>For example, </a:t>
            </a:r>
            <a:r>
              <a:rPr lang="en-IE" dirty="0"/>
              <a:t>In </a:t>
            </a:r>
            <a:r>
              <a:rPr lang="en-IE" dirty="0" err="1">
                <a:solidFill>
                  <a:schemeClr val="tx1">
                    <a:lumMod val="95000"/>
                    <a:lumOff val="5000"/>
                  </a:schemeClr>
                </a:solidFill>
              </a:rPr>
              <a:t>Czechia</a:t>
            </a:r>
            <a:r>
              <a:rPr lang="en-IE" dirty="0">
                <a:solidFill>
                  <a:schemeClr val="tx1">
                    <a:lumMod val="95000"/>
                    <a:lumOff val="5000"/>
                  </a:schemeClr>
                </a:solidFill>
              </a:rPr>
              <a:t> &amp; Slovakia, health care providers </a:t>
            </a:r>
            <a:r>
              <a:rPr lang="en-IE" b="1" dirty="0">
                <a:solidFill>
                  <a:schemeClr val="tx1">
                    <a:lumMod val="95000"/>
                    <a:lumOff val="5000"/>
                  </a:schemeClr>
                </a:solidFill>
              </a:rPr>
              <a:t>forcibly sterilized </a:t>
            </a:r>
            <a:r>
              <a:rPr lang="en-IE" dirty="0">
                <a:solidFill>
                  <a:schemeClr val="tx1">
                    <a:lumMod val="95000"/>
                    <a:lumOff val="5000"/>
                  </a:schemeClr>
                </a:solidFill>
              </a:rPr>
              <a:t>Romani women during other </a:t>
            </a:r>
            <a:r>
              <a:rPr lang="en-IE" dirty="0" err="1">
                <a:solidFill>
                  <a:schemeClr val="tx1">
                    <a:lumMod val="95000"/>
                    <a:lumOff val="5000"/>
                  </a:schemeClr>
                </a:solidFill>
              </a:rPr>
              <a:t>ob</a:t>
            </a:r>
            <a:r>
              <a:rPr lang="en-IE" dirty="0">
                <a:solidFill>
                  <a:schemeClr val="tx1">
                    <a:lumMod val="95000"/>
                    <a:lumOff val="5000"/>
                  </a:schemeClr>
                </a:solidFill>
              </a:rPr>
              <a:t>/</a:t>
            </a:r>
            <a:r>
              <a:rPr lang="en-IE" dirty="0" err="1">
                <a:solidFill>
                  <a:schemeClr val="tx1">
                    <a:lumMod val="95000"/>
                    <a:lumOff val="5000"/>
                  </a:schemeClr>
                </a:solidFill>
              </a:rPr>
              <a:t>gyn</a:t>
            </a:r>
            <a:r>
              <a:rPr lang="en-IE" dirty="0">
                <a:solidFill>
                  <a:schemeClr val="tx1">
                    <a:lumMod val="95000"/>
                    <a:lumOff val="5000"/>
                  </a:schemeClr>
                </a:solidFill>
              </a:rPr>
              <a:t> services or surgeries without seeking their consent. Hundreds of women have been illegally sterilized without their informed choice or consent, and nobody has ever been held responsible.</a:t>
            </a:r>
          </a:p>
          <a:p>
            <a:endParaRPr lang="en-IE" b="1" dirty="0"/>
          </a:p>
        </p:txBody>
      </p:sp>
    </p:spTree>
    <p:extLst>
      <p:ext uri="{BB962C8B-B14F-4D97-AF65-F5344CB8AC3E}">
        <p14:creationId xmlns:p14="http://schemas.microsoft.com/office/powerpoint/2010/main" val="1092313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000" cap="none" dirty="0" smtClean="0"/>
              <a:t>Misinformation and disinformation played a role in vaccine HESITANCY</a:t>
            </a:r>
            <a:endParaRPr lang="en-IE" sz="2000" cap="none" dirty="0"/>
          </a:p>
        </p:txBody>
      </p:sp>
      <p:pic>
        <p:nvPicPr>
          <p:cNvPr id="4" name="Content Placeholder 3"/>
          <p:cNvPicPr>
            <a:picLocks noGrp="1" noChangeAspect="1"/>
          </p:cNvPicPr>
          <p:nvPr>
            <p:ph idx="1"/>
          </p:nvPr>
        </p:nvPicPr>
        <p:blipFill>
          <a:blip r:embed="rId2"/>
          <a:stretch>
            <a:fillRect/>
          </a:stretch>
        </p:blipFill>
        <p:spPr>
          <a:xfrm>
            <a:off x="813051" y="2794818"/>
            <a:ext cx="4165098" cy="2963170"/>
          </a:xfrm>
          <a:prstGeom prst="rect">
            <a:avLst/>
          </a:prstGeom>
        </p:spPr>
      </p:pic>
      <p:pic>
        <p:nvPicPr>
          <p:cNvPr id="5" name="Picture 4"/>
          <p:cNvPicPr>
            <a:picLocks noChangeAspect="1"/>
          </p:cNvPicPr>
          <p:nvPr/>
        </p:nvPicPr>
        <p:blipFill>
          <a:blip r:embed="rId3"/>
          <a:stretch>
            <a:fillRect/>
          </a:stretch>
        </p:blipFill>
        <p:spPr>
          <a:xfrm>
            <a:off x="5246875" y="2794817"/>
            <a:ext cx="4936711" cy="2835273"/>
          </a:xfrm>
          <a:prstGeom prst="rect">
            <a:avLst/>
          </a:prstGeom>
        </p:spPr>
      </p:pic>
    </p:spTree>
    <p:extLst>
      <p:ext uri="{BB962C8B-B14F-4D97-AF65-F5344CB8AC3E}">
        <p14:creationId xmlns:p14="http://schemas.microsoft.com/office/powerpoint/2010/main" val="1536511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273631" y="195308"/>
            <a:ext cx="9517350" cy="6662692"/>
          </a:xfrm>
          <a:prstGeom prst="rect">
            <a:avLst/>
          </a:prstGeom>
        </p:spPr>
      </p:pic>
      <p:sp>
        <p:nvSpPr>
          <p:cNvPr id="3" name="TextBox 2"/>
          <p:cNvSpPr txBox="1"/>
          <p:nvPr/>
        </p:nvSpPr>
        <p:spPr>
          <a:xfrm>
            <a:off x="8146080" y="2884321"/>
            <a:ext cx="3089564" cy="2585323"/>
          </a:xfrm>
          <a:prstGeom prst="rect">
            <a:avLst/>
          </a:prstGeom>
          <a:noFill/>
        </p:spPr>
        <p:txBody>
          <a:bodyPr wrap="square" rtlCol="0">
            <a:spAutoFit/>
          </a:bodyPr>
          <a:lstStyle/>
          <a:p>
            <a:r>
              <a:rPr lang="en-IE" dirty="0" smtClean="0">
                <a:solidFill>
                  <a:schemeClr val="tx1">
                    <a:lumMod val="95000"/>
                    <a:lumOff val="5000"/>
                  </a:schemeClr>
                </a:solidFill>
              </a:rPr>
              <a:t>We found that the changes in vaccination schedules caused Roma to </a:t>
            </a:r>
            <a:r>
              <a:rPr lang="en-IE" dirty="0" err="1" smtClean="0">
                <a:solidFill>
                  <a:schemeClr val="tx1">
                    <a:lumMod val="95000"/>
                    <a:lumOff val="5000"/>
                  </a:schemeClr>
                </a:solidFill>
              </a:rPr>
              <a:t>mis</a:t>
            </a:r>
            <a:r>
              <a:rPr lang="en-IE" dirty="0" smtClean="0">
                <a:solidFill>
                  <a:schemeClr val="tx1">
                    <a:lumMod val="95000"/>
                    <a:lumOff val="5000"/>
                  </a:schemeClr>
                </a:solidFill>
              </a:rPr>
              <a:t>-trust vaccines as they can believe there is something wrong with them if they have to changed frequently</a:t>
            </a:r>
            <a:r>
              <a:rPr lang="en-IE" dirty="0" smtClean="0">
                <a:solidFill>
                  <a:srgbClr val="FF0000"/>
                </a:solidFill>
              </a:rPr>
              <a:t> </a:t>
            </a:r>
          </a:p>
          <a:p>
            <a:r>
              <a:rPr lang="en-IE" dirty="0" smtClean="0">
                <a:solidFill>
                  <a:srgbClr val="7030A0"/>
                </a:solidFill>
              </a:rPr>
              <a:t> </a:t>
            </a:r>
            <a:endParaRPr lang="en-IE" dirty="0">
              <a:solidFill>
                <a:srgbClr val="7030A0"/>
              </a:solidFill>
            </a:endParaRPr>
          </a:p>
        </p:txBody>
      </p:sp>
    </p:spTree>
    <p:extLst>
      <p:ext uri="{BB962C8B-B14F-4D97-AF65-F5344CB8AC3E}">
        <p14:creationId xmlns:p14="http://schemas.microsoft.com/office/powerpoint/2010/main" val="3240674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3600" dirty="0" smtClean="0"/>
              <a:t>TASK &amp; WHAT We hope to achieve – vaccination project 2024</a:t>
            </a:r>
            <a:endParaRPr lang="en-IE" sz="3600" dirty="0"/>
          </a:p>
        </p:txBody>
      </p:sp>
      <p:sp>
        <p:nvSpPr>
          <p:cNvPr id="3" name="Content Placeholder 2"/>
          <p:cNvSpPr>
            <a:spLocks noGrp="1"/>
          </p:cNvSpPr>
          <p:nvPr>
            <p:ph idx="1"/>
          </p:nvPr>
        </p:nvSpPr>
        <p:spPr/>
        <p:txBody>
          <a:bodyPr>
            <a:normAutofit fontScale="92500" lnSpcReduction="10000"/>
          </a:bodyPr>
          <a:lstStyle/>
          <a:p>
            <a:endParaRPr lang="en-IE" dirty="0" smtClean="0"/>
          </a:p>
          <a:p>
            <a:pPr marL="0" indent="0">
              <a:buNone/>
            </a:pPr>
            <a:r>
              <a:rPr lang="en-IE" b="1" dirty="0" smtClean="0"/>
              <a:t>Task:</a:t>
            </a:r>
            <a:r>
              <a:rPr lang="en-IE" dirty="0" smtClean="0"/>
              <a:t> </a:t>
            </a:r>
          </a:p>
          <a:p>
            <a:pPr marL="0" indent="0">
              <a:buNone/>
            </a:pPr>
            <a:r>
              <a:rPr lang="en-IE" dirty="0" smtClean="0"/>
              <a:t>To provide information and then seek consent form Roma parents to identify gaps in childhood immunisation schedules and then support parents to close gaps.  </a:t>
            </a:r>
          </a:p>
          <a:p>
            <a:pPr marL="0" indent="0">
              <a:buNone/>
            </a:pPr>
            <a:r>
              <a:rPr lang="en-IE" dirty="0" smtClean="0"/>
              <a:t>Building on learning to date, </a:t>
            </a:r>
            <a:r>
              <a:rPr lang="en-IE" dirty="0" smtClean="0">
                <a:solidFill>
                  <a:schemeClr val="tx1">
                    <a:lumMod val="95000"/>
                    <a:lumOff val="5000"/>
                  </a:schemeClr>
                </a:solidFill>
              </a:rPr>
              <a:t>Public Health wrote to GP’s that have large numbers of Roma and informed them that an education awareness work has been done requesting their support with offering vaccines to all Roma.  </a:t>
            </a:r>
          </a:p>
          <a:p>
            <a:pPr marL="0" indent="0">
              <a:buNone/>
            </a:pPr>
            <a:r>
              <a:rPr lang="en-IE" b="1" dirty="0" smtClean="0"/>
              <a:t>Expected Outcomes:</a:t>
            </a:r>
          </a:p>
          <a:p>
            <a:pPr>
              <a:buFont typeface="Wingdings" panose="05000000000000000000" pitchFamily="2" charset="2"/>
              <a:buChar char="Ø"/>
            </a:pPr>
            <a:r>
              <a:rPr lang="en-IE" dirty="0" smtClean="0"/>
              <a:t>Deliver </a:t>
            </a:r>
            <a:r>
              <a:rPr lang="en-IE" dirty="0"/>
              <a:t>accurate information in a </a:t>
            </a:r>
            <a:r>
              <a:rPr lang="en-IE" dirty="0" smtClean="0"/>
              <a:t>culturally accessible </a:t>
            </a:r>
            <a:r>
              <a:rPr lang="en-IE" dirty="0"/>
              <a:t>way so Roma can make informed </a:t>
            </a:r>
            <a:r>
              <a:rPr lang="en-IE" dirty="0" smtClean="0"/>
              <a:t>decisions </a:t>
            </a:r>
            <a:endParaRPr lang="en-IE" dirty="0"/>
          </a:p>
          <a:p>
            <a:pPr>
              <a:buFont typeface="Wingdings" panose="05000000000000000000" pitchFamily="2" charset="2"/>
              <a:buChar char="Ø"/>
            </a:pPr>
            <a:r>
              <a:rPr lang="en-IE" dirty="0"/>
              <a:t>Improved trust in childhood immunisations </a:t>
            </a:r>
          </a:p>
          <a:p>
            <a:pPr>
              <a:buFont typeface="Wingdings" panose="05000000000000000000" pitchFamily="2" charset="2"/>
              <a:buChar char="Ø"/>
            </a:pPr>
            <a:r>
              <a:rPr lang="en-IE" dirty="0"/>
              <a:t>Greater vaccination uptake in the Roma community.</a:t>
            </a:r>
          </a:p>
          <a:p>
            <a:endParaRPr lang="en-IE" dirty="0"/>
          </a:p>
        </p:txBody>
      </p:sp>
    </p:spTree>
    <p:extLst>
      <p:ext uri="{BB962C8B-B14F-4D97-AF65-F5344CB8AC3E}">
        <p14:creationId xmlns:p14="http://schemas.microsoft.com/office/powerpoint/2010/main" val="3574056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WHO IS INVOLVED</a:t>
            </a:r>
            <a:endParaRPr lang="en-IE" dirty="0"/>
          </a:p>
        </p:txBody>
      </p:sp>
      <p:pic>
        <p:nvPicPr>
          <p:cNvPr id="4" name="Content Placeholder 3"/>
          <p:cNvPicPr>
            <a:picLocks noGrp="1" noChangeAspect="1"/>
          </p:cNvPicPr>
          <p:nvPr>
            <p:ph idx="1"/>
          </p:nvPr>
        </p:nvPicPr>
        <p:blipFill>
          <a:blip r:embed="rId2"/>
          <a:stretch>
            <a:fillRect/>
          </a:stretch>
        </p:blipFill>
        <p:spPr>
          <a:xfrm>
            <a:off x="5020574" y="2946810"/>
            <a:ext cx="1612150" cy="1185491"/>
          </a:xfrm>
          <a:prstGeom prst="rect">
            <a:avLst/>
          </a:prstGeom>
        </p:spPr>
      </p:pic>
      <p:pic>
        <p:nvPicPr>
          <p:cNvPr id="5" name="Picture 4"/>
          <p:cNvPicPr>
            <a:picLocks noChangeAspect="1"/>
          </p:cNvPicPr>
          <p:nvPr/>
        </p:nvPicPr>
        <p:blipFill>
          <a:blip r:embed="rId3"/>
          <a:stretch>
            <a:fillRect/>
          </a:stretch>
        </p:blipFill>
        <p:spPr>
          <a:xfrm>
            <a:off x="606492" y="5112748"/>
            <a:ext cx="2093576" cy="1200421"/>
          </a:xfrm>
          <a:prstGeom prst="rect">
            <a:avLst/>
          </a:prstGeom>
        </p:spPr>
      </p:pic>
      <p:pic>
        <p:nvPicPr>
          <p:cNvPr id="6" name="Picture 5"/>
          <p:cNvPicPr>
            <a:picLocks noChangeAspect="1"/>
          </p:cNvPicPr>
          <p:nvPr/>
        </p:nvPicPr>
        <p:blipFill>
          <a:blip r:embed="rId4"/>
          <a:stretch>
            <a:fillRect/>
          </a:stretch>
        </p:blipFill>
        <p:spPr>
          <a:xfrm>
            <a:off x="8378178" y="5417819"/>
            <a:ext cx="2632722" cy="895350"/>
          </a:xfrm>
          <a:prstGeom prst="rect">
            <a:avLst/>
          </a:prstGeom>
        </p:spPr>
      </p:pic>
      <p:pic>
        <p:nvPicPr>
          <p:cNvPr id="7" name="Picture 6"/>
          <p:cNvPicPr>
            <a:picLocks noChangeAspect="1"/>
          </p:cNvPicPr>
          <p:nvPr/>
        </p:nvPicPr>
        <p:blipFill>
          <a:blip r:embed="rId5"/>
          <a:stretch>
            <a:fillRect/>
          </a:stretch>
        </p:blipFill>
        <p:spPr>
          <a:xfrm>
            <a:off x="317512" y="3023986"/>
            <a:ext cx="2382556" cy="1108315"/>
          </a:xfrm>
          <a:prstGeom prst="rect">
            <a:avLst/>
          </a:prstGeom>
        </p:spPr>
      </p:pic>
      <p:pic>
        <p:nvPicPr>
          <p:cNvPr id="8" name="Picture 7"/>
          <p:cNvPicPr>
            <a:picLocks noChangeAspect="1"/>
          </p:cNvPicPr>
          <p:nvPr/>
        </p:nvPicPr>
        <p:blipFill>
          <a:blip r:embed="rId6"/>
          <a:stretch>
            <a:fillRect/>
          </a:stretch>
        </p:blipFill>
        <p:spPr>
          <a:xfrm>
            <a:off x="9002383" y="3191774"/>
            <a:ext cx="2008517" cy="935984"/>
          </a:xfrm>
          <a:prstGeom prst="rect">
            <a:avLst/>
          </a:prstGeom>
        </p:spPr>
      </p:pic>
      <p:sp>
        <p:nvSpPr>
          <p:cNvPr id="3" name="TextBox 2"/>
          <p:cNvSpPr txBox="1"/>
          <p:nvPr/>
        </p:nvSpPr>
        <p:spPr>
          <a:xfrm>
            <a:off x="261436" y="2572934"/>
            <a:ext cx="2911374" cy="369332"/>
          </a:xfrm>
          <a:prstGeom prst="rect">
            <a:avLst/>
          </a:prstGeom>
          <a:noFill/>
        </p:spPr>
        <p:txBody>
          <a:bodyPr wrap="none" rtlCol="0">
            <a:spAutoFit/>
          </a:bodyPr>
          <a:lstStyle/>
          <a:p>
            <a:r>
              <a:rPr lang="en-IE" dirty="0" smtClean="0"/>
              <a:t>Roma health advocates</a:t>
            </a:r>
            <a:endParaRPr lang="en-IE" dirty="0"/>
          </a:p>
        </p:txBody>
      </p:sp>
      <p:sp>
        <p:nvSpPr>
          <p:cNvPr id="9" name="TextBox 8"/>
          <p:cNvSpPr txBox="1"/>
          <p:nvPr/>
        </p:nvSpPr>
        <p:spPr>
          <a:xfrm>
            <a:off x="4547616" y="2572934"/>
            <a:ext cx="2980303" cy="369332"/>
          </a:xfrm>
          <a:prstGeom prst="rect">
            <a:avLst/>
          </a:prstGeom>
          <a:noFill/>
        </p:spPr>
        <p:txBody>
          <a:bodyPr wrap="none" rtlCol="0">
            <a:spAutoFit/>
          </a:bodyPr>
          <a:lstStyle/>
          <a:p>
            <a:r>
              <a:rPr lang="en-IE" dirty="0" smtClean="0"/>
              <a:t>HSE Social Inclusion SECH</a:t>
            </a:r>
            <a:endParaRPr lang="en-IE" dirty="0"/>
          </a:p>
        </p:txBody>
      </p:sp>
      <p:sp>
        <p:nvSpPr>
          <p:cNvPr id="10" name="TextBox 9"/>
          <p:cNvSpPr txBox="1"/>
          <p:nvPr/>
        </p:nvSpPr>
        <p:spPr>
          <a:xfrm flipH="1">
            <a:off x="8964936" y="2654459"/>
            <a:ext cx="2274787" cy="369332"/>
          </a:xfrm>
          <a:prstGeom prst="rect">
            <a:avLst/>
          </a:prstGeom>
          <a:noFill/>
        </p:spPr>
        <p:txBody>
          <a:bodyPr wrap="square" rtlCol="0">
            <a:spAutoFit/>
          </a:bodyPr>
          <a:lstStyle/>
          <a:p>
            <a:r>
              <a:rPr lang="en-IE" dirty="0" smtClean="0"/>
              <a:t>Roma Community</a:t>
            </a:r>
            <a:endParaRPr lang="en-IE" dirty="0"/>
          </a:p>
        </p:txBody>
      </p:sp>
      <p:sp>
        <p:nvSpPr>
          <p:cNvPr id="12" name="TextBox 11"/>
          <p:cNvSpPr txBox="1"/>
          <p:nvPr/>
        </p:nvSpPr>
        <p:spPr>
          <a:xfrm>
            <a:off x="8266034" y="5048487"/>
            <a:ext cx="3076483" cy="369332"/>
          </a:xfrm>
          <a:prstGeom prst="rect">
            <a:avLst/>
          </a:prstGeom>
          <a:noFill/>
        </p:spPr>
        <p:txBody>
          <a:bodyPr wrap="none" rtlCol="0">
            <a:spAutoFit/>
          </a:bodyPr>
          <a:lstStyle/>
          <a:p>
            <a:r>
              <a:rPr lang="en-IE" dirty="0" smtClean="0"/>
              <a:t>HSE Health and Wellbeing</a:t>
            </a:r>
            <a:endParaRPr lang="en-IE" dirty="0"/>
          </a:p>
        </p:txBody>
      </p:sp>
      <p:sp>
        <p:nvSpPr>
          <p:cNvPr id="13" name="TextBox 12"/>
          <p:cNvSpPr txBox="1"/>
          <p:nvPr/>
        </p:nvSpPr>
        <p:spPr>
          <a:xfrm>
            <a:off x="825168" y="4743416"/>
            <a:ext cx="1656223" cy="369332"/>
          </a:xfrm>
          <a:prstGeom prst="rect">
            <a:avLst/>
          </a:prstGeom>
          <a:noFill/>
        </p:spPr>
        <p:txBody>
          <a:bodyPr wrap="none" rtlCol="0">
            <a:spAutoFit/>
          </a:bodyPr>
          <a:lstStyle/>
          <a:p>
            <a:r>
              <a:rPr lang="en-IE" dirty="0" smtClean="0"/>
              <a:t>Public Health</a:t>
            </a:r>
            <a:endParaRPr lang="en-IE" dirty="0"/>
          </a:p>
        </p:txBody>
      </p:sp>
    </p:spTree>
    <p:extLst>
      <p:ext uri="{BB962C8B-B14F-4D97-AF65-F5344CB8AC3E}">
        <p14:creationId xmlns:p14="http://schemas.microsoft.com/office/powerpoint/2010/main" val="654973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How / METHODOLOGY</a:t>
            </a:r>
            <a:endParaRPr lang="en-IE" dirty="0"/>
          </a:p>
        </p:txBody>
      </p:sp>
      <p:pic>
        <p:nvPicPr>
          <p:cNvPr id="4" name="Content Placeholder 3"/>
          <p:cNvPicPr>
            <a:picLocks noGrp="1" noChangeAspect="1"/>
          </p:cNvPicPr>
          <p:nvPr>
            <p:ph idx="1"/>
          </p:nvPr>
        </p:nvPicPr>
        <p:blipFill>
          <a:blip r:embed="rId2"/>
          <a:stretch>
            <a:fillRect/>
          </a:stretch>
        </p:blipFill>
        <p:spPr>
          <a:xfrm>
            <a:off x="154749" y="2057401"/>
            <a:ext cx="1104708" cy="737257"/>
          </a:xfrm>
          <a:prstGeom prst="rect">
            <a:avLst/>
          </a:prstGeom>
        </p:spPr>
      </p:pic>
      <p:sp>
        <p:nvSpPr>
          <p:cNvPr id="6" name="Right Arrow 5"/>
          <p:cNvSpPr/>
          <p:nvPr/>
        </p:nvSpPr>
        <p:spPr>
          <a:xfrm>
            <a:off x="1440611" y="2518913"/>
            <a:ext cx="1454989" cy="275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p:cNvSpPr txBox="1"/>
          <p:nvPr/>
        </p:nvSpPr>
        <p:spPr>
          <a:xfrm>
            <a:off x="1811547" y="2268747"/>
            <a:ext cx="797013" cy="369332"/>
          </a:xfrm>
          <a:prstGeom prst="rect">
            <a:avLst/>
          </a:prstGeom>
          <a:noFill/>
        </p:spPr>
        <p:txBody>
          <a:bodyPr wrap="none" rtlCol="0">
            <a:spAutoFit/>
          </a:bodyPr>
          <a:lstStyle/>
          <a:p>
            <a:r>
              <a:rPr lang="en-IE" dirty="0" smtClean="0"/>
              <a:t>DATA</a:t>
            </a:r>
            <a:endParaRPr lang="en-IE" dirty="0"/>
          </a:p>
        </p:txBody>
      </p:sp>
      <p:pic>
        <p:nvPicPr>
          <p:cNvPr id="8" name="Picture 7"/>
          <p:cNvPicPr>
            <a:picLocks noChangeAspect="1"/>
          </p:cNvPicPr>
          <p:nvPr/>
        </p:nvPicPr>
        <p:blipFill>
          <a:blip r:embed="rId3"/>
          <a:stretch>
            <a:fillRect/>
          </a:stretch>
        </p:blipFill>
        <p:spPr>
          <a:xfrm>
            <a:off x="3500308" y="2122098"/>
            <a:ext cx="2003346" cy="672560"/>
          </a:xfrm>
          <a:prstGeom prst="rect">
            <a:avLst/>
          </a:prstGeom>
        </p:spPr>
      </p:pic>
      <p:sp>
        <p:nvSpPr>
          <p:cNvPr id="9" name="Right Arrow 8"/>
          <p:cNvSpPr/>
          <p:nvPr/>
        </p:nvSpPr>
        <p:spPr>
          <a:xfrm>
            <a:off x="5607170" y="2518913"/>
            <a:ext cx="1311215" cy="275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 name="Picture 9"/>
          <p:cNvPicPr>
            <a:picLocks noChangeAspect="1"/>
          </p:cNvPicPr>
          <p:nvPr/>
        </p:nvPicPr>
        <p:blipFill>
          <a:blip r:embed="rId4"/>
          <a:stretch>
            <a:fillRect/>
          </a:stretch>
        </p:blipFill>
        <p:spPr>
          <a:xfrm>
            <a:off x="7270052" y="1817537"/>
            <a:ext cx="1347737" cy="1216984"/>
          </a:xfrm>
          <a:prstGeom prst="rect">
            <a:avLst/>
          </a:prstGeom>
        </p:spPr>
      </p:pic>
      <p:sp>
        <p:nvSpPr>
          <p:cNvPr id="11" name="TextBox 10"/>
          <p:cNvSpPr txBox="1"/>
          <p:nvPr/>
        </p:nvSpPr>
        <p:spPr>
          <a:xfrm>
            <a:off x="5898699" y="2268747"/>
            <a:ext cx="797013" cy="369332"/>
          </a:xfrm>
          <a:prstGeom prst="rect">
            <a:avLst/>
          </a:prstGeom>
          <a:noFill/>
        </p:spPr>
        <p:txBody>
          <a:bodyPr wrap="none" rtlCol="0">
            <a:spAutoFit/>
          </a:bodyPr>
          <a:lstStyle/>
          <a:p>
            <a:r>
              <a:rPr lang="en-IE" dirty="0" smtClean="0"/>
              <a:t>DATA</a:t>
            </a:r>
            <a:endParaRPr lang="en-IE" dirty="0"/>
          </a:p>
        </p:txBody>
      </p:sp>
      <p:sp>
        <p:nvSpPr>
          <p:cNvPr id="18" name="Curved Left Arrow 17"/>
          <p:cNvSpPr/>
          <p:nvPr/>
        </p:nvSpPr>
        <p:spPr>
          <a:xfrm>
            <a:off x="9592235" y="2518913"/>
            <a:ext cx="995083" cy="21606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9" name="TextBox 18"/>
          <p:cNvSpPr txBox="1"/>
          <p:nvPr/>
        </p:nvSpPr>
        <p:spPr>
          <a:xfrm>
            <a:off x="10587318" y="3229912"/>
            <a:ext cx="797013" cy="369332"/>
          </a:xfrm>
          <a:prstGeom prst="rect">
            <a:avLst/>
          </a:prstGeom>
          <a:noFill/>
        </p:spPr>
        <p:txBody>
          <a:bodyPr wrap="none" rtlCol="0">
            <a:spAutoFit/>
          </a:bodyPr>
          <a:lstStyle/>
          <a:p>
            <a:r>
              <a:rPr lang="en-IE" dirty="0" smtClean="0"/>
              <a:t>DATA</a:t>
            </a:r>
            <a:endParaRPr lang="en-IE" dirty="0"/>
          </a:p>
        </p:txBody>
      </p:sp>
      <p:pic>
        <p:nvPicPr>
          <p:cNvPr id="20" name="Picture 19"/>
          <p:cNvPicPr>
            <a:picLocks noChangeAspect="1"/>
          </p:cNvPicPr>
          <p:nvPr/>
        </p:nvPicPr>
        <p:blipFill>
          <a:blip r:embed="rId5"/>
          <a:stretch>
            <a:fillRect/>
          </a:stretch>
        </p:blipFill>
        <p:spPr>
          <a:xfrm>
            <a:off x="7461911" y="3938655"/>
            <a:ext cx="2130324" cy="1279059"/>
          </a:xfrm>
          <a:prstGeom prst="rect">
            <a:avLst/>
          </a:prstGeom>
        </p:spPr>
      </p:pic>
      <p:sp>
        <p:nvSpPr>
          <p:cNvPr id="21" name="Left Arrow 20"/>
          <p:cNvSpPr/>
          <p:nvPr/>
        </p:nvSpPr>
        <p:spPr>
          <a:xfrm>
            <a:off x="5127812" y="4482353"/>
            <a:ext cx="2073088" cy="44823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TextBox 21"/>
          <p:cNvSpPr txBox="1"/>
          <p:nvPr/>
        </p:nvSpPr>
        <p:spPr>
          <a:xfrm>
            <a:off x="5779169" y="4208852"/>
            <a:ext cx="797013" cy="369332"/>
          </a:xfrm>
          <a:prstGeom prst="rect">
            <a:avLst/>
          </a:prstGeom>
          <a:noFill/>
        </p:spPr>
        <p:txBody>
          <a:bodyPr wrap="none" rtlCol="0">
            <a:spAutoFit/>
          </a:bodyPr>
          <a:lstStyle/>
          <a:p>
            <a:r>
              <a:rPr lang="en-IE" dirty="0" smtClean="0"/>
              <a:t>DATA</a:t>
            </a:r>
            <a:endParaRPr lang="en-IE" dirty="0"/>
          </a:p>
        </p:txBody>
      </p:sp>
      <p:pic>
        <p:nvPicPr>
          <p:cNvPr id="23" name="Picture 22"/>
          <p:cNvPicPr>
            <a:picLocks noChangeAspect="1"/>
          </p:cNvPicPr>
          <p:nvPr/>
        </p:nvPicPr>
        <p:blipFill>
          <a:blip r:embed="rId6"/>
          <a:stretch>
            <a:fillRect/>
          </a:stretch>
        </p:blipFill>
        <p:spPr>
          <a:xfrm>
            <a:off x="2698376" y="4321524"/>
            <a:ext cx="2348252" cy="896190"/>
          </a:xfrm>
          <a:prstGeom prst="rect">
            <a:avLst/>
          </a:prstGeom>
        </p:spPr>
      </p:pic>
      <p:pic>
        <p:nvPicPr>
          <p:cNvPr id="5" name="Picture 4"/>
          <p:cNvPicPr>
            <a:picLocks noChangeAspect="1"/>
          </p:cNvPicPr>
          <p:nvPr/>
        </p:nvPicPr>
        <p:blipFill>
          <a:blip r:embed="rId7"/>
          <a:stretch>
            <a:fillRect/>
          </a:stretch>
        </p:blipFill>
        <p:spPr>
          <a:xfrm>
            <a:off x="484193" y="2923964"/>
            <a:ext cx="2038350" cy="2238375"/>
          </a:xfrm>
          <a:prstGeom prst="rect">
            <a:avLst/>
          </a:prstGeom>
        </p:spPr>
      </p:pic>
      <p:sp>
        <p:nvSpPr>
          <p:cNvPr id="12" name="TextBox 11"/>
          <p:cNvSpPr txBox="1"/>
          <p:nvPr/>
        </p:nvSpPr>
        <p:spPr>
          <a:xfrm>
            <a:off x="707103" y="4043151"/>
            <a:ext cx="1529586" cy="369332"/>
          </a:xfrm>
          <a:prstGeom prst="rect">
            <a:avLst/>
          </a:prstGeom>
          <a:noFill/>
        </p:spPr>
        <p:txBody>
          <a:bodyPr wrap="none" rtlCol="0">
            <a:spAutoFit/>
          </a:bodyPr>
          <a:lstStyle/>
          <a:p>
            <a:r>
              <a:rPr lang="en-IE" dirty="0" smtClean="0"/>
              <a:t>vaccination</a:t>
            </a:r>
            <a:endParaRPr lang="en-IE" dirty="0"/>
          </a:p>
        </p:txBody>
      </p:sp>
    </p:spTree>
    <p:extLst>
      <p:ext uri="{BB962C8B-B14F-4D97-AF65-F5344CB8AC3E}">
        <p14:creationId xmlns:p14="http://schemas.microsoft.com/office/powerpoint/2010/main" val="1343045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THANK YOU!</a:t>
            </a:r>
            <a:endParaRPr lang="en-IE" dirty="0"/>
          </a:p>
        </p:txBody>
      </p:sp>
      <p:sp>
        <p:nvSpPr>
          <p:cNvPr id="3" name="Content Placeholder 2"/>
          <p:cNvSpPr>
            <a:spLocks noGrp="1"/>
          </p:cNvSpPr>
          <p:nvPr>
            <p:ph idx="1"/>
          </p:nvPr>
        </p:nvSpPr>
        <p:spPr/>
        <p:txBody>
          <a:bodyPr/>
          <a:lstStyle/>
          <a:p>
            <a:r>
              <a:rPr lang="en-IE" sz="3200" dirty="0" smtClean="0">
                <a:solidFill>
                  <a:schemeClr val="tx1">
                    <a:lumMod val="95000"/>
                    <a:lumOff val="5000"/>
                  </a:schemeClr>
                </a:solidFill>
              </a:rPr>
              <a:t>ALEX PETROVICS – </a:t>
            </a:r>
            <a:r>
              <a:rPr lang="en-IE" sz="2400" dirty="0" smtClean="0">
                <a:solidFill>
                  <a:schemeClr val="tx1">
                    <a:lumMod val="95000"/>
                    <a:lumOff val="5000"/>
                  </a:schemeClr>
                </a:solidFill>
                <a:latin typeface="Book Antiqua" panose="02040602050305030304" pitchFamily="18" charset="0"/>
              </a:rPr>
              <a:t>Roma Team Lead / Acting Intercultural Health Team Lead</a:t>
            </a:r>
          </a:p>
          <a:p>
            <a:r>
              <a:rPr lang="en-IE" sz="3200" dirty="0">
                <a:solidFill>
                  <a:schemeClr val="tx1">
                    <a:lumMod val="95000"/>
                    <a:lumOff val="5000"/>
                  </a:schemeClr>
                </a:solidFill>
                <a:latin typeface="Book Antiqua" panose="02040602050305030304" pitchFamily="18" charset="0"/>
              </a:rPr>
              <a:t>E: alex.petrovics@hse.ie</a:t>
            </a:r>
          </a:p>
          <a:p>
            <a:r>
              <a:rPr lang="en-IE" sz="3200" dirty="0">
                <a:solidFill>
                  <a:schemeClr val="tx1">
                    <a:lumMod val="95000"/>
                    <a:lumOff val="5000"/>
                  </a:schemeClr>
                </a:solidFill>
                <a:latin typeface="Book Antiqua" panose="02040602050305030304" pitchFamily="18" charset="0"/>
              </a:rPr>
              <a:t>M: </a:t>
            </a:r>
            <a:r>
              <a:rPr lang="en-IE" sz="3200" dirty="0" smtClean="0">
                <a:solidFill>
                  <a:schemeClr val="tx1">
                    <a:lumMod val="95000"/>
                    <a:lumOff val="5000"/>
                  </a:schemeClr>
                </a:solidFill>
                <a:latin typeface="Book Antiqua" panose="02040602050305030304" pitchFamily="18" charset="0"/>
              </a:rPr>
              <a:t> </a:t>
            </a:r>
            <a:r>
              <a:rPr lang="en-IE" sz="3200" dirty="0">
                <a:solidFill>
                  <a:schemeClr val="tx1">
                    <a:lumMod val="95000"/>
                    <a:lumOff val="5000"/>
                  </a:schemeClr>
                </a:solidFill>
                <a:latin typeface="Book Antiqua" panose="02040602050305030304" pitchFamily="18" charset="0"/>
              </a:rPr>
              <a:t>0874532048</a:t>
            </a:r>
          </a:p>
          <a:p>
            <a:endParaRPr lang="en-IE" dirty="0">
              <a:latin typeface="Book Antiqua" panose="02040602050305030304" pitchFamily="18" charset="0"/>
            </a:endParaRPr>
          </a:p>
          <a:p>
            <a:endParaRPr lang="en-IE" dirty="0" smtClean="0">
              <a:latin typeface="Book Antiqua" panose="02040602050305030304" pitchFamily="18" charset="0"/>
            </a:endParaRPr>
          </a:p>
          <a:p>
            <a:endParaRPr lang="en-IE" dirty="0">
              <a:latin typeface="Book Antiqua" panose="02040602050305030304" pitchFamily="18" charset="0"/>
            </a:endParaRPr>
          </a:p>
        </p:txBody>
      </p:sp>
    </p:spTree>
    <p:extLst>
      <p:ext uri="{BB962C8B-B14F-4D97-AF65-F5344CB8AC3E}">
        <p14:creationId xmlns:p14="http://schemas.microsoft.com/office/powerpoint/2010/main" val="1070489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OVER VIEW OF PRESENTATION</a:t>
            </a:r>
            <a:endParaRPr lang="en-IE"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q"/>
            </a:pPr>
            <a:r>
              <a:rPr lang="en-IE" sz="2800" dirty="0" smtClean="0"/>
              <a:t>Quick introduction</a:t>
            </a:r>
            <a:r>
              <a:rPr lang="en-IE" sz="2800" dirty="0"/>
              <a:t>	</a:t>
            </a:r>
            <a:endParaRPr lang="en-IE" sz="2800" dirty="0" smtClean="0"/>
          </a:p>
          <a:p>
            <a:pPr>
              <a:buFont typeface="Wingdings" panose="05000000000000000000" pitchFamily="2" charset="2"/>
              <a:buChar char="q"/>
            </a:pPr>
            <a:r>
              <a:rPr lang="en-IE" sz="2800" dirty="0" smtClean="0"/>
              <a:t>Our learning in the South </a:t>
            </a:r>
            <a:r>
              <a:rPr lang="en-IE" sz="2800" dirty="0"/>
              <a:t>East </a:t>
            </a:r>
            <a:r>
              <a:rPr lang="en-IE" sz="2800" dirty="0" smtClean="0"/>
              <a:t>on vaccination since 2016</a:t>
            </a:r>
          </a:p>
          <a:p>
            <a:pPr>
              <a:buFont typeface="Wingdings" panose="05000000000000000000" pitchFamily="2" charset="2"/>
              <a:buChar char="q"/>
            </a:pPr>
            <a:r>
              <a:rPr lang="en-IE" sz="2800" dirty="0" smtClean="0"/>
              <a:t>Background </a:t>
            </a:r>
            <a:r>
              <a:rPr lang="en-IE" sz="2800" dirty="0"/>
              <a:t>to identification of need in 0-4 years</a:t>
            </a:r>
          </a:p>
          <a:p>
            <a:pPr>
              <a:buFont typeface="Wingdings" panose="05000000000000000000" pitchFamily="2" charset="2"/>
              <a:buChar char="q"/>
            </a:pPr>
            <a:r>
              <a:rPr lang="en-IE" sz="2800" dirty="0" smtClean="0"/>
              <a:t>Who </a:t>
            </a:r>
            <a:r>
              <a:rPr lang="en-IE" sz="2800" dirty="0"/>
              <a:t>is involved</a:t>
            </a:r>
          </a:p>
          <a:p>
            <a:pPr>
              <a:buFont typeface="Wingdings" panose="05000000000000000000" pitchFamily="2" charset="2"/>
              <a:buChar char="q"/>
            </a:pPr>
            <a:r>
              <a:rPr lang="en-IE" sz="2800" dirty="0" smtClean="0"/>
              <a:t>Methodology </a:t>
            </a:r>
            <a:r>
              <a:rPr lang="en-IE" sz="2800" dirty="0"/>
              <a:t>(how)</a:t>
            </a:r>
          </a:p>
          <a:p>
            <a:pPr>
              <a:buFont typeface="Wingdings" panose="05000000000000000000" pitchFamily="2" charset="2"/>
              <a:buChar char="q"/>
            </a:pPr>
            <a:r>
              <a:rPr lang="en-IE" sz="2800" dirty="0" smtClean="0"/>
              <a:t>Intended outcomes</a:t>
            </a:r>
            <a:endParaRPr lang="en-IE" sz="2800" dirty="0"/>
          </a:p>
        </p:txBody>
      </p:sp>
      <p:pic>
        <p:nvPicPr>
          <p:cNvPr id="4" name="Picture 3"/>
          <p:cNvPicPr>
            <a:picLocks noChangeAspect="1"/>
          </p:cNvPicPr>
          <p:nvPr/>
        </p:nvPicPr>
        <p:blipFill>
          <a:blip r:embed="rId2"/>
          <a:stretch>
            <a:fillRect/>
          </a:stretch>
        </p:blipFill>
        <p:spPr>
          <a:xfrm>
            <a:off x="9040565" y="3629297"/>
            <a:ext cx="2810691" cy="2810691"/>
          </a:xfrm>
          <a:prstGeom prst="rect">
            <a:avLst/>
          </a:prstGeom>
        </p:spPr>
      </p:pic>
    </p:spTree>
    <p:extLst>
      <p:ext uri="{BB962C8B-B14F-4D97-AF65-F5344CB8AC3E}">
        <p14:creationId xmlns:p14="http://schemas.microsoft.com/office/powerpoint/2010/main" val="3486942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introduction </a:t>
            </a:r>
            <a:endParaRPr lang="en-IE"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IE" dirty="0"/>
              <a:t>According to 2022 </a:t>
            </a:r>
            <a:r>
              <a:rPr lang="en-IE" dirty="0" smtClean="0"/>
              <a:t>Census there </a:t>
            </a:r>
            <a:r>
              <a:rPr lang="en-IE" dirty="0"/>
              <a:t>are </a:t>
            </a:r>
            <a:r>
              <a:rPr lang="en-IE" b="1" dirty="0"/>
              <a:t>16,000</a:t>
            </a:r>
            <a:r>
              <a:rPr lang="en-IE" dirty="0"/>
              <a:t> Roma in </a:t>
            </a:r>
            <a:r>
              <a:rPr lang="en-IE" dirty="0" smtClean="0"/>
              <a:t>Ireland and </a:t>
            </a:r>
            <a:r>
              <a:rPr lang="en-IE" dirty="0"/>
              <a:t>the most common country of citizenship of the Roma population was </a:t>
            </a:r>
            <a:r>
              <a:rPr lang="en-IE" b="1" dirty="0"/>
              <a:t>Ireland (28%), </a:t>
            </a:r>
            <a:r>
              <a:rPr lang="en-IE" dirty="0"/>
              <a:t>followed by Romania (22%), Italy (10%), Poland (9%), and Lithuania (7%). </a:t>
            </a:r>
          </a:p>
          <a:p>
            <a:pPr>
              <a:buFont typeface="Wingdings" panose="05000000000000000000" pitchFamily="2" charset="2"/>
              <a:buChar char="§"/>
            </a:pPr>
            <a:r>
              <a:rPr lang="en-IE" dirty="0" smtClean="0"/>
              <a:t>Roma </a:t>
            </a:r>
            <a:r>
              <a:rPr lang="en-IE" dirty="0"/>
              <a:t>in South East, are from </a:t>
            </a:r>
            <a:r>
              <a:rPr lang="en-IE" b="1" dirty="0"/>
              <a:t>various European countries</a:t>
            </a:r>
            <a:r>
              <a:rPr lang="en-IE" dirty="0"/>
              <a:t>, such as Romania, </a:t>
            </a:r>
            <a:r>
              <a:rPr lang="en-IE" dirty="0" err="1" smtClean="0"/>
              <a:t>Czechia</a:t>
            </a:r>
            <a:r>
              <a:rPr lang="en-IE" dirty="0" smtClean="0"/>
              <a:t>, Slovakia</a:t>
            </a:r>
            <a:r>
              <a:rPr lang="en-IE" dirty="0"/>
              <a:t>, Bulgaria, Hungary, </a:t>
            </a:r>
            <a:r>
              <a:rPr lang="en-IE" dirty="0" smtClean="0"/>
              <a:t>Sweden, </a:t>
            </a:r>
            <a:r>
              <a:rPr lang="en-IE" dirty="0"/>
              <a:t>Ukraine and Turkey. </a:t>
            </a:r>
          </a:p>
          <a:p>
            <a:pPr>
              <a:buFont typeface="Wingdings" panose="05000000000000000000" pitchFamily="2" charset="2"/>
              <a:buChar char="§"/>
            </a:pPr>
            <a:r>
              <a:rPr lang="en-IE" dirty="0" smtClean="0"/>
              <a:t> </a:t>
            </a:r>
            <a:r>
              <a:rPr lang="en-IE" b="1" dirty="0"/>
              <a:t>Social determinants of health </a:t>
            </a:r>
            <a:r>
              <a:rPr lang="en-IE" dirty="0"/>
              <a:t>are a huge factor in poor health status of Roma, such as accommodation, overcrowding, poverty and low income or educational outcomes.</a:t>
            </a:r>
          </a:p>
          <a:p>
            <a:pPr>
              <a:buFont typeface="Wingdings" panose="05000000000000000000" pitchFamily="2" charset="2"/>
              <a:buChar char="§"/>
            </a:pPr>
            <a:r>
              <a:rPr lang="en-IE" b="1" dirty="0"/>
              <a:t>Chronic and infectious diseases </a:t>
            </a:r>
            <a:r>
              <a:rPr lang="en-IE" dirty="0"/>
              <a:t>are higher in Roma Communities compared to rest of population. </a:t>
            </a:r>
            <a:r>
              <a:rPr lang="en-IE" dirty="0" smtClean="0"/>
              <a:t>(PMC – 1</a:t>
            </a:r>
            <a:r>
              <a:rPr lang="en-IE" baseline="30000" dirty="0" smtClean="0"/>
              <a:t>ST</a:t>
            </a:r>
            <a:r>
              <a:rPr lang="en-IE" dirty="0" smtClean="0"/>
              <a:t> May 2023 )</a:t>
            </a:r>
            <a:endParaRPr lang="en-IE" dirty="0"/>
          </a:p>
          <a:p>
            <a:pPr>
              <a:buFont typeface="Wingdings" panose="05000000000000000000" pitchFamily="2" charset="2"/>
              <a:buChar char="§"/>
            </a:pPr>
            <a:endParaRPr lang="en-IE" dirty="0">
              <a:solidFill>
                <a:schemeClr val="accent6"/>
              </a:solidFill>
            </a:endParaRPr>
          </a:p>
        </p:txBody>
      </p:sp>
      <p:pic>
        <p:nvPicPr>
          <p:cNvPr id="4" name="Picture 3"/>
          <p:cNvPicPr>
            <a:picLocks noChangeAspect="1"/>
          </p:cNvPicPr>
          <p:nvPr/>
        </p:nvPicPr>
        <p:blipFill>
          <a:blip r:embed="rId2"/>
          <a:stretch>
            <a:fillRect/>
          </a:stretch>
        </p:blipFill>
        <p:spPr>
          <a:xfrm>
            <a:off x="3389221" y="314103"/>
            <a:ext cx="3052010" cy="1811877"/>
          </a:xfrm>
          <a:prstGeom prst="rect">
            <a:avLst/>
          </a:prstGeom>
        </p:spPr>
      </p:pic>
    </p:spTree>
    <p:extLst>
      <p:ext uri="{BB962C8B-B14F-4D97-AF65-F5344CB8AC3E}">
        <p14:creationId xmlns:p14="http://schemas.microsoft.com/office/powerpoint/2010/main" val="1091236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PILOT vaccination PROJECT</a:t>
            </a:r>
            <a:endParaRPr lang="en-IE" dirty="0"/>
          </a:p>
        </p:txBody>
      </p:sp>
      <p:sp>
        <p:nvSpPr>
          <p:cNvPr id="3" name="Content Placeholder 2"/>
          <p:cNvSpPr>
            <a:spLocks noGrp="1"/>
          </p:cNvSpPr>
          <p:nvPr>
            <p:ph idx="1"/>
          </p:nvPr>
        </p:nvSpPr>
        <p:spPr/>
        <p:txBody>
          <a:bodyPr>
            <a:normAutofit fontScale="85000" lnSpcReduction="20000"/>
          </a:bodyPr>
          <a:lstStyle/>
          <a:p>
            <a:pPr marL="0" indent="0">
              <a:buNone/>
            </a:pPr>
            <a:endParaRPr lang="en-IE" dirty="0" smtClean="0">
              <a:solidFill>
                <a:srgbClr val="FF0000"/>
              </a:solidFill>
            </a:endParaRPr>
          </a:p>
          <a:p>
            <a:pPr marL="0" indent="0">
              <a:buNone/>
            </a:pPr>
            <a:r>
              <a:rPr lang="en-IE" b="1" dirty="0" smtClean="0"/>
              <a:t>1. Pilot childhood VACCINATION </a:t>
            </a:r>
            <a:r>
              <a:rPr lang="en-IE" b="1" dirty="0"/>
              <a:t>project</a:t>
            </a:r>
          </a:p>
          <a:p>
            <a:pPr marL="0" indent="0">
              <a:buNone/>
            </a:pPr>
            <a:r>
              <a:rPr lang="en-IE" dirty="0" smtClean="0"/>
              <a:t>In 2016  </a:t>
            </a:r>
            <a:r>
              <a:rPr lang="en-IE" dirty="0"/>
              <a:t>a</a:t>
            </a:r>
            <a:r>
              <a:rPr lang="en-IE" dirty="0" smtClean="0"/>
              <a:t> collaboration between Social Inclusion, Roma Health Projects and Public </a:t>
            </a:r>
            <a:r>
              <a:rPr lang="en-IE" dirty="0"/>
              <a:t>Health </a:t>
            </a:r>
            <a:r>
              <a:rPr lang="en-IE" dirty="0" smtClean="0"/>
              <a:t>was undertaken to close identified gaps in childhood vaccinations – </a:t>
            </a:r>
            <a:r>
              <a:rPr lang="en-IE" dirty="0" smtClean="0">
                <a:solidFill>
                  <a:srgbClr val="FF0000"/>
                </a:solidFill>
              </a:rPr>
              <a:t> </a:t>
            </a:r>
          </a:p>
          <a:p>
            <a:pPr>
              <a:buFont typeface="Wingdings" panose="05000000000000000000" pitchFamily="2" charset="2"/>
              <a:buChar char="§"/>
            </a:pPr>
            <a:r>
              <a:rPr lang="en-IE" dirty="0" smtClean="0">
                <a:solidFill>
                  <a:schemeClr val="accent4">
                    <a:lumMod val="50000"/>
                  </a:schemeClr>
                </a:solidFill>
              </a:rPr>
              <a:t>This involved  </a:t>
            </a:r>
            <a:r>
              <a:rPr lang="en-IE" b="1" dirty="0">
                <a:solidFill>
                  <a:schemeClr val="accent4">
                    <a:lumMod val="50000"/>
                  </a:schemeClr>
                </a:solidFill>
              </a:rPr>
              <a:t>desk research </a:t>
            </a:r>
            <a:r>
              <a:rPr lang="en-IE" dirty="0" smtClean="0">
                <a:solidFill>
                  <a:schemeClr val="accent4">
                    <a:lumMod val="50000"/>
                  </a:schemeClr>
                </a:solidFill>
              </a:rPr>
              <a:t>to </a:t>
            </a:r>
            <a:r>
              <a:rPr lang="en-IE" dirty="0">
                <a:solidFill>
                  <a:schemeClr val="accent4">
                    <a:lumMod val="50000"/>
                  </a:schemeClr>
                </a:solidFill>
              </a:rPr>
              <a:t>establish baselines of current immunisation take </a:t>
            </a:r>
            <a:r>
              <a:rPr lang="en-IE" dirty="0" smtClean="0">
                <a:solidFill>
                  <a:schemeClr val="accent4">
                    <a:lumMod val="50000"/>
                  </a:schemeClr>
                </a:solidFill>
              </a:rPr>
              <a:t>up of Roma children </a:t>
            </a:r>
            <a:r>
              <a:rPr lang="en-IE" dirty="0">
                <a:solidFill>
                  <a:schemeClr val="accent4">
                    <a:lumMod val="50000"/>
                  </a:schemeClr>
                </a:solidFill>
              </a:rPr>
              <a:t>in Wexford and </a:t>
            </a:r>
            <a:r>
              <a:rPr lang="en-IE" dirty="0" smtClean="0">
                <a:solidFill>
                  <a:schemeClr val="accent4">
                    <a:lumMod val="50000"/>
                  </a:schemeClr>
                </a:solidFill>
              </a:rPr>
              <a:t>Waterford.</a:t>
            </a:r>
            <a:endParaRPr lang="en-IE" dirty="0">
              <a:solidFill>
                <a:schemeClr val="accent4">
                  <a:lumMod val="50000"/>
                </a:schemeClr>
              </a:solidFill>
            </a:endParaRPr>
          </a:p>
          <a:p>
            <a:pPr>
              <a:buFont typeface="Wingdings" panose="05000000000000000000" pitchFamily="2" charset="2"/>
              <a:buChar char="§"/>
            </a:pPr>
            <a:r>
              <a:rPr lang="en-IE" dirty="0">
                <a:solidFill>
                  <a:schemeClr val="accent4">
                    <a:lumMod val="50000"/>
                  </a:schemeClr>
                </a:solidFill>
              </a:rPr>
              <a:t>The Roma Health Advocates then offered parents </a:t>
            </a:r>
            <a:r>
              <a:rPr lang="en-IE" dirty="0" smtClean="0">
                <a:solidFill>
                  <a:schemeClr val="accent4">
                    <a:lumMod val="50000"/>
                  </a:schemeClr>
                </a:solidFill>
              </a:rPr>
              <a:t>a </a:t>
            </a:r>
            <a:r>
              <a:rPr lang="en-IE" b="1" dirty="0">
                <a:solidFill>
                  <a:schemeClr val="accent4">
                    <a:lumMod val="50000"/>
                  </a:schemeClr>
                </a:solidFill>
              </a:rPr>
              <a:t>free confidential service </a:t>
            </a:r>
            <a:r>
              <a:rPr lang="en-IE" dirty="0">
                <a:solidFill>
                  <a:schemeClr val="accent4">
                    <a:lumMod val="50000"/>
                  </a:schemeClr>
                </a:solidFill>
              </a:rPr>
              <a:t>to determine the status of their children’s </a:t>
            </a:r>
            <a:r>
              <a:rPr lang="en-IE" dirty="0" smtClean="0">
                <a:solidFill>
                  <a:schemeClr val="accent4">
                    <a:lumMod val="50000"/>
                  </a:schemeClr>
                </a:solidFill>
              </a:rPr>
              <a:t>vaccinations. </a:t>
            </a:r>
          </a:p>
          <a:p>
            <a:pPr>
              <a:buFont typeface="Wingdings" panose="05000000000000000000" pitchFamily="2" charset="2"/>
              <a:buChar char="§"/>
            </a:pPr>
            <a:r>
              <a:rPr lang="en-IE" dirty="0" smtClean="0">
                <a:solidFill>
                  <a:schemeClr val="accent4">
                    <a:lumMod val="50000"/>
                  </a:schemeClr>
                </a:solidFill>
              </a:rPr>
              <a:t>And then supported parents to make </a:t>
            </a:r>
            <a:r>
              <a:rPr lang="en-IE" b="1" dirty="0" smtClean="0">
                <a:solidFill>
                  <a:schemeClr val="accent4">
                    <a:lumMod val="50000"/>
                  </a:schemeClr>
                </a:solidFill>
              </a:rPr>
              <a:t>vaccinations appointments</a:t>
            </a:r>
          </a:p>
          <a:p>
            <a:pPr lvl="0"/>
            <a:r>
              <a:rPr lang="en-IE" dirty="0" smtClean="0">
                <a:solidFill>
                  <a:schemeClr val="accent4">
                    <a:lumMod val="50000"/>
                  </a:schemeClr>
                </a:solidFill>
              </a:rPr>
              <a:t>Whilst </a:t>
            </a:r>
            <a:r>
              <a:rPr lang="en-IE" dirty="0">
                <a:solidFill>
                  <a:schemeClr val="accent4">
                    <a:lumMod val="50000"/>
                  </a:schemeClr>
                </a:solidFill>
              </a:rPr>
              <a:t>the rates of immunisation </a:t>
            </a:r>
            <a:r>
              <a:rPr lang="en-IE" dirty="0" smtClean="0">
                <a:solidFill>
                  <a:schemeClr val="accent4">
                    <a:lumMod val="50000"/>
                  </a:schemeClr>
                </a:solidFill>
              </a:rPr>
              <a:t>were </a:t>
            </a:r>
            <a:r>
              <a:rPr lang="en-IE" dirty="0">
                <a:solidFill>
                  <a:schemeClr val="accent4">
                    <a:lumMod val="50000"/>
                  </a:schemeClr>
                </a:solidFill>
              </a:rPr>
              <a:t>below that of the general population there </a:t>
            </a:r>
            <a:r>
              <a:rPr lang="en-IE" dirty="0" smtClean="0">
                <a:solidFill>
                  <a:schemeClr val="accent4">
                    <a:lumMod val="50000"/>
                  </a:schemeClr>
                </a:solidFill>
              </a:rPr>
              <a:t>was </a:t>
            </a:r>
            <a:r>
              <a:rPr lang="en-IE" dirty="0">
                <a:solidFill>
                  <a:schemeClr val="accent4">
                    <a:lumMod val="50000"/>
                  </a:schemeClr>
                </a:solidFill>
              </a:rPr>
              <a:t>an increase from the baseline as a result of the pilot project</a:t>
            </a:r>
            <a:r>
              <a:rPr lang="en-IE" dirty="0" smtClean="0">
                <a:solidFill>
                  <a:schemeClr val="accent4">
                    <a:lumMod val="50000"/>
                  </a:schemeClr>
                </a:solidFill>
              </a:rPr>
              <a:t>.</a:t>
            </a:r>
            <a:r>
              <a:rPr lang="en-IE" dirty="0">
                <a:solidFill>
                  <a:schemeClr val="accent4">
                    <a:lumMod val="50000"/>
                  </a:schemeClr>
                </a:solidFill>
              </a:rPr>
              <a:t> </a:t>
            </a:r>
          </a:p>
          <a:p>
            <a:pPr lvl="0"/>
            <a:r>
              <a:rPr lang="en-IE" dirty="0">
                <a:solidFill>
                  <a:schemeClr val="accent4">
                    <a:lumMod val="50000"/>
                  </a:schemeClr>
                </a:solidFill>
              </a:rPr>
              <a:t>Therefore the vaccine coverage for the population included in the study rose from 37% to 49% for Polio (assuming these children will complete their vaccination course) [12% increase] and from 46% to 59% for MMR1 [13% increase].</a:t>
            </a:r>
          </a:p>
          <a:p>
            <a:pPr>
              <a:buFont typeface="Wingdings" panose="05000000000000000000" pitchFamily="2" charset="2"/>
              <a:buChar char="§"/>
            </a:pPr>
            <a:endParaRPr lang="en-IE" i="1" dirty="0">
              <a:solidFill>
                <a:schemeClr val="accent4">
                  <a:lumMod val="50000"/>
                </a:schemeClr>
              </a:solidFill>
            </a:endParaRPr>
          </a:p>
          <a:p>
            <a:pPr>
              <a:buFont typeface="Wingdings" panose="05000000000000000000" pitchFamily="2" charset="2"/>
              <a:buChar char="§"/>
            </a:pPr>
            <a:endParaRPr lang="en-IE" dirty="0">
              <a:solidFill>
                <a:schemeClr val="accent4">
                  <a:lumMod val="50000"/>
                </a:schemeClr>
              </a:solidFill>
            </a:endParaRPr>
          </a:p>
          <a:p>
            <a:pPr>
              <a:buFont typeface="Wingdings" panose="05000000000000000000" pitchFamily="2" charset="2"/>
              <a:buChar char="§"/>
            </a:pPr>
            <a:endParaRPr lang="en-IE" dirty="0" smtClean="0">
              <a:solidFill>
                <a:srgbClr val="FF0000"/>
              </a:solidFill>
            </a:endParaRPr>
          </a:p>
        </p:txBody>
      </p:sp>
      <p:pic>
        <p:nvPicPr>
          <p:cNvPr id="4" name="Picture 3"/>
          <p:cNvPicPr>
            <a:picLocks noChangeAspect="1"/>
          </p:cNvPicPr>
          <p:nvPr/>
        </p:nvPicPr>
        <p:blipFill>
          <a:blip r:embed="rId2"/>
          <a:stretch>
            <a:fillRect/>
          </a:stretch>
        </p:blipFill>
        <p:spPr>
          <a:xfrm>
            <a:off x="415811" y="764373"/>
            <a:ext cx="3327491" cy="1668094"/>
          </a:xfrm>
          <a:prstGeom prst="rect">
            <a:avLst/>
          </a:prstGeom>
        </p:spPr>
      </p:pic>
    </p:spTree>
    <p:extLst>
      <p:ext uri="{BB962C8B-B14F-4D97-AF65-F5344CB8AC3E}">
        <p14:creationId xmlns:p14="http://schemas.microsoft.com/office/powerpoint/2010/main" val="2927506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Learning from 2016 </a:t>
            </a:r>
            <a:endParaRPr lang="en-IE" dirty="0"/>
          </a:p>
        </p:txBody>
      </p:sp>
      <p:sp>
        <p:nvSpPr>
          <p:cNvPr id="4" name="Content Placeholder 3"/>
          <p:cNvSpPr>
            <a:spLocks noGrp="1"/>
          </p:cNvSpPr>
          <p:nvPr>
            <p:ph sz="half" idx="1"/>
          </p:nvPr>
        </p:nvSpPr>
        <p:spPr/>
        <p:txBody>
          <a:bodyPr>
            <a:normAutofit fontScale="77500" lnSpcReduction="20000"/>
          </a:bodyPr>
          <a:lstStyle/>
          <a:p>
            <a:pPr marL="0" indent="0">
              <a:buNone/>
            </a:pPr>
            <a:r>
              <a:rPr lang="en-IE" dirty="0" smtClean="0"/>
              <a:t> </a:t>
            </a:r>
          </a:p>
          <a:p>
            <a:endParaRPr lang="en-IE" dirty="0"/>
          </a:p>
        </p:txBody>
      </p:sp>
      <p:sp>
        <p:nvSpPr>
          <p:cNvPr id="59" name="Content Placeholder 58"/>
          <p:cNvSpPr>
            <a:spLocks noGrp="1"/>
          </p:cNvSpPr>
          <p:nvPr>
            <p:ph sz="half" idx="2"/>
          </p:nvPr>
        </p:nvSpPr>
        <p:spPr>
          <a:xfrm>
            <a:off x="5654493" y="2657755"/>
            <a:ext cx="5789362" cy="4200245"/>
          </a:xfrm>
        </p:spPr>
        <p:txBody>
          <a:bodyPr>
            <a:normAutofit fontScale="77500" lnSpcReduction="20000"/>
          </a:bodyPr>
          <a:lstStyle/>
          <a:p>
            <a:r>
              <a:rPr lang="en-IE" dirty="0" smtClean="0">
                <a:solidFill>
                  <a:schemeClr val="bg1">
                    <a:lumMod val="95000"/>
                    <a:lumOff val="5000"/>
                  </a:schemeClr>
                </a:solidFill>
              </a:rPr>
              <a:t>Key </a:t>
            </a:r>
            <a:r>
              <a:rPr lang="en-IE" dirty="0">
                <a:solidFill>
                  <a:schemeClr val="bg1">
                    <a:lumMod val="95000"/>
                    <a:lumOff val="5000"/>
                  </a:schemeClr>
                </a:solidFill>
              </a:rPr>
              <a:t>health messages are more readily received and taken on board when they are delivered by a trusted person i.e. a peer health worker or a trusted health professional (e.g. Public Health Nurse or GP)</a:t>
            </a:r>
          </a:p>
          <a:p>
            <a:r>
              <a:rPr lang="en-IE" dirty="0" smtClean="0">
                <a:solidFill>
                  <a:schemeClr val="bg1">
                    <a:lumMod val="95000"/>
                    <a:lumOff val="5000"/>
                  </a:schemeClr>
                </a:solidFill>
              </a:rPr>
              <a:t>How </a:t>
            </a:r>
            <a:r>
              <a:rPr lang="en-IE" dirty="0">
                <a:solidFill>
                  <a:schemeClr val="bg1">
                    <a:lumMod val="95000"/>
                    <a:lumOff val="5000"/>
                  </a:schemeClr>
                </a:solidFill>
              </a:rPr>
              <a:t>to give information: It’s important not to overwhelm people when promoting vaccine up-date:  too much information and too many procedures can put people under pressure.  Avoid putting people on-the-spot to make a decision as this usually leads to them adopting the fight or flight response. It is important to follow up after health information is given.</a:t>
            </a:r>
          </a:p>
          <a:p>
            <a:r>
              <a:rPr lang="en-IE" dirty="0" smtClean="0">
                <a:solidFill>
                  <a:schemeClr val="bg1">
                    <a:lumMod val="95000"/>
                    <a:lumOff val="5000"/>
                  </a:schemeClr>
                </a:solidFill>
              </a:rPr>
              <a:t>People </a:t>
            </a:r>
            <a:r>
              <a:rPr lang="en-IE" dirty="0">
                <a:solidFill>
                  <a:schemeClr val="bg1">
                    <a:lumMod val="95000"/>
                    <a:lumOff val="5000"/>
                  </a:schemeClr>
                </a:solidFill>
              </a:rPr>
              <a:t>must be clearly directed to trusted sources of information </a:t>
            </a:r>
          </a:p>
          <a:p>
            <a:r>
              <a:rPr lang="en-IE" dirty="0" smtClean="0">
                <a:solidFill>
                  <a:schemeClr val="bg1">
                    <a:lumMod val="95000"/>
                    <a:lumOff val="5000"/>
                  </a:schemeClr>
                </a:solidFill>
              </a:rPr>
              <a:t>Many </a:t>
            </a:r>
            <a:r>
              <a:rPr lang="en-IE" dirty="0">
                <a:solidFill>
                  <a:schemeClr val="bg1">
                    <a:lumMod val="95000"/>
                    <a:lumOff val="5000"/>
                  </a:schemeClr>
                </a:solidFill>
              </a:rPr>
              <a:t>people do not speak / understand English even if they’ve lived in Ireland for a long number of years.  People sometimes try to cover this up and convey that they do understand a communisation, when they actually don’t</a:t>
            </a:r>
            <a:r>
              <a:rPr lang="en-IE" dirty="0" smtClean="0">
                <a:solidFill>
                  <a:schemeClr val="bg1">
                    <a:lumMod val="95000"/>
                    <a:lumOff val="5000"/>
                  </a:schemeClr>
                </a:solidFill>
              </a:rPr>
              <a:t>.</a:t>
            </a:r>
            <a:endParaRPr lang="en-IE" dirty="0">
              <a:solidFill>
                <a:schemeClr val="bg1">
                  <a:lumMod val="95000"/>
                  <a:lumOff val="5000"/>
                </a:schemeClr>
              </a:solidFill>
            </a:endParaRPr>
          </a:p>
          <a:p>
            <a:endParaRPr lang="en-IE" dirty="0"/>
          </a:p>
        </p:txBody>
      </p:sp>
      <p:sp>
        <p:nvSpPr>
          <p:cNvPr id="8" name="Text Placeholder 7"/>
          <p:cNvSpPr>
            <a:spLocks noGrp="1"/>
          </p:cNvSpPr>
          <p:nvPr>
            <p:ph type="body" idx="4294967295"/>
          </p:nvPr>
        </p:nvSpPr>
        <p:spPr>
          <a:xfrm>
            <a:off x="0" y="2066027"/>
            <a:ext cx="11688792" cy="4160837"/>
          </a:xfrm>
        </p:spPr>
        <p:txBody>
          <a:bodyPr>
            <a:normAutofit fontScale="62500" lnSpcReduction="20000"/>
          </a:bodyPr>
          <a:lstStyle/>
          <a:p>
            <a:pPr marL="0" indent="0">
              <a:buNone/>
            </a:pPr>
            <a:endParaRPr lang="en-IE" sz="2600" dirty="0" smtClean="0">
              <a:solidFill>
                <a:schemeClr val="bg1">
                  <a:lumMod val="95000"/>
                  <a:lumOff val="5000"/>
                </a:schemeClr>
              </a:solidFill>
            </a:endParaRPr>
          </a:p>
          <a:p>
            <a:r>
              <a:rPr lang="en-IE" sz="2600" dirty="0"/>
              <a:t>It is important to know the </a:t>
            </a:r>
            <a:r>
              <a:rPr lang="en-IE" sz="2600" b="1" dirty="0"/>
              <a:t>fears and concerns </a:t>
            </a:r>
            <a:r>
              <a:rPr lang="en-IE" sz="2600" dirty="0"/>
              <a:t>of a community in relation to a vaccine i.e. what prevents up-take (this can be particular to a group and be cultural in nature or generalised). </a:t>
            </a:r>
          </a:p>
          <a:p>
            <a:r>
              <a:rPr lang="en-IE" sz="2600" dirty="0" smtClean="0"/>
              <a:t>Roma </a:t>
            </a:r>
            <a:r>
              <a:rPr lang="en-IE" sz="2600" dirty="0"/>
              <a:t>are very influenced by </a:t>
            </a:r>
            <a:r>
              <a:rPr lang="en-IE" sz="2600" b="1" dirty="0"/>
              <a:t>social media / platforms </a:t>
            </a:r>
            <a:r>
              <a:rPr lang="en-IE" sz="2600" dirty="0"/>
              <a:t>in their country of origin as well as conspiracy theories re vaccination and this has to be kept in mind when promoting up-take.</a:t>
            </a:r>
          </a:p>
          <a:p>
            <a:r>
              <a:rPr lang="en-IE" sz="2600" dirty="0"/>
              <a:t>Some people can </a:t>
            </a:r>
            <a:r>
              <a:rPr lang="en-IE" sz="2600" b="1" dirty="0"/>
              <a:t>feel targeted </a:t>
            </a:r>
            <a:r>
              <a:rPr lang="en-IE" sz="2600" dirty="0"/>
              <a:t>for vaccinations because they belong to a certain group and this is off putting. </a:t>
            </a:r>
          </a:p>
          <a:p>
            <a:r>
              <a:rPr lang="en-IE" sz="2600" dirty="0"/>
              <a:t>Key health messages are more readily received and taken on board when they are delivered by a </a:t>
            </a:r>
            <a:r>
              <a:rPr lang="en-IE" sz="2600" b="1" dirty="0"/>
              <a:t>trusted person</a:t>
            </a:r>
            <a:r>
              <a:rPr lang="en-IE" sz="2600" dirty="0"/>
              <a:t> i.e. a peer health worker or a trusted health professional </a:t>
            </a:r>
            <a:r>
              <a:rPr lang="en-IE" sz="2600" dirty="0" smtClean="0"/>
              <a:t>e.g. </a:t>
            </a:r>
            <a:r>
              <a:rPr lang="en-IE" sz="2600" dirty="0"/>
              <a:t>Public Health Nurse or </a:t>
            </a:r>
            <a:r>
              <a:rPr lang="en-IE" sz="2600" dirty="0" smtClean="0"/>
              <a:t>GP.</a:t>
            </a:r>
            <a:endParaRPr lang="en-IE" sz="2600" dirty="0"/>
          </a:p>
          <a:p>
            <a:r>
              <a:rPr lang="en-IE" sz="2600" dirty="0"/>
              <a:t>How to give information: It’s important </a:t>
            </a:r>
            <a:r>
              <a:rPr lang="en-IE" sz="2600" b="1" dirty="0"/>
              <a:t>not to overwhelm </a:t>
            </a:r>
            <a:r>
              <a:rPr lang="en-IE" sz="2600" dirty="0" smtClean="0"/>
              <a:t>Roma </a:t>
            </a:r>
            <a:r>
              <a:rPr lang="en-IE" sz="2600" dirty="0"/>
              <a:t>when promoting vaccine up-date:  too much information and too many procedures can put people under pressure.  </a:t>
            </a:r>
            <a:endParaRPr lang="en-IE" sz="2600" dirty="0" smtClean="0"/>
          </a:p>
          <a:p>
            <a:r>
              <a:rPr lang="en-IE" sz="2600" b="1" dirty="0" smtClean="0"/>
              <a:t>Avoid </a:t>
            </a:r>
            <a:r>
              <a:rPr lang="en-IE" sz="2600" b="1" dirty="0"/>
              <a:t>putting people on-the-spot </a:t>
            </a:r>
            <a:r>
              <a:rPr lang="en-IE" sz="2600" dirty="0"/>
              <a:t>to make a decision as this usually leads to them adopting the fight or flight </a:t>
            </a:r>
            <a:r>
              <a:rPr lang="en-IE" sz="2600" dirty="0" smtClean="0"/>
              <a:t>response. </a:t>
            </a:r>
          </a:p>
          <a:p>
            <a:r>
              <a:rPr lang="en-IE" sz="2600" dirty="0" smtClean="0"/>
              <a:t>It </a:t>
            </a:r>
            <a:r>
              <a:rPr lang="en-IE" sz="2600" dirty="0"/>
              <a:t>is important to</a:t>
            </a:r>
            <a:r>
              <a:rPr lang="en-IE" sz="2600" dirty="0" smtClean="0"/>
              <a:t> </a:t>
            </a:r>
            <a:r>
              <a:rPr lang="en-IE" sz="2600" b="1" dirty="0" smtClean="0"/>
              <a:t>give people time</a:t>
            </a:r>
            <a:r>
              <a:rPr lang="en-IE" sz="2600" dirty="0" smtClean="0"/>
              <a:t> to think about the information and </a:t>
            </a:r>
            <a:r>
              <a:rPr lang="en-IE" sz="2600" b="1" dirty="0" smtClean="0"/>
              <a:t>follow </a:t>
            </a:r>
            <a:r>
              <a:rPr lang="en-IE" sz="2600" b="1" dirty="0"/>
              <a:t>up </a:t>
            </a:r>
            <a:r>
              <a:rPr lang="en-IE" sz="2600" dirty="0" smtClean="0"/>
              <a:t>afterwards.</a:t>
            </a:r>
            <a:endParaRPr lang="en-IE" sz="2600" dirty="0"/>
          </a:p>
          <a:p>
            <a:r>
              <a:rPr lang="en-IE" sz="2600" dirty="0"/>
              <a:t>People must be </a:t>
            </a:r>
            <a:r>
              <a:rPr lang="en-IE" sz="2600" b="1" dirty="0"/>
              <a:t>clearly directed to trusted sources of information </a:t>
            </a:r>
          </a:p>
          <a:p>
            <a:r>
              <a:rPr lang="en-IE" sz="2600" dirty="0"/>
              <a:t>Many </a:t>
            </a:r>
            <a:r>
              <a:rPr lang="en-IE" sz="2600" dirty="0" smtClean="0"/>
              <a:t>Roma </a:t>
            </a:r>
            <a:r>
              <a:rPr lang="en-IE" sz="2600" b="1" dirty="0"/>
              <a:t>do not speak / understand English </a:t>
            </a:r>
            <a:r>
              <a:rPr lang="en-IE" sz="2600" dirty="0"/>
              <a:t>even if they’ve lived in Ireland for a long number of years.  People sometimes try to cover this up and convey that they do understand a communisation, when they actually don’t.</a:t>
            </a:r>
          </a:p>
          <a:p>
            <a:endParaRPr lang="en-IE" dirty="0"/>
          </a:p>
          <a:p>
            <a:endParaRPr lang="en-IE" dirty="0"/>
          </a:p>
        </p:txBody>
      </p:sp>
    </p:spTree>
    <p:extLst>
      <p:ext uri="{BB962C8B-B14F-4D97-AF65-F5344CB8AC3E}">
        <p14:creationId xmlns:p14="http://schemas.microsoft.com/office/powerpoint/2010/main" val="3888578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LEARNING FROM 2019-2020: </a:t>
            </a:r>
            <a:r>
              <a:rPr lang="en-IE" dirty="0" err="1" smtClean="0"/>
              <a:t>FlU</a:t>
            </a:r>
            <a:endParaRPr lang="en-IE" dirty="0"/>
          </a:p>
        </p:txBody>
      </p:sp>
      <p:sp>
        <p:nvSpPr>
          <p:cNvPr id="6" name="Content Placeholder 5"/>
          <p:cNvSpPr>
            <a:spLocks noGrp="1"/>
          </p:cNvSpPr>
          <p:nvPr>
            <p:ph idx="1"/>
          </p:nvPr>
        </p:nvSpPr>
        <p:spPr/>
        <p:txBody>
          <a:bodyPr/>
          <a:lstStyle/>
          <a:p>
            <a:pPr marL="0" indent="0">
              <a:buNone/>
            </a:pPr>
            <a:r>
              <a:rPr lang="en-IE" dirty="0" smtClean="0"/>
              <a:t>2. </a:t>
            </a:r>
            <a:r>
              <a:rPr lang="en-IE" b="1" dirty="0" smtClean="0"/>
              <a:t>Flu vaccination</a:t>
            </a:r>
          </a:p>
          <a:p>
            <a:r>
              <a:rPr lang="en-IE" dirty="0" smtClean="0"/>
              <a:t>During </a:t>
            </a:r>
            <a:r>
              <a:rPr lang="en-IE" dirty="0"/>
              <a:t>2019/2020 we undertook consultations with members of multicultural communities, local GP’s and Intercultural Health Advocates and we received feedback that </a:t>
            </a:r>
            <a:r>
              <a:rPr lang="en-IE" b="1" dirty="0"/>
              <a:t>videos posted on social media </a:t>
            </a:r>
            <a:r>
              <a:rPr lang="en-IE" dirty="0"/>
              <a:t>are a very effective way of communicating information to multicultural community members. </a:t>
            </a:r>
            <a:endParaRPr lang="en-IE" dirty="0" smtClean="0"/>
          </a:p>
          <a:p>
            <a:r>
              <a:rPr lang="en-IE" dirty="0" smtClean="0"/>
              <a:t> </a:t>
            </a:r>
            <a:r>
              <a:rPr lang="en-IE" dirty="0"/>
              <a:t>In particular, we have found that </a:t>
            </a:r>
            <a:r>
              <a:rPr lang="en-IE" b="1" dirty="0"/>
              <a:t>animated cartoon type videos with voice overs translated </a:t>
            </a:r>
            <a:r>
              <a:rPr lang="en-IE" dirty="0"/>
              <a:t>into different languages are particularly effective (although expensive).  </a:t>
            </a:r>
            <a:endParaRPr lang="en-IE" dirty="0" smtClean="0"/>
          </a:p>
          <a:p>
            <a:r>
              <a:rPr lang="en-IE" dirty="0" smtClean="0"/>
              <a:t>We </a:t>
            </a:r>
            <a:r>
              <a:rPr lang="en-IE" dirty="0"/>
              <a:t>have recently worked with the National Immunisation Office who has produced these type of resources in a number of languages to promote up-take of the flu vaccine</a:t>
            </a:r>
          </a:p>
        </p:txBody>
      </p:sp>
    </p:spTree>
    <p:extLst>
      <p:ext uri="{BB962C8B-B14F-4D97-AF65-F5344CB8AC3E}">
        <p14:creationId xmlns:p14="http://schemas.microsoft.com/office/powerpoint/2010/main" val="2079708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 </a:t>
            </a:r>
            <a:endParaRPr lang="en-IE" dirty="0"/>
          </a:p>
        </p:txBody>
      </p:sp>
      <p:sp>
        <p:nvSpPr>
          <p:cNvPr id="3" name="Content Placeholder 2"/>
          <p:cNvSpPr>
            <a:spLocks noGrp="1"/>
          </p:cNvSpPr>
          <p:nvPr>
            <p:ph sz="half" idx="1"/>
          </p:nvPr>
        </p:nvSpPr>
        <p:spPr/>
        <p:txBody>
          <a:bodyPr>
            <a:noAutofit/>
          </a:bodyPr>
          <a:lstStyle/>
          <a:p>
            <a:r>
              <a:rPr lang="en-IE" sz="2000" dirty="0">
                <a:solidFill>
                  <a:schemeClr val="tx1">
                    <a:lumMod val="95000"/>
                    <a:lumOff val="5000"/>
                  </a:schemeClr>
                </a:solidFill>
              </a:rPr>
              <a:t>a)        Why people got COVID-19 vaccination:</a:t>
            </a:r>
          </a:p>
          <a:p>
            <a:r>
              <a:rPr lang="en-IE" sz="2000" dirty="0" smtClean="0">
                <a:solidFill>
                  <a:schemeClr val="tx1">
                    <a:lumMod val="95000"/>
                    <a:lumOff val="5000"/>
                  </a:schemeClr>
                </a:solidFill>
              </a:rPr>
              <a:t>Personal </a:t>
            </a:r>
            <a:r>
              <a:rPr lang="en-IE" sz="2000" dirty="0">
                <a:solidFill>
                  <a:schemeClr val="tx1">
                    <a:lumMod val="95000"/>
                    <a:lumOff val="5000"/>
                  </a:schemeClr>
                </a:solidFill>
              </a:rPr>
              <a:t>protection (21%) •	</a:t>
            </a:r>
            <a:endParaRPr lang="en-IE" sz="2000" dirty="0" smtClean="0">
              <a:solidFill>
                <a:schemeClr val="tx1">
                  <a:lumMod val="95000"/>
                  <a:lumOff val="5000"/>
                </a:schemeClr>
              </a:solidFill>
            </a:endParaRPr>
          </a:p>
          <a:p>
            <a:r>
              <a:rPr lang="en-IE" sz="2000" dirty="0" smtClean="0">
                <a:solidFill>
                  <a:schemeClr val="tx1">
                    <a:lumMod val="95000"/>
                    <a:lumOff val="5000"/>
                  </a:schemeClr>
                </a:solidFill>
              </a:rPr>
              <a:t>Trust </a:t>
            </a:r>
            <a:r>
              <a:rPr lang="en-IE" sz="2000" dirty="0">
                <a:solidFill>
                  <a:schemeClr val="tx1">
                    <a:lumMod val="95000"/>
                    <a:lumOff val="5000"/>
                  </a:schemeClr>
                </a:solidFill>
              </a:rPr>
              <a:t>in GP (18%) </a:t>
            </a:r>
            <a:endParaRPr lang="en-IE" sz="2000" dirty="0" smtClean="0">
              <a:solidFill>
                <a:schemeClr val="tx1">
                  <a:lumMod val="95000"/>
                  <a:lumOff val="5000"/>
                </a:schemeClr>
              </a:solidFill>
            </a:endParaRPr>
          </a:p>
          <a:p>
            <a:r>
              <a:rPr lang="en-IE" sz="2000" dirty="0" smtClean="0">
                <a:solidFill>
                  <a:schemeClr val="tx1">
                    <a:lumMod val="95000"/>
                    <a:lumOff val="5000"/>
                  </a:schemeClr>
                </a:solidFill>
              </a:rPr>
              <a:t> </a:t>
            </a:r>
            <a:r>
              <a:rPr lang="en-IE" sz="2000" dirty="0">
                <a:solidFill>
                  <a:schemeClr val="tx1">
                    <a:lumMod val="95000"/>
                    <a:lumOff val="5000"/>
                  </a:schemeClr>
                </a:solidFill>
              </a:rPr>
              <a:t>Protection of children protection (15%)•	</a:t>
            </a:r>
            <a:endParaRPr lang="en-IE" sz="2000" dirty="0" smtClean="0">
              <a:solidFill>
                <a:schemeClr val="tx1">
                  <a:lumMod val="95000"/>
                  <a:lumOff val="5000"/>
                </a:schemeClr>
              </a:solidFill>
            </a:endParaRPr>
          </a:p>
          <a:p>
            <a:r>
              <a:rPr lang="en-IE" sz="2000" dirty="0" smtClean="0">
                <a:solidFill>
                  <a:schemeClr val="tx1">
                    <a:lumMod val="95000"/>
                    <a:lumOff val="5000"/>
                  </a:schemeClr>
                </a:solidFill>
              </a:rPr>
              <a:t>Fear </a:t>
            </a:r>
            <a:r>
              <a:rPr lang="en-IE" sz="2000" dirty="0">
                <a:solidFill>
                  <a:schemeClr val="tx1">
                    <a:lumMod val="95000"/>
                    <a:lumOff val="5000"/>
                  </a:schemeClr>
                </a:solidFill>
              </a:rPr>
              <a:t>of Covid-19 (15%)•	</a:t>
            </a:r>
            <a:endParaRPr lang="en-IE" sz="2000" dirty="0" smtClean="0">
              <a:solidFill>
                <a:schemeClr val="tx1">
                  <a:lumMod val="95000"/>
                  <a:lumOff val="5000"/>
                </a:schemeClr>
              </a:solidFill>
            </a:endParaRPr>
          </a:p>
          <a:p>
            <a:r>
              <a:rPr lang="en-IE" sz="2000" dirty="0" smtClean="0">
                <a:solidFill>
                  <a:schemeClr val="tx1">
                    <a:lumMod val="95000"/>
                    <a:lumOff val="5000"/>
                  </a:schemeClr>
                </a:solidFill>
              </a:rPr>
              <a:t>Digital </a:t>
            </a:r>
            <a:r>
              <a:rPr lang="en-IE" sz="2000" dirty="0">
                <a:solidFill>
                  <a:schemeClr val="tx1">
                    <a:lumMod val="95000"/>
                    <a:lumOff val="5000"/>
                  </a:schemeClr>
                </a:solidFill>
              </a:rPr>
              <a:t>Certificate (9%) </a:t>
            </a:r>
          </a:p>
          <a:p>
            <a:r>
              <a:rPr lang="en-IE" sz="2000" dirty="0" smtClean="0">
                <a:solidFill>
                  <a:schemeClr val="tx1">
                    <a:lumMod val="95000"/>
                    <a:lumOff val="5000"/>
                  </a:schemeClr>
                </a:solidFill>
              </a:rPr>
              <a:t>Trust </a:t>
            </a:r>
            <a:r>
              <a:rPr lang="en-IE" sz="2000" dirty="0">
                <a:solidFill>
                  <a:schemeClr val="tx1">
                    <a:lumMod val="95000"/>
                    <a:lumOff val="5000"/>
                  </a:schemeClr>
                </a:solidFill>
              </a:rPr>
              <a:t>in a family member (9%)  	</a:t>
            </a:r>
            <a:endParaRPr lang="en-IE" sz="2000" dirty="0" smtClean="0">
              <a:solidFill>
                <a:schemeClr val="tx1">
                  <a:lumMod val="95000"/>
                  <a:lumOff val="5000"/>
                </a:schemeClr>
              </a:solidFill>
            </a:endParaRPr>
          </a:p>
          <a:p>
            <a:r>
              <a:rPr lang="en-IE" sz="2000" dirty="0" smtClean="0">
                <a:solidFill>
                  <a:schemeClr val="tx1">
                    <a:lumMod val="95000"/>
                    <a:lumOff val="5000"/>
                  </a:schemeClr>
                </a:solidFill>
              </a:rPr>
              <a:t>Trust </a:t>
            </a:r>
            <a:r>
              <a:rPr lang="en-IE" sz="2000" dirty="0">
                <a:solidFill>
                  <a:schemeClr val="tx1">
                    <a:lumMod val="95000"/>
                    <a:lumOff val="5000"/>
                  </a:schemeClr>
                </a:solidFill>
              </a:rPr>
              <a:t>in science (3%) •	</a:t>
            </a:r>
            <a:endParaRPr lang="en-IE" sz="2000" dirty="0" smtClean="0">
              <a:solidFill>
                <a:schemeClr val="tx1">
                  <a:lumMod val="95000"/>
                  <a:lumOff val="5000"/>
                </a:schemeClr>
              </a:solidFill>
            </a:endParaRPr>
          </a:p>
          <a:p>
            <a:r>
              <a:rPr lang="en-IE" sz="2000" dirty="0" smtClean="0">
                <a:solidFill>
                  <a:schemeClr val="tx1">
                    <a:lumMod val="95000"/>
                    <a:lumOff val="5000"/>
                  </a:schemeClr>
                </a:solidFill>
              </a:rPr>
              <a:t>Work </a:t>
            </a:r>
            <a:r>
              <a:rPr lang="en-IE" sz="2000" dirty="0">
                <a:solidFill>
                  <a:schemeClr val="tx1">
                    <a:lumMod val="95000"/>
                    <a:lumOff val="5000"/>
                  </a:schemeClr>
                </a:solidFill>
              </a:rPr>
              <a:t>related (3%) </a:t>
            </a:r>
          </a:p>
        </p:txBody>
      </p:sp>
      <p:sp>
        <p:nvSpPr>
          <p:cNvPr id="4" name="Content Placeholder 3"/>
          <p:cNvSpPr>
            <a:spLocks noGrp="1"/>
          </p:cNvSpPr>
          <p:nvPr>
            <p:ph sz="half" idx="2"/>
          </p:nvPr>
        </p:nvSpPr>
        <p:spPr/>
        <p:txBody>
          <a:bodyPr>
            <a:normAutofit lnSpcReduction="10000"/>
          </a:bodyPr>
          <a:lstStyle/>
          <a:p>
            <a:pPr marL="0" indent="0">
              <a:buNone/>
            </a:pPr>
            <a:r>
              <a:rPr lang="en-IE" dirty="0" smtClean="0"/>
              <a:t>b) Source </a:t>
            </a:r>
            <a:r>
              <a:rPr lang="en-IE" dirty="0"/>
              <a:t>of Information</a:t>
            </a:r>
          </a:p>
          <a:p>
            <a:r>
              <a:rPr lang="en-IE" dirty="0" smtClean="0"/>
              <a:t>GPs </a:t>
            </a:r>
            <a:r>
              <a:rPr lang="en-IE" dirty="0"/>
              <a:t>(39%)  	</a:t>
            </a:r>
            <a:endParaRPr lang="en-IE" dirty="0" smtClean="0"/>
          </a:p>
          <a:p>
            <a:r>
              <a:rPr lang="en-IE" dirty="0" smtClean="0"/>
              <a:t>TV </a:t>
            </a:r>
            <a:r>
              <a:rPr lang="en-IE" dirty="0"/>
              <a:t>in their country of </a:t>
            </a:r>
            <a:r>
              <a:rPr lang="en-IE" dirty="0" smtClean="0"/>
              <a:t>origin(33%)</a:t>
            </a:r>
          </a:p>
          <a:p>
            <a:r>
              <a:rPr lang="en-IE" dirty="0" smtClean="0"/>
              <a:t>  </a:t>
            </a:r>
            <a:r>
              <a:rPr lang="en-IE" dirty="0"/>
              <a:t>Family (27%) </a:t>
            </a:r>
            <a:endParaRPr lang="en-IE" dirty="0" smtClean="0"/>
          </a:p>
          <a:p>
            <a:r>
              <a:rPr lang="en-IE" dirty="0" smtClean="0"/>
              <a:t>  </a:t>
            </a:r>
            <a:r>
              <a:rPr lang="en-IE" dirty="0"/>
              <a:t>Roma Health Projects (27%)              </a:t>
            </a:r>
            <a:endParaRPr lang="en-IE" dirty="0" smtClean="0"/>
          </a:p>
          <a:p>
            <a:r>
              <a:rPr lang="en-IE" dirty="0" smtClean="0"/>
              <a:t>Facebook </a:t>
            </a:r>
            <a:r>
              <a:rPr lang="en-IE" dirty="0"/>
              <a:t>/ Social Media (27</a:t>
            </a:r>
            <a:r>
              <a:rPr lang="en-IE" dirty="0" smtClean="0"/>
              <a:t>%)</a:t>
            </a:r>
          </a:p>
          <a:p>
            <a:r>
              <a:rPr lang="en-IE" dirty="0" smtClean="0"/>
              <a:t>Official </a:t>
            </a:r>
            <a:r>
              <a:rPr lang="en-IE" dirty="0"/>
              <a:t>News (12</a:t>
            </a:r>
            <a:r>
              <a:rPr lang="en-IE" dirty="0" smtClean="0"/>
              <a:t>%)</a:t>
            </a:r>
          </a:p>
          <a:p>
            <a:r>
              <a:rPr lang="en-IE" dirty="0" smtClean="0"/>
              <a:t>Friends </a:t>
            </a:r>
            <a:r>
              <a:rPr lang="en-IE" dirty="0"/>
              <a:t>(12%)  </a:t>
            </a:r>
            <a:endParaRPr lang="en-IE" dirty="0" smtClean="0"/>
          </a:p>
          <a:p>
            <a:r>
              <a:rPr lang="en-IE" dirty="0" smtClean="0"/>
              <a:t>HSE </a:t>
            </a:r>
            <a:r>
              <a:rPr lang="en-IE" dirty="0"/>
              <a:t>website (9</a:t>
            </a:r>
            <a:r>
              <a:rPr lang="en-IE" dirty="0" smtClean="0"/>
              <a:t>%)</a:t>
            </a:r>
          </a:p>
          <a:p>
            <a:r>
              <a:rPr lang="en-IE" dirty="0" smtClean="0"/>
              <a:t>Other </a:t>
            </a:r>
            <a:r>
              <a:rPr lang="en-IE" dirty="0"/>
              <a:t>(3%) </a:t>
            </a:r>
          </a:p>
          <a:p>
            <a:endParaRPr lang="en-IE" dirty="0"/>
          </a:p>
        </p:txBody>
      </p:sp>
      <p:sp>
        <p:nvSpPr>
          <p:cNvPr id="5" name="TextBox 4"/>
          <p:cNvSpPr txBox="1"/>
          <p:nvPr/>
        </p:nvSpPr>
        <p:spPr>
          <a:xfrm>
            <a:off x="5426015" y="931653"/>
            <a:ext cx="5783956" cy="369332"/>
          </a:xfrm>
          <a:prstGeom prst="rect">
            <a:avLst/>
          </a:prstGeom>
          <a:noFill/>
        </p:spPr>
        <p:txBody>
          <a:bodyPr wrap="none" rtlCol="0">
            <a:spAutoFit/>
          </a:bodyPr>
          <a:lstStyle/>
          <a:p>
            <a:r>
              <a:rPr lang="en-IE" dirty="0" smtClean="0"/>
              <a:t>COVID RESEARCH WITH ROMA IN SOUTH EAST 2021</a:t>
            </a:r>
            <a:endParaRPr lang="en-IE" dirty="0"/>
          </a:p>
        </p:txBody>
      </p:sp>
    </p:spTree>
    <p:extLst>
      <p:ext uri="{BB962C8B-B14F-4D97-AF65-F5344CB8AC3E}">
        <p14:creationId xmlns:p14="http://schemas.microsoft.com/office/powerpoint/2010/main" val="844642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LEARNING from </a:t>
            </a:r>
            <a:r>
              <a:rPr lang="en-IE" dirty="0" err="1" smtClean="0"/>
              <a:t>covid</a:t>
            </a:r>
            <a:r>
              <a:rPr lang="en-IE" dirty="0" smtClean="0"/>
              <a:t> 2021</a:t>
            </a:r>
            <a:endParaRPr lang="en-IE" dirty="0"/>
          </a:p>
        </p:txBody>
      </p:sp>
      <p:sp>
        <p:nvSpPr>
          <p:cNvPr id="6" name="Content Placeholder 5"/>
          <p:cNvSpPr>
            <a:spLocks noGrp="1"/>
          </p:cNvSpPr>
          <p:nvPr>
            <p:ph idx="1"/>
          </p:nvPr>
        </p:nvSpPr>
        <p:spPr/>
        <p:txBody>
          <a:bodyPr/>
          <a:lstStyle/>
          <a:p>
            <a:pPr marL="0" indent="0">
              <a:buNone/>
            </a:pPr>
            <a:r>
              <a:rPr lang="en-IE" b="1" dirty="0" smtClean="0"/>
              <a:t>WHO</a:t>
            </a:r>
            <a:r>
              <a:rPr lang="en-IE" dirty="0" smtClean="0"/>
              <a:t>: Importance of GPs and Roma Health Advocates in providing information and advocating for vaccination</a:t>
            </a:r>
          </a:p>
          <a:p>
            <a:pPr marL="0" indent="0">
              <a:buNone/>
            </a:pPr>
            <a:r>
              <a:rPr lang="en-IE" b="1" dirty="0" smtClean="0"/>
              <a:t>HOW</a:t>
            </a:r>
            <a:r>
              <a:rPr lang="en-IE" dirty="0" smtClean="0"/>
              <a:t>: taking account of literacy and language</a:t>
            </a:r>
            <a:endParaRPr lang="en-IE" dirty="0"/>
          </a:p>
          <a:p>
            <a:pPr marL="0" indent="0" algn="ctr">
              <a:buNone/>
            </a:pPr>
            <a:r>
              <a:rPr lang="en-IE" dirty="0" smtClean="0"/>
              <a:t>“…</a:t>
            </a:r>
            <a:r>
              <a:rPr lang="en-IE" i="1" dirty="0"/>
              <a:t>vaccination campaigns would possibly be more successful if HSE information is presented in a </a:t>
            </a:r>
            <a:r>
              <a:rPr lang="en-IE" b="1" i="1" dirty="0"/>
              <a:t>format</a:t>
            </a:r>
            <a:r>
              <a:rPr lang="en-IE" i="1" dirty="0"/>
              <a:t> more perceptive for the Roma community, e.g. testimonies on benefits of vaccination from persons known to be </a:t>
            </a:r>
            <a:r>
              <a:rPr lang="en-IE" b="1" i="1" dirty="0"/>
              <a:t>trusted</a:t>
            </a:r>
            <a:r>
              <a:rPr lang="en-IE" i="1" dirty="0"/>
              <a:t> by Roma individuals, such as GPs, vaccinated Roma Health Advocates, etc., and through continued use of </a:t>
            </a:r>
            <a:r>
              <a:rPr lang="en-IE" b="1" i="1" dirty="0"/>
              <a:t>translated videos </a:t>
            </a:r>
            <a:r>
              <a:rPr lang="en-IE" i="1" dirty="0"/>
              <a:t>on HSE information and benefits of vaccination</a:t>
            </a:r>
            <a:r>
              <a:rPr lang="en-IE" dirty="0"/>
              <a:t>”.</a:t>
            </a:r>
          </a:p>
          <a:p>
            <a:pPr marL="0" indent="0">
              <a:buNone/>
            </a:pPr>
            <a:r>
              <a:rPr lang="en-IE" b="1" dirty="0" smtClean="0"/>
              <a:t>DO NOT </a:t>
            </a:r>
            <a:r>
              <a:rPr lang="en-IE" dirty="0" smtClean="0"/>
              <a:t>talk about </a:t>
            </a:r>
            <a:r>
              <a:rPr lang="en-IE" dirty="0" err="1" smtClean="0"/>
              <a:t>Covid</a:t>
            </a:r>
            <a:r>
              <a:rPr lang="en-IE" dirty="0" smtClean="0"/>
              <a:t> vaccination when talking about childhood vaccinations – KEEP THEM SEPARATE</a:t>
            </a:r>
            <a:endParaRPr lang="en-IE" dirty="0"/>
          </a:p>
          <a:p>
            <a:endParaRPr lang="en-IE" dirty="0"/>
          </a:p>
        </p:txBody>
      </p:sp>
    </p:spTree>
    <p:extLst>
      <p:ext uri="{BB962C8B-B14F-4D97-AF65-F5344CB8AC3E}">
        <p14:creationId xmlns:p14="http://schemas.microsoft.com/office/powerpoint/2010/main" val="1077268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Vaccination hesitancy</a:t>
            </a:r>
            <a:endParaRPr lang="en-IE" dirty="0"/>
          </a:p>
        </p:txBody>
      </p:sp>
      <p:pic>
        <p:nvPicPr>
          <p:cNvPr id="4" name="Content Placeholder 3"/>
          <p:cNvPicPr>
            <a:picLocks noGrp="1" noChangeAspect="1"/>
          </p:cNvPicPr>
          <p:nvPr>
            <p:ph idx="1"/>
          </p:nvPr>
        </p:nvPicPr>
        <p:blipFill>
          <a:blip r:embed="rId2"/>
          <a:stretch>
            <a:fillRect/>
          </a:stretch>
        </p:blipFill>
        <p:spPr>
          <a:xfrm>
            <a:off x="942109" y="1724892"/>
            <a:ext cx="7672251" cy="4251959"/>
          </a:xfrm>
          <a:prstGeom prst="rect">
            <a:avLst/>
          </a:prstGeom>
        </p:spPr>
      </p:pic>
    </p:spTree>
    <p:extLst>
      <p:ext uri="{BB962C8B-B14F-4D97-AF65-F5344CB8AC3E}">
        <p14:creationId xmlns:p14="http://schemas.microsoft.com/office/powerpoint/2010/main" val="1163053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1_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
  <TotalTime>1018</TotalTime>
  <Words>1413</Words>
  <Application>Microsoft Office PowerPoint</Application>
  <PresentationFormat>Widescreen</PresentationFormat>
  <Paragraphs>106</Paragraphs>
  <Slides>16</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Book Antiqua</vt:lpstr>
      <vt:lpstr>Century Gothic</vt:lpstr>
      <vt:lpstr>Wingdings</vt:lpstr>
      <vt:lpstr>Vapor Trail</vt:lpstr>
      <vt:lpstr>1_Vapor Trail</vt:lpstr>
      <vt:lpstr>ROMA &amp; VACCINATIONS South East Community Healthcare (SECH)</vt:lpstr>
      <vt:lpstr>OVER VIEW OF PRESENTATION</vt:lpstr>
      <vt:lpstr>introduction </vt:lpstr>
      <vt:lpstr>PILOT vaccination PROJECT</vt:lpstr>
      <vt:lpstr>Learning from 2016 </vt:lpstr>
      <vt:lpstr>LEARNING FROM 2019-2020: FlU</vt:lpstr>
      <vt:lpstr> </vt:lpstr>
      <vt:lpstr>LEARNING from covid 2021</vt:lpstr>
      <vt:lpstr>Vaccination hesitancy</vt:lpstr>
      <vt:lpstr>Vaccine Hesitancy - Consideration of Wider issues</vt:lpstr>
      <vt:lpstr>Misinformation and disinformation played a role in vaccine HESITANCY</vt:lpstr>
      <vt:lpstr>PowerPoint Presentation</vt:lpstr>
      <vt:lpstr>TASK &amp; WHAT We hope to achieve – vaccination project 2024</vt:lpstr>
      <vt:lpstr>WHO IS INVOLVED</vt:lpstr>
      <vt:lpstr>How / METHODOLOGY</vt:lpstr>
      <vt:lpstr>THANK YOU!</vt:lpstr>
    </vt:vector>
  </TitlesOfParts>
  <Company>HSE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VACCINATION SECH</dc:title>
  <dc:creator>Alex Petrovics</dc:creator>
  <cp:lastModifiedBy>Michelle Hayes</cp:lastModifiedBy>
  <cp:revision>60</cp:revision>
  <dcterms:created xsi:type="dcterms:W3CDTF">2024-04-25T08:31:21Z</dcterms:created>
  <dcterms:modified xsi:type="dcterms:W3CDTF">2024-05-14T08:46:14Z</dcterms:modified>
</cp:coreProperties>
</file>