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82" r:id="rId2"/>
    <p:sldId id="341" r:id="rId3"/>
    <p:sldId id="342" r:id="rId4"/>
    <p:sldId id="343" r:id="rId5"/>
    <p:sldId id="346" r:id="rId6"/>
    <p:sldId id="355" r:id="rId7"/>
    <p:sldId id="350" r:id="rId8"/>
    <p:sldId id="354" r:id="rId9"/>
    <p:sldId id="358" r:id="rId10"/>
    <p:sldId id="359" r:id="rId11"/>
    <p:sldId id="360" r:id="rId12"/>
    <p:sldId id="369" r:id="rId13"/>
    <p:sldId id="371" r:id="rId14"/>
    <p:sldId id="372" r:id="rId15"/>
    <p:sldId id="373"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
          <p15:clr>
            <a:srgbClr val="A4A3A4"/>
          </p15:clr>
        </p15:guide>
        <p15:guide id="2" pos="57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ake, Martina" initials="BM" lastIdx="14" clrIdx="0">
    <p:extLst>
      <p:ext uri="{19B8F6BF-5375-455C-9EA6-DF929625EA0E}">
        <p15:presenceInfo xmlns:p15="http://schemas.microsoft.com/office/powerpoint/2012/main" userId="S-1-5-21-1172856229-1305615169-1854500012-26993" providerId="AD"/>
      </p:ext>
    </p:extLst>
  </p:cmAuthor>
  <p:cmAuthor id="2" name="Elva OConaire" initials="EO" lastIdx="6" clrIdx="1">
    <p:extLst>
      <p:ext uri="{19B8F6BF-5375-455C-9EA6-DF929625EA0E}">
        <p15:presenceInfo xmlns:p15="http://schemas.microsoft.com/office/powerpoint/2012/main" userId="S-1-5-21-3741593784-2899681647-1123851950-15226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4D76"/>
    <a:srgbClr val="94B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9" autoAdjust="0"/>
    <p:restoredTop sz="94238" autoAdjust="0"/>
  </p:normalViewPr>
  <p:slideViewPr>
    <p:cSldViewPr snapToObjects="1" showGuides="1">
      <p:cViewPr varScale="1">
        <p:scale>
          <a:sx n="152" d="100"/>
          <a:sy n="152" d="100"/>
        </p:scale>
        <p:origin x="444" y="132"/>
      </p:cViewPr>
      <p:guideLst>
        <p:guide orient="horz" pos="-12"/>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30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F54481-0B60-B847-B9A5-71647B3CF786}" type="datetimeFigureOut">
              <a:rPr lang="en-US" smtClean="0"/>
              <a:pPr/>
              <a:t>5/4/2022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DBE346-BA14-7842-837A-0DFFFC08CA4E}" type="slidenum">
              <a:rPr lang="en-US" smtClean="0"/>
              <a:pPr/>
              <a:t>‹#›</a:t>
            </a:fld>
            <a:endParaRPr lang="en-US"/>
          </a:p>
        </p:txBody>
      </p:sp>
    </p:spTree>
    <p:extLst>
      <p:ext uri="{BB962C8B-B14F-4D97-AF65-F5344CB8AC3E}">
        <p14:creationId xmlns:p14="http://schemas.microsoft.com/office/powerpoint/2010/main" val="32902992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DBE346-BA14-7842-837A-0DFFFC08CA4E}" type="slidenum">
              <a:rPr lang="en-US" smtClean="0"/>
              <a:pPr/>
              <a:t>2</a:t>
            </a:fld>
            <a:endParaRPr lang="en-US"/>
          </a:p>
        </p:txBody>
      </p:sp>
    </p:spTree>
    <p:extLst>
      <p:ext uri="{BB962C8B-B14F-4D97-AF65-F5344CB8AC3E}">
        <p14:creationId xmlns:p14="http://schemas.microsoft.com/office/powerpoint/2010/main" val="444841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2DDBE346-BA14-7842-837A-0DFFFC08CA4E}" type="slidenum">
              <a:rPr lang="en-US" smtClean="0"/>
              <a:pPr/>
              <a:t>14</a:t>
            </a:fld>
            <a:endParaRPr lang="en-US"/>
          </a:p>
        </p:txBody>
      </p:sp>
    </p:spTree>
    <p:extLst>
      <p:ext uri="{BB962C8B-B14F-4D97-AF65-F5344CB8AC3E}">
        <p14:creationId xmlns:p14="http://schemas.microsoft.com/office/powerpoint/2010/main" val="4115872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DBE346-BA14-7842-837A-0DFFFC08CA4E}" type="slidenum">
              <a:rPr lang="en-US" smtClean="0"/>
              <a:pPr/>
              <a:t>15</a:t>
            </a:fld>
            <a:endParaRPr lang="en-US"/>
          </a:p>
        </p:txBody>
      </p:sp>
    </p:spTree>
    <p:extLst>
      <p:ext uri="{BB962C8B-B14F-4D97-AF65-F5344CB8AC3E}">
        <p14:creationId xmlns:p14="http://schemas.microsoft.com/office/powerpoint/2010/main" val="2632383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DBE346-BA14-7842-837A-0DFFFC08CA4E}" type="slidenum">
              <a:rPr lang="en-US" smtClean="0"/>
              <a:pPr/>
              <a:t>3</a:t>
            </a:fld>
            <a:endParaRPr lang="en-US"/>
          </a:p>
        </p:txBody>
      </p:sp>
    </p:spTree>
    <p:extLst>
      <p:ext uri="{BB962C8B-B14F-4D97-AF65-F5344CB8AC3E}">
        <p14:creationId xmlns:p14="http://schemas.microsoft.com/office/powerpoint/2010/main" val="1154431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DBE346-BA14-7842-837A-0DFFFC08CA4E}" type="slidenum">
              <a:rPr lang="en-US" smtClean="0"/>
              <a:pPr/>
              <a:t>4</a:t>
            </a:fld>
            <a:endParaRPr lang="en-US"/>
          </a:p>
        </p:txBody>
      </p:sp>
    </p:spTree>
    <p:extLst>
      <p:ext uri="{BB962C8B-B14F-4D97-AF65-F5344CB8AC3E}">
        <p14:creationId xmlns:p14="http://schemas.microsoft.com/office/powerpoint/2010/main" val="2672204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DBE346-BA14-7842-837A-0DFFFC08CA4E}" type="slidenum">
              <a:rPr lang="en-US" smtClean="0"/>
              <a:pPr/>
              <a:t>5</a:t>
            </a:fld>
            <a:endParaRPr lang="en-US"/>
          </a:p>
        </p:txBody>
      </p:sp>
    </p:spTree>
    <p:extLst>
      <p:ext uri="{BB962C8B-B14F-4D97-AF65-F5344CB8AC3E}">
        <p14:creationId xmlns:p14="http://schemas.microsoft.com/office/powerpoint/2010/main" val="3914086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DBE346-BA14-7842-837A-0DFFFC08CA4E}" type="slidenum">
              <a:rPr lang="en-US" smtClean="0"/>
              <a:pPr/>
              <a:t>8</a:t>
            </a:fld>
            <a:endParaRPr lang="en-US"/>
          </a:p>
        </p:txBody>
      </p:sp>
    </p:spTree>
    <p:extLst>
      <p:ext uri="{BB962C8B-B14F-4D97-AF65-F5344CB8AC3E}">
        <p14:creationId xmlns:p14="http://schemas.microsoft.com/office/powerpoint/2010/main" val="2271536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2DDBE346-BA14-7842-837A-0DFFFC08CA4E}" type="slidenum">
              <a:rPr lang="en-US" smtClean="0"/>
              <a:pPr/>
              <a:t>9</a:t>
            </a:fld>
            <a:endParaRPr lang="en-US"/>
          </a:p>
        </p:txBody>
      </p:sp>
    </p:spTree>
    <p:extLst>
      <p:ext uri="{BB962C8B-B14F-4D97-AF65-F5344CB8AC3E}">
        <p14:creationId xmlns:p14="http://schemas.microsoft.com/office/powerpoint/2010/main" val="809471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2DDBE346-BA14-7842-837A-0DFFFC08CA4E}" type="slidenum">
              <a:rPr lang="en-US" smtClean="0"/>
              <a:pPr/>
              <a:t>11</a:t>
            </a:fld>
            <a:endParaRPr lang="en-US"/>
          </a:p>
        </p:txBody>
      </p:sp>
    </p:spTree>
    <p:extLst>
      <p:ext uri="{BB962C8B-B14F-4D97-AF65-F5344CB8AC3E}">
        <p14:creationId xmlns:p14="http://schemas.microsoft.com/office/powerpoint/2010/main" val="1441869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2DDBE346-BA14-7842-837A-0DFFFC08CA4E}" type="slidenum">
              <a:rPr lang="en-US" smtClean="0"/>
              <a:pPr/>
              <a:t>12</a:t>
            </a:fld>
            <a:endParaRPr lang="en-US"/>
          </a:p>
        </p:txBody>
      </p:sp>
    </p:spTree>
    <p:extLst>
      <p:ext uri="{BB962C8B-B14F-4D97-AF65-F5344CB8AC3E}">
        <p14:creationId xmlns:p14="http://schemas.microsoft.com/office/powerpoint/2010/main" val="3288028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2DDBE346-BA14-7842-837A-0DFFFC08CA4E}" type="slidenum">
              <a:rPr lang="en-US" smtClean="0"/>
              <a:pPr/>
              <a:t>13</a:t>
            </a:fld>
            <a:endParaRPr lang="en-US"/>
          </a:p>
        </p:txBody>
      </p:sp>
    </p:spTree>
    <p:extLst>
      <p:ext uri="{BB962C8B-B14F-4D97-AF65-F5344CB8AC3E}">
        <p14:creationId xmlns:p14="http://schemas.microsoft.com/office/powerpoint/2010/main" val="2939578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ga-IE"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lang="en-US"/>
          </a:p>
        </p:txBody>
      </p:sp>
      <p:sp>
        <p:nvSpPr>
          <p:cNvPr id="4" name="Date Placeholder 3"/>
          <p:cNvSpPr>
            <a:spLocks noGrp="1"/>
          </p:cNvSpPr>
          <p:nvPr>
            <p:ph type="dt" sz="half" idx="10"/>
          </p:nvPr>
        </p:nvSpPr>
        <p:spPr/>
        <p:txBody>
          <a:bodyPr/>
          <a:lstStyle/>
          <a:p>
            <a:fld id="{85AE16E9-F179-354A-B054-E13BCC91170B}" type="datetimeFigureOut">
              <a:rPr lang="en-US" smtClean="0"/>
              <a:pPr/>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5B7C6-2423-6747-9B51-3710649289B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85AE16E9-F179-354A-B054-E13BCC91170B}" type="datetimeFigureOut">
              <a:rPr lang="en-US" smtClean="0"/>
              <a:pPr/>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5B7C6-2423-6747-9B51-3710649289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ga-IE"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85AE16E9-F179-354A-B054-E13BCC91170B}" type="datetimeFigureOut">
              <a:rPr lang="en-US" smtClean="0"/>
              <a:pPr/>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5B7C6-2423-6747-9B51-3710649289B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85AE16E9-F179-354A-B054-E13BCC91170B}" type="datetimeFigureOut">
              <a:rPr lang="en-US" smtClean="0"/>
              <a:pPr/>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5B7C6-2423-6747-9B51-3710649289B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ga-IE"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smtClean="0"/>
              <a:t>Click to edit Master text styles</a:t>
            </a:r>
          </a:p>
        </p:txBody>
      </p:sp>
      <p:sp>
        <p:nvSpPr>
          <p:cNvPr id="4" name="Date Placeholder 3"/>
          <p:cNvSpPr>
            <a:spLocks noGrp="1"/>
          </p:cNvSpPr>
          <p:nvPr>
            <p:ph type="dt" sz="half" idx="10"/>
          </p:nvPr>
        </p:nvSpPr>
        <p:spPr/>
        <p:txBody>
          <a:bodyPr/>
          <a:lstStyle/>
          <a:p>
            <a:fld id="{85AE16E9-F179-354A-B054-E13BCC91170B}" type="datetimeFigureOut">
              <a:rPr lang="en-US" smtClean="0"/>
              <a:pPr/>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5B7C6-2423-6747-9B51-3710649289B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Date Placeholder 4"/>
          <p:cNvSpPr>
            <a:spLocks noGrp="1"/>
          </p:cNvSpPr>
          <p:nvPr>
            <p:ph type="dt" sz="half" idx="10"/>
          </p:nvPr>
        </p:nvSpPr>
        <p:spPr/>
        <p:txBody>
          <a:bodyPr/>
          <a:lstStyle/>
          <a:p>
            <a:fld id="{85AE16E9-F179-354A-B054-E13BCC91170B}" type="datetimeFigureOut">
              <a:rPr lang="en-US" smtClean="0"/>
              <a:pPr/>
              <a:t>5/4/2022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C5B7C6-2423-6747-9B51-3710649289B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Date Placeholder 6"/>
          <p:cNvSpPr>
            <a:spLocks noGrp="1"/>
          </p:cNvSpPr>
          <p:nvPr>
            <p:ph type="dt" sz="half" idx="10"/>
          </p:nvPr>
        </p:nvSpPr>
        <p:spPr/>
        <p:txBody>
          <a:bodyPr/>
          <a:lstStyle/>
          <a:p>
            <a:fld id="{85AE16E9-F179-354A-B054-E13BCC91170B}" type="datetimeFigureOut">
              <a:rPr lang="en-US" smtClean="0"/>
              <a:pPr/>
              <a:t>5/4/2022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C5B7C6-2423-6747-9B51-3710649289B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Date Placeholder 2"/>
          <p:cNvSpPr>
            <a:spLocks noGrp="1"/>
          </p:cNvSpPr>
          <p:nvPr>
            <p:ph type="dt" sz="half" idx="10"/>
          </p:nvPr>
        </p:nvSpPr>
        <p:spPr/>
        <p:txBody>
          <a:bodyPr/>
          <a:lstStyle/>
          <a:p>
            <a:fld id="{85AE16E9-F179-354A-B054-E13BCC91170B}" type="datetimeFigureOut">
              <a:rPr lang="en-US" smtClean="0"/>
              <a:pPr/>
              <a:t>5/4/2022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C5B7C6-2423-6747-9B51-3710649289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AE16E9-F179-354A-B054-E13BCC91170B}" type="datetimeFigureOut">
              <a:rPr lang="en-US" smtClean="0"/>
              <a:pPr/>
              <a:t>5/4/2022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C5B7C6-2423-6747-9B51-3710649289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ga-IE"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85AE16E9-F179-354A-B054-E13BCC91170B}" type="datetimeFigureOut">
              <a:rPr lang="en-US" smtClean="0"/>
              <a:pPr/>
              <a:t>5/4/2022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C5B7C6-2423-6747-9B51-3710649289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ga-IE"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85AE16E9-F179-354A-B054-E13BCC91170B}" type="datetimeFigureOut">
              <a:rPr lang="en-US" smtClean="0"/>
              <a:pPr/>
              <a:t>5/4/2022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C5B7C6-2423-6747-9B51-3710649289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ga-IE"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5AE16E9-F179-354A-B054-E13BCC91170B}" type="datetimeFigureOut">
              <a:rPr lang="en-US" smtClean="0"/>
              <a:pPr/>
              <a:t>5/4/2022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5C5B7C6-2423-6747-9B51-3710649289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smartsurvey.co.uk/s/CFKKY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s://www.hse.ie/eng/about/who/tobaccocontrol/campus/tobacco%20free%20campus%20abstracts%202019.pdf" TargetMode="External"/><Relationship Id="rId4" Type="http://schemas.openxmlformats.org/officeDocument/2006/relationships/hyperlink" Target="https://www.smartsurvey.co.uk/s/CFKKY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scanner.topsec.com/?r=show&amp;u=https%3A%2F%2Fwww.hse.ie%2Feng%2Fabout%2Fwho%2Ftobaccocontrol%2Fcampus%2F&amp;d=2120&amp;t=a31eca7ed522fc65c936f6b3e062fed6f7d828a9" TargetMode="External"/><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hyperlink" Target="https://www.hse.ie/eng/about/who/tobaccocontrol/campus/" TargetMode="External"/><Relationship Id="rId3" Type="http://schemas.openxmlformats.org/officeDocument/2006/relationships/image" Target="../media/image2.jpeg"/><Relationship Id="rId7" Type="http://schemas.openxmlformats.org/officeDocument/2006/relationships/hyperlink" Target="https://www.gov.ie/en/publication/4828b-stop-smokin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hse.ie/eng/about/who/tobaccocontrol/campus/tobacco-free-campus-toolkit-guidance-document-oct-16.pdf" TargetMode="External"/><Relationship Id="rId5" Type="http://schemas.openxmlformats.org/officeDocument/2006/relationships/hyperlink" Target="https://www.hse.ie/eng/about/who/tobaccocontrol/shspolicy/shspolicydoc.pdf" TargetMode="External"/><Relationship Id="rId4" Type="http://schemas.openxmlformats.org/officeDocument/2006/relationships/hyperlink" Target="https://www.hse.ie/eng/staff/resources/hrppg/national-tobacco-free-campus-policy---april-2012.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4. No Smoking Day study-01.jpg"/>
          <p:cNvPicPr>
            <a:picLocks noChangeAspect="1"/>
          </p:cNvPicPr>
          <p:nvPr/>
        </p:nvPicPr>
        <p:blipFill>
          <a:blip r:embed="rId2"/>
          <a:stretch>
            <a:fillRect/>
          </a:stretch>
        </p:blipFill>
        <p:spPr>
          <a:xfrm>
            <a:off x="0" y="0"/>
            <a:ext cx="9144000" cy="5143500"/>
          </a:xfrm>
          <a:prstGeom prst="rect">
            <a:avLst/>
          </a:prstGeom>
        </p:spPr>
      </p:pic>
      <p:sp>
        <p:nvSpPr>
          <p:cNvPr id="3" name="TextBox 2"/>
          <p:cNvSpPr txBox="1"/>
          <p:nvPr/>
        </p:nvSpPr>
        <p:spPr>
          <a:xfrm>
            <a:off x="179512" y="1275606"/>
            <a:ext cx="4839072" cy="1631216"/>
          </a:xfrm>
          <a:prstGeom prst="rect">
            <a:avLst/>
          </a:prstGeom>
          <a:noFill/>
        </p:spPr>
        <p:txBody>
          <a:bodyPr wrap="square" rtlCol="0" anchor="t">
            <a:spAutoFit/>
          </a:bodyPr>
          <a:lstStyle/>
          <a:p>
            <a:endParaRPr lang="en-IE" sz="2000" b="1" dirty="0" smtClean="0">
              <a:solidFill>
                <a:schemeClr val="bg2"/>
              </a:solidFill>
              <a:cs typeface="Arial" panose="020B0604020202020204" pitchFamily="34" charset="0"/>
            </a:endParaRPr>
          </a:p>
          <a:p>
            <a:pPr algn="ctr"/>
            <a:r>
              <a:rPr lang="en-IE" sz="2000" b="1" dirty="0" smtClean="0">
                <a:solidFill>
                  <a:srgbClr val="074D76"/>
                </a:solidFill>
                <a:cs typeface="Arial" panose="020B0604020202020204" pitchFamily="34" charset="0"/>
              </a:rPr>
              <a:t>Tobacco Free Campus Overview</a:t>
            </a:r>
          </a:p>
          <a:p>
            <a:pPr algn="ctr"/>
            <a:endParaRPr lang="en-IE" sz="2000" b="1" dirty="0">
              <a:solidFill>
                <a:srgbClr val="074D76"/>
              </a:solidFill>
              <a:cs typeface="Arial" panose="020B0604020202020204" pitchFamily="34" charset="0"/>
            </a:endParaRPr>
          </a:p>
          <a:p>
            <a:r>
              <a:rPr lang="en-IE" sz="2000" b="1" dirty="0" smtClean="0">
                <a:solidFill>
                  <a:srgbClr val="074D76"/>
                </a:solidFill>
                <a:cs typeface="Arial" panose="020B0604020202020204" pitchFamily="34" charset="0"/>
              </a:rPr>
              <a:t>Your Name / Trainers name</a:t>
            </a:r>
          </a:p>
          <a:p>
            <a:r>
              <a:rPr lang="en-IE" sz="2000" b="1" dirty="0" smtClean="0">
                <a:solidFill>
                  <a:srgbClr val="074D76"/>
                </a:solidFill>
                <a:cs typeface="Arial" panose="020B0604020202020204" pitchFamily="34" charset="0"/>
              </a:rPr>
              <a:t>(Your Role) </a:t>
            </a:r>
            <a:endParaRPr lang="en-IE" sz="2000" b="1" dirty="0">
              <a:solidFill>
                <a:srgbClr val="074D76"/>
              </a:solidFill>
              <a:cs typeface="Arial" panose="020B0604020202020204" pitchFamily="34" charset="0"/>
            </a:endParaRPr>
          </a:p>
        </p:txBody>
      </p:sp>
    </p:spTree>
    <p:extLst>
      <p:ext uri="{BB962C8B-B14F-4D97-AF65-F5344CB8AC3E}">
        <p14:creationId xmlns:p14="http://schemas.microsoft.com/office/powerpoint/2010/main" val="2793479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o Smoking Day Slide cloud bk-01.jpg"/>
          <p:cNvPicPr>
            <a:picLocks noChangeAspect="1"/>
          </p:cNvPicPr>
          <p:nvPr/>
        </p:nvPicPr>
        <p:blipFill>
          <a:blip r:embed="rId2"/>
          <a:stretch>
            <a:fillRect/>
          </a:stretch>
        </p:blipFill>
        <p:spPr>
          <a:xfrm>
            <a:off x="677" y="-22919"/>
            <a:ext cx="9144000" cy="5143500"/>
          </a:xfrm>
          <a:prstGeom prst="rect">
            <a:avLst/>
          </a:prstGeom>
        </p:spPr>
      </p:pic>
      <p:sp>
        <p:nvSpPr>
          <p:cNvPr id="3" name="TextBox 2"/>
          <p:cNvSpPr txBox="1"/>
          <p:nvPr/>
        </p:nvSpPr>
        <p:spPr>
          <a:xfrm>
            <a:off x="0" y="56666"/>
            <a:ext cx="3545522" cy="369332"/>
          </a:xfrm>
          <a:prstGeom prst="rect">
            <a:avLst/>
          </a:prstGeom>
          <a:noFill/>
        </p:spPr>
        <p:txBody>
          <a:bodyPr wrap="none" rtlCol="0">
            <a:spAutoFit/>
          </a:bodyPr>
          <a:lstStyle/>
          <a:p>
            <a:r>
              <a:rPr lang="en-IE" b="1" dirty="0" smtClean="0">
                <a:solidFill>
                  <a:srgbClr val="074D76"/>
                </a:solidFill>
                <a:cs typeface="Arial Black"/>
              </a:rPr>
              <a:t>Assessment of TFC Implementation</a:t>
            </a:r>
            <a:endParaRPr lang="en-US" b="1" dirty="0">
              <a:solidFill>
                <a:srgbClr val="074D76"/>
              </a:solidFill>
              <a:cs typeface="Arial Black"/>
            </a:endParaRPr>
          </a:p>
        </p:txBody>
      </p:sp>
      <p:sp>
        <p:nvSpPr>
          <p:cNvPr id="2" name="TextBox 1"/>
          <p:cNvSpPr txBox="1"/>
          <p:nvPr/>
        </p:nvSpPr>
        <p:spPr>
          <a:xfrm>
            <a:off x="42900" y="979170"/>
            <a:ext cx="8531763" cy="3139321"/>
          </a:xfrm>
          <a:prstGeom prst="rect">
            <a:avLst/>
          </a:prstGeom>
          <a:noFill/>
        </p:spPr>
        <p:txBody>
          <a:bodyPr wrap="square" rtlCol="0">
            <a:spAutoFit/>
          </a:bodyPr>
          <a:lstStyle/>
          <a:p>
            <a:pPr marL="285750" indent="-285750" algn="just">
              <a:buFont typeface="Wingdings" panose="05000000000000000000" pitchFamily="2" charset="2"/>
              <a:buChar char="Ø"/>
            </a:pPr>
            <a:r>
              <a:rPr lang="en-IE" dirty="0" smtClean="0">
                <a:solidFill>
                  <a:srgbClr val="074D76"/>
                </a:solidFill>
              </a:rPr>
              <a:t>What criteria do we use to assess TFC implementation?</a:t>
            </a:r>
          </a:p>
          <a:p>
            <a:pPr marL="285750" indent="-285750" algn="just">
              <a:buFont typeface="Wingdings" panose="05000000000000000000" pitchFamily="2" charset="2"/>
              <a:buChar char="Ø"/>
            </a:pPr>
            <a:endParaRPr lang="en-IE" dirty="0" smtClean="0">
              <a:solidFill>
                <a:srgbClr val="074D76"/>
              </a:solidFill>
            </a:endParaRPr>
          </a:p>
          <a:p>
            <a:pPr marL="285750" indent="-285750" algn="just">
              <a:buFont typeface="Wingdings" panose="05000000000000000000" pitchFamily="2" charset="2"/>
              <a:buChar char="Ø"/>
            </a:pPr>
            <a:r>
              <a:rPr lang="en-IE" dirty="0" smtClean="0">
                <a:solidFill>
                  <a:srgbClr val="074D76"/>
                </a:solidFill>
              </a:rPr>
              <a:t>The </a:t>
            </a:r>
            <a:r>
              <a:rPr lang="en-IE" dirty="0">
                <a:solidFill>
                  <a:srgbClr val="074D76"/>
                </a:solidFill>
              </a:rPr>
              <a:t>Global </a:t>
            </a:r>
            <a:r>
              <a:rPr lang="en-IE" dirty="0" smtClean="0">
                <a:solidFill>
                  <a:srgbClr val="074D76"/>
                </a:solidFill>
              </a:rPr>
              <a:t>Network for Tobacco Free Healthcare Services (GNTH) mission </a:t>
            </a:r>
            <a:r>
              <a:rPr lang="en-IE" dirty="0">
                <a:solidFill>
                  <a:srgbClr val="074D76"/>
                </a:solidFill>
              </a:rPr>
              <a:t>is to advocate, recruit and enable healthcare services and professionals globally to implement and sustain effective tobacco management and cessation policies in accordance with the WHO Framework Convention for Tobacco Control (FCTC</a:t>
            </a:r>
            <a:r>
              <a:rPr lang="en-IE" dirty="0" smtClean="0">
                <a:solidFill>
                  <a:srgbClr val="074D76"/>
                </a:solidFill>
              </a:rPr>
              <a:t>).</a:t>
            </a:r>
          </a:p>
          <a:p>
            <a:pPr marL="285750" indent="-285750" algn="just">
              <a:buFont typeface="Wingdings" panose="05000000000000000000" pitchFamily="2" charset="2"/>
              <a:buChar char="Ø"/>
            </a:pPr>
            <a:endParaRPr lang="en-IE" dirty="0" smtClean="0">
              <a:solidFill>
                <a:srgbClr val="074D76"/>
              </a:solidFill>
            </a:endParaRPr>
          </a:p>
          <a:p>
            <a:pPr marL="285750" indent="-285750" algn="just">
              <a:buFont typeface="Wingdings" panose="05000000000000000000" pitchFamily="2" charset="2"/>
              <a:buChar char="Ø"/>
            </a:pPr>
            <a:r>
              <a:rPr lang="en-IE" dirty="0">
                <a:solidFill>
                  <a:srgbClr val="074D76"/>
                </a:solidFill>
              </a:rPr>
              <a:t>Through a systematic approach based on a framework of eight </a:t>
            </a:r>
            <a:r>
              <a:rPr lang="en-IE" dirty="0" smtClean="0">
                <a:solidFill>
                  <a:srgbClr val="074D76"/>
                </a:solidFill>
              </a:rPr>
              <a:t>standards, </a:t>
            </a:r>
            <a:r>
              <a:rPr lang="en-IE" dirty="0">
                <a:solidFill>
                  <a:srgbClr val="074D76"/>
                </a:solidFill>
              </a:rPr>
              <a:t>the Global Network supports individual member healthcare services and networks to integrate comprehensive action on tobacco and provide evidence based care to all tobacco users</a:t>
            </a:r>
            <a:r>
              <a:rPr lang="en-IE" dirty="0" smtClean="0">
                <a:solidFill>
                  <a:srgbClr val="074D76"/>
                </a:solidFill>
              </a:rPr>
              <a:t>.</a:t>
            </a:r>
            <a:endParaRPr lang="en-IE" dirty="0">
              <a:solidFill>
                <a:srgbClr val="074D76"/>
              </a:solidFill>
            </a:endParaRPr>
          </a:p>
        </p:txBody>
      </p:sp>
    </p:spTree>
    <p:extLst>
      <p:ext uri="{BB962C8B-B14F-4D97-AF65-F5344CB8AC3E}">
        <p14:creationId xmlns:p14="http://schemas.microsoft.com/office/powerpoint/2010/main" val="950562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o Smoking Day Slide cloud bk-01.jpg"/>
          <p:cNvPicPr>
            <a:picLocks noChangeAspect="1"/>
          </p:cNvPicPr>
          <p:nvPr/>
        </p:nvPicPr>
        <p:blipFill>
          <a:blip r:embed="rId3"/>
          <a:stretch>
            <a:fillRect/>
          </a:stretch>
        </p:blipFill>
        <p:spPr>
          <a:xfrm>
            <a:off x="677" y="-22919"/>
            <a:ext cx="9144000" cy="5143500"/>
          </a:xfrm>
          <a:prstGeom prst="rect">
            <a:avLst/>
          </a:prstGeom>
        </p:spPr>
      </p:pic>
      <p:sp>
        <p:nvSpPr>
          <p:cNvPr id="3" name="TextBox 2"/>
          <p:cNvSpPr txBox="1"/>
          <p:nvPr/>
        </p:nvSpPr>
        <p:spPr>
          <a:xfrm>
            <a:off x="10459" y="-6396"/>
            <a:ext cx="2115451" cy="400110"/>
          </a:xfrm>
          <a:prstGeom prst="rect">
            <a:avLst/>
          </a:prstGeom>
          <a:noFill/>
        </p:spPr>
        <p:txBody>
          <a:bodyPr wrap="none" rtlCol="0">
            <a:spAutoFit/>
          </a:bodyPr>
          <a:lstStyle/>
          <a:p>
            <a:r>
              <a:rPr lang="en-IE" sz="2000" b="1" dirty="0" smtClean="0">
                <a:solidFill>
                  <a:srgbClr val="074D76"/>
                </a:solidFill>
                <a:cs typeface="Arial Black"/>
              </a:rPr>
              <a:t>GNTH 8 Standards</a:t>
            </a:r>
            <a:endParaRPr lang="en-US" sz="2000" b="1" dirty="0">
              <a:solidFill>
                <a:srgbClr val="074D76"/>
              </a:solidFill>
              <a:cs typeface="Arial Black"/>
            </a:endParaRPr>
          </a:p>
        </p:txBody>
      </p:sp>
      <p:pic>
        <p:nvPicPr>
          <p:cNvPr id="6" name="Picture 5"/>
          <p:cNvPicPr>
            <a:picLocks noChangeAspect="1"/>
          </p:cNvPicPr>
          <p:nvPr/>
        </p:nvPicPr>
        <p:blipFill>
          <a:blip r:embed="rId4"/>
          <a:stretch>
            <a:fillRect/>
          </a:stretch>
        </p:blipFill>
        <p:spPr>
          <a:xfrm>
            <a:off x="133407" y="644501"/>
            <a:ext cx="8878539" cy="4286848"/>
          </a:xfrm>
          <a:prstGeom prst="rect">
            <a:avLst/>
          </a:prstGeom>
        </p:spPr>
      </p:pic>
    </p:spTree>
    <p:extLst>
      <p:ext uri="{BB962C8B-B14F-4D97-AF65-F5344CB8AC3E}">
        <p14:creationId xmlns:p14="http://schemas.microsoft.com/office/powerpoint/2010/main" val="3073099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o Smoking Day Slide cloud bk-01.jpg"/>
          <p:cNvPicPr>
            <a:picLocks noChangeAspect="1"/>
          </p:cNvPicPr>
          <p:nvPr/>
        </p:nvPicPr>
        <p:blipFill>
          <a:blip r:embed="rId3"/>
          <a:stretch>
            <a:fillRect/>
          </a:stretch>
        </p:blipFill>
        <p:spPr>
          <a:xfrm>
            <a:off x="-28243" y="-29025"/>
            <a:ext cx="9144000" cy="5143500"/>
          </a:xfrm>
          <a:prstGeom prst="rect">
            <a:avLst/>
          </a:prstGeom>
        </p:spPr>
      </p:pic>
      <p:sp>
        <p:nvSpPr>
          <p:cNvPr id="3" name="TextBox 2"/>
          <p:cNvSpPr txBox="1"/>
          <p:nvPr/>
        </p:nvSpPr>
        <p:spPr>
          <a:xfrm>
            <a:off x="-2663" y="123478"/>
            <a:ext cx="2334742" cy="461665"/>
          </a:xfrm>
          <a:prstGeom prst="rect">
            <a:avLst/>
          </a:prstGeom>
          <a:noFill/>
        </p:spPr>
        <p:txBody>
          <a:bodyPr wrap="none" rtlCol="0">
            <a:spAutoFit/>
          </a:bodyPr>
          <a:lstStyle/>
          <a:p>
            <a:r>
              <a:rPr lang="en-IE" sz="2400" b="1" dirty="0" smtClean="0">
                <a:solidFill>
                  <a:srgbClr val="074D76"/>
                </a:solidFill>
                <a:cs typeface="Arial Black"/>
              </a:rPr>
              <a:t>Key Steps/Dates </a:t>
            </a:r>
            <a:endParaRPr lang="en-US" sz="2400" b="1" dirty="0">
              <a:solidFill>
                <a:srgbClr val="074D76"/>
              </a:solidFill>
              <a:cs typeface="Arial Black"/>
            </a:endParaRPr>
          </a:p>
        </p:txBody>
      </p:sp>
      <p:sp>
        <p:nvSpPr>
          <p:cNvPr id="2" name="TextBox 1"/>
          <p:cNvSpPr txBox="1"/>
          <p:nvPr/>
        </p:nvSpPr>
        <p:spPr>
          <a:xfrm>
            <a:off x="66075" y="1540016"/>
            <a:ext cx="5652120" cy="3139321"/>
          </a:xfrm>
          <a:prstGeom prst="rect">
            <a:avLst/>
          </a:prstGeom>
          <a:noFill/>
        </p:spPr>
        <p:txBody>
          <a:bodyPr wrap="square" rtlCol="0">
            <a:spAutoFit/>
          </a:bodyPr>
          <a:lstStyle/>
          <a:p>
            <a:pPr marL="342900" indent="-342900">
              <a:buFont typeface="+mj-lt"/>
              <a:buAutoNum type="arabicPeriod"/>
            </a:pPr>
            <a:r>
              <a:rPr lang="en-IE" dirty="0" smtClean="0">
                <a:solidFill>
                  <a:srgbClr val="002060"/>
                </a:solidFill>
              </a:rPr>
              <a:t>Baseline self audit QIP using GNTH online </a:t>
            </a:r>
            <a:r>
              <a:rPr lang="en-IE" dirty="0">
                <a:solidFill>
                  <a:srgbClr val="002060"/>
                </a:solidFill>
              </a:rPr>
              <a:t>tool </a:t>
            </a:r>
            <a:r>
              <a:rPr lang="en-IE" dirty="0" smtClean="0">
                <a:solidFill>
                  <a:srgbClr val="002060"/>
                </a:solidFill>
              </a:rPr>
              <a:t>(smart survey application) – </a:t>
            </a:r>
            <a:r>
              <a:rPr lang="en-IE" b="1" dirty="0" smtClean="0">
                <a:solidFill>
                  <a:srgbClr val="002060"/>
                </a:solidFill>
              </a:rPr>
              <a:t>Deadline 30th </a:t>
            </a:r>
            <a:r>
              <a:rPr lang="en-IE" b="1" dirty="0">
                <a:solidFill>
                  <a:srgbClr val="002060"/>
                </a:solidFill>
              </a:rPr>
              <a:t>June 2022</a:t>
            </a:r>
            <a:endParaRPr lang="en-IE" b="1" dirty="0" smtClean="0">
              <a:solidFill>
                <a:srgbClr val="002060"/>
              </a:solidFill>
            </a:endParaRPr>
          </a:p>
          <a:p>
            <a:pPr marL="342900" indent="-342900">
              <a:buFont typeface="+mj-lt"/>
              <a:buAutoNum type="arabicPeriod"/>
            </a:pPr>
            <a:r>
              <a:rPr lang="en-IE" dirty="0" smtClean="0">
                <a:solidFill>
                  <a:srgbClr val="002060"/>
                </a:solidFill>
              </a:rPr>
              <a:t>Repeat self Audit/QIP </a:t>
            </a:r>
            <a:r>
              <a:rPr lang="en-IE" dirty="0">
                <a:solidFill>
                  <a:srgbClr val="002060"/>
                </a:solidFill>
              </a:rPr>
              <a:t>Submission for review - </a:t>
            </a:r>
            <a:r>
              <a:rPr lang="en-IE" b="1" dirty="0">
                <a:solidFill>
                  <a:srgbClr val="002060"/>
                </a:solidFill>
              </a:rPr>
              <a:t>31st January </a:t>
            </a:r>
            <a:r>
              <a:rPr lang="en-IE" b="1" dirty="0" smtClean="0">
                <a:solidFill>
                  <a:srgbClr val="002060"/>
                </a:solidFill>
              </a:rPr>
              <a:t>2023</a:t>
            </a:r>
          </a:p>
          <a:p>
            <a:pPr marL="342900" indent="-342900">
              <a:buFont typeface="+mj-lt"/>
              <a:buAutoNum type="arabicPeriod"/>
            </a:pPr>
            <a:r>
              <a:rPr lang="en-IE" dirty="0">
                <a:solidFill>
                  <a:srgbClr val="002060"/>
                </a:solidFill>
              </a:rPr>
              <a:t>Prep financial allocation of </a:t>
            </a:r>
            <a:r>
              <a:rPr lang="en-IE" dirty="0" smtClean="0">
                <a:solidFill>
                  <a:srgbClr val="002060"/>
                </a:solidFill>
              </a:rPr>
              <a:t>Funds (TFIP): </a:t>
            </a:r>
            <a:r>
              <a:rPr lang="en-IE" b="1" dirty="0">
                <a:solidFill>
                  <a:srgbClr val="002060"/>
                </a:solidFill>
              </a:rPr>
              <a:t>31st March 2023</a:t>
            </a:r>
          </a:p>
          <a:p>
            <a:pPr marL="342900" indent="-342900">
              <a:buFont typeface="+mj-lt"/>
              <a:buAutoNum type="arabicPeriod"/>
            </a:pPr>
            <a:r>
              <a:rPr lang="en-IE" dirty="0">
                <a:solidFill>
                  <a:srgbClr val="002060"/>
                </a:solidFill>
              </a:rPr>
              <a:t>Funds to be </a:t>
            </a:r>
            <a:r>
              <a:rPr lang="en-IE" dirty="0" smtClean="0">
                <a:solidFill>
                  <a:srgbClr val="002060"/>
                </a:solidFill>
              </a:rPr>
              <a:t>issued by (TFIP): </a:t>
            </a:r>
            <a:r>
              <a:rPr lang="en-IE" b="1" dirty="0">
                <a:solidFill>
                  <a:srgbClr val="002060"/>
                </a:solidFill>
              </a:rPr>
              <a:t>09th April 2023</a:t>
            </a:r>
          </a:p>
          <a:p>
            <a:endParaRPr lang="en-IE" dirty="0" smtClean="0">
              <a:solidFill>
                <a:srgbClr val="002060"/>
              </a:solidFill>
            </a:endParaRPr>
          </a:p>
          <a:p>
            <a:endParaRPr lang="en-IE" dirty="0">
              <a:solidFill>
                <a:srgbClr val="002060"/>
              </a:solidFill>
            </a:endParaRPr>
          </a:p>
          <a:p>
            <a:pPr marL="285750" indent="-285750">
              <a:buFont typeface="Arial" panose="020B0604020202020204" pitchFamily="34" charset="0"/>
              <a:buChar char="•"/>
            </a:pPr>
            <a:endParaRPr lang="en-IE" dirty="0" smtClean="0">
              <a:solidFill>
                <a:srgbClr val="002060"/>
              </a:solidFill>
            </a:endParaRPr>
          </a:p>
          <a:p>
            <a:pPr marL="285750" indent="-285750">
              <a:buFont typeface="Arial" panose="020B0604020202020204" pitchFamily="34" charset="0"/>
              <a:buChar char="•"/>
            </a:pPr>
            <a:endParaRPr lang="en-IE" dirty="0">
              <a:solidFill>
                <a:srgbClr val="002060"/>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2512" y="1529303"/>
            <a:ext cx="3115110" cy="2019582"/>
          </a:xfrm>
          <a:prstGeom prst="rect">
            <a:avLst/>
          </a:prstGeom>
        </p:spPr>
      </p:pic>
    </p:spTree>
    <p:extLst>
      <p:ext uri="{BB962C8B-B14F-4D97-AF65-F5344CB8AC3E}">
        <p14:creationId xmlns:p14="http://schemas.microsoft.com/office/powerpoint/2010/main" val="1210749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o Smoking Day Slide cloud bk-01.jpg"/>
          <p:cNvPicPr>
            <a:picLocks noChangeAspect="1"/>
          </p:cNvPicPr>
          <p:nvPr/>
        </p:nvPicPr>
        <p:blipFill>
          <a:blip r:embed="rId3"/>
          <a:stretch>
            <a:fillRect/>
          </a:stretch>
        </p:blipFill>
        <p:spPr>
          <a:xfrm>
            <a:off x="677" y="-22919"/>
            <a:ext cx="9144000" cy="5143500"/>
          </a:xfrm>
          <a:prstGeom prst="rect">
            <a:avLst/>
          </a:prstGeom>
        </p:spPr>
      </p:pic>
      <p:sp>
        <p:nvSpPr>
          <p:cNvPr id="3" name="TextBox 2"/>
          <p:cNvSpPr txBox="1"/>
          <p:nvPr/>
        </p:nvSpPr>
        <p:spPr>
          <a:xfrm>
            <a:off x="251520" y="88434"/>
            <a:ext cx="1683602" cy="461665"/>
          </a:xfrm>
          <a:prstGeom prst="rect">
            <a:avLst/>
          </a:prstGeom>
          <a:noFill/>
        </p:spPr>
        <p:txBody>
          <a:bodyPr wrap="none" rtlCol="0">
            <a:spAutoFit/>
          </a:bodyPr>
          <a:lstStyle/>
          <a:p>
            <a:r>
              <a:rPr lang="en-IE" sz="2400" b="1" dirty="0" smtClean="0">
                <a:solidFill>
                  <a:srgbClr val="074D76"/>
                </a:solidFill>
                <a:cs typeface="Arial Black"/>
              </a:rPr>
              <a:t>TFC Bursary</a:t>
            </a:r>
            <a:endParaRPr lang="en-US" sz="2400" b="1" dirty="0">
              <a:solidFill>
                <a:srgbClr val="074D76"/>
              </a:solidFill>
              <a:cs typeface="Arial Black"/>
            </a:endParaRPr>
          </a:p>
        </p:txBody>
      </p:sp>
      <p:sp>
        <p:nvSpPr>
          <p:cNvPr id="2" name="TextBox 1"/>
          <p:cNvSpPr txBox="1"/>
          <p:nvPr/>
        </p:nvSpPr>
        <p:spPr>
          <a:xfrm>
            <a:off x="32558" y="843558"/>
            <a:ext cx="5436096" cy="5078313"/>
          </a:xfrm>
          <a:prstGeom prst="rect">
            <a:avLst/>
          </a:prstGeom>
          <a:noFill/>
        </p:spPr>
        <p:txBody>
          <a:bodyPr wrap="square" rtlCol="0">
            <a:spAutoFit/>
          </a:bodyPr>
          <a:lstStyle/>
          <a:p>
            <a:pPr marL="285750" indent="-285750">
              <a:buFont typeface="Arial" panose="020B0604020202020204" pitchFamily="34" charset="0"/>
              <a:buChar char="•"/>
            </a:pPr>
            <a:r>
              <a:rPr lang="en-IE" dirty="0" smtClean="0">
                <a:solidFill>
                  <a:srgbClr val="002060"/>
                </a:solidFill>
              </a:rPr>
              <a:t>The self audit / Quality Improvement Plan </a:t>
            </a:r>
            <a:r>
              <a:rPr lang="en-IE" dirty="0">
                <a:solidFill>
                  <a:srgbClr val="002060"/>
                </a:solidFill>
              </a:rPr>
              <a:t>can now be completed online using </a:t>
            </a:r>
            <a:r>
              <a:rPr lang="en-IE" dirty="0" smtClean="0">
                <a:solidFill>
                  <a:srgbClr val="002060"/>
                </a:solidFill>
              </a:rPr>
              <a:t>Smart Survey:</a:t>
            </a:r>
          </a:p>
          <a:p>
            <a:pPr lvl="1"/>
            <a:r>
              <a:rPr lang="en-IE" u="sng" dirty="0">
                <a:hlinkClick r:id="rId4"/>
              </a:rPr>
              <a:t>https://www.smartsurvey.co.uk/s/CFKKYL/</a:t>
            </a:r>
            <a:endParaRPr lang="en-IE" dirty="0"/>
          </a:p>
          <a:p>
            <a:endParaRPr lang="en-IE" dirty="0" smtClean="0">
              <a:solidFill>
                <a:srgbClr val="002060"/>
              </a:solidFill>
            </a:endParaRPr>
          </a:p>
          <a:p>
            <a:pPr marL="285750" indent="-285750">
              <a:buFont typeface="Arial" panose="020B0604020202020204" pitchFamily="34" charset="0"/>
              <a:buChar char="•"/>
            </a:pPr>
            <a:r>
              <a:rPr lang="en-GB" dirty="0">
                <a:solidFill>
                  <a:srgbClr val="002060"/>
                </a:solidFill>
              </a:rPr>
              <a:t>All of the applications </a:t>
            </a:r>
            <a:r>
              <a:rPr lang="en-GB" dirty="0" smtClean="0">
                <a:solidFill>
                  <a:srgbClr val="002060"/>
                </a:solidFill>
              </a:rPr>
              <a:t>will be independently </a:t>
            </a:r>
            <a:r>
              <a:rPr lang="en-GB" dirty="0">
                <a:solidFill>
                  <a:srgbClr val="002060"/>
                </a:solidFill>
              </a:rPr>
              <a:t>assessed by an external </a:t>
            </a:r>
            <a:r>
              <a:rPr lang="en-GB" dirty="0" smtClean="0">
                <a:solidFill>
                  <a:srgbClr val="002060"/>
                </a:solidFill>
              </a:rPr>
              <a:t>provider</a:t>
            </a:r>
            <a:endParaRPr lang="en-GB" dirty="0">
              <a:solidFill>
                <a:srgbClr val="002060"/>
              </a:solidFill>
            </a:endParaRPr>
          </a:p>
          <a:p>
            <a:endParaRPr lang="en-GB" dirty="0" smtClean="0">
              <a:solidFill>
                <a:srgbClr val="002060"/>
              </a:solidFill>
            </a:endParaRPr>
          </a:p>
          <a:p>
            <a:pPr marL="285750" indent="-285750">
              <a:buFont typeface="Arial" panose="020B0604020202020204" pitchFamily="34" charset="0"/>
              <a:buChar char="•"/>
            </a:pPr>
            <a:r>
              <a:rPr lang="en-GB" dirty="0">
                <a:solidFill>
                  <a:srgbClr val="002060"/>
                </a:solidFill>
              </a:rPr>
              <a:t>Scores </a:t>
            </a:r>
            <a:r>
              <a:rPr lang="en-GB" dirty="0" smtClean="0">
                <a:solidFill>
                  <a:srgbClr val="002060"/>
                </a:solidFill>
              </a:rPr>
              <a:t>to be awarded </a:t>
            </a:r>
            <a:r>
              <a:rPr lang="en-GB" dirty="0">
                <a:solidFill>
                  <a:srgbClr val="002060"/>
                </a:solidFill>
              </a:rPr>
              <a:t>based on three criteria; </a:t>
            </a:r>
            <a:endParaRPr lang="en-IE" dirty="0">
              <a:solidFill>
                <a:srgbClr val="002060"/>
              </a:solidFill>
            </a:endParaRPr>
          </a:p>
          <a:p>
            <a:pPr marL="800100" lvl="1" indent="-342900">
              <a:buFont typeface="+mj-lt"/>
              <a:buAutoNum type="arabicPeriod"/>
            </a:pPr>
            <a:r>
              <a:rPr lang="en-GB" dirty="0" smtClean="0">
                <a:solidFill>
                  <a:srgbClr val="002060"/>
                </a:solidFill>
              </a:rPr>
              <a:t>Sustainability </a:t>
            </a:r>
            <a:r>
              <a:rPr lang="en-GB" dirty="0">
                <a:solidFill>
                  <a:srgbClr val="002060"/>
                </a:solidFill>
              </a:rPr>
              <a:t>and L</a:t>
            </a:r>
            <a:r>
              <a:rPr lang="en-GB" dirty="0" smtClean="0">
                <a:solidFill>
                  <a:srgbClr val="002060"/>
                </a:solidFill>
              </a:rPr>
              <a:t>eadership</a:t>
            </a:r>
            <a:endParaRPr lang="en-IE" dirty="0">
              <a:solidFill>
                <a:srgbClr val="002060"/>
              </a:solidFill>
            </a:endParaRPr>
          </a:p>
          <a:p>
            <a:pPr marL="800100" lvl="1" indent="-342900">
              <a:buFont typeface="+mj-lt"/>
              <a:buAutoNum type="arabicPeriod"/>
            </a:pPr>
            <a:r>
              <a:rPr lang="en-GB" dirty="0" smtClean="0">
                <a:solidFill>
                  <a:srgbClr val="002060"/>
                </a:solidFill>
              </a:rPr>
              <a:t>Innovation </a:t>
            </a:r>
            <a:r>
              <a:rPr lang="en-GB" dirty="0">
                <a:solidFill>
                  <a:srgbClr val="002060"/>
                </a:solidFill>
              </a:rPr>
              <a:t>and </a:t>
            </a:r>
            <a:r>
              <a:rPr lang="en-GB" dirty="0" smtClean="0">
                <a:solidFill>
                  <a:srgbClr val="002060"/>
                </a:solidFill>
              </a:rPr>
              <a:t>Engagement </a:t>
            </a:r>
            <a:r>
              <a:rPr lang="en-GB" dirty="0">
                <a:solidFill>
                  <a:srgbClr val="002060"/>
                </a:solidFill>
              </a:rPr>
              <a:t>of </a:t>
            </a:r>
            <a:r>
              <a:rPr lang="en-GB" dirty="0" smtClean="0">
                <a:solidFill>
                  <a:srgbClr val="002060"/>
                </a:solidFill>
              </a:rPr>
              <a:t>Stakeholders</a:t>
            </a:r>
            <a:endParaRPr lang="en-IE" dirty="0">
              <a:solidFill>
                <a:srgbClr val="002060"/>
              </a:solidFill>
            </a:endParaRPr>
          </a:p>
          <a:p>
            <a:pPr marL="800100" lvl="1" indent="-342900">
              <a:buFont typeface="+mj-lt"/>
              <a:buAutoNum type="arabicPeriod"/>
            </a:pPr>
            <a:r>
              <a:rPr lang="en-GB" dirty="0" smtClean="0">
                <a:solidFill>
                  <a:srgbClr val="002060"/>
                </a:solidFill>
              </a:rPr>
              <a:t>Monitoring </a:t>
            </a:r>
            <a:r>
              <a:rPr lang="en-GB" dirty="0">
                <a:solidFill>
                  <a:srgbClr val="002060"/>
                </a:solidFill>
              </a:rPr>
              <a:t>and </a:t>
            </a:r>
            <a:r>
              <a:rPr lang="en-GB" dirty="0" smtClean="0">
                <a:solidFill>
                  <a:srgbClr val="002060"/>
                </a:solidFill>
              </a:rPr>
              <a:t>Compliance Building </a:t>
            </a:r>
            <a:endParaRPr lang="en-IE" dirty="0">
              <a:solidFill>
                <a:srgbClr val="002060"/>
              </a:solidFill>
            </a:endParaRPr>
          </a:p>
          <a:p>
            <a:pPr marL="285750" indent="-285750">
              <a:buFont typeface="Arial" panose="020B0604020202020204" pitchFamily="34" charset="0"/>
              <a:buChar char="•"/>
            </a:pPr>
            <a:endParaRPr lang="en-IE" dirty="0" smtClean="0">
              <a:solidFill>
                <a:srgbClr val="002060"/>
              </a:solidFill>
            </a:endParaRPr>
          </a:p>
          <a:p>
            <a:pPr marL="285750" indent="-285750">
              <a:buFont typeface="Arial" panose="020B0604020202020204" pitchFamily="34" charset="0"/>
              <a:buChar char="•"/>
            </a:pPr>
            <a:r>
              <a:rPr lang="en-GB" dirty="0" smtClean="0">
                <a:solidFill>
                  <a:srgbClr val="002060"/>
                </a:solidFill>
              </a:rPr>
              <a:t>The </a:t>
            </a:r>
            <a:r>
              <a:rPr lang="en-GB" dirty="0">
                <a:solidFill>
                  <a:srgbClr val="002060"/>
                </a:solidFill>
              </a:rPr>
              <a:t>score sheet </a:t>
            </a:r>
            <a:r>
              <a:rPr lang="en-GB" dirty="0" smtClean="0">
                <a:solidFill>
                  <a:srgbClr val="002060"/>
                </a:solidFill>
              </a:rPr>
              <a:t>and feedback will be provided to all services</a:t>
            </a:r>
          </a:p>
          <a:p>
            <a:endParaRPr lang="en-IE" dirty="0" smtClean="0">
              <a:solidFill>
                <a:schemeClr val="accent1">
                  <a:lumMod val="50000"/>
                </a:schemeClr>
              </a:solidFill>
            </a:endParaRPr>
          </a:p>
          <a:p>
            <a:endParaRPr lang="en-IE" dirty="0">
              <a:solidFill>
                <a:schemeClr val="accent1">
                  <a:lumMod val="50000"/>
                </a:schemeClr>
              </a:solidFill>
            </a:endParaRPr>
          </a:p>
          <a:p>
            <a:pPr marL="285750" indent="-285750">
              <a:buFont typeface="Arial" panose="020B0604020202020204" pitchFamily="34" charset="0"/>
              <a:buChar char="•"/>
            </a:pPr>
            <a:endParaRPr lang="en-IE" dirty="0" smtClean="0">
              <a:solidFill>
                <a:schemeClr val="accent1">
                  <a:lumMod val="50000"/>
                </a:schemeClr>
              </a:solidFill>
            </a:endParaRPr>
          </a:p>
          <a:p>
            <a:pPr marL="285750" indent="-285750">
              <a:buFont typeface="Arial" panose="020B0604020202020204" pitchFamily="34" charset="0"/>
              <a:buChar char="•"/>
            </a:pPr>
            <a:endParaRPr lang="en-IE" dirty="0">
              <a:solidFill>
                <a:schemeClr val="accent1">
                  <a:lumMod val="50000"/>
                </a:schemeClr>
              </a:solidFill>
            </a:endParaRPr>
          </a:p>
        </p:txBody>
      </p:sp>
    </p:spTree>
    <p:extLst>
      <p:ext uri="{BB962C8B-B14F-4D97-AF65-F5344CB8AC3E}">
        <p14:creationId xmlns:p14="http://schemas.microsoft.com/office/powerpoint/2010/main" val="201535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o Smoking Day Slide cloud bk-01.jpg"/>
          <p:cNvPicPr>
            <a:picLocks noChangeAspect="1"/>
          </p:cNvPicPr>
          <p:nvPr/>
        </p:nvPicPr>
        <p:blipFill>
          <a:blip r:embed="rId3"/>
          <a:stretch>
            <a:fillRect/>
          </a:stretch>
        </p:blipFill>
        <p:spPr>
          <a:xfrm>
            <a:off x="677" y="-22919"/>
            <a:ext cx="9144000" cy="5143500"/>
          </a:xfrm>
          <a:prstGeom prst="rect">
            <a:avLst/>
          </a:prstGeom>
        </p:spPr>
      </p:pic>
      <p:sp>
        <p:nvSpPr>
          <p:cNvPr id="3" name="TextBox 2"/>
          <p:cNvSpPr txBox="1"/>
          <p:nvPr/>
        </p:nvSpPr>
        <p:spPr>
          <a:xfrm>
            <a:off x="10459" y="-6396"/>
            <a:ext cx="4174476" cy="400110"/>
          </a:xfrm>
          <a:prstGeom prst="rect">
            <a:avLst/>
          </a:prstGeom>
          <a:noFill/>
        </p:spPr>
        <p:txBody>
          <a:bodyPr wrap="none" rtlCol="0">
            <a:spAutoFit/>
          </a:bodyPr>
          <a:lstStyle/>
          <a:p>
            <a:r>
              <a:rPr lang="en-IE" sz="2000" b="1" dirty="0" smtClean="0">
                <a:solidFill>
                  <a:srgbClr val="074D76"/>
                </a:solidFill>
                <a:cs typeface="Arial Black"/>
              </a:rPr>
              <a:t>Past Key Achievements and Learnings</a:t>
            </a:r>
            <a:endParaRPr lang="en-US" sz="2000" b="1" dirty="0">
              <a:solidFill>
                <a:srgbClr val="074D76"/>
              </a:solidFill>
              <a:cs typeface="Arial Black"/>
            </a:endParaRPr>
          </a:p>
        </p:txBody>
      </p:sp>
      <p:sp>
        <p:nvSpPr>
          <p:cNvPr id="2" name="TextBox 1"/>
          <p:cNvSpPr txBox="1"/>
          <p:nvPr/>
        </p:nvSpPr>
        <p:spPr>
          <a:xfrm>
            <a:off x="180359" y="1110543"/>
            <a:ext cx="5652120" cy="2277547"/>
          </a:xfrm>
          <a:prstGeom prst="rect">
            <a:avLst/>
          </a:prstGeom>
          <a:noFill/>
        </p:spPr>
        <p:txBody>
          <a:bodyPr wrap="square" rtlCol="0">
            <a:spAutoFit/>
          </a:bodyPr>
          <a:lstStyle/>
          <a:p>
            <a:pPr marL="342900" lvl="0" indent="-342900">
              <a:buFont typeface="+mj-lt"/>
              <a:buAutoNum type="arabicPeriod"/>
            </a:pPr>
            <a:r>
              <a:rPr lang="en-IE" dirty="0">
                <a:solidFill>
                  <a:srgbClr val="002060"/>
                </a:solidFill>
              </a:rPr>
              <a:t>C</a:t>
            </a:r>
            <a:r>
              <a:rPr lang="en-IE" dirty="0" smtClean="0">
                <a:solidFill>
                  <a:srgbClr val="002060"/>
                </a:solidFill>
              </a:rPr>
              <a:t>reative </a:t>
            </a:r>
            <a:r>
              <a:rPr lang="en-IE" dirty="0">
                <a:solidFill>
                  <a:srgbClr val="002060"/>
                </a:solidFill>
              </a:rPr>
              <a:t>and innovative approaches by staff to policy improvement </a:t>
            </a:r>
            <a:endParaRPr lang="en-IE" dirty="0" smtClean="0">
              <a:solidFill>
                <a:srgbClr val="002060"/>
              </a:solidFill>
            </a:endParaRPr>
          </a:p>
          <a:p>
            <a:pPr marL="342900" lvl="0" indent="-342900">
              <a:buFont typeface="+mj-lt"/>
              <a:buAutoNum type="arabicPeriod"/>
            </a:pPr>
            <a:r>
              <a:rPr lang="en-IE" dirty="0">
                <a:solidFill>
                  <a:srgbClr val="002060"/>
                </a:solidFill>
              </a:rPr>
              <a:t>Enhanced  working partnerships between operational staff and HP&amp;I </a:t>
            </a:r>
            <a:r>
              <a:rPr lang="en-IE" dirty="0" smtClean="0">
                <a:solidFill>
                  <a:srgbClr val="002060"/>
                </a:solidFill>
              </a:rPr>
              <a:t>staff</a:t>
            </a:r>
          </a:p>
          <a:p>
            <a:pPr marL="342900" lvl="0" indent="-342900">
              <a:buFont typeface="+mj-lt"/>
              <a:buAutoNum type="arabicPeriod"/>
            </a:pPr>
            <a:r>
              <a:rPr lang="en-IE" dirty="0">
                <a:solidFill>
                  <a:srgbClr val="002060"/>
                </a:solidFill>
              </a:rPr>
              <a:t>Implementation and achievement of other priority programmes, targets and </a:t>
            </a:r>
            <a:r>
              <a:rPr lang="en-IE" dirty="0" smtClean="0">
                <a:solidFill>
                  <a:srgbClr val="002060"/>
                </a:solidFill>
              </a:rPr>
              <a:t>commitments for </a:t>
            </a:r>
            <a:r>
              <a:rPr lang="en-IE" dirty="0">
                <a:solidFill>
                  <a:srgbClr val="002060"/>
                </a:solidFill>
              </a:rPr>
              <a:t>example MECC </a:t>
            </a:r>
            <a:r>
              <a:rPr lang="en-IE" dirty="0" smtClean="0">
                <a:solidFill>
                  <a:srgbClr val="002060"/>
                </a:solidFill>
              </a:rPr>
              <a:t>training</a:t>
            </a:r>
            <a:endParaRPr lang="en-IE" sz="1600" dirty="0" smtClean="0">
              <a:solidFill>
                <a:srgbClr val="002060"/>
              </a:solidFill>
            </a:endParaRPr>
          </a:p>
          <a:p>
            <a:pPr marL="285750" indent="-285750">
              <a:buFont typeface="Arial" panose="020B0604020202020204" pitchFamily="34" charset="0"/>
              <a:buChar char="•"/>
            </a:pPr>
            <a:endParaRPr lang="en-IE" sz="1600" dirty="0">
              <a:solidFill>
                <a:srgbClr val="002060"/>
              </a:solidFill>
            </a:endParaRPr>
          </a:p>
        </p:txBody>
      </p:sp>
      <p:pic>
        <p:nvPicPr>
          <p:cNvPr id="7" name="Content Placeholder 3"/>
          <p:cNvPicPr>
            <a:picLocks/>
          </p:cNvPicPr>
          <p:nvPr/>
        </p:nvPicPr>
        <p:blipFill>
          <a:blip r:embed="rId4" cstate="email">
            <a:extLst>
              <a:ext uri="{28A0092B-C50C-407E-A947-70E740481C1C}">
                <a14:useLocalDpi xmlns:a14="http://schemas.microsoft.com/office/drawing/2010/main"/>
              </a:ext>
            </a:extLst>
          </a:blip>
          <a:stretch>
            <a:fillRect/>
          </a:stretch>
        </p:blipFill>
        <p:spPr bwMode="auto">
          <a:xfrm>
            <a:off x="6156176" y="1110543"/>
            <a:ext cx="1800200" cy="97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p:nvPr/>
        </p:nvPicPr>
        <p:blipFill>
          <a:blip r:embed="rId5" cstate="print"/>
          <a:srcRect l="71671" t="58232" r="11645" b="22459"/>
          <a:stretch>
            <a:fillRect/>
          </a:stretch>
        </p:blipFill>
        <p:spPr bwMode="auto">
          <a:xfrm>
            <a:off x="7812360" y="2117372"/>
            <a:ext cx="1152128" cy="187220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7813" y="2359113"/>
            <a:ext cx="1152128" cy="138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2152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o Smoking Day Slide cloud bk-01.jpg"/>
          <p:cNvPicPr>
            <a:picLocks noChangeAspect="1"/>
          </p:cNvPicPr>
          <p:nvPr/>
        </p:nvPicPr>
        <p:blipFill>
          <a:blip r:embed="rId3"/>
          <a:stretch>
            <a:fillRect/>
          </a:stretch>
        </p:blipFill>
        <p:spPr>
          <a:xfrm>
            <a:off x="0" y="0"/>
            <a:ext cx="9144000" cy="5143500"/>
          </a:xfrm>
          <a:prstGeom prst="rect">
            <a:avLst/>
          </a:prstGeom>
        </p:spPr>
      </p:pic>
      <p:sp>
        <p:nvSpPr>
          <p:cNvPr id="11" name="TextBox 10"/>
          <p:cNvSpPr txBox="1"/>
          <p:nvPr/>
        </p:nvSpPr>
        <p:spPr>
          <a:xfrm>
            <a:off x="457200" y="3638550"/>
            <a:ext cx="184731" cy="307777"/>
          </a:xfrm>
          <a:prstGeom prst="rect">
            <a:avLst/>
          </a:prstGeom>
          <a:noFill/>
        </p:spPr>
        <p:txBody>
          <a:bodyPr wrap="none" rtlCol="0">
            <a:spAutoFit/>
          </a:bodyPr>
          <a:lstStyle/>
          <a:p>
            <a:pPr>
              <a:buFont typeface="Arial"/>
              <a:buNone/>
              <a:defRPr/>
            </a:pPr>
            <a:endParaRPr lang="en-IE" sz="1400" dirty="0">
              <a:solidFill>
                <a:srgbClr val="074D76"/>
              </a:solidFill>
              <a:latin typeface="Arial"/>
              <a:cs typeface="Arial"/>
            </a:endParaRPr>
          </a:p>
        </p:txBody>
      </p:sp>
      <p:sp>
        <p:nvSpPr>
          <p:cNvPr id="2" name="TextBox 1"/>
          <p:cNvSpPr txBox="1"/>
          <p:nvPr/>
        </p:nvSpPr>
        <p:spPr>
          <a:xfrm>
            <a:off x="1947854" y="3315384"/>
            <a:ext cx="5298221" cy="646331"/>
          </a:xfrm>
          <a:prstGeom prst="rect">
            <a:avLst/>
          </a:prstGeom>
          <a:noFill/>
        </p:spPr>
        <p:txBody>
          <a:bodyPr wrap="square" rtlCol="0">
            <a:spAutoFit/>
          </a:bodyPr>
          <a:lstStyle/>
          <a:p>
            <a:endParaRPr lang="en-IE" dirty="0" smtClean="0">
              <a:solidFill>
                <a:srgbClr val="074D76"/>
              </a:solidFill>
            </a:endParaRPr>
          </a:p>
          <a:p>
            <a:endParaRPr lang="en-IE" dirty="0">
              <a:solidFill>
                <a:srgbClr val="074D76"/>
              </a:solidFill>
            </a:endParaRPr>
          </a:p>
        </p:txBody>
      </p:sp>
      <p:sp>
        <p:nvSpPr>
          <p:cNvPr id="3" name="TextBox 2"/>
          <p:cNvSpPr txBox="1"/>
          <p:nvPr/>
        </p:nvSpPr>
        <p:spPr>
          <a:xfrm>
            <a:off x="179513" y="1025604"/>
            <a:ext cx="8568952" cy="3970318"/>
          </a:xfrm>
          <a:prstGeom prst="rect">
            <a:avLst/>
          </a:prstGeom>
          <a:noFill/>
        </p:spPr>
        <p:txBody>
          <a:bodyPr wrap="square" rtlCol="0">
            <a:spAutoFit/>
          </a:bodyPr>
          <a:lstStyle/>
          <a:p>
            <a:endParaRPr lang="en-IE" dirty="0"/>
          </a:p>
          <a:p>
            <a:pPr marL="742950" lvl="1" indent="-285750">
              <a:buFont typeface="Wingdings" panose="05000000000000000000" pitchFamily="2" charset="2"/>
              <a:buChar char="ü"/>
            </a:pPr>
            <a:r>
              <a:rPr lang="en-IE" dirty="0"/>
              <a:t>Quality Improvement Plan </a:t>
            </a:r>
            <a:r>
              <a:rPr lang="en-IE" dirty="0" smtClean="0"/>
              <a:t>Application form via Smart Survey</a:t>
            </a:r>
            <a:r>
              <a:rPr lang="en-IE" dirty="0"/>
              <a:t> </a:t>
            </a:r>
            <a:r>
              <a:rPr lang="en-IE" dirty="0">
                <a:hlinkClick r:id="rId4"/>
              </a:rPr>
              <a:t>https://www.smartsurvey.co.uk/s/CFKKYL</a:t>
            </a:r>
            <a:r>
              <a:rPr lang="en-IE" dirty="0" smtClean="0">
                <a:hlinkClick r:id="rId4"/>
              </a:rPr>
              <a:t>/</a:t>
            </a:r>
            <a:endParaRPr lang="en-IE" dirty="0" smtClean="0"/>
          </a:p>
          <a:p>
            <a:pPr marL="742950" lvl="1" indent="-285750">
              <a:buFont typeface="Wingdings" panose="05000000000000000000" pitchFamily="2" charset="2"/>
              <a:buChar char="ü"/>
            </a:pPr>
            <a:r>
              <a:rPr lang="en-IE" dirty="0"/>
              <a:t>Quality Improvement Plan </a:t>
            </a:r>
            <a:r>
              <a:rPr lang="en-IE" dirty="0" smtClean="0"/>
              <a:t> - word document will be circulated</a:t>
            </a:r>
          </a:p>
          <a:p>
            <a:pPr marL="742950" lvl="1" indent="-285750">
              <a:buFont typeface="Wingdings" panose="05000000000000000000" pitchFamily="2" charset="2"/>
              <a:buChar char="ü"/>
            </a:pPr>
            <a:r>
              <a:rPr lang="en-IE" dirty="0"/>
              <a:t>Quality Improvement </a:t>
            </a:r>
            <a:r>
              <a:rPr lang="en-IE" dirty="0" smtClean="0"/>
              <a:t>Bursary information flier with Q&amp;A section </a:t>
            </a:r>
            <a:r>
              <a:rPr lang="en-IE" dirty="0"/>
              <a:t>- </a:t>
            </a:r>
            <a:r>
              <a:rPr lang="en-IE" dirty="0" smtClean="0"/>
              <a:t>flier will </a:t>
            </a:r>
            <a:r>
              <a:rPr lang="en-IE" dirty="0"/>
              <a:t>be </a:t>
            </a:r>
            <a:r>
              <a:rPr lang="en-IE" dirty="0" smtClean="0"/>
              <a:t>circulated</a:t>
            </a:r>
          </a:p>
          <a:p>
            <a:pPr marL="742950" lvl="1" indent="-285750">
              <a:buFont typeface="Wingdings" panose="05000000000000000000" pitchFamily="2" charset="2"/>
              <a:buChar char="ü"/>
            </a:pPr>
            <a:r>
              <a:rPr lang="en-IE" dirty="0" smtClean="0"/>
              <a:t>Recording of </a:t>
            </a:r>
            <a:r>
              <a:rPr lang="en-IE" dirty="0"/>
              <a:t>this meeting - </a:t>
            </a:r>
            <a:r>
              <a:rPr lang="en-IE" dirty="0" smtClean="0"/>
              <a:t>will </a:t>
            </a:r>
            <a:r>
              <a:rPr lang="en-IE" dirty="0"/>
              <a:t>be </a:t>
            </a:r>
            <a:r>
              <a:rPr lang="en-IE" dirty="0" smtClean="0"/>
              <a:t>circulated</a:t>
            </a:r>
          </a:p>
          <a:p>
            <a:pPr marL="742950" lvl="1" indent="-285750">
              <a:buFont typeface="Wingdings" panose="05000000000000000000" pitchFamily="2" charset="2"/>
              <a:buChar char="ü"/>
            </a:pPr>
            <a:r>
              <a:rPr lang="en-IE" dirty="0" smtClean="0"/>
              <a:t>TFC and Bursary slides </a:t>
            </a:r>
            <a:r>
              <a:rPr lang="en-IE" dirty="0"/>
              <a:t>- will be </a:t>
            </a:r>
            <a:r>
              <a:rPr lang="en-IE" dirty="0" smtClean="0"/>
              <a:t>circulated</a:t>
            </a:r>
          </a:p>
          <a:p>
            <a:pPr marL="742950" lvl="1" indent="-285750">
              <a:buFont typeface="Wingdings" panose="05000000000000000000" pitchFamily="2" charset="2"/>
              <a:buChar char="ü"/>
            </a:pPr>
            <a:r>
              <a:rPr lang="en-IE" dirty="0" smtClean="0"/>
              <a:t>Information on Section 38 and Section 39 agencies – pdf will be circulated </a:t>
            </a:r>
          </a:p>
          <a:p>
            <a:pPr marL="742950" lvl="1" indent="-285750">
              <a:buFont typeface="Wingdings" panose="05000000000000000000" pitchFamily="2" charset="2"/>
              <a:buChar char="ü"/>
            </a:pPr>
            <a:r>
              <a:rPr lang="en-IE" dirty="0"/>
              <a:t>Tobacco Free </a:t>
            </a:r>
            <a:r>
              <a:rPr lang="en-IE" dirty="0" smtClean="0"/>
              <a:t>Campus Implementation 2019 Book </a:t>
            </a:r>
            <a:r>
              <a:rPr lang="en-IE" dirty="0"/>
              <a:t>of Abstracts </a:t>
            </a:r>
            <a:r>
              <a:rPr lang="en-IE" dirty="0">
                <a:hlinkClick r:id="rId5"/>
              </a:rPr>
              <a:t>https://</a:t>
            </a:r>
            <a:r>
              <a:rPr lang="en-IE" dirty="0" smtClean="0">
                <a:hlinkClick r:id="rId5"/>
              </a:rPr>
              <a:t>www.hse.ie/eng/about/who/tobaccocontrol/campus/tobacco%20free%20campus%20abstracts%202019.pdf</a:t>
            </a:r>
            <a:endParaRPr lang="en-IE" dirty="0" smtClean="0"/>
          </a:p>
          <a:p>
            <a:pPr lvl="1"/>
            <a:endParaRPr lang="en-IE" dirty="0"/>
          </a:p>
          <a:p>
            <a:pPr marL="742950" lvl="1" indent="-285750">
              <a:buFont typeface="Wingdings" panose="05000000000000000000" pitchFamily="2" charset="2"/>
              <a:buChar char="ü"/>
            </a:pPr>
            <a:endParaRPr lang="en-IE" dirty="0" smtClean="0"/>
          </a:p>
        </p:txBody>
      </p:sp>
      <p:sp>
        <p:nvSpPr>
          <p:cNvPr id="7" name="TextBox 6"/>
          <p:cNvSpPr txBox="1"/>
          <p:nvPr/>
        </p:nvSpPr>
        <p:spPr>
          <a:xfrm>
            <a:off x="107504" y="143470"/>
            <a:ext cx="5292080" cy="369332"/>
          </a:xfrm>
          <a:prstGeom prst="rect">
            <a:avLst/>
          </a:prstGeom>
          <a:noFill/>
        </p:spPr>
        <p:txBody>
          <a:bodyPr wrap="square" rtlCol="0">
            <a:spAutoFit/>
          </a:bodyPr>
          <a:lstStyle/>
          <a:p>
            <a:r>
              <a:rPr lang="en-IE" b="1" dirty="0" smtClean="0">
                <a:solidFill>
                  <a:schemeClr val="accent1">
                    <a:lumMod val="75000"/>
                  </a:schemeClr>
                </a:solidFill>
              </a:rPr>
              <a:t>More Resources </a:t>
            </a:r>
            <a:endParaRPr lang="en-US" b="1" dirty="0">
              <a:solidFill>
                <a:srgbClr val="074D76"/>
              </a:solidFill>
              <a:cs typeface="Arial Black"/>
            </a:endParaRPr>
          </a:p>
        </p:txBody>
      </p:sp>
    </p:spTree>
    <p:extLst>
      <p:ext uri="{BB962C8B-B14F-4D97-AF65-F5344CB8AC3E}">
        <p14:creationId xmlns:p14="http://schemas.microsoft.com/office/powerpoint/2010/main" val="225760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o Smoking Day Slide cloud bk-01.jpg"/>
          <p:cNvPicPr>
            <a:picLocks noChangeAspect="1"/>
          </p:cNvPicPr>
          <p:nvPr/>
        </p:nvPicPr>
        <p:blipFill>
          <a:blip r:embed="rId3"/>
          <a:stretch>
            <a:fillRect/>
          </a:stretch>
        </p:blipFill>
        <p:spPr>
          <a:xfrm>
            <a:off x="0" y="0"/>
            <a:ext cx="9144000" cy="5143500"/>
          </a:xfrm>
          <a:prstGeom prst="rect">
            <a:avLst/>
          </a:prstGeom>
        </p:spPr>
      </p:pic>
      <p:sp>
        <p:nvSpPr>
          <p:cNvPr id="11" name="TextBox 10"/>
          <p:cNvSpPr txBox="1"/>
          <p:nvPr/>
        </p:nvSpPr>
        <p:spPr>
          <a:xfrm>
            <a:off x="457200" y="3638550"/>
            <a:ext cx="184731" cy="307777"/>
          </a:xfrm>
          <a:prstGeom prst="rect">
            <a:avLst/>
          </a:prstGeom>
          <a:noFill/>
        </p:spPr>
        <p:txBody>
          <a:bodyPr wrap="none" rtlCol="0">
            <a:spAutoFit/>
          </a:bodyPr>
          <a:lstStyle/>
          <a:p>
            <a:pPr>
              <a:buFont typeface="Arial"/>
              <a:buNone/>
              <a:defRPr/>
            </a:pPr>
            <a:endParaRPr lang="en-IE" sz="1400" dirty="0">
              <a:solidFill>
                <a:srgbClr val="074D76"/>
              </a:solidFill>
              <a:latin typeface="Arial"/>
              <a:cs typeface="Arial"/>
            </a:endParaRPr>
          </a:p>
        </p:txBody>
      </p:sp>
      <p:sp>
        <p:nvSpPr>
          <p:cNvPr id="2" name="TextBox 1"/>
          <p:cNvSpPr txBox="1"/>
          <p:nvPr/>
        </p:nvSpPr>
        <p:spPr>
          <a:xfrm>
            <a:off x="1947854" y="3315384"/>
            <a:ext cx="5298221" cy="646331"/>
          </a:xfrm>
          <a:prstGeom prst="rect">
            <a:avLst/>
          </a:prstGeom>
          <a:noFill/>
        </p:spPr>
        <p:txBody>
          <a:bodyPr wrap="square" rtlCol="0">
            <a:spAutoFit/>
          </a:bodyPr>
          <a:lstStyle/>
          <a:p>
            <a:endParaRPr lang="en-IE" dirty="0" smtClean="0">
              <a:solidFill>
                <a:srgbClr val="074D76"/>
              </a:solidFill>
            </a:endParaRPr>
          </a:p>
          <a:p>
            <a:endParaRPr lang="en-IE" dirty="0">
              <a:solidFill>
                <a:srgbClr val="074D76"/>
              </a:solidFill>
            </a:endParaRPr>
          </a:p>
        </p:txBody>
      </p:sp>
      <p:sp>
        <p:nvSpPr>
          <p:cNvPr id="3" name="TextBox 2"/>
          <p:cNvSpPr txBox="1"/>
          <p:nvPr/>
        </p:nvSpPr>
        <p:spPr>
          <a:xfrm>
            <a:off x="179512" y="1025604"/>
            <a:ext cx="9094071" cy="2954655"/>
          </a:xfrm>
          <a:prstGeom prst="rect">
            <a:avLst/>
          </a:prstGeom>
          <a:noFill/>
        </p:spPr>
        <p:txBody>
          <a:bodyPr wrap="square" rtlCol="0">
            <a:spAutoFit/>
          </a:bodyPr>
          <a:lstStyle/>
          <a:p>
            <a:endParaRPr lang="en-IE" dirty="0" smtClean="0"/>
          </a:p>
          <a:p>
            <a:r>
              <a:rPr lang="en-IE" b="1" dirty="0" smtClean="0">
                <a:solidFill>
                  <a:schemeClr val="accent1">
                    <a:lumMod val="75000"/>
                  </a:schemeClr>
                </a:solidFill>
              </a:rPr>
              <a:t>Tobacco </a:t>
            </a:r>
            <a:r>
              <a:rPr lang="en-IE" b="1" dirty="0">
                <a:solidFill>
                  <a:schemeClr val="accent1">
                    <a:lumMod val="75000"/>
                  </a:schemeClr>
                </a:solidFill>
              </a:rPr>
              <a:t>Free Ireland Programme (TFIP</a:t>
            </a:r>
            <a:r>
              <a:rPr lang="en-IE" b="1" dirty="0" smtClean="0">
                <a:solidFill>
                  <a:schemeClr val="accent1">
                    <a:lumMod val="75000"/>
                  </a:schemeClr>
                </a:solidFill>
              </a:rPr>
              <a:t>)</a:t>
            </a:r>
            <a:r>
              <a:rPr lang="en-GB" b="1" dirty="0" smtClean="0">
                <a:solidFill>
                  <a:schemeClr val="accent1">
                    <a:lumMod val="75000"/>
                  </a:schemeClr>
                </a:solidFill>
              </a:rPr>
              <a:t>:</a:t>
            </a:r>
          </a:p>
          <a:p>
            <a:endParaRPr lang="en-IE" dirty="0"/>
          </a:p>
          <a:p>
            <a:pPr marL="742950" lvl="1" indent="-285750">
              <a:buFont typeface="Wingdings" panose="05000000000000000000" pitchFamily="2" charset="2"/>
              <a:buChar char="ü"/>
            </a:pPr>
            <a:r>
              <a:rPr lang="en-IE" dirty="0">
                <a:solidFill>
                  <a:srgbClr val="074D76"/>
                </a:solidFill>
              </a:rPr>
              <a:t>I</a:t>
            </a:r>
            <a:r>
              <a:rPr lang="en-IE" dirty="0" smtClean="0">
                <a:solidFill>
                  <a:srgbClr val="074D76"/>
                </a:solidFill>
              </a:rPr>
              <a:t>mprove </a:t>
            </a:r>
            <a:r>
              <a:rPr lang="en-IE" dirty="0">
                <a:solidFill>
                  <a:srgbClr val="074D76"/>
                </a:solidFill>
              </a:rPr>
              <a:t>the health and wellbeing of the </a:t>
            </a:r>
            <a:r>
              <a:rPr lang="en-IE" dirty="0" smtClean="0">
                <a:solidFill>
                  <a:srgbClr val="074D76"/>
                </a:solidFill>
              </a:rPr>
              <a:t>population</a:t>
            </a:r>
          </a:p>
          <a:p>
            <a:pPr marL="742950" lvl="1" indent="-285750">
              <a:buFont typeface="Wingdings" panose="05000000000000000000" pitchFamily="2" charset="2"/>
              <a:buChar char="ü"/>
            </a:pPr>
            <a:r>
              <a:rPr lang="en-IE" dirty="0" smtClean="0">
                <a:solidFill>
                  <a:srgbClr val="074D76"/>
                </a:solidFill>
              </a:rPr>
              <a:t>Reduce </a:t>
            </a:r>
            <a:r>
              <a:rPr lang="en-IE" dirty="0">
                <a:solidFill>
                  <a:srgbClr val="074D76"/>
                </a:solidFill>
              </a:rPr>
              <a:t>smoking prevalence to less than 5% of the population </a:t>
            </a:r>
            <a:endParaRPr lang="en-IE" dirty="0" smtClean="0">
              <a:solidFill>
                <a:srgbClr val="074D76"/>
              </a:solidFill>
            </a:endParaRPr>
          </a:p>
          <a:p>
            <a:pPr marL="742950" lvl="1" indent="-285750">
              <a:buFont typeface="Wingdings" panose="05000000000000000000" pitchFamily="2" charset="2"/>
              <a:buChar char="ü"/>
            </a:pPr>
            <a:r>
              <a:rPr lang="en-IE" dirty="0" smtClean="0">
                <a:solidFill>
                  <a:srgbClr val="074D76"/>
                </a:solidFill>
              </a:rPr>
              <a:t>Protect </a:t>
            </a:r>
            <a:r>
              <a:rPr lang="en-IE" dirty="0">
                <a:solidFill>
                  <a:srgbClr val="074D76"/>
                </a:solidFill>
              </a:rPr>
              <a:t>the next generation of Irish </a:t>
            </a:r>
            <a:r>
              <a:rPr lang="en-IE" dirty="0" smtClean="0">
                <a:solidFill>
                  <a:srgbClr val="074D76"/>
                </a:solidFill>
              </a:rPr>
              <a:t>Children from</a:t>
            </a:r>
          </a:p>
          <a:p>
            <a:pPr marL="1200150" lvl="2" indent="-285750">
              <a:buFont typeface="Wingdings" panose="05000000000000000000" pitchFamily="2" charset="2"/>
              <a:buChar char="ü"/>
            </a:pPr>
            <a:r>
              <a:rPr lang="en-IE" dirty="0" smtClean="0">
                <a:solidFill>
                  <a:srgbClr val="074D76"/>
                </a:solidFill>
              </a:rPr>
              <a:t>taking </a:t>
            </a:r>
            <a:r>
              <a:rPr lang="en-IE" dirty="0">
                <a:solidFill>
                  <a:srgbClr val="074D76"/>
                </a:solidFill>
              </a:rPr>
              <a:t>up smoking </a:t>
            </a:r>
            <a:endParaRPr lang="en-IE" dirty="0" smtClean="0">
              <a:solidFill>
                <a:srgbClr val="074D76"/>
              </a:solidFill>
            </a:endParaRPr>
          </a:p>
          <a:p>
            <a:pPr marL="1200150" lvl="2" indent="-285750">
              <a:buFont typeface="Wingdings" panose="05000000000000000000" pitchFamily="2" charset="2"/>
              <a:buChar char="ü"/>
            </a:pPr>
            <a:r>
              <a:rPr lang="en-IE" dirty="0" smtClean="0">
                <a:solidFill>
                  <a:srgbClr val="074D76"/>
                </a:solidFill>
              </a:rPr>
              <a:t>second </a:t>
            </a:r>
            <a:r>
              <a:rPr lang="en-IE" dirty="0">
                <a:solidFill>
                  <a:srgbClr val="074D76"/>
                </a:solidFill>
              </a:rPr>
              <a:t>hand </a:t>
            </a:r>
            <a:r>
              <a:rPr lang="en-IE" dirty="0" smtClean="0">
                <a:solidFill>
                  <a:srgbClr val="074D76"/>
                </a:solidFill>
              </a:rPr>
              <a:t>smoke</a:t>
            </a:r>
          </a:p>
          <a:p>
            <a:pPr marL="742950" lvl="1" indent="-285750">
              <a:buFont typeface="Wingdings" panose="05000000000000000000" pitchFamily="2" charset="2"/>
              <a:buChar char="ü"/>
            </a:pPr>
            <a:r>
              <a:rPr lang="en-IE" dirty="0" smtClean="0">
                <a:solidFill>
                  <a:srgbClr val="074D76"/>
                </a:solidFill>
              </a:rPr>
              <a:t>Achieve </a:t>
            </a:r>
            <a:r>
              <a:rPr lang="en-IE" dirty="0">
                <a:solidFill>
                  <a:srgbClr val="074D76"/>
                </a:solidFill>
              </a:rPr>
              <a:t>a complete Tobacco Free Health </a:t>
            </a:r>
            <a:r>
              <a:rPr lang="en-IE" dirty="0" smtClean="0">
                <a:solidFill>
                  <a:srgbClr val="074D76"/>
                </a:solidFill>
              </a:rPr>
              <a:t>Service</a:t>
            </a:r>
          </a:p>
          <a:p>
            <a:pPr marL="742950" lvl="1" indent="-285750">
              <a:buFont typeface="Wingdings" panose="05000000000000000000" pitchFamily="2" charset="2"/>
              <a:buChar char="ü"/>
            </a:pPr>
            <a:endParaRPr lang="en-IE" sz="2400" dirty="0"/>
          </a:p>
        </p:txBody>
      </p:sp>
      <p:sp>
        <p:nvSpPr>
          <p:cNvPr id="7" name="TextBox 6"/>
          <p:cNvSpPr txBox="1"/>
          <p:nvPr/>
        </p:nvSpPr>
        <p:spPr>
          <a:xfrm>
            <a:off x="107504" y="143470"/>
            <a:ext cx="5292080" cy="369332"/>
          </a:xfrm>
          <a:prstGeom prst="rect">
            <a:avLst/>
          </a:prstGeom>
          <a:noFill/>
        </p:spPr>
        <p:txBody>
          <a:bodyPr wrap="square" rtlCol="0">
            <a:spAutoFit/>
          </a:bodyPr>
          <a:lstStyle/>
          <a:p>
            <a:r>
              <a:rPr lang="en-IE" b="1" dirty="0">
                <a:solidFill>
                  <a:schemeClr val="accent1">
                    <a:lumMod val="75000"/>
                  </a:schemeClr>
                </a:solidFill>
              </a:rPr>
              <a:t>Tobacco Free Ireland Programme</a:t>
            </a:r>
            <a:endParaRPr lang="en-US" b="1" dirty="0">
              <a:solidFill>
                <a:srgbClr val="074D76"/>
              </a:solidFill>
              <a:cs typeface="Arial Black"/>
            </a:endParaRPr>
          </a:p>
        </p:txBody>
      </p:sp>
    </p:spTree>
    <p:extLst>
      <p:ext uri="{BB962C8B-B14F-4D97-AF65-F5344CB8AC3E}">
        <p14:creationId xmlns:p14="http://schemas.microsoft.com/office/powerpoint/2010/main" val="2022297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o Smoking Day Slide cloud bk-01.jpg"/>
          <p:cNvPicPr>
            <a:picLocks noChangeAspect="1"/>
          </p:cNvPicPr>
          <p:nvPr/>
        </p:nvPicPr>
        <p:blipFill>
          <a:blip r:embed="rId3"/>
          <a:stretch>
            <a:fillRect/>
          </a:stretch>
        </p:blipFill>
        <p:spPr>
          <a:xfrm>
            <a:off x="0" y="0"/>
            <a:ext cx="9144000" cy="5143500"/>
          </a:xfrm>
          <a:prstGeom prst="rect">
            <a:avLst/>
          </a:prstGeom>
        </p:spPr>
      </p:pic>
      <p:sp>
        <p:nvSpPr>
          <p:cNvPr id="11" name="TextBox 10"/>
          <p:cNvSpPr txBox="1"/>
          <p:nvPr/>
        </p:nvSpPr>
        <p:spPr>
          <a:xfrm>
            <a:off x="457200" y="3638550"/>
            <a:ext cx="184731" cy="307777"/>
          </a:xfrm>
          <a:prstGeom prst="rect">
            <a:avLst/>
          </a:prstGeom>
          <a:noFill/>
        </p:spPr>
        <p:txBody>
          <a:bodyPr wrap="none" rtlCol="0">
            <a:spAutoFit/>
          </a:bodyPr>
          <a:lstStyle/>
          <a:p>
            <a:pPr>
              <a:buFont typeface="Arial"/>
              <a:buNone/>
              <a:defRPr/>
            </a:pPr>
            <a:endParaRPr lang="en-IE" sz="1400" dirty="0">
              <a:solidFill>
                <a:srgbClr val="074D76"/>
              </a:solidFill>
              <a:latin typeface="Arial"/>
              <a:cs typeface="Arial"/>
            </a:endParaRPr>
          </a:p>
        </p:txBody>
      </p:sp>
      <p:sp>
        <p:nvSpPr>
          <p:cNvPr id="2" name="TextBox 1"/>
          <p:cNvSpPr txBox="1"/>
          <p:nvPr/>
        </p:nvSpPr>
        <p:spPr>
          <a:xfrm>
            <a:off x="1947854" y="3315384"/>
            <a:ext cx="5298221" cy="646331"/>
          </a:xfrm>
          <a:prstGeom prst="rect">
            <a:avLst/>
          </a:prstGeom>
          <a:noFill/>
        </p:spPr>
        <p:txBody>
          <a:bodyPr wrap="square" rtlCol="0">
            <a:spAutoFit/>
          </a:bodyPr>
          <a:lstStyle/>
          <a:p>
            <a:endParaRPr lang="en-IE" dirty="0" smtClean="0">
              <a:solidFill>
                <a:srgbClr val="074D76"/>
              </a:solidFill>
            </a:endParaRPr>
          </a:p>
          <a:p>
            <a:endParaRPr lang="en-IE" dirty="0">
              <a:solidFill>
                <a:srgbClr val="074D76"/>
              </a:solidFill>
            </a:endParaRPr>
          </a:p>
        </p:txBody>
      </p:sp>
      <p:sp>
        <p:nvSpPr>
          <p:cNvPr id="3" name="TextBox 2"/>
          <p:cNvSpPr txBox="1"/>
          <p:nvPr/>
        </p:nvSpPr>
        <p:spPr>
          <a:xfrm>
            <a:off x="179512" y="1025604"/>
            <a:ext cx="9094071" cy="2862322"/>
          </a:xfrm>
          <a:prstGeom prst="rect">
            <a:avLst/>
          </a:prstGeom>
          <a:noFill/>
        </p:spPr>
        <p:txBody>
          <a:bodyPr wrap="square" rtlCol="0">
            <a:spAutoFit/>
          </a:bodyPr>
          <a:lstStyle/>
          <a:p>
            <a:endParaRPr lang="en-IE" dirty="0" smtClean="0"/>
          </a:p>
          <a:p>
            <a:r>
              <a:rPr lang="en-GB" b="1" dirty="0">
                <a:solidFill>
                  <a:schemeClr val="accent1">
                    <a:lumMod val="75000"/>
                  </a:schemeClr>
                </a:solidFill>
              </a:rPr>
              <a:t>The HSE Tobacco Free Campus Policy has been developed to</a:t>
            </a:r>
            <a:r>
              <a:rPr lang="en-GB" b="1" dirty="0" smtClean="0">
                <a:solidFill>
                  <a:schemeClr val="accent1">
                    <a:lumMod val="75000"/>
                  </a:schemeClr>
                </a:solidFill>
              </a:rPr>
              <a:t>:</a:t>
            </a:r>
          </a:p>
          <a:p>
            <a:endParaRPr lang="en-IE" dirty="0"/>
          </a:p>
          <a:p>
            <a:pPr marL="742950" lvl="1" indent="-285750">
              <a:buFont typeface="Wingdings" panose="05000000000000000000" pitchFamily="2" charset="2"/>
              <a:buChar char="ü"/>
            </a:pPr>
            <a:r>
              <a:rPr lang="en-GB" dirty="0">
                <a:solidFill>
                  <a:srgbClr val="074D76"/>
                </a:solidFill>
              </a:rPr>
              <a:t>Help change social norms around tobacco and e-cigarette use</a:t>
            </a:r>
            <a:endParaRPr lang="en-IE" sz="2400" dirty="0">
              <a:solidFill>
                <a:srgbClr val="074D76"/>
              </a:solidFill>
            </a:endParaRPr>
          </a:p>
          <a:p>
            <a:pPr marL="742950" lvl="1" indent="-285750">
              <a:buFont typeface="Wingdings" panose="05000000000000000000" pitchFamily="2" charset="2"/>
              <a:buChar char="ü"/>
            </a:pPr>
            <a:r>
              <a:rPr lang="en-GB" dirty="0">
                <a:solidFill>
                  <a:srgbClr val="074D76"/>
                </a:solidFill>
              </a:rPr>
              <a:t>Protect and improve the health, safety and welfare of staff, patients / service users, visitors, contractors and the wider </a:t>
            </a:r>
            <a:r>
              <a:rPr lang="en-GB" dirty="0" smtClean="0">
                <a:solidFill>
                  <a:srgbClr val="074D76"/>
                </a:solidFill>
              </a:rPr>
              <a:t>community</a:t>
            </a:r>
            <a:endParaRPr lang="en-IE" sz="2400" dirty="0">
              <a:solidFill>
                <a:srgbClr val="074D76"/>
              </a:solidFill>
            </a:endParaRPr>
          </a:p>
          <a:p>
            <a:pPr marL="742950" lvl="1" indent="-285750">
              <a:buFont typeface="Wingdings" panose="05000000000000000000" pitchFamily="2" charset="2"/>
              <a:buChar char="ü"/>
            </a:pPr>
            <a:r>
              <a:rPr lang="en-GB" dirty="0">
                <a:solidFill>
                  <a:srgbClr val="074D76"/>
                </a:solidFill>
              </a:rPr>
              <a:t>To minimise the risk of fire related incidents, injuries and deaths caused by smoking within our Health Service</a:t>
            </a:r>
            <a:endParaRPr lang="en-IE" sz="2400" dirty="0">
              <a:solidFill>
                <a:srgbClr val="074D76"/>
              </a:solidFill>
            </a:endParaRPr>
          </a:p>
          <a:p>
            <a:pPr marL="742950" lvl="1" indent="-285750">
              <a:buFont typeface="Wingdings" panose="05000000000000000000" pitchFamily="2" charset="2"/>
              <a:buChar char="ü"/>
            </a:pPr>
            <a:r>
              <a:rPr lang="en-GB" dirty="0">
                <a:solidFill>
                  <a:srgbClr val="074D76"/>
                </a:solidFill>
              </a:rPr>
              <a:t>Provide a better health outcome for patients / service users by treating tobacco addiction as a care </a:t>
            </a:r>
            <a:r>
              <a:rPr lang="en-GB" dirty="0" smtClean="0">
                <a:solidFill>
                  <a:srgbClr val="074D76"/>
                </a:solidFill>
              </a:rPr>
              <a:t>issue</a:t>
            </a:r>
            <a:endParaRPr lang="en-IE" sz="2400" dirty="0">
              <a:solidFill>
                <a:srgbClr val="074D76"/>
              </a:solidFill>
            </a:endParaRPr>
          </a:p>
        </p:txBody>
      </p:sp>
      <p:sp>
        <p:nvSpPr>
          <p:cNvPr id="4" name="Rectangle 3"/>
          <p:cNvSpPr/>
          <p:nvPr/>
        </p:nvSpPr>
        <p:spPr>
          <a:xfrm>
            <a:off x="107504" y="143470"/>
            <a:ext cx="2850332" cy="369332"/>
          </a:xfrm>
          <a:prstGeom prst="rect">
            <a:avLst/>
          </a:prstGeom>
        </p:spPr>
        <p:txBody>
          <a:bodyPr wrap="none">
            <a:spAutoFit/>
          </a:bodyPr>
          <a:lstStyle/>
          <a:p>
            <a:r>
              <a:rPr lang="en-GB" b="1" dirty="0">
                <a:solidFill>
                  <a:schemeClr val="accent1">
                    <a:lumMod val="75000"/>
                  </a:schemeClr>
                </a:solidFill>
              </a:rPr>
              <a:t>Tobacco Free Campus Policy</a:t>
            </a:r>
            <a:endParaRPr lang="en-IE" b="1" dirty="0">
              <a:solidFill>
                <a:schemeClr val="accent1">
                  <a:lumMod val="75000"/>
                </a:schemeClr>
              </a:solidFill>
            </a:endParaRPr>
          </a:p>
        </p:txBody>
      </p:sp>
    </p:spTree>
    <p:extLst>
      <p:ext uri="{BB962C8B-B14F-4D97-AF65-F5344CB8AC3E}">
        <p14:creationId xmlns:p14="http://schemas.microsoft.com/office/powerpoint/2010/main" val="1259595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o Smoking Day Slide cloud bk-01.jpg"/>
          <p:cNvPicPr>
            <a:picLocks noChangeAspect="1"/>
          </p:cNvPicPr>
          <p:nvPr/>
        </p:nvPicPr>
        <p:blipFill>
          <a:blip r:embed="rId3"/>
          <a:stretch>
            <a:fillRect/>
          </a:stretch>
        </p:blipFill>
        <p:spPr>
          <a:xfrm>
            <a:off x="0" y="0"/>
            <a:ext cx="9144000" cy="5143500"/>
          </a:xfrm>
          <a:prstGeom prst="rect">
            <a:avLst/>
          </a:prstGeom>
        </p:spPr>
      </p:pic>
      <p:sp>
        <p:nvSpPr>
          <p:cNvPr id="11" name="TextBox 10"/>
          <p:cNvSpPr txBox="1"/>
          <p:nvPr/>
        </p:nvSpPr>
        <p:spPr>
          <a:xfrm>
            <a:off x="457200" y="3638550"/>
            <a:ext cx="184731" cy="307777"/>
          </a:xfrm>
          <a:prstGeom prst="rect">
            <a:avLst/>
          </a:prstGeom>
          <a:noFill/>
        </p:spPr>
        <p:txBody>
          <a:bodyPr wrap="none" rtlCol="0">
            <a:spAutoFit/>
          </a:bodyPr>
          <a:lstStyle/>
          <a:p>
            <a:pPr>
              <a:buFont typeface="Arial"/>
              <a:buNone/>
              <a:defRPr/>
            </a:pPr>
            <a:endParaRPr lang="en-IE" sz="1400" dirty="0">
              <a:solidFill>
                <a:srgbClr val="074D76"/>
              </a:solidFill>
              <a:latin typeface="Arial"/>
              <a:cs typeface="Arial"/>
            </a:endParaRPr>
          </a:p>
        </p:txBody>
      </p:sp>
      <p:sp>
        <p:nvSpPr>
          <p:cNvPr id="3" name="TextBox 2"/>
          <p:cNvSpPr txBox="1"/>
          <p:nvPr/>
        </p:nvSpPr>
        <p:spPr>
          <a:xfrm>
            <a:off x="-108520" y="1330226"/>
            <a:ext cx="9094071" cy="2308324"/>
          </a:xfrm>
          <a:prstGeom prst="rect">
            <a:avLst/>
          </a:prstGeom>
          <a:noFill/>
        </p:spPr>
        <p:txBody>
          <a:bodyPr wrap="square" rtlCol="0">
            <a:spAutoFit/>
          </a:bodyPr>
          <a:lstStyle/>
          <a:p>
            <a:pPr marL="285750" indent="-285750">
              <a:buFont typeface="Wingdings" panose="05000000000000000000" pitchFamily="2" charset="2"/>
              <a:buChar char="ü"/>
            </a:pPr>
            <a:endParaRPr lang="en-IE" dirty="0">
              <a:solidFill>
                <a:srgbClr val="074D76"/>
              </a:solidFill>
            </a:endParaRPr>
          </a:p>
          <a:p>
            <a:pPr marL="742950" lvl="1" indent="-285750">
              <a:buFont typeface="Wingdings" panose="05000000000000000000" pitchFamily="2" charset="2"/>
              <a:buChar char="ü"/>
            </a:pPr>
            <a:r>
              <a:rPr lang="en-GB" dirty="0" smtClean="0">
                <a:solidFill>
                  <a:srgbClr val="074D76"/>
                </a:solidFill>
              </a:rPr>
              <a:t>Create </a:t>
            </a:r>
            <a:r>
              <a:rPr lang="en-GB" dirty="0">
                <a:solidFill>
                  <a:srgbClr val="074D76"/>
                </a:solidFill>
              </a:rPr>
              <a:t>a supportive environment for patients / service users and staff to stop smoking</a:t>
            </a:r>
            <a:endParaRPr lang="en-IE" sz="2400" dirty="0">
              <a:solidFill>
                <a:srgbClr val="074D76"/>
              </a:solidFill>
            </a:endParaRPr>
          </a:p>
          <a:p>
            <a:pPr marL="742950" lvl="1" indent="-285750">
              <a:buFont typeface="Wingdings" panose="05000000000000000000" pitchFamily="2" charset="2"/>
              <a:buChar char="ü"/>
            </a:pPr>
            <a:r>
              <a:rPr lang="en-GB" dirty="0">
                <a:solidFill>
                  <a:srgbClr val="074D76"/>
                </a:solidFill>
              </a:rPr>
              <a:t>Support management and staff in the implementation of Tobacco Free Campuses across the organisation</a:t>
            </a:r>
            <a:endParaRPr lang="en-IE" sz="2400" dirty="0">
              <a:solidFill>
                <a:srgbClr val="074D76"/>
              </a:solidFill>
            </a:endParaRPr>
          </a:p>
          <a:p>
            <a:pPr marL="742950" lvl="1" indent="-285750">
              <a:buFont typeface="Wingdings" panose="05000000000000000000" pitchFamily="2" charset="2"/>
              <a:buChar char="ü"/>
            </a:pPr>
            <a:r>
              <a:rPr lang="en-GB" dirty="0">
                <a:solidFill>
                  <a:srgbClr val="074D76"/>
                </a:solidFill>
              </a:rPr>
              <a:t>Provide clarity to managers, staff and all other stakeholders on their role in the implementation of a Tobacco Free Campus, and in promoting and supporting healthier lifestyles</a:t>
            </a:r>
            <a:endParaRPr lang="en-IE" sz="2400" dirty="0">
              <a:solidFill>
                <a:srgbClr val="074D76"/>
              </a:solidFill>
            </a:endParaRPr>
          </a:p>
          <a:p>
            <a:pPr marL="742950" lvl="1" indent="-285750">
              <a:buFont typeface="Wingdings" panose="05000000000000000000" pitchFamily="2" charset="2"/>
              <a:buChar char="ü"/>
            </a:pPr>
            <a:r>
              <a:rPr lang="en-GB" dirty="0">
                <a:solidFill>
                  <a:srgbClr val="074D76"/>
                </a:solidFill>
              </a:rPr>
              <a:t>To prevent second hand smoke </a:t>
            </a:r>
            <a:r>
              <a:rPr lang="en-GB" dirty="0" smtClean="0">
                <a:solidFill>
                  <a:srgbClr val="074D76"/>
                </a:solidFill>
              </a:rPr>
              <a:t>exposure</a:t>
            </a:r>
            <a:endParaRPr lang="en-IE" sz="2400" dirty="0">
              <a:solidFill>
                <a:srgbClr val="074D76"/>
              </a:solidFill>
            </a:endParaRPr>
          </a:p>
        </p:txBody>
      </p:sp>
      <p:sp>
        <p:nvSpPr>
          <p:cNvPr id="4" name="Rectangle 3"/>
          <p:cNvSpPr/>
          <p:nvPr/>
        </p:nvSpPr>
        <p:spPr>
          <a:xfrm>
            <a:off x="107504" y="143699"/>
            <a:ext cx="2850332" cy="369332"/>
          </a:xfrm>
          <a:prstGeom prst="rect">
            <a:avLst/>
          </a:prstGeom>
        </p:spPr>
        <p:txBody>
          <a:bodyPr wrap="none">
            <a:spAutoFit/>
          </a:bodyPr>
          <a:lstStyle/>
          <a:p>
            <a:r>
              <a:rPr lang="en-GB" b="1" dirty="0">
                <a:solidFill>
                  <a:schemeClr val="accent1">
                    <a:lumMod val="75000"/>
                  </a:schemeClr>
                </a:solidFill>
              </a:rPr>
              <a:t>Tobacco Free Campus Policy</a:t>
            </a:r>
            <a:endParaRPr lang="en-IE" b="1" dirty="0">
              <a:solidFill>
                <a:schemeClr val="accent1">
                  <a:lumMod val="75000"/>
                </a:schemeClr>
              </a:solidFill>
            </a:endParaRPr>
          </a:p>
        </p:txBody>
      </p:sp>
    </p:spTree>
    <p:extLst>
      <p:ext uri="{BB962C8B-B14F-4D97-AF65-F5344CB8AC3E}">
        <p14:creationId xmlns:p14="http://schemas.microsoft.com/office/powerpoint/2010/main" val="4098758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o Smoking Day Slide cloud bk-01.jpg"/>
          <p:cNvPicPr>
            <a:picLocks noChangeAspect="1"/>
          </p:cNvPicPr>
          <p:nvPr/>
        </p:nvPicPr>
        <p:blipFill>
          <a:blip r:embed="rId3"/>
          <a:stretch>
            <a:fillRect/>
          </a:stretch>
        </p:blipFill>
        <p:spPr>
          <a:xfrm>
            <a:off x="0" y="-24292"/>
            <a:ext cx="9144000" cy="5143500"/>
          </a:xfrm>
          <a:prstGeom prst="rect">
            <a:avLst/>
          </a:prstGeom>
        </p:spPr>
      </p:pic>
      <p:sp>
        <p:nvSpPr>
          <p:cNvPr id="11" name="TextBox 10"/>
          <p:cNvSpPr txBox="1"/>
          <p:nvPr/>
        </p:nvSpPr>
        <p:spPr>
          <a:xfrm>
            <a:off x="457200" y="3638550"/>
            <a:ext cx="184731" cy="307777"/>
          </a:xfrm>
          <a:prstGeom prst="rect">
            <a:avLst/>
          </a:prstGeom>
          <a:noFill/>
        </p:spPr>
        <p:txBody>
          <a:bodyPr wrap="none" rtlCol="0">
            <a:spAutoFit/>
          </a:bodyPr>
          <a:lstStyle/>
          <a:p>
            <a:pPr>
              <a:buFont typeface="Arial"/>
              <a:buNone/>
              <a:defRPr/>
            </a:pPr>
            <a:endParaRPr lang="en-IE" sz="1400" dirty="0">
              <a:solidFill>
                <a:srgbClr val="074D76"/>
              </a:solidFill>
              <a:latin typeface="Arial"/>
              <a:cs typeface="Arial"/>
            </a:endParaRPr>
          </a:p>
        </p:txBody>
      </p:sp>
      <p:sp>
        <p:nvSpPr>
          <p:cNvPr id="3" name="TextBox 2"/>
          <p:cNvSpPr txBox="1"/>
          <p:nvPr/>
        </p:nvSpPr>
        <p:spPr>
          <a:xfrm>
            <a:off x="-108519" y="1330226"/>
            <a:ext cx="6696744" cy="1754326"/>
          </a:xfrm>
          <a:prstGeom prst="rect">
            <a:avLst/>
          </a:prstGeom>
          <a:noFill/>
        </p:spPr>
        <p:txBody>
          <a:bodyPr wrap="square" rtlCol="0">
            <a:spAutoFit/>
          </a:bodyPr>
          <a:lstStyle/>
          <a:p>
            <a:pPr marL="285750" indent="-285750" algn="just">
              <a:buFont typeface="Wingdings" panose="05000000000000000000" pitchFamily="2" charset="2"/>
              <a:buChar char="ü"/>
            </a:pPr>
            <a:endParaRPr lang="en-IE" dirty="0">
              <a:solidFill>
                <a:srgbClr val="074D76"/>
              </a:solidFill>
            </a:endParaRPr>
          </a:p>
          <a:p>
            <a:pPr lvl="1" algn="just"/>
            <a:r>
              <a:rPr lang="en-IE" dirty="0" smtClean="0">
                <a:solidFill>
                  <a:srgbClr val="074D76"/>
                </a:solidFill>
              </a:rPr>
              <a:t>A </a:t>
            </a:r>
            <a:r>
              <a:rPr lang="en-IE" dirty="0">
                <a:solidFill>
                  <a:srgbClr val="074D76"/>
                </a:solidFill>
              </a:rPr>
              <a:t>further policy</a:t>
            </a:r>
            <a:r>
              <a:rPr lang="en-IE" dirty="0" smtClean="0">
                <a:solidFill>
                  <a:srgbClr val="074D76"/>
                </a:solidFill>
              </a:rPr>
              <a:t>, “Protecting </a:t>
            </a:r>
            <a:r>
              <a:rPr lang="en-IE" dirty="0">
                <a:solidFill>
                  <a:srgbClr val="074D76"/>
                </a:solidFill>
              </a:rPr>
              <a:t>HSE Staff </a:t>
            </a:r>
            <a:r>
              <a:rPr lang="en-IE" dirty="0" smtClean="0">
                <a:solidFill>
                  <a:srgbClr val="074D76"/>
                </a:solidFill>
              </a:rPr>
              <a:t>from Second-hand Smoke in </a:t>
            </a:r>
            <a:r>
              <a:rPr lang="en-IE" dirty="0">
                <a:solidFill>
                  <a:srgbClr val="074D76"/>
                </a:solidFill>
              </a:rPr>
              <a:t>Domestic </a:t>
            </a:r>
            <a:r>
              <a:rPr lang="en-IE" dirty="0" smtClean="0">
                <a:solidFill>
                  <a:srgbClr val="074D76"/>
                </a:solidFill>
              </a:rPr>
              <a:t>Settings” </a:t>
            </a:r>
            <a:r>
              <a:rPr lang="en-IE" dirty="0">
                <a:solidFill>
                  <a:srgbClr val="074D76"/>
                </a:solidFill>
              </a:rPr>
              <a:t>Policy was developed particularly for those working in the community and in Primary care. The purpose of the policy is to protect HSE staff who deliver services in service users’ homes from the harmful effects of </a:t>
            </a:r>
            <a:r>
              <a:rPr lang="en-IE" dirty="0" err="1">
                <a:solidFill>
                  <a:srgbClr val="074D76"/>
                </a:solidFill>
              </a:rPr>
              <a:t>secondhand</a:t>
            </a:r>
            <a:r>
              <a:rPr lang="en-IE" dirty="0">
                <a:solidFill>
                  <a:srgbClr val="074D76"/>
                </a:solidFill>
              </a:rPr>
              <a:t> smoke. </a:t>
            </a:r>
            <a:endParaRPr lang="en-IE" sz="2400" dirty="0">
              <a:solidFill>
                <a:srgbClr val="074D76"/>
              </a:solidFill>
            </a:endParaRPr>
          </a:p>
        </p:txBody>
      </p:sp>
      <p:sp>
        <p:nvSpPr>
          <p:cNvPr id="4" name="Rectangle 3"/>
          <p:cNvSpPr/>
          <p:nvPr/>
        </p:nvSpPr>
        <p:spPr>
          <a:xfrm>
            <a:off x="124029" y="268397"/>
            <a:ext cx="2791787" cy="646331"/>
          </a:xfrm>
          <a:prstGeom prst="rect">
            <a:avLst/>
          </a:prstGeom>
        </p:spPr>
        <p:txBody>
          <a:bodyPr wrap="square">
            <a:spAutoFit/>
          </a:bodyPr>
          <a:lstStyle/>
          <a:p>
            <a:r>
              <a:rPr lang="en-IE" b="1" dirty="0" smtClean="0">
                <a:solidFill>
                  <a:schemeClr val="accent1">
                    <a:lumMod val="75000"/>
                  </a:schemeClr>
                </a:solidFill>
              </a:rPr>
              <a:t>SHS policy </a:t>
            </a:r>
            <a:r>
              <a:rPr lang="en-IE" b="1" dirty="0" smtClean="0"/>
              <a:t> </a:t>
            </a:r>
          </a:p>
          <a:p>
            <a:endParaRPr lang="en-IE" b="1"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4248" y="699542"/>
            <a:ext cx="1678255" cy="3682245"/>
          </a:xfrm>
          <a:prstGeom prst="rect">
            <a:avLst/>
          </a:prstGeom>
        </p:spPr>
      </p:pic>
    </p:spTree>
    <p:extLst>
      <p:ext uri="{BB962C8B-B14F-4D97-AF65-F5344CB8AC3E}">
        <p14:creationId xmlns:p14="http://schemas.microsoft.com/office/powerpoint/2010/main" val="746035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o Smoking Day Slide cloud bk-01.jpg"/>
          <p:cNvPicPr>
            <a:picLocks noChangeAspect="1"/>
          </p:cNvPicPr>
          <p:nvPr/>
        </p:nvPicPr>
        <p:blipFill>
          <a:blip r:embed="rId2"/>
          <a:stretch>
            <a:fillRect/>
          </a:stretch>
        </p:blipFill>
        <p:spPr>
          <a:xfrm>
            <a:off x="677" y="-22919"/>
            <a:ext cx="9144000" cy="5143500"/>
          </a:xfrm>
          <a:prstGeom prst="rect">
            <a:avLst/>
          </a:prstGeom>
        </p:spPr>
      </p:pic>
      <p:sp>
        <p:nvSpPr>
          <p:cNvPr id="3" name="TextBox 2"/>
          <p:cNvSpPr txBox="1"/>
          <p:nvPr/>
        </p:nvSpPr>
        <p:spPr>
          <a:xfrm>
            <a:off x="10459" y="-6396"/>
            <a:ext cx="1569660" cy="461665"/>
          </a:xfrm>
          <a:prstGeom prst="rect">
            <a:avLst/>
          </a:prstGeom>
          <a:noFill/>
        </p:spPr>
        <p:txBody>
          <a:bodyPr wrap="none" rtlCol="0">
            <a:spAutoFit/>
          </a:bodyPr>
          <a:lstStyle/>
          <a:p>
            <a:r>
              <a:rPr lang="en-IE" sz="2400" b="1" dirty="0">
                <a:solidFill>
                  <a:srgbClr val="074D76"/>
                </a:solidFill>
                <a:cs typeface="Arial Black"/>
              </a:rPr>
              <a:t>TFC Toolkit</a:t>
            </a:r>
            <a:endParaRPr lang="en-US" sz="2400" b="1" dirty="0">
              <a:solidFill>
                <a:srgbClr val="074D76"/>
              </a:solidFill>
              <a:cs typeface="Arial Black"/>
            </a:endParaRPr>
          </a:p>
        </p:txBody>
      </p:sp>
      <p:sp>
        <p:nvSpPr>
          <p:cNvPr id="2" name="TextBox 1"/>
          <p:cNvSpPr txBox="1"/>
          <p:nvPr/>
        </p:nvSpPr>
        <p:spPr>
          <a:xfrm>
            <a:off x="216701" y="1394669"/>
            <a:ext cx="8531763" cy="2862322"/>
          </a:xfrm>
          <a:prstGeom prst="rect">
            <a:avLst/>
          </a:prstGeom>
          <a:noFill/>
        </p:spPr>
        <p:txBody>
          <a:bodyPr wrap="square" rtlCol="0">
            <a:spAutoFit/>
          </a:bodyPr>
          <a:lstStyle/>
          <a:p>
            <a:pPr marL="285750" indent="-285750">
              <a:buFont typeface="Wingdings" panose="05000000000000000000" pitchFamily="2" charset="2"/>
              <a:buChar char="Ø"/>
            </a:pPr>
            <a:r>
              <a:rPr lang="en-IE" dirty="0">
                <a:solidFill>
                  <a:srgbClr val="074D76"/>
                </a:solidFill>
              </a:rPr>
              <a:t>Tobacco Free Campus Implementation Guidance </a:t>
            </a:r>
            <a:r>
              <a:rPr lang="en-IE" dirty="0" smtClean="0">
                <a:solidFill>
                  <a:srgbClr val="074D76"/>
                </a:solidFill>
              </a:rPr>
              <a:t>Document</a:t>
            </a:r>
          </a:p>
          <a:p>
            <a:pPr marL="285750" indent="-285750">
              <a:buFont typeface="Wingdings" panose="05000000000000000000" pitchFamily="2" charset="2"/>
              <a:buChar char="Ø"/>
            </a:pPr>
            <a:r>
              <a:rPr lang="en-IE" dirty="0" smtClean="0">
                <a:solidFill>
                  <a:srgbClr val="074D76"/>
                </a:solidFill>
              </a:rPr>
              <a:t>Put in place across the HSE in 2015</a:t>
            </a:r>
            <a:endParaRPr lang="en-IE" dirty="0">
              <a:solidFill>
                <a:srgbClr val="074D76"/>
              </a:solidFill>
            </a:endParaRPr>
          </a:p>
          <a:p>
            <a:pPr marL="285750" indent="-285750">
              <a:buFont typeface="Wingdings" panose="05000000000000000000" pitchFamily="2" charset="2"/>
              <a:buChar char="Ø"/>
            </a:pPr>
            <a:r>
              <a:rPr lang="en-IE" dirty="0" smtClean="0">
                <a:solidFill>
                  <a:srgbClr val="074D76"/>
                </a:solidFill>
              </a:rPr>
              <a:t>Comprehensive &amp; Easy to use</a:t>
            </a:r>
          </a:p>
          <a:p>
            <a:pPr marL="285750" indent="-285750">
              <a:buFont typeface="Wingdings" panose="05000000000000000000" pitchFamily="2" charset="2"/>
              <a:buChar char="Ø"/>
            </a:pPr>
            <a:r>
              <a:rPr lang="en-IE" dirty="0">
                <a:solidFill>
                  <a:srgbClr val="074D76"/>
                </a:solidFill>
              </a:rPr>
              <a:t>‘</a:t>
            </a:r>
            <a:r>
              <a:rPr lang="en-IE" dirty="0" smtClean="0">
                <a:solidFill>
                  <a:srgbClr val="074D76"/>
                </a:solidFill>
              </a:rPr>
              <a:t>whole organisation</a:t>
            </a:r>
            <a:r>
              <a:rPr lang="en-IE" dirty="0">
                <a:solidFill>
                  <a:srgbClr val="074D76"/>
                </a:solidFill>
              </a:rPr>
              <a:t>’ </a:t>
            </a:r>
            <a:r>
              <a:rPr lang="en-IE" dirty="0" smtClean="0">
                <a:solidFill>
                  <a:srgbClr val="074D76"/>
                </a:solidFill>
              </a:rPr>
              <a:t>approach</a:t>
            </a:r>
          </a:p>
          <a:p>
            <a:pPr marL="285750" indent="-285750">
              <a:buFont typeface="Wingdings" panose="05000000000000000000" pitchFamily="2" charset="2"/>
              <a:buChar char="Ø"/>
            </a:pPr>
            <a:r>
              <a:rPr lang="en-IE" dirty="0">
                <a:solidFill>
                  <a:srgbClr val="074D76"/>
                </a:solidFill>
              </a:rPr>
              <a:t>B</a:t>
            </a:r>
            <a:r>
              <a:rPr lang="en-IE" dirty="0" smtClean="0">
                <a:solidFill>
                  <a:srgbClr val="074D76"/>
                </a:solidFill>
              </a:rPr>
              <a:t>uy-in </a:t>
            </a:r>
            <a:r>
              <a:rPr lang="en-IE" dirty="0">
                <a:solidFill>
                  <a:srgbClr val="074D76"/>
                </a:solidFill>
              </a:rPr>
              <a:t>of all service users </a:t>
            </a:r>
            <a:endParaRPr lang="en-IE" dirty="0" smtClean="0">
              <a:solidFill>
                <a:srgbClr val="074D76"/>
              </a:solidFill>
            </a:endParaRPr>
          </a:p>
          <a:p>
            <a:pPr marL="285750" indent="-285750">
              <a:buFont typeface="Wingdings" panose="05000000000000000000" pitchFamily="2" charset="2"/>
              <a:buChar char="Ø"/>
            </a:pPr>
            <a:r>
              <a:rPr lang="en-IE" dirty="0" smtClean="0">
                <a:solidFill>
                  <a:srgbClr val="074D76"/>
                </a:solidFill>
              </a:rPr>
              <a:t>All </a:t>
            </a:r>
            <a:r>
              <a:rPr lang="en-IE" dirty="0">
                <a:solidFill>
                  <a:srgbClr val="074D76"/>
                </a:solidFill>
              </a:rPr>
              <a:t>healthcare staff to embrace </a:t>
            </a:r>
            <a:r>
              <a:rPr lang="en-IE" dirty="0" smtClean="0">
                <a:solidFill>
                  <a:srgbClr val="074D76"/>
                </a:solidFill>
              </a:rPr>
              <a:t>their potential </a:t>
            </a:r>
            <a:r>
              <a:rPr lang="en-IE" dirty="0">
                <a:solidFill>
                  <a:srgbClr val="074D76"/>
                </a:solidFill>
              </a:rPr>
              <a:t>as </a:t>
            </a:r>
            <a:endParaRPr lang="en-IE" dirty="0" smtClean="0">
              <a:solidFill>
                <a:srgbClr val="074D76"/>
              </a:solidFill>
            </a:endParaRPr>
          </a:p>
          <a:p>
            <a:r>
              <a:rPr lang="en-IE" dirty="0" smtClean="0">
                <a:solidFill>
                  <a:srgbClr val="074D76"/>
                </a:solidFill>
              </a:rPr>
              <a:t>      positive </a:t>
            </a:r>
            <a:r>
              <a:rPr lang="en-IE" dirty="0">
                <a:solidFill>
                  <a:srgbClr val="074D76"/>
                </a:solidFill>
              </a:rPr>
              <a:t>role </a:t>
            </a:r>
            <a:r>
              <a:rPr lang="en-IE" dirty="0" smtClean="0">
                <a:solidFill>
                  <a:srgbClr val="074D76"/>
                </a:solidFill>
              </a:rPr>
              <a:t>models</a:t>
            </a:r>
          </a:p>
          <a:p>
            <a:pPr marL="285750" indent="-285750">
              <a:buFont typeface="Wingdings" panose="05000000000000000000" pitchFamily="2" charset="2"/>
              <a:buChar char="Ø"/>
            </a:pPr>
            <a:endParaRPr lang="en-IE" dirty="0" smtClean="0">
              <a:solidFill>
                <a:schemeClr val="accent1">
                  <a:lumMod val="50000"/>
                </a:schemeClr>
              </a:solidFill>
            </a:endParaRPr>
          </a:p>
          <a:p>
            <a:pPr marL="285750" indent="-285750">
              <a:buFont typeface="Wingdings" panose="05000000000000000000" pitchFamily="2" charset="2"/>
              <a:buChar char="Ø"/>
            </a:pPr>
            <a:endParaRPr lang="en-IE" dirty="0" smtClean="0">
              <a:solidFill>
                <a:schemeClr val="accent1">
                  <a:lumMod val="50000"/>
                </a:schemeClr>
              </a:solidFill>
            </a:endParaRPr>
          </a:p>
          <a:p>
            <a:endParaRPr lang="en-IE" dirty="0" smtClean="0">
              <a:solidFill>
                <a:schemeClr val="accent1">
                  <a:lumMod val="50000"/>
                </a:schemeClr>
              </a:solidFill>
            </a:endParaRPr>
          </a:p>
        </p:txBody>
      </p:sp>
      <p:pic>
        <p:nvPicPr>
          <p:cNvPr id="5" name="Picture 4"/>
          <p:cNvPicPr>
            <a:picLocks noChangeAspect="1"/>
          </p:cNvPicPr>
          <p:nvPr/>
        </p:nvPicPr>
        <p:blipFill>
          <a:blip r:embed="rId3"/>
          <a:stretch>
            <a:fillRect/>
          </a:stretch>
        </p:blipFill>
        <p:spPr>
          <a:xfrm>
            <a:off x="6639179" y="1057006"/>
            <a:ext cx="2196815" cy="3199985"/>
          </a:xfrm>
          <a:prstGeom prst="rect">
            <a:avLst/>
          </a:prstGeom>
        </p:spPr>
      </p:pic>
    </p:spTree>
    <p:extLst>
      <p:ext uri="{BB962C8B-B14F-4D97-AF65-F5344CB8AC3E}">
        <p14:creationId xmlns:p14="http://schemas.microsoft.com/office/powerpoint/2010/main" val="585259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o Smoking Day Slide cloud bk-01.jpg"/>
          <p:cNvPicPr>
            <a:picLocks noChangeAspect="1"/>
          </p:cNvPicPr>
          <p:nvPr/>
        </p:nvPicPr>
        <p:blipFill>
          <a:blip r:embed="rId2"/>
          <a:stretch>
            <a:fillRect/>
          </a:stretch>
        </p:blipFill>
        <p:spPr>
          <a:xfrm>
            <a:off x="677" y="-22919"/>
            <a:ext cx="9144000" cy="5143500"/>
          </a:xfrm>
          <a:prstGeom prst="rect">
            <a:avLst/>
          </a:prstGeom>
        </p:spPr>
      </p:pic>
      <p:sp>
        <p:nvSpPr>
          <p:cNvPr id="3" name="TextBox 2"/>
          <p:cNvSpPr txBox="1"/>
          <p:nvPr/>
        </p:nvSpPr>
        <p:spPr>
          <a:xfrm>
            <a:off x="10459" y="-6396"/>
            <a:ext cx="2747740" cy="461665"/>
          </a:xfrm>
          <a:prstGeom prst="rect">
            <a:avLst/>
          </a:prstGeom>
          <a:noFill/>
        </p:spPr>
        <p:txBody>
          <a:bodyPr wrap="none" rtlCol="0">
            <a:spAutoFit/>
          </a:bodyPr>
          <a:lstStyle/>
          <a:p>
            <a:r>
              <a:rPr lang="en-IE" sz="2400" b="1" dirty="0" smtClean="0">
                <a:solidFill>
                  <a:srgbClr val="074D76"/>
                </a:solidFill>
                <a:cs typeface="Arial Black"/>
              </a:rPr>
              <a:t>Signage &amp; QR Codes</a:t>
            </a:r>
            <a:endParaRPr lang="en-US" sz="2400" b="1" dirty="0">
              <a:solidFill>
                <a:srgbClr val="074D76"/>
              </a:solidFill>
              <a:cs typeface="Arial Black"/>
            </a:endParaRPr>
          </a:p>
        </p:txBody>
      </p:sp>
      <p:sp>
        <p:nvSpPr>
          <p:cNvPr id="2" name="TextBox 1"/>
          <p:cNvSpPr txBox="1"/>
          <p:nvPr/>
        </p:nvSpPr>
        <p:spPr>
          <a:xfrm>
            <a:off x="0" y="843558"/>
            <a:ext cx="8531763" cy="738664"/>
          </a:xfrm>
          <a:prstGeom prst="rect">
            <a:avLst/>
          </a:prstGeom>
          <a:noFill/>
        </p:spPr>
        <p:txBody>
          <a:bodyPr wrap="square" rtlCol="0">
            <a:spAutoFit/>
          </a:bodyPr>
          <a:lstStyle/>
          <a:p>
            <a:pPr marL="285750" indent="-285750">
              <a:buFont typeface="Arial" panose="020B0604020202020204" pitchFamily="34" charset="0"/>
              <a:buChar char="•"/>
            </a:pPr>
            <a:r>
              <a:rPr lang="en-IE" sz="1400" dirty="0" smtClean="0">
                <a:solidFill>
                  <a:schemeClr val="accent1">
                    <a:lumMod val="50000"/>
                  </a:schemeClr>
                </a:solidFill>
              </a:rPr>
              <a:t>New standard templates for signage </a:t>
            </a:r>
          </a:p>
          <a:p>
            <a:pPr lvl="1"/>
            <a:r>
              <a:rPr lang="en-IE" sz="1400" u="sng" dirty="0" smtClean="0">
                <a:hlinkClick r:id="rId3"/>
              </a:rPr>
              <a:t>https</a:t>
            </a:r>
            <a:r>
              <a:rPr lang="en-IE" sz="1400" u="sng" dirty="0">
                <a:hlinkClick r:id="rId3"/>
              </a:rPr>
              <a:t>://www.hse.ie/eng/about/who/tobaccocontrol/campus/</a:t>
            </a:r>
            <a:r>
              <a:rPr lang="en-IE" sz="1400" dirty="0"/>
              <a:t> </a:t>
            </a:r>
            <a:endParaRPr lang="en-IE" sz="1400" dirty="0" smtClean="0">
              <a:solidFill>
                <a:schemeClr val="accent1">
                  <a:lumMod val="50000"/>
                </a:schemeClr>
              </a:solidFill>
            </a:endParaRPr>
          </a:p>
          <a:p>
            <a:pPr marL="285750" indent="-285750">
              <a:buFont typeface="Arial" panose="020B0604020202020204" pitchFamily="34" charset="0"/>
              <a:buChar char="•"/>
            </a:pPr>
            <a:r>
              <a:rPr lang="en-IE" sz="1400" dirty="0" smtClean="0">
                <a:solidFill>
                  <a:schemeClr val="accent1">
                    <a:lumMod val="50000"/>
                  </a:schemeClr>
                </a:solidFill>
              </a:rPr>
              <a:t>Use of QR codes</a:t>
            </a:r>
          </a:p>
        </p:txBody>
      </p:sp>
      <p:pic>
        <p:nvPicPr>
          <p:cNvPr id="6" name="Picture 5"/>
          <p:cNvPicPr>
            <a:picLocks noChangeAspect="1"/>
          </p:cNvPicPr>
          <p:nvPr/>
        </p:nvPicPr>
        <p:blipFill>
          <a:blip r:embed="rId4"/>
          <a:stretch>
            <a:fillRect/>
          </a:stretch>
        </p:blipFill>
        <p:spPr>
          <a:xfrm>
            <a:off x="467544" y="2004486"/>
            <a:ext cx="2348800" cy="2899147"/>
          </a:xfrm>
          <a:prstGeom prst="rect">
            <a:avLst/>
          </a:prstGeom>
        </p:spPr>
      </p:pic>
      <p:pic>
        <p:nvPicPr>
          <p:cNvPr id="7" name="Picture 6"/>
          <p:cNvPicPr>
            <a:picLocks noChangeAspect="1"/>
          </p:cNvPicPr>
          <p:nvPr/>
        </p:nvPicPr>
        <p:blipFill>
          <a:blip r:embed="rId5"/>
          <a:stretch>
            <a:fillRect/>
          </a:stretch>
        </p:blipFill>
        <p:spPr>
          <a:xfrm>
            <a:off x="3275329" y="2004486"/>
            <a:ext cx="2853910" cy="2794299"/>
          </a:xfrm>
          <a:prstGeom prst="rect">
            <a:avLst/>
          </a:prstGeom>
        </p:spPr>
      </p:pic>
      <p:sp>
        <p:nvSpPr>
          <p:cNvPr id="8" name="TextBox 7"/>
          <p:cNvSpPr txBox="1"/>
          <p:nvPr/>
        </p:nvSpPr>
        <p:spPr>
          <a:xfrm>
            <a:off x="611518" y="1707903"/>
            <a:ext cx="2319523" cy="307777"/>
          </a:xfrm>
          <a:prstGeom prst="rect">
            <a:avLst/>
          </a:prstGeom>
          <a:noFill/>
        </p:spPr>
        <p:txBody>
          <a:bodyPr wrap="square" rtlCol="0">
            <a:spAutoFit/>
          </a:bodyPr>
          <a:lstStyle/>
          <a:p>
            <a:r>
              <a:rPr lang="en-IE" sz="1400" b="1" dirty="0" smtClean="0"/>
              <a:t>To give TFC Feedback</a:t>
            </a:r>
            <a:endParaRPr lang="en-IE" sz="1400" b="1" dirty="0"/>
          </a:p>
        </p:txBody>
      </p:sp>
    </p:spTree>
    <p:extLst>
      <p:ext uri="{BB962C8B-B14F-4D97-AF65-F5344CB8AC3E}">
        <p14:creationId xmlns:p14="http://schemas.microsoft.com/office/powerpoint/2010/main" val="114091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o Smoking Day Slide cloud bk-01.jpg"/>
          <p:cNvPicPr>
            <a:picLocks noChangeAspect="1"/>
          </p:cNvPicPr>
          <p:nvPr/>
        </p:nvPicPr>
        <p:blipFill>
          <a:blip r:embed="rId3"/>
          <a:stretch>
            <a:fillRect/>
          </a:stretch>
        </p:blipFill>
        <p:spPr>
          <a:xfrm>
            <a:off x="0" y="0"/>
            <a:ext cx="9144000" cy="5143500"/>
          </a:xfrm>
          <a:prstGeom prst="rect">
            <a:avLst/>
          </a:prstGeom>
        </p:spPr>
      </p:pic>
      <p:sp>
        <p:nvSpPr>
          <p:cNvPr id="11" name="TextBox 10"/>
          <p:cNvSpPr txBox="1"/>
          <p:nvPr/>
        </p:nvSpPr>
        <p:spPr>
          <a:xfrm>
            <a:off x="457200" y="3638550"/>
            <a:ext cx="184731" cy="307777"/>
          </a:xfrm>
          <a:prstGeom prst="rect">
            <a:avLst/>
          </a:prstGeom>
          <a:noFill/>
        </p:spPr>
        <p:txBody>
          <a:bodyPr wrap="none" rtlCol="0">
            <a:spAutoFit/>
          </a:bodyPr>
          <a:lstStyle/>
          <a:p>
            <a:pPr>
              <a:buFont typeface="Arial"/>
              <a:buNone/>
              <a:defRPr/>
            </a:pPr>
            <a:endParaRPr lang="en-IE" sz="1400" dirty="0">
              <a:solidFill>
                <a:srgbClr val="074D76"/>
              </a:solidFill>
              <a:latin typeface="Arial"/>
              <a:cs typeface="Arial"/>
            </a:endParaRPr>
          </a:p>
        </p:txBody>
      </p:sp>
      <p:sp>
        <p:nvSpPr>
          <p:cNvPr id="2" name="TextBox 1"/>
          <p:cNvSpPr txBox="1"/>
          <p:nvPr/>
        </p:nvSpPr>
        <p:spPr>
          <a:xfrm>
            <a:off x="1947854" y="3315384"/>
            <a:ext cx="5298221" cy="646331"/>
          </a:xfrm>
          <a:prstGeom prst="rect">
            <a:avLst/>
          </a:prstGeom>
          <a:noFill/>
        </p:spPr>
        <p:txBody>
          <a:bodyPr wrap="square" rtlCol="0">
            <a:spAutoFit/>
          </a:bodyPr>
          <a:lstStyle/>
          <a:p>
            <a:endParaRPr lang="en-IE" dirty="0" smtClean="0">
              <a:solidFill>
                <a:srgbClr val="074D76"/>
              </a:solidFill>
            </a:endParaRPr>
          </a:p>
          <a:p>
            <a:endParaRPr lang="en-IE" dirty="0">
              <a:solidFill>
                <a:srgbClr val="074D76"/>
              </a:solidFill>
            </a:endParaRPr>
          </a:p>
        </p:txBody>
      </p:sp>
      <p:sp>
        <p:nvSpPr>
          <p:cNvPr id="3" name="TextBox 2"/>
          <p:cNvSpPr txBox="1"/>
          <p:nvPr/>
        </p:nvSpPr>
        <p:spPr>
          <a:xfrm>
            <a:off x="179512" y="1025604"/>
            <a:ext cx="9094071" cy="3693319"/>
          </a:xfrm>
          <a:prstGeom prst="rect">
            <a:avLst/>
          </a:prstGeom>
          <a:noFill/>
        </p:spPr>
        <p:txBody>
          <a:bodyPr wrap="square" rtlCol="0">
            <a:spAutoFit/>
          </a:bodyPr>
          <a:lstStyle/>
          <a:p>
            <a:endParaRPr lang="en-IE" dirty="0"/>
          </a:p>
          <a:p>
            <a:pPr marL="742950" lvl="1" indent="-285750">
              <a:buFont typeface="Wingdings" panose="05000000000000000000" pitchFamily="2" charset="2"/>
              <a:buChar char="ü"/>
            </a:pPr>
            <a:r>
              <a:rPr lang="en-IE" dirty="0">
                <a:solidFill>
                  <a:srgbClr val="074D76"/>
                </a:solidFill>
              </a:rPr>
              <a:t>National Tobacco Free Campus Policy </a:t>
            </a:r>
            <a:r>
              <a:rPr lang="en-IE" dirty="0">
                <a:solidFill>
                  <a:srgbClr val="074D76"/>
                </a:solidFill>
                <a:hlinkClick r:id="rId4"/>
              </a:rPr>
              <a:t>https://www.hse.ie/eng/staff/resources/hrppg/national-tobacco-free-campus-policy---</a:t>
            </a:r>
            <a:r>
              <a:rPr lang="en-IE" dirty="0" smtClean="0">
                <a:solidFill>
                  <a:srgbClr val="074D76"/>
                </a:solidFill>
                <a:hlinkClick r:id="rId4"/>
              </a:rPr>
              <a:t>april-2012.pdf</a:t>
            </a:r>
            <a:endParaRPr lang="en-IE" dirty="0" smtClean="0">
              <a:solidFill>
                <a:srgbClr val="074D76"/>
              </a:solidFill>
            </a:endParaRPr>
          </a:p>
          <a:p>
            <a:pPr marL="742950" lvl="1" indent="-285750">
              <a:buFont typeface="Wingdings" panose="05000000000000000000" pitchFamily="2" charset="2"/>
              <a:buChar char="ü"/>
            </a:pPr>
            <a:r>
              <a:rPr lang="en-IE" dirty="0">
                <a:solidFill>
                  <a:srgbClr val="074D76"/>
                </a:solidFill>
              </a:rPr>
              <a:t>Protecting HSE Staff from Second-hand Smoke in Domestic </a:t>
            </a:r>
            <a:r>
              <a:rPr lang="en-IE" dirty="0" smtClean="0">
                <a:solidFill>
                  <a:srgbClr val="074D76"/>
                </a:solidFill>
              </a:rPr>
              <a:t>Settings </a:t>
            </a:r>
            <a:r>
              <a:rPr lang="en-IE" dirty="0" smtClean="0">
                <a:solidFill>
                  <a:srgbClr val="074D76"/>
                </a:solidFill>
                <a:hlinkClick r:id="rId5"/>
              </a:rPr>
              <a:t>https</a:t>
            </a:r>
            <a:r>
              <a:rPr lang="en-IE" dirty="0">
                <a:solidFill>
                  <a:srgbClr val="074D76"/>
                </a:solidFill>
                <a:hlinkClick r:id="rId5"/>
              </a:rPr>
              <a:t>://</a:t>
            </a:r>
            <a:r>
              <a:rPr lang="en-IE" dirty="0" smtClean="0">
                <a:solidFill>
                  <a:srgbClr val="074D76"/>
                </a:solidFill>
                <a:hlinkClick r:id="rId5"/>
              </a:rPr>
              <a:t>www.hse.ie/eng/about/who/tobaccocontrol/shspolicy/shspolicydoc.pdf</a:t>
            </a:r>
            <a:endParaRPr lang="en-IE" dirty="0" smtClean="0">
              <a:solidFill>
                <a:srgbClr val="074D76"/>
              </a:solidFill>
            </a:endParaRPr>
          </a:p>
          <a:p>
            <a:pPr marL="742950" lvl="1" indent="-285750">
              <a:buFont typeface="Wingdings" panose="05000000000000000000" pitchFamily="2" charset="2"/>
              <a:buChar char="ü"/>
            </a:pPr>
            <a:r>
              <a:rPr lang="en-IE" dirty="0" smtClean="0">
                <a:solidFill>
                  <a:srgbClr val="074D76"/>
                </a:solidFill>
              </a:rPr>
              <a:t>Tobacco </a:t>
            </a:r>
            <a:r>
              <a:rPr lang="en-IE" dirty="0">
                <a:solidFill>
                  <a:srgbClr val="074D76"/>
                </a:solidFill>
              </a:rPr>
              <a:t>Free Campus Toolkit Guidance Document </a:t>
            </a:r>
            <a:r>
              <a:rPr lang="en-IE" dirty="0">
                <a:solidFill>
                  <a:srgbClr val="074D76"/>
                </a:solidFill>
                <a:hlinkClick r:id="rId6"/>
              </a:rPr>
              <a:t>https://</a:t>
            </a:r>
            <a:r>
              <a:rPr lang="en-IE" dirty="0" smtClean="0">
                <a:solidFill>
                  <a:srgbClr val="074D76"/>
                </a:solidFill>
                <a:hlinkClick r:id="rId6"/>
              </a:rPr>
              <a:t>www.hse.ie/eng/about/who/tobaccocontrol/campus/tobacco-free-campus-toolkit-guidance-document-oct-16.pdf</a:t>
            </a:r>
            <a:endParaRPr lang="en-IE" dirty="0" smtClean="0">
              <a:solidFill>
                <a:srgbClr val="074D76"/>
              </a:solidFill>
            </a:endParaRPr>
          </a:p>
          <a:p>
            <a:pPr marL="742950" lvl="1" indent="-285750">
              <a:buFont typeface="Wingdings" panose="05000000000000000000" pitchFamily="2" charset="2"/>
              <a:buChar char="ü"/>
            </a:pPr>
            <a:r>
              <a:rPr lang="en-IE" dirty="0">
                <a:solidFill>
                  <a:srgbClr val="074D76"/>
                </a:solidFill>
              </a:rPr>
              <a:t>National Stop Smoking Clinical Guidelines to Help People Stop Smoking </a:t>
            </a:r>
            <a:r>
              <a:rPr lang="en-IE" dirty="0">
                <a:solidFill>
                  <a:srgbClr val="074D76"/>
                </a:solidFill>
                <a:hlinkClick r:id="rId7"/>
              </a:rPr>
              <a:t>https://www.gov.ie/en/publication/4828b-stop-smoking</a:t>
            </a:r>
            <a:r>
              <a:rPr lang="en-IE" dirty="0" smtClean="0">
                <a:solidFill>
                  <a:srgbClr val="074D76"/>
                </a:solidFill>
                <a:hlinkClick r:id="rId7"/>
              </a:rPr>
              <a:t>/</a:t>
            </a:r>
            <a:endParaRPr lang="en-IE" dirty="0">
              <a:solidFill>
                <a:srgbClr val="074D76"/>
              </a:solidFill>
            </a:endParaRPr>
          </a:p>
          <a:p>
            <a:pPr marL="742950" lvl="1" indent="-285750">
              <a:buFont typeface="Wingdings" panose="05000000000000000000" pitchFamily="2" charset="2"/>
              <a:buChar char="ü"/>
            </a:pPr>
            <a:r>
              <a:rPr lang="en-IE" smtClean="0">
                <a:solidFill>
                  <a:srgbClr val="074D76"/>
                </a:solidFill>
              </a:rPr>
              <a:t>New Signage - </a:t>
            </a:r>
            <a:r>
              <a:rPr lang="en-IE" u="sng" smtClean="0">
                <a:solidFill>
                  <a:srgbClr val="074D76"/>
                </a:solidFill>
                <a:hlinkClick r:id="rId8"/>
              </a:rPr>
              <a:t>https</a:t>
            </a:r>
            <a:r>
              <a:rPr lang="en-IE" u="sng" dirty="0">
                <a:solidFill>
                  <a:srgbClr val="074D76"/>
                </a:solidFill>
                <a:hlinkClick r:id="rId8"/>
              </a:rPr>
              <a:t>://www.hse.ie/eng/about/who/tobaccocontrol/campus</a:t>
            </a:r>
            <a:r>
              <a:rPr lang="en-IE" u="sng" dirty="0" smtClean="0">
                <a:solidFill>
                  <a:srgbClr val="074D76"/>
                </a:solidFill>
                <a:hlinkClick r:id="rId8"/>
              </a:rPr>
              <a:t>/</a:t>
            </a:r>
            <a:endParaRPr lang="en-IE" u="sng" dirty="0" smtClean="0">
              <a:solidFill>
                <a:srgbClr val="074D76"/>
              </a:solidFill>
            </a:endParaRPr>
          </a:p>
          <a:p>
            <a:pPr marL="742950" lvl="1" indent="-285750">
              <a:buFont typeface="Wingdings" panose="05000000000000000000" pitchFamily="2" charset="2"/>
              <a:buChar char="ü"/>
            </a:pPr>
            <a:endParaRPr lang="en-IE" dirty="0" smtClean="0"/>
          </a:p>
        </p:txBody>
      </p:sp>
      <p:sp>
        <p:nvSpPr>
          <p:cNvPr id="7" name="TextBox 6"/>
          <p:cNvSpPr txBox="1"/>
          <p:nvPr/>
        </p:nvSpPr>
        <p:spPr>
          <a:xfrm>
            <a:off x="107504" y="143470"/>
            <a:ext cx="5292080" cy="369332"/>
          </a:xfrm>
          <a:prstGeom prst="rect">
            <a:avLst/>
          </a:prstGeom>
          <a:noFill/>
        </p:spPr>
        <p:txBody>
          <a:bodyPr wrap="square" rtlCol="0">
            <a:spAutoFit/>
          </a:bodyPr>
          <a:lstStyle/>
          <a:p>
            <a:r>
              <a:rPr lang="en-IE" b="1" dirty="0" smtClean="0">
                <a:solidFill>
                  <a:schemeClr val="accent1">
                    <a:lumMod val="75000"/>
                  </a:schemeClr>
                </a:solidFill>
              </a:rPr>
              <a:t>Resources </a:t>
            </a:r>
            <a:endParaRPr lang="en-US" b="1" dirty="0">
              <a:solidFill>
                <a:srgbClr val="074D76"/>
              </a:solidFill>
              <a:cs typeface="Arial Black"/>
            </a:endParaRPr>
          </a:p>
        </p:txBody>
      </p:sp>
    </p:spTree>
    <p:extLst>
      <p:ext uri="{BB962C8B-B14F-4D97-AF65-F5344CB8AC3E}">
        <p14:creationId xmlns:p14="http://schemas.microsoft.com/office/powerpoint/2010/main" val="2161951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o Smoking Day Slide cloud bk-01.jpg"/>
          <p:cNvPicPr>
            <a:picLocks noChangeAspect="1"/>
          </p:cNvPicPr>
          <p:nvPr/>
        </p:nvPicPr>
        <p:blipFill>
          <a:blip r:embed="rId3"/>
          <a:stretch>
            <a:fillRect/>
          </a:stretch>
        </p:blipFill>
        <p:spPr>
          <a:xfrm>
            <a:off x="677" y="-22919"/>
            <a:ext cx="9144000" cy="5143500"/>
          </a:xfrm>
          <a:prstGeom prst="rect">
            <a:avLst/>
          </a:prstGeom>
        </p:spPr>
      </p:pic>
      <p:sp>
        <p:nvSpPr>
          <p:cNvPr id="3" name="TextBox 2"/>
          <p:cNvSpPr txBox="1"/>
          <p:nvPr/>
        </p:nvSpPr>
        <p:spPr>
          <a:xfrm>
            <a:off x="251520" y="90311"/>
            <a:ext cx="1434367" cy="400110"/>
          </a:xfrm>
          <a:prstGeom prst="rect">
            <a:avLst/>
          </a:prstGeom>
          <a:noFill/>
        </p:spPr>
        <p:txBody>
          <a:bodyPr wrap="none" rtlCol="0">
            <a:spAutoFit/>
          </a:bodyPr>
          <a:lstStyle/>
          <a:p>
            <a:r>
              <a:rPr lang="en-IE" sz="2000" b="1" dirty="0" smtClean="0">
                <a:solidFill>
                  <a:srgbClr val="074D76"/>
                </a:solidFill>
                <a:cs typeface="Arial Black"/>
              </a:rPr>
              <a:t>TFC Bursary</a:t>
            </a:r>
            <a:endParaRPr lang="en-US" sz="2000" b="1" dirty="0">
              <a:solidFill>
                <a:srgbClr val="074D76"/>
              </a:solidFill>
              <a:cs typeface="Arial Black"/>
            </a:endParaRPr>
          </a:p>
        </p:txBody>
      </p:sp>
      <p:sp>
        <p:nvSpPr>
          <p:cNvPr id="2" name="TextBox 1"/>
          <p:cNvSpPr txBox="1"/>
          <p:nvPr/>
        </p:nvSpPr>
        <p:spPr>
          <a:xfrm>
            <a:off x="-67201" y="1126872"/>
            <a:ext cx="5617519" cy="3323987"/>
          </a:xfrm>
          <a:prstGeom prst="rect">
            <a:avLst/>
          </a:prstGeom>
          <a:noFill/>
        </p:spPr>
        <p:txBody>
          <a:bodyPr wrap="square" rtlCol="0">
            <a:spAutoFit/>
          </a:bodyPr>
          <a:lstStyle/>
          <a:p>
            <a:pPr marL="342900" indent="-342900" algn="just">
              <a:buFont typeface="Wingdings" panose="05000000000000000000" pitchFamily="2" charset="2"/>
              <a:buChar char="Ø"/>
            </a:pPr>
            <a:r>
              <a:rPr lang="en-IE" sz="1600" dirty="0" smtClean="0">
                <a:solidFill>
                  <a:srgbClr val="074D76"/>
                </a:solidFill>
              </a:rPr>
              <a:t>The initiative was first launched in December 2018 </a:t>
            </a:r>
          </a:p>
          <a:p>
            <a:pPr marL="342900" indent="-342900" algn="just">
              <a:buFont typeface="Wingdings" panose="05000000000000000000" pitchFamily="2" charset="2"/>
              <a:buChar char="Ø"/>
            </a:pPr>
            <a:r>
              <a:rPr lang="en-IE" sz="1600" dirty="0" smtClean="0">
                <a:solidFill>
                  <a:srgbClr val="074D76"/>
                </a:solidFill>
              </a:rPr>
              <a:t>The strategy chosen for 2019 was ‘Incentivisation’ and the GNTH Global Standards were used as the framework for audit</a:t>
            </a:r>
          </a:p>
          <a:p>
            <a:pPr marL="342900" indent="-342900" algn="just">
              <a:buFont typeface="Wingdings" panose="05000000000000000000" pitchFamily="2" charset="2"/>
              <a:buChar char="Ø"/>
            </a:pPr>
            <a:r>
              <a:rPr lang="en-IE" sz="1600" dirty="0">
                <a:solidFill>
                  <a:srgbClr val="074D76"/>
                </a:solidFill>
              </a:rPr>
              <a:t>Sites were invited to engage in a process whereby they worked on various aspects of tobacco free campus policy development over a </a:t>
            </a:r>
            <a:r>
              <a:rPr lang="en-IE" sz="1600" dirty="0" smtClean="0">
                <a:solidFill>
                  <a:srgbClr val="074D76"/>
                </a:solidFill>
              </a:rPr>
              <a:t>specified timeframe with </a:t>
            </a:r>
            <a:r>
              <a:rPr lang="en-IE" sz="1600" dirty="0">
                <a:solidFill>
                  <a:srgbClr val="074D76"/>
                </a:solidFill>
              </a:rPr>
              <a:t>the incentive of a potential </a:t>
            </a:r>
            <a:r>
              <a:rPr lang="en-IE" sz="1600" dirty="0" smtClean="0">
                <a:solidFill>
                  <a:srgbClr val="074D76"/>
                </a:solidFill>
              </a:rPr>
              <a:t>€5000 bursary</a:t>
            </a:r>
          </a:p>
          <a:p>
            <a:pPr marL="342900" indent="-342900" algn="just">
              <a:buFont typeface="Wingdings" panose="05000000000000000000" pitchFamily="2" charset="2"/>
              <a:buChar char="Ø"/>
            </a:pPr>
            <a:r>
              <a:rPr lang="en-IE" sz="1600" dirty="0" smtClean="0">
                <a:solidFill>
                  <a:srgbClr val="074D76"/>
                </a:solidFill>
              </a:rPr>
              <a:t>The headings were Sustainability, </a:t>
            </a:r>
            <a:r>
              <a:rPr lang="en-IE" sz="1600" dirty="0">
                <a:solidFill>
                  <a:srgbClr val="074D76"/>
                </a:solidFill>
              </a:rPr>
              <a:t>Innovation and Engagement of </a:t>
            </a:r>
            <a:r>
              <a:rPr lang="en-IE" sz="1600" dirty="0" smtClean="0">
                <a:solidFill>
                  <a:srgbClr val="074D76"/>
                </a:solidFill>
              </a:rPr>
              <a:t>Stakeholders &amp; Monitoring &amp; Compliance Building</a:t>
            </a:r>
          </a:p>
          <a:p>
            <a:pPr marL="342900" indent="-342900" algn="just">
              <a:buFont typeface="Wingdings" panose="05000000000000000000" pitchFamily="2" charset="2"/>
              <a:buChar char="Ø"/>
            </a:pPr>
            <a:r>
              <a:rPr lang="en-IE" sz="1600" dirty="0" smtClean="0">
                <a:solidFill>
                  <a:srgbClr val="074D76"/>
                </a:solidFill>
              </a:rPr>
              <a:t>Many Health Promotion &amp; Improvement (HP&amp;I) staff also used the bursary process to build relationships and engage new services in TFC policy implementation </a:t>
            </a:r>
          </a:p>
          <a:p>
            <a:pPr marL="285750" indent="-285750" algn="just">
              <a:buFont typeface="Arial" panose="020B0604020202020204" pitchFamily="34" charset="0"/>
              <a:buChar char="•"/>
            </a:pPr>
            <a:endParaRPr lang="en-IE" dirty="0">
              <a:solidFill>
                <a:srgbClr val="002060"/>
              </a:solidFill>
            </a:endParaRPr>
          </a:p>
        </p:txBody>
      </p:sp>
      <p:pic>
        <p:nvPicPr>
          <p:cNvPr id="5" name="Picture 4"/>
          <p:cNvPicPr>
            <a:picLocks noChangeAspect="1"/>
          </p:cNvPicPr>
          <p:nvPr/>
        </p:nvPicPr>
        <p:blipFill>
          <a:blip r:embed="rId4"/>
          <a:stretch>
            <a:fillRect/>
          </a:stretch>
        </p:blipFill>
        <p:spPr>
          <a:xfrm>
            <a:off x="5721760" y="1563638"/>
            <a:ext cx="3251475" cy="1819756"/>
          </a:xfrm>
          <a:prstGeom prst="rect">
            <a:avLst/>
          </a:prstGeom>
        </p:spPr>
      </p:pic>
    </p:spTree>
    <p:extLst>
      <p:ext uri="{BB962C8B-B14F-4D97-AF65-F5344CB8AC3E}">
        <p14:creationId xmlns:p14="http://schemas.microsoft.com/office/powerpoint/2010/main" val="3829400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5180</TotalTime>
  <Words>797</Words>
  <Application>Microsoft Office PowerPoint</Application>
  <PresentationFormat>On-screen Show (16:9)</PresentationFormat>
  <Paragraphs>111</Paragraphs>
  <Slides>15</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Black</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Elizabeth McLoughlin</dc:creator>
  <cp:lastModifiedBy>Edward Murphy (Project Manager Tobacco)</cp:lastModifiedBy>
  <cp:revision>349</cp:revision>
  <dcterms:created xsi:type="dcterms:W3CDTF">2021-02-16T15:46:14Z</dcterms:created>
  <dcterms:modified xsi:type="dcterms:W3CDTF">2022-05-04T09:22:27Z</dcterms:modified>
</cp:coreProperties>
</file>