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66" r:id="rId3"/>
    <p:sldId id="267" r:id="rId4"/>
    <p:sldId id="268" r:id="rId5"/>
    <p:sldId id="271" r:id="rId6"/>
    <p:sldId id="272" r:id="rId7"/>
    <p:sldId id="273" r:id="rId8"/>
    <p:sldId id="274" r:id="rId9"/>
    <p:sldId id="275" r:id="rId10"/>
    <p:sldId id="29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McNamara" initials="EM" lastIdx="1" clrIdx="0">
    <p:extLst>
      <p:ext uri="{19B8F6BF-5375-455C-9EA6-DF929625EA0E}">
        <p15:presenceInfo xmlns:p15="http://schemas.microsoft.com/office/powerpoint/2012/main" userId="S-1-5-21-3741593784-2899681647-1123851950-1502963" providerId="AD"/>
      </p:ext>
    </p:extLst>
  </p:cmAuthor>
  <p:cmAuthor id="2" name="Pauline Kent" initials="PK" lastIdx="12" clrIdx="1">
    <p:extLst>
      <p:ext uri="{19B8F6BF-5375-455C-9EA6-DF929625EA0E}">
        <p15:presenceInfo xmlns:p15="http://schemas.microsoft.com/office/powerpoint/2012/main" userId="S-1-5-21-3741593784-2899681647-1123851950-182452" providerId="AD"/>
      </p:ext>
    </p:extLst>
  </p:cmAuthor>
  <p:cmAuthor id="3" name="Elaine Buckley" initials="EB" lastIdx="16" clrIdx="2">
    <p:extLst>
      <p:ext uri="{19B8F6BF-5375-455C-9EA6-DF929625EA0E}">
        <p15:presenceInfo xmlns:p15="http://schemas.microsoft.com/office/powerpoint/2012/main" userId="S-1-5-21-3741593784-2899681647-1123851950-199587" providerId="AD"/>
      </p:ext>
    </p:extLst>
  </p:cmAuthor>
  <p:cmAuthor id="4" name="Caitriona Reynolds1" initials="CR" lastIdx="6" clrIdx="3">
    <p:extLst>
      <p:ext uri="{19B8F6BF-5375-455C-9EA6-DF929625EA0E}">
        <p15:presenceInfo xmlns:p15="http://schemas.microsoft.com/office/powerpoint/2012/main" userId="S-1-5-21-3741593784-2899681647-1123851950-3916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a:srgbClr val="EF9841"/>
    <a:srgbClr val="D0D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7719" autoAdjust="0"/>
  </p:normalViewPr>
  <p:slideViewPr>
    <p:cSldViewPr snapToGrid="0">
      <p:cViewPr varScale="1">
        <p:scale>
          <a:sx n="60" d="100"/>
          <a:sy n="60" d="100"/>
        </p:scale>
        <p:origin x="1098"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CCD36C-D447-4BA4-AE29-8568F7B4509C}" type="doc">
      <dgm:prSet loTypeId="urn:microsoft.com/office/officeart/2005/8/layout/radial1" loCatId="relationship" qsTypeId="urn:microsoft.com/office/officeart/2005/8/quickstyle/simple1" qsCatId="simple" csTypeId="urn:microsoft.com/office/officeart/2005/8/colors/accent5_1" csCatId="accent5" phldr="1"/>
      <dgm:spPr/>
      <dgm:t>
        <a:bodyPr/>
        <a:lstStyle/>
        <a:p>
          <a:endParaRPr lang="en-US"/>
        </a:p>
      </dgm:t>
    </dgm:pt>
    <dgm:pt modelId="{5382BD4B-852D-493E-BE3C-0E1058507D14}">
      <dgm:prSet phldrT="[Text]"/>
      <dgm:spPr/>
      <dgm:t>
        <a:bodyPr/>
        <a:lstStyle/>
        <a:p>
          <a:r>
            <a:rPr lang="en-US" dirty="0" smtClean="0"/>
            <a:t>Core components </a:t>
          </a:r>
          <a:endParaRPr lang="en-US" dirty="0"/>
        </a:p>
      </dgm:t>
    </dgm:pt>
    <dgm:pt modelId="{937CDB4C-9849-4A10-810C-30138AF1CA61}" type="parTrans" cxnId="{EF4EE5F4-B222-451D-B5D3-1EFC927C62D9}">
      <dgm:prSet/>
      <dgm:spPr/>
      <dgm:t>
        <a:bodyPr/>
        <a:lstStyle/>
        <a:p>
          <a:endParaRPr lang="en-US"/>
        </a:p>
      </dgm:t>
    </dgm:pt>
    <dgm:pt modelId="{91C463DE-FF6E-46BC-BDDE-4A82284EF309}" type="sibTrans" cxnId="{EF4EE5F4-B222-451D-B5D3-1EFC927C62D9}">
      <dgm:prSet/>
      <dgm:spPr/>
      <dgm:t>
        <a:bodyPr/>
        <a:lstStyle/>
        <a:p>
          <a:endParaRPr lang="en-US"/>
        </a:p>
      </dgm:t>
    </dgm:pt>
    <dgm:pt modelId="{32F3A380-B2EC-43B5-8F63-B21D95BA71E0}">
      <dgm:prSet phldrT="[Text]"/>
      <dgm:spPr/>
      <dgm:t>
        <a:bodyPr/>
        <a:lstStyle/>
        <a:p>
          <a:endParaRPr lang="en-US" dirty="0" smtClean="0"/>
        </a:p>
        <a:p>
          <a:r>
            <a:rPr lang="en-US" dirty="0" smtClean="0"/>
            <a:t>Group support</a:t>
          </a:r>
          <a:endParaRPr lang="en-US" dirty="0"/>
        </a:p>
      </dgm:t>
    </dgm:pt>
    <dgm:pt modelId="{9C0FF5DF-7F44-4815-BA10-2CDC65537F10}" type="parTrans" cxnId="{1300D2B1-13B1-4131-A24A-367C767F295E}">
      <dgm:prSet/>
      <dgm:spPr/>
      <dgm:t>
        <a:bodyPr/>
        <a:lstStyle/>
        <a:p>
          <a:endParaRPr lang="en-US"/>
        </a:p>
      </dgm:t>
    </dgm:pt>
    <dgm:pt modelId="{4B345163-36BC-4F84-BFDF-6FF434E46614}" type="sibTrans" cxnId="{1300D2B1-13B1-4131-A24A-367C767F295E}">
      <dgm:prSet/>
      <dgm:spPr/>
      <dgm:t>
        <a:bodyPr/>
        <a:lstStyle/>
        <a:p>
          <a:endParaRPr lang="en-US"/>
        </a:p>
      </dgm:t>
    </dgm:pt>
    <dgm:pt modelId="{55BEB391-F467-458C-BC37-ECA8CC88EDE3}">
      <dgm:prSet phldrT="[Text]" custT="1"/>
      <dgm:spPr/>
      <dgm:t>
        <a:bodyPr/>
        <a:lstStyle/>
        <a:p>
          <a:endParaRPr lang="en-US" sz="1800" dirty="0" smtClean="0"/>
        </a:p>
        <a:p>
          <a:r>
            <a:rPr lang="en-US" sz="2000" dirty="0" smtClean="0"/>
            <a:t>One-to-one support</a:t>
          </a:r>
          <a:endParaRPr lang="en-US" sz="2000" dirty="0"/>
        </a:p>
      </dgm:t>
    </dgm:pt>
    <dgm:pt modelId="{FB4B99AF-1825-4F63-A575-FE610890BF64}" type="parTrans" cxnId="{E0948A86-6317-4DC3-A369-F5587EE6804A}">
      <dgm:prSet/>
      <dgm:spPr/>
      <dgm:t>
        <a:bodyPr/>
        <a:lstStyle/>
        <a:p>
          <a:endParaRPr lang="en-US"/>
        </a:p>
      </dgm:t>
    </dgm:pt>
    <dgm:pt modelId="{F4ED766A-BCA4-4FD3-AADF-23A96475DFA1}" type="sibTrans" cxnId="{E0948A86-6317-4DC3-A369-F5587EE6804A}">
      <dgm:prSet/>
      <dgm:spPr/>
      <dgm:t>
        <a:bodyPr/>
        <a:lstStyle/>
        <a:p>
          <a:endParaRPr lang="en-US"/>
        </a:p>
      </dgm:t>
    </dgm:pt>
    <dgm:pt modelId="{CCF98A7B-AE9C-4EC4-B405-480AB58CCB39}">
      <dgm:prSet phldrT="[Text]"/>
      <dgm:spPr/>
      <dgm:t>
        <a:bodyPr/>
        <a:lstStyle/>
        <a:p>
          <a:endParaRPr lang="en-US" dirty="0" smtClean="0"/>
        </a:p>
        <a:p>
          <a:r>
            <a:rPr lang="en-US" dirty="0" smtClean="0"/>
            <a:t>Free stop smoking medication</a:t>
          </a:r>
          <a:endParaRPr lang="en-US" dirty="0"/>
        </a:p>
      </dgm:t>
    </dgm:pt>
    <dgm:pt modelId="{E450E134-15E7-4122-A704-C0E16BEA14C3}" type="parTrans" cxnId="{C791C53F-19EE-461E-9F1D-4E5181C37D8D}">
      <dgm:prSet/>
      <dgm:spPr/>
      <dgm:t>
        <a:bodyPr/>
        <a:lstStyle/>
        <a:p>
          <a:endParaRPr lang="en-US"/>
        </a:p>
      </dgm:t>
    </dgm:pt>
    <dgm:pt modelId="{FEB22B04-382E-4BAC-A0BD-414A1C015E8A}" type="sibTrans" cxnId="{C791C53F-19EE-461E-9F1D-4E5181C37D8D}">
      <dgm:prSet/>
      <dgm:spPr/>
      <dgm:t>
        <a:bodyPr/>
        <a:lstStyle/>
        <a:p>
          <a:endParaRPr lang="en-US"/>
        </a:p>
      </dgm:t>
    </dgm:pt>
    <dgm:pt modelId="{20481956-CD47-4FAB-8263-7FF5BEC0FBF8}" type="pres">
      <dgm:prSet presAssocID="{CECCD36C-D447-4BA4-AE29-8568F7B4509C}" presName="cycle" presStyleCnt="0">
        <dgm:presLayoutVars>
          <dgm:chMax val="1"/>
          <dgm:dir/>
          <dgm:animLvl val="ctr"/>
          <dgm:resizeHandles val="exact"/>
        </dgm:presLayoutVars>
      </dgm:prSet>
      <dgm:spPr/>
    </dgm:pt>
    <dgm:pt modelId="{8E1FDE23-F021-492C-BCE3-5F4CF16FB5D9}" type="pres">
      <dgm:prSet presAssocID="{5382BD4B-852D-493E-BE3C-0E1058507D14}" presName="centerShape" presStyleLbl="node0" presStyleIdx="0" presStyleCnt="1" custScaleX="202485" custLinFactNeighborX="561" custLinFactNeighborY="-4186"/>
      <dgm:spPr/>
    </dgm:pt>
    <dgm:pt modelId="{26BFE1E2-EECF-4F2F-B478-1D3E08AF896C}" type="pres">
      <dgm:prSet presAssocID="{9C0FF5DF-7F44-4815-BA10-2CDC65537F10}" presName="Name9" presStyleLbl="parChTrans1D2" presStyleIdx="0" presStyleCnt="3"/>
      <dgm:spPr/>
    </dgm:pt>
    <dgm:pt modelId="{F3501446-7AC4-49BF-8D31-B10884343A2E}" type="pres">
      <dgm:prSet presAssocID="{9C0FF5DF-7F44-4815-BA10-2CDC65537F10}" presName="connTx" presStyleLbl="parChTrans1D2" presStyleIdx="0" presStyleCnt="3"/>
      <dgm:spPr/>
    </dgm:pt>
    <dgm:pt modelId="{F29E660F-A932-4E2C-804E-A6A5CE323CA7}" type="pres">
      <dgm:prSet presAssocID="{32F3A380-B2EC-43B5-8F63-B21D95BA71E0}" presName="node" presStyleLbl="node1" presStyleIdx="0" presStyleCnt="3" custScaleX="226074" custRadScaleRad="107146" custRadScaleInc="1001">
        <dgm:presLayoutVars>
          <dgm:bulletEnabled val="1"/>
        </dgm:presLayoutVars>
      </dgm:prSet>
      <dgm:spPr/>
    </dgm:pt>
    <dgm:pt modelId="{66927E70-B481-4265-8E6E-908F568C3F72}" type="pres">
      <dgm:prSet presAssocID="{FB4B99AF-1825-4F63-A575-FE610890BF64}" presName="Name9" presStyleLbl="parChTrans1D2" presStyleIdx="1" presStyleCnt="3"/>
      <dgm:spPr/>
    </dgm:pt>
    <dgm:pt modelId="{7882155B-140C-411E-8BF0-8D48544139A8}" type="pres">
      <dgm:prSet presAssocID="{FB4B99AF-1825-4F63-A575-FE610890BF64}" presName="connTx" presStyleLbl="parChTrans1D2" presStyleIdx="1" presStyleCnt="3"/>
      <dgm:spPr/>
    </dgm:pt>
    <dgm:pt modelId="{AB948110-6E0A-4DE7-99C4-DAE553693F4C}" type="pres">
      <dgm:prSet presAssocID="{55BEB391-F467-458C-BC37-ECA8CC88EDE3}" presName="node" presStyleLbl="node1" presStyleIdx="1" presStyleCnt="3" custScaleX="239295" custRadScaleRad="159776" custRadScaleInc="-29466">
        <dgm:presLayoutVars>
          <dgm:bulletEnabled val="1"/>
        </dgm:presLayoutVars>
      </dgm:prSet>
      <dgm:spPr/>
      <dgm:t>
        <a:bodyPr/>
        <a:lstStyle/>
        <a:p>
          <a:endParaRPr lang="en-US"/>
        </a:p>
      </dgm:t>
    </dgm:pt>
    <dgm:pt modelId="{B224EF6C-FFF5-46B0-BC84-646EF4D32F5B}" type="pres">
      <dgm:prSet presAssocID="{E450E134-15E7-4122-A704-C0E16BEA14C3}" presName="Name9" presStyleLbl="parChTrans1D2" presStyleIdx="2" presStyleCnt="3"/>
      <dgm:spPr/>
    </dgm:pt>
    <dgm:pt modelId="{0645923F-88FD-4068-BE54-2620357997D9}" type="pres">
      <dgm:prSet presAssocID="{E450E134-15E7-4122-A704-C0E16BEA14C3}" presName="connTx" presStyleLbl="parChTrans1D2" presStyleIdx="2" presStyleCnt="3"/>
      <dgm:spPr/>
    </dgm:pt>
    <dgm:pt modelId="{DE1B66AD-9F45-40C0-82A0-A21D8F8FE116}" type="pres">
      <dgm:prSet presAssocID="{CCF98A7B-AE9C-4EC4-B405-480AB58CCB39}" presName="node" presStyleLbl="node1" presStyleIdx="2" presStyleCnt="3" custScaleX="237091" custRadScaleRad="160142" custRadScaleInc="28491">
        <dgm:presLayoutVars>
          <dgm:bulletEnabled val="1"/>
        </dgm:presLayoutVars>
      </dgm:prSet>
      <dgm:spPr/>
    </dgm:pt>
  </dgm:ptLst>
  <dgm:cxnLst>
    <dgm:cxn modelId="{ECB78FF1-8402-457A-8F94-2BB87165DB79}" type="presOf" srcId="{E450E134-15E7-4122-A704-C0E16BEA14C3}" destId="{B224EF6C-FFF5-46B0-BC84-646EF4D32F5B}" srcOrd="0" destOrd="0" presId="urn:microsoft.com/office/officeart/2005/8/layout/radial1"/>
    <dgm:cxn modelId="{DBF1B837-2578-410E-94F4-2AA2B81C16B7}" type="presOf" srcId="{32F3A380-B2EC-43B5-8F63-B21D95BA71E0}" destId="{F29E660F-A932-4E2C-804E-A6A5CE323CA7}" srcOrd="0" destOrd="0" presId="urn:microsoft.com/office/officeart/2005/8/layout/radial1"/>
    <dgm:cxn modelId="{C0E43191-5B46-45F8-9695-EDC0A67D1602}" type="presOf" srcId="{5382BD4B-852D-493E-BE3C-0E1058507D14}" destId="{8E1FDE23-F021-492C-BCE3-5F4CF16FB5D9}" srcOrd="0" destOrd="0" presId="urn:microsoft.com/office/officeart/2005/8/layout/radial1"/>
    <dgm:cxn modelId="{9EDC6790-F7F1-4252-9749-3D82174D77C9}" type="presOf" srcId="{E450E134-15E7-4122-A704-C0E16BEA14C3}" destId="{0645923F-88FD-4068-BE54-2620357997D9}" srcOrd="1" destOrd="0" presId="urn:microsoft.com/office/officeart/2005/8/layout/radial1"/>
    <dgm:cxn modelId="{EDB89498-9189-400C-B8BD-BFDC40857960}" type="presOf" srcId="{FB4B99AF-1825-4F63-A575-FE610890BF64}" destId="{66927E70-B481-4265-8E6E-908F568C3F72}" srcOrd="0" destOrd="0" presId="urn:microsoft.com/office/officeart/2005/8/layout/radial1"/>
    <dgm:cxn modelId="{F1C0615E-B18D-44A4-B10B-91C1FB9C3193}" type="presOf" srcId="{CECCD36C-D447-4BA4-AE29-8568F7B4509C}" destId="{20481956-CD47-4FAB-8263-7FF5BEC0FBF8}" srcOrd="0" destOrd="0" presId="urn:microsoft.com/office/officeart/2005/8/layout/radial1"/>
    <dgm:cxn modelId="{6B1FE43B-B7A6-437A-8EA4-D27EF19546D0}" type="presOf" srcId="{CCF98A7B-AE9C-4EC4-B405-480AB58CCB39}" destId="{DE1B66AD-9F45-40C0-82A0-A21D8F8FE116}" srcOrd="0" destOrd="0" presId="urn:microsoft.com/office/officeart/2005/8/layout/radial1"/>
    <dgm:cxn modelId="{92B5DCE5-FAB6-4B75-A6FA-793EDD6E1E83}" type="presOf" srcId="{FB4B99AF-1825-4F63-A575-FE610890BF64}" destId="{7882155B-140C-411E-8BF0-8D48544139A8}" srcOrd="1" destOrd="0" presId="urn:microsoft.com/office/officeart/2005/8/layout/radial1"/>
    <dgm:cxn modelId="{C791C53F-19EE-461E-9F1D-4E5181C37D8D}" srcId="{5382BD4B-852D-493E-BE3C-0E1058507D14}" destId="{CCF98A7B-AE9C-4EC4-B405-480AB58CCB39}" srcOrd="2" destOrd="0" parTransId="{E450E134-15E7-4122-A704-C0E16BEA14C3}" sibTransId="{FEB22B04-382E-4BAC-A0BD-414A1C015E8A}"/>
    <dgm:cxn modelId="{E0948A86-6317-4DC3-A369-F5587EE6804A}" srcId="{5382BD4B-852D-493E-BE3C-0E1058507D14}" destId="{55BEB391-F467-458C-BC37-ECA8CC88EDE3}" srcOrd="1" destOrd="0" parTransId="{FB4B99AF-1825-4F63-A575-FE610890BF64}" sibTransId="{F4ED766A-BCA4-4FD3-AADF-23A96475DFA1}"/>
    <dgm:cxn modelId="{DCE9F569-5917-45F3-A413-67FDF19DDF20}" type="presOf" srcId="{9C0FF5DF-7F44-4815-BA10-2CDC65537F10}" destId="{F3501446-7AC4-49BF-8D31-B10884343A2E}" srcOrd="1" destOrd="0" presId="urn:microsoft.com/office/officeart/2005/8/layout/radial1"/>
    <dgm:cxn modelId="{1300D2B1-13B1-4131-A24A-367C767F295E}" srcId="{5382BD4B-852D-493E-BE3C-0E1058507D14}" destId="{32F3A380-B2EC-43B5-8F63-B21D95BA71E0}" srcOrd="0" destOrd="0" parTransId="{9C0FF5DF-7F44-4815-BA10-2CDC65537F10}" sibTransId="{4B345163-36BC-4F84-BFDF-6FF434E46614}"/>
    <dgm:cxn modelId="{CCCC370F-88B4-452D-B759-725ABABB3EFE}" type="presOf" srcId="{9C0FF5DF-7F44-4815-BA10-2CDC65537F10}" destId="{26BFE1E2-EECF-4F2F-B478-1D3E08AF896C}" srcOrd="0" destOrd="0" presId="urn:microsoft.com/office/officeart/2005/8/layout/radial1"/>
    <dgm:cxn modelId="{EF4EE5F4-B222-451D-B5D3-1EFC927C62D9}" srcId="{CECCD36C-D447-4BA4-AE29-8568F7B4509C}" destId="{5382BD4B-852D-493E-BE3C-0E1058507D14}" srcOrd="0" destOrd="0" parTransId="{937CDB4C-9849-4A10-810C-30138AF1CA61}" sibTransId="{91C463DE-FF6E-46BC-BDDE-4A82284EF309}"/>
    <dgm:cxn modelId="{B1A083D6-5A52-4322-82BA-70187A31538C}" type="presOf" srcId="{55BEB391-F467-458C-BC37-ECA8CC88EDE3}" destId="{AB948110-6E0A-4DE7-99C4-DAE553693F4C}" srcOrd="0" destOrd="0" presId="urn:microsoft.com/office/officeart/2005/8/layout/radial1"/>
    <dgm:cxn modelId="{7F3DE9FF-3274-4048-A9A5-0DDC3C487617}" type="presParOf" srcId="{20481956-CD47-4FAB-8263-7FF5BEC0FBF8}" destId="{8E1FDE23-F021-492C-BCE3-5F4CF16FB5D9}" srcOrd="0" destOrd="0" presId="urn:microsoft.com/office/officeart/2005/8/layout/radial1"/>
    <dgm:cxn modelId="{392FAEFD-085E-4864-BAEF-B8EA95D6A3A1}" type="presParOf" srcId="{20481956-CD47-4FAB-8263-7FF5BEC0FBF8}" destId="{26BFE1E2-EECF-4F2F-B478-1D3E08AF896C}" srcOrd="1" destOrd="0" presId="urn:microsoft.com/office/officeart/2005/8/layout/radial1"/>
    <dgm:cxn modelId="{CF6635AB-6EE4-4BC9-AA6A-1885F1A0FE87}" type="presParOf" srcId="{26BFE1E2-EECF-4F2F-B478-1D3E08AF896C}" destId="{F3501446-7AC4-49BF-8D31-B10884343A2E}" srcOrd="0" destOrd="0" presId="urn:microsoft.com/office/officeart/2005/8/layout/radial1"/>
    <dgm:cxn modelId="{CE96A8A9-9864-46E2-A666-DA09D0DDD72C}" type="presParOf" srcId="{20481956-CD47-4FAB-8263-7FF5BEC0FBF8}" destId="{F29E660F-A932-4E2C-804E-A6A5CE323CA7}" srcOrd="2" destOrd="0" presId="urn:microsoft.com/office/officeart/2005/8/layout/radial1"/>
    <dgm:cxn modelId="{B25F14AF-7E1A-4132-8FFB-C45EF40E687A}" type="presParOf" srcId="{20481956-CD47-4FAB-8263-7FF5BEC0FBF8}" destId="{66927E70-B481-4265-8E6E-908F568C3F72}" srcOrd="3" destOrd="0" presId="urn:microsoft.com/office/officeart/2005/8/layout/radial1"/>
    <dgm:cxn modelId="{8BD6E6BB-275A-4B7D-89AA-868AA17715AE}" type="presParOf" srcId="{66927E70-B481-4265-8E6E-908F568C3F72}" destId="{7882155B-140C-411E-8BF0-8D48544139A8}" srcOrd="0" destOrd="0" presId="urn:microsoft.com/office/officeart/2005/8/layout/radial1"/>
    <dgm:cxn modelId="{B027F601-6A84-4FF5-823A-49779E6F2C58}" type="presParOf" srcId="{20481956-CD47-4FAB-8263-7FF5BEC0FBF8}" destId="{AB948110-6E0A-4DE7-99C4-DAE553693F4C}" srcOrd="4" destOrd="0" presId="urn:microsoft.com/office/officeart/2005/8/layout/radial1"/>
    <dgm:cxn modelId="{DEE361A3-C52E-4CE0-86B1-3823598808F6}" type="presParOf" srcId="{20481956-CD47-4FAB-8263-7FF5BEC0FBF8}" destId="{B224EF6C-FFF5-46B0-BC84-646EF4D32F5B}" srcOrd="5" destOrd="0" presId="urn:microsoft.com/office/officeart/2005/8/layout/radial1"/>
    <dgm:cxn modelId="{5FD93DAD-D845-499A-AEFF-7900B470C5C2}" type="presParOf" srcId="{B224EF6C-FFF5-46B0-BC84-646EF4D32F5B}" destId="{0645923F-88FD-4068-BE54-2620357997D9}" srcOrd="0" destOrd="0" presId="urn:microsoft.com/office/officeart/2005/8/layout/radial1"/>
    <dgm:cxn modelId="{D52439C2-07D9-487F-9D2B-87AC6906F603}" type="presParOf" srcId="{20481956-CD47-4FAB-8263-7FF5BEC0FBF8}" destId="{DE1B66AD-9F45-40C0-82A0-A21D8F8FE116}"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FDE23-F021-492C-BCE3-5F4CF16FB5D9}">
      <dsp:nvSpPr>
        <dsp:cNvPr id="0" name=""/>
        <dsp:cNvSpPr/>
      </dsp:nvSpPr>
      <dsp:spPr>
        <a:xfrm>
          <a:off x="3790818" y="1761033"/>
          <a:ext cx="2960551" cy="1462109"/>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Core components </a:t>
          </a:r>
          <a:endParaRPr lang="en-US" sz="3100" kern="1200" dirty="0"/>
        </a:p>
      </dsp:txBody>
      <dsp:txXfrm>
        <a:off x="4224381" y="1975154"/>
        <a:ext cx="2093425" cy="1033867"/>
      </dsp:txXfrm>
    </dsp:sp>
    <dsp:sp modelId="{26BFE1E2-EECF-4F2F-B478-1D3E08AF896C}">
      <dsp:nvSpPr>
        <dsp:cNvPr id="0" name=""/>
        <dsp:cNvSpPr/>
      </dsp:nvSpPr>
      <dsp:spPr>
        <a:xfrm rot="16200042">
          <a:off x="5121643" y="1599057"/>
          <a:ext cx="298924" cy="25027"/>
        </a:xfrm>
        <a:custGeom>
          <a:avLst/>
          <a:gdLst/>
          <a:ahLst/>
          <a:cxnLst/>
          <a:rect l="0" t="0" r="0" b="0"/>
          <a:pathLst>
            <a:path>
              <a:moveTo>
                <a:pt x="0" y="12513"/>
              </a:moveTo>
              <a:lnTo>
                <a:pt x="298924" y="12513"/>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63632" y="1604098"/>
        <a:ext cx="14946" cy="14946"/>
      </dsp:txXfrm>
    </dsp:sp>
    <dsp:sp modelId="{F29E660F-A932-4E2C-804E-A6A5CE323CA7}">
      <dsp:nvSpPr>
        <dsp:cNvPr id="0" name=""/>
        <dsp:cNvSpPr/>
      </dsp:nvSpPr>
      <dsp:spPr>
        <a:xfrm>
          <a:off x="3618392" y="0"/>
          <a:ext cx="3305448" cy="1462109"/>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2000" kern="1200" dirty="0" smtClean="0"/>
            <a:t>Group support</a:t>
          </a:r>
          <a:endParaRPr lang="en-US" sz="2000" kern="1200" dirty="0"/>
        </a:p>
      </dsp:txBody>
      <dsp:txXfrm>
        <a:off x="4102464" y="214121"/>
        <a:ext cx="2337304" cy="1033867"/>
      </dsp:txXfrm>
    </dsp:sp>
    <dsp:sp modelId="{66927E70-B481-4265-8E6E-908F568C3F72}">
      <dsp:nvSpPr>
        <dsp:cNvPr id="0" name=""/>
        <dsp:cNvSpPr/>
      </dsp:nvSpPr>
      <dsp:spPr>
        <a:xfrm rot="919415">
          <a:off x="6561952" y="2860519"/>
          <a:ext cx="198790" cy="25027"/>
        </a:xfrm>
        <a:custGeom>
          <a:avLst/>
          <a:gdLst/>
          <a:ahLst/>
          <a:cxnLst/>
          <a:rect l="0" t="0" r="0" b="0"/>
          <a:pathLst>
            <a:path>
              <a:moveTo>
                <a:pt x="0" y="12513"/>
              </a:moveTo>
              <a:lnTo>
                <a:pt x="198790" y="12513"/>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656377" y="2868063"/>
        <a:ext cx="9939" cy="9939"/>
      </dsp:txXfrm>
    </dsp:sp>
    <dsp:sp modelId="{AB948110-6E0A-4DE7-99C4-DAE553693F4C}">
      <dsp:nvSpPr>
        <dsp:cNvPr id="0" name=""/>
        <dsp:cNvSpPr/>
      </dsp:nvSpPr>
      <dsp:spPr>
        <a:xfrm>
          <a:off x="6470766" y="2569106"/>
          <a:ext cx="3498753" cy="1462109"/>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2000" kern="1200" dirty="0" smtClean="0"/>
            <a:t>One-to-one support</a:t>
          </a:r>
          <a:endParaRPr lang="en-US" sz="2000" kern="1200" dirty="0"/>
        </a:p>
      </dsp:txBody>
      <dsp:txXfrm>
        <a:off x="6983147" y="2783227"/>
        <a:ext cx="2473991" cy="1033867"/>
      </dsp:txXfrm>
    </dsp:sp>
    <dsp:sp modelId="{B224EF6C-FFF5-46B0-BC84-646EF4D32F5B}">
      <dsp:nvSpPr>
        <dsp:cNvPr id="0" name=""/>
        <dsp:cNvSpPr/>
      </dsp:nvSpPr>
      <dsp:spPr>
        <a:xfrm rot="9859090">
          <a:off x="3717127" y="2877639"/>
          <a:ext cx="272154" cy="25027"/>
        </a:xfrm>
        <a:custGeom>
          <a:avLst/>
          <a:gdLst/>
          <a:ahLst/>
          <a:cxnLst/>
          <a:rect l="0" t="0" r="0" b="0"/>
          <a:pathLst>
            <a:path>
              <a:moveTo>
                <a:pt x="0" y="12513"/>
              </a:moveTo>
              <a:lnTo>
                <a:pt x="272154" y="12513"/>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846400" y="2883349"/>
        <a:ext cx="13607" cy="13607"/>
      </dsp:txXfrm>
    </dsp:sp>
    <dsp:sp modelId="{DE1B66AD-9F45-40C0-82A0-A21D8F8FE116}">
      <dsp:nvSpPr>
        <dsp:cNvPr id="0" name=""/>
        <dsp:cNvSpPr/>
      </dsp:nvSpPr>
      <dsp:spPr>
        <a:xfrm>
          <a:off x="546069" y="2600955"/>
          <a:ext cx="3466528" cy="1462109"/>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2000" kern="1200" dirty="0" smtClean="0"/>
            <a:t>Free stop smoking medication</a:t>
          </a:r>
          <a:endParaRPr lang="en-US" sz="2000" kern="1200" dirty="0"/>
        </a:p>
      </dsp:txBody>
      <dsp:txXfrm>
        <a:off x="1053730" y="2815076"/>
        <a:ext cx="2451206" cy="103386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DD4B6-A0A0-439B-AA53-7574F9EB3DFB}" type="datetimeFigureOut">
              <a:rPr lang="en-IE" smtClean="0"/>
              <a:t>27/07/2023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3D43A-13EB-488F-A36B-400C8F2ED2E4}" type="slidenum">
              <a:rPr lang="en-IE" smtClean="0"/>
              <a:t>‹#›</a:t>
            </a:fld>
            <a:endParaRPr lang="en-IE"/>
          </a:p>
        </p:txBody>
      </p:sp>
    </p:spTree>
    <p:extLst>
      <p:ext uri="{BB962C8B-B14F-4D97-AF65-F5344CB8AC3E}">
        <p14:creationId xmlns:p14="http://schemas.microsoft.com/office/powerpoint/2010/main" val="1905191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0A3D43A-13EB-488F-A36B-400C8F2ED2E4}" type="slidenum">
              <a:rPr lang="en-IE" smtClean="0"/>
              <a:t>1</a:t>
            </a:fld>
            <a:endParaRPr lang="en-IE"/>
          </a:p>
        </p:txBody>
      </p:sp>
    </p:spTree>
    <p:extLst>
      <p:ext uri="{BB962C8B-B14F-4D97-AF65-F5344CB8AC3E}">
        <p14:creationId xmlns:p14="http://schemas.microsoft.com/office/powerpoint/2010/main" val="849691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Provide</a:t>
            </a:r>
            <a:r>
              <a:rPr lang="en-US" altLang="en-US" baseline="0" dirty="0" smtClean="0"/>
              <a:t> one to one support – motivational interviewing</a:t>
            </a:r>
          </a:p>
          <a:p>
            <a:r>
              <a:rPr lang="en-US" altLang="en-US" baseline="0" dirty="0" smtClean="0"/>
              <a:t>Listen</a:t>
            </a:r>
          </a:p>
          <a:p>
            <a:r>
              <a:rPr lang="en-US" altLang="en-US" baseline="0" dirty="0" smtClean="0"/>
              <a:t>Provide information and facts</a:t>
            </a:r>
          </a:p>
          <a:p>
            <a:r>
              <a:rPr lang="en-US" altLang="en-US" baseline="0" dirty="0" smtClean="0"/>
              <a:t>Keep records</a:t>
            </a:r>
          </a:p>
          <a:p>
            <a:r>
              <a:rPr lang="en-US" altLang="en-US" baseline="0" dirty="0" smtClean="0"/>
              <a:t>Report – Quit Manager </a:t>
            </a:r>
          </a:p>
          <a:p>
            <a:r>
              <a:rPr lang="en-US" altLang="en-US" baseline="0" dirty="0" smtClean="0"/>
              <a:t>Provide support and a helping hand </a:t>
            </a:r>
          </a:p>
          <a:p>
            <a:r>
              <a:rPr lang="en-US" altLang="en-US" baseline="0" dirty="0" smtClean="0"/>
              <a:t>Refer – your role is a stop smoking advisor. If an issue outside of this arises during the group or in a one to one, find out what supports are available and give this information to the participant. Your local coordinator will be able to support you with this. </a:t>
            </a:r>
            <a:endParaRPr lang="en-US" altLang="en-US" dirty="0" smtClean="0"/>
          </a:p>
        </p:txBody>
      </p:sp>
      <p:sp>
        <p:nvSpPr>
          <p:cNvPr id="52228"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25F7A8E7-34BD-4E39-93A8-B017F55FA3E6}" type="slidenum">
              <a:rPr lang="en-US" altLang="en-US" smtClean="0">
                <a:solidFill>
                  <a:srgbClr val="000000"/>
                </a:solidFill>
                <a:latin typeface="Times New Roman" panose="02020603050405020304" pitchFamily="18" charset="0"/>
              </a:rPr>
              <a:pPr/>
              <a:t>11</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50982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dirty="0" smtClean="0"/>
          </a:p>
        </p:txBody>
      </p:sp>
      <p:sp>
        <p:nvSpPr>
          <p:cNvPr id="55300"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366FF0A6-933F-4F46-AA57-BDCCA0DB09AE}" type="slidenum">
              <a:rPr lang="en-US" altLang="en-US" smtClean="0">
                <a:solidFill>
                  <a:srgbClr val="000000"/>
                </a:solidFill>
                <a:latin typeface="Times New Roman" panose="02020603050405020304" pitchFamily="18" charset="0"/>
              </a:rPr>
              <a:pPr/>
              <a:t>12</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305567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ltLang="en-US" dirty="0" smtClean="0"/>
              <a:t>Community Facilitators are responsible for the overall delivery of the We Can Quit programme with their co-facilitator. This involves the facilitation of a weekly, 90 minute group based session; and provide weekly one to one follow up to participants, either by phone, text, email or face to face. </a:t>
            </a:r>
            <a:endParaRPr lang="en-GB" altLang="en-US" dirty="0" smtClean="0"/>
          </a:p>
          <a:p>
            <a:r>
              <a:rPr lang="en-IE" altLang="en-US" dirty="0" smtClean="0"/>
              <a:t>The 12 week programme, is delivered in line with messages and activities presented in the WCQ resource pack, tailoring it to reflect the needs of the women in your community, and take note of any changes made to the programme.</a:t>
            </a:r>
            <a:endParaRPr lang="en-GB" altLang="en-US" dirty="0" smtClean="0"/>
          </a:p>
          <a:p>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64C3C045-EACD-445B-BB06-4F42A798335F}" type="slidenum">
              <a:rPr lang="en-GB" smtClean="0"/>
              <a:t>14</a:t>
            </a:fld>
            <a:endParaRPr lang="en-GB"/>
          </a:p>
        </p:txBody>
      </p:sp>
    </p:spTree>
    <p:extLst>
      <p:ext uri="{BB962C8B-B14F-4D97-AF65-F5344CB8AC3E}">
        <p14:creationId xmlns:p14="http://schemas.microsoft.com/office/powerpoint/2010/main" val="4113872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to the group that the</a:t>
            </a:r>
            <a:r>
              <a:rPr lang="en-GB" baseline="0" dirty="0" smtClean="0"/>
              <a:t> training will be completed over 6 weeks. MECC and the online NCSCT must be completed before attending the Face to Face NCSCT.</a:t>
            </a:r>
          </a:p>
          <a:p>
            <a:r>
              <a:rPr lang="en-GB" baseline="0" dirty="0" smtClean="0"/>
              <a:t>Reading should start once they have been given access (during Induction) and if possible, they can try to complete the assessment. </a:t>
            </a:r>
            <a:endParaRPr lang="en-GB" dirty="0"/>
          </a:p>
        </p:txBody>
      </p:sp>
      <p:sp>
        <p:nvSpPr>
          <p:cNvPr id="4" name="Slide Number Placeholder 3"/>
          <p:cNvSpPr>
            <a:spLocks noGrp="1"/>
          </p:cNvSpPr>
          <p:nvPr>
            <p:ph type="sldNum" sz="quarter" idx="10"/>
          </p:nvPr>
        </p:nvSpPr>
        <p:spPr/>
        <p:txBody>
          <a:bodyPr/>
          <a:lstStyle/>
          <a:p>
            <a:fld id="{64C3C045-EACD-445B-BB06-4F42A798335F}" type="slidenum">
              <a:rPr lang="en-GB" smtClean="0"/>
              <a:t>15</a:t>
            </a:fld>
            <a:endParaRPr lang="en-GB"/>
          </a:p>
        </p:txBody>
      </p:sp>
    </p:spTree>
    <p:extLst>
      <p:ext uri="{BB962C8B-B14F-4D97-AF65-F5344CB8AC3E}">
        <p14:creationId xmlns:p14="http://schemas.microsoft.com/office/powerpoint/2010/main" val="4078474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you have dates for this training, add to this slide</a:t>
            </a:r>
            <a:endParaRPr lang="en-GB" dirty="0"/>
          </a:p>
        </p:txBody>
      </p:sp>
      <p:sp>
        <p:nvSpPr>
          <p:cNvPr id="4" name="Slide Number Placeholder 3"/>
          <p:cNvSpPr>
            <a:spLocks noGrp="1"/>
          </p:cNvSpPr>
          <p:nvPr>
            <p:ph type="sldNum" sz="quarter" idx="10"/>
          </p:nvPr>
        </p:nvSpPr>
        <p:spPr/>
        <p:txBody>
          <a:bodyPr/>
          <a:lstStyle/>
          <a:p>
            <a:fld id="{64C3C045-EACD-445B-BB06-4F42A798335F}" type="slidenum">
              <a:rPr lang="en-GB" smtClean="0"/>
              <a:t>21</a:t>
            </a:fld>
            <a:endParaRPr lang="en-GB"/>
          </a:p>
        </p:txBody>
      </p:sp>
    </p:spTree>
    <p:extLst>
      <p:ext uri="{BB962C8B-B14F-4D97-AF65-F5344CB8AC3E}">
        <p14:creationId xmlns:p14="http://schemas.microsoft.com/office/powerpoint/2010/main" val="2056825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116E0931-81D4-413B-A679-7659B857B50D}" type="datetimeFigureOut">
              <a:rPr lang="en-IE" smtClean="0"/>
              <a:t>27/07/2023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9494477-9F49-4916-AF6B-D2621AD77E9E}" type="slidenum">
              <a:rPr lang="en-IE" smtClean="0"/>
              <a:t>‹#›</a:t>
            </a:fld>
            <a:endParaRPr lang="en-IE"/>
          </a:p>
        </p:txBody>
      </p:sp>
    </p:spTree>
    <p:extLst>
      <p:ext uri="{BB962C8B-B14F-4D97-AF65-F5344CB8AC3E}">
        <p14:creationId xmlns:p14="http://schemas.microsoft.com/office/powerpoint/2010/main" val="3690756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16E0931-81D4-413B-A679-7659B857B50D}" type="datetimeFigureOut">
              <a:rPr lang="en-IE" smtClean="0"/>
              <a:t>27/07/2023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9494477-9F49-4916-AF6B-D2621AD77E9E}" type="slidenum">
              <a:rPr lang="en-IE" smtClean="0"/>
              <a:t>‹#›</a:t>
            </a:fld>
            <a:endParaRPr lang="en-IE"/>
          </a:p>
        </p:txBody>
      </p:sp>
    </p:spTree>
    <p:extLst>
      <p:ext uri="{BB962C8B-B14F-4D97-AF65-F5344CB8AC3E}">
        <p14:creationId xmlns:p14="http://schemas.microsoft.com/office/powerpoint/2010/main" val="2477309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16E0931-81D4-413B-A679-7659B857B50D}" type="datetimeFigureOut">
              <a:rPr lang="en-IE" smtClean="0"/>
              <a:t>27/07/2023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9494477-9F49-4916-AF6B-D2621AD77E9E}" type="slidenum">
              <a:rPr lang="en-IE" smtClean="0"/>
              <a:t>‹#›</a:t>
            </a:fld>
            <a:endParaRPr lang="en-IE"/>
          </a:p>
        </p:txBody>
      </p:sp>
    </p:spTree>
    <p:extLst>
      <p:ext uri="{BB962C8B-B14F-4D97-AF65-F5344CB8AC3E}">
        <p14:creationId xmlns:p14="http://schemas.microsoft.com/office/powerpoint/2010/main" val="2394488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16E0931-81D4-413B-A679-7659B857B50D}" type="datetimeFigureOut">
              <a:rPr lang="en-IE" smtClean="0"/>
              <a:t>27/07/2023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9494477-9F49-4916-AF6B-D2621AD77E9E}" type="slidenum">
              <a:rPr lang="en-IE" smtClean="0"/>
              <a:t>‹#›</a:t>
            </a:fld>
            <a:endParaRPr lang="en-IE"/>
          </a:p>
        </p:txBody>
      </p:sp>
    </p:spTree>
    <p:extLst>
      <p:ext uri="{BB962C8B-B14F-4D97-AF65-F5344CB8AC3E}">
        <p14:creationId xmlns:p14="http://schemas.microsoft.com/office/powerpoint/2010/main" val="4113541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E0931-81D4-413B-A679-7659B857B50D}" type="datetimeFigureOut">
              <a:rPr lang="en-IE" smtClean="0"/>
              <a:t>27/07/2023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9494477-9F49-4916-AF6B-D2621AD77E9E}" type="slidenum">
              <a:rPr lang="en-IE" smtClean="0"/>
              <a:t>‹#›</a:t>
            </a:fld>
            <a:endParaRPr lang="en-IE"/>
          </a:p>
        </p:txBody>
      </p:sp>
    </p:spTree>
    <p:extLst>
      <p:ext uri="{BB962C8B-B14F-4D97-AF65-F5344CB8AC3E}">
        <p14:creationId xmlns:p14="http://schemas.microsoft.com/office/powerpoint/2010/main" val="1813326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116E0931-81D4-413B-A679-7659B857B50D}" type="datetimeFigureOut">
              <a:rPr lang="en-IE" smtClean="0"/>
              <a:t>27/07/2023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9494477-9F49-4916-AF6B-D2621AD77E9E}" type="slidenum">
              <a:rPr lang="en-IE" smtClean="0"/>
              <a:t>‹#›</a:t>
            </a:fld>
            <a:endParaRPr lang="en-IE"/>
          </a:p>
        </p:txBody>
      </p:sp>
    </p:spTree>
    <p:extLst>
      <p:ext uri="{BB962C8B-B14F-4D97-AF65-F5344CB8AC3E}">
        <p14:creationId xmlns:p14="http://schemas.microsoft.com/office/powerpoint/2010/main" val="86234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116E0931-81D4-413B-A679-7659B857B50D}" type="datetimeFigureOut">
              <a:rPr lang="en-IE" smtClean="0"/>
              <a:t>27/07/2023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B9494477-9F49-4916-AF6B-D2621AD77E9E}" type="slidenum">
              <a:rPr lang="en-IE" smtClean="0"/>
              <a:t>‹#›</a:t>
            </a:fld>
            <a:endParaRPr lang="en-IE"/>
          </a:p>
        </p:txBody>
      </p:sp>
    </p:spTree>
    <p:extLst>
      <p:ext uri="{BB962C8B-B14F-4D97-AF65-F5344CB8AC3E}">
        <p14:creationId xmlns:p14="http://schemas.microsoft.com/office/powerpoint/2010/main" val="385922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116E0931-81D4-413B-A679-7659B857B50D}" type="datetimeFigureOut">
              <a:rPr lang="en-IE" smtClean="0"/>
              <a:t>27/07/2023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B9494477-9F49-4916-AF6B-D2621AD77E9E}" type="slidenum">
              <a:rPr lang="en-IE" smtClean="0"/>
              <a:t>‹#›</a:t>
            </a:fld>
            <a:endParaRPr lang="en-IE"/>
          </a:p>
        </p:txBody>
      </p:sp>
    </p:spTree>
    <p:extLst>
      <p:ext uri="{BB962C8B-B14F-4D97-AF65-F5344CB8AC3E}">
        <p14:creationId xmlns:p14="http://schemas.microsoft.com/office/powerpoint/2010/main" val="4291348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E0931-81D4-413B-A679-7659B857B50D}" type="datetimeFigureOut">
              <a:rPr lang="en-IE" smtClean="0"/>
              <a:t>27/07/2023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B9494477-9F49-4916-AF6B-D2621AD77E9E}" type="slidenum">
              <a:rPr lang="en-IE" smtClean="0"/>
              <a:t>‹#›</a:t>
            </a:fld>
            <a:endParaRPr lang="en-IE"/>
          </a:p>
        </p:txBody>
      </p:sp>
    </p:spTree>
    <p:extLst>
      <p:ext uri="{BB962C8B-B14F-4D97-AF65-F5344CB8AC3E}">
        <p14:creationId xmlns:p14="http://schemas.microsoft.com/office/powerpoint/2010/main" val="4010823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6E0931-81D4-413B-A679-7659B857B50D}" type="datetimeFigureOut">
              <a:rPr lang="en-IE" smtClean="0"/>
              <a:t>27/07/2023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9494477-9F49-4916-AF6B-D2621AD77E9E}" type="slidenum">
              <a:rPr lang="en-IE" smtClean="0"/>
              <a:t>‹#›</a:t>
            </a:fld>
            <a:endParaRPr lang="en-IE"/>
          </a:p>
        </p:txBody>
      </p:sp>
    </p:spTree>
    <p:extLst>
      <p:ext uri="{BB962C8B-B14F-4D97-AF65-F5344CB8AC3E}">
        <p14:creationId xmlns:p14="http://schemas.microsoft.com/office/powerpoint/2010/main" val="2358233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6E0931-81D4-413B-A679-7659B857B50D}" type="datetimeFigureOut">
              <a:rPr lang="en-IE" smtClean="0"/>
              <a:t>27/07/2023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9494477-9F49-4916-AF6B-D2621AD77E9E}" type="slidenum">
              <a:rPr lang="en-IE" smtClean="0"/>
              <a:t>‹#›</a:t>
            </a:fld>
            <a:endParaRPr lang="en-IE"/>
          </a:p>
        </p:txBody>
      </p:sp>
    </p:spTree>
    <p:extLst>
      <p:ext uri="{BB962C8B-B14F-4D97-AF65-F5344CB8AC3E}">
        <p14:creationId xmlns:p14="http://schemas.microsoft.com/office/powerpoint/2010/main" val="1070575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80000" t="90000" r="6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E0931-81D4-413B-A679-7659B857B50D}" type="datetimeFigureOut">
              <a:rPr lang="en-IE" smtClean="0"/>
              <a:t>27/07/2023</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94477-9F49-4916-AF6B-D2621AD77E9E}" type="slidenum">
              <a:rPr lang="en-IE" smtClean="0"/>
              <a:t>‹#›</a:t>
            </a:fld>
            <a:endParaRPr lang="en-IE"/>
          </a:p>
        </p:txBody>
      </p:sp>
    </p:spTree>
    <p:extLst>
      <p:ext uri="{BB962C8B-B14F-4D97-AF65-F5344CB8AC3E}">
        <p14:creationId xmlns:p14="http://schemas.microsoft.com/office/powerpoint/2010/main" val="276527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hseland.ie/"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ncsct.co.uk/irelan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hseland.i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hyperlink" Target="https://www.hse.ie/eng/about/who/tobaccocontrol/resources/quality-assurance-standards-stop-smoking-services.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8000" t="78000" r="25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We Can Quit</a:t>
            </a:r>
            <a:br>
              <a:rPr lang="en-IE" dirty="0" smtClean="0"/>
            </a:br>
            <a:r>
              <a:rPr lang="en-IE" dirty="0" smtClean="0"/>
              <a:t>Train the Trainer</a:t>
            </a:r>
            <a:endParaRPr lang="en-IE" dirty="0"/>
          </a:p>
        </p:txBody>
      </p:sp>
      <p:sp>
        <p:nvSpPr>
          <p:cNvPr id="3" name="Subtitle 2"/>
          <p:cNvSpPr>
            <a:spLocks noGrp="1"/>
          </p:cNvSpPr>
          <p:nvPr>
            <p:ph type="body" idx="1"/>
          </p:nvPr>
        </p:nvSpPr>
        <p:spPr/>
        <p:txBody>
          <a:bodyPr/>
          <a:lstStyle/>
          <a:p>
            <a:r>
              <a:rPr lang="en-IE" dirty="0" smtClean="0"/>
              <a:t>Induction for new community facilitators</a:t>
            </a:r>
            <a:endParaRPr lang="en-IE"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903" y="343694"/>
            <a:ext cx="1620383" cy="1366044"/>
          </a:xfrm>
          <a:prstGeom prst="rect">
            <a:avLst/>
          </a:prstGeom>
        </p:spPr>
      </p:pic>
    </p:spTree>
    <p:extLst>
      <p:ext uri="{BB962C8B-B14F-4D97-AF65-F5344CB8AC3E}">
        <p14:creationId xmlns:p14="http://schemas.microsoft.com/office/powerpoint/2010/main" val="3309291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Core Components of WCQ</a:t>
            </a:r>
            <a:endParaRPr lang="en-IE"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468305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Image result for group suppo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6276" y="1977046"/>
            <a:ext cx="1239448" cy="660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Image result for one to on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61285" y="4502295"/>
            <a:ext cx="679610" cy="67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mage result for nicotine replacement therap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35834" y="4472979"/>
            <a:ext cx="787459" cy="660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734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Image result for facilit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5004" y="1802416"/>
            <a:ext cx="1334144" cy="177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4" descr="Image result for repo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9231" y="4107123"/>
            <a:ext cx="2183269" cy="145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8" descr="Image result for listen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8818" y="1773724"/>
            <a:ext cx="2742048" cy="182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12" descr="Image result for collect inform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9175" y="1861462"/>
            <a:ext cx="1712339" cy="171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16"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985" y="1787255"/>
            <a:ext cx="2203431" cy="170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17733" y="4052398"/>
            <a:ext cx="2418014" cy="150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Callout 8"/>
          <p:cNvSpPr/>
          <p:nvPr/>
        </p:nvSpPr>
        <p:spPr>
          <a:xfrm>
            <a:off x="8491868" y="4052398"/>
            <a:ext cx="3031519" cy="1129079"/>
          </a:xfrm>
          <a:prstGeom prst="wedgeEllipseCallout">
            <a:avLst>
              <a:gd name="adj1" fmla="val -25026"/>
              <a:gd name="adj2" fmla="val 8398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33" b="1" dirty="0" smtClean="0">
                <a:solidFill>
                  <a:schemeClr val="tx1"/>
                </a:solidFill>
              </a:rPr>
              <a:t>I think you should speak to… Here </a:t>
            </a:r>
            <a:r>
              <a:rPr lang="en-GB" sz="1633" b="1" dirty="0">
                <a:solidFill>
                  <a:schemeClr val="tx1"/>
                </a:solidFill>
              </a:rPr>
              <a:t>is the number for</a:t>
            </a:r>
            <a:r>
              <a:rPr lang="en-GB" sz="1633" b="1" dirty="0" smtClean="0">
                <a:solidFill>
                  <a:schemeClr val="tx1"/>
                </a:solidFill>
              </a:rPr>
              <a:t>…</a:t>
            </a:r>
            <a:endParaRPr lang="en-GB" sz="1633" b="1" dirty="0">
              <a:solidFill>
                <a:schemeClr val="tx1"/>
              </a:solidFill>
            </a:endParaRPr>
          </a:p>
        </p:txBody>
      </p:sp>
      <p:sp>
        <p:nvSpPr>
          <p:cNvPr id="51210" name="Title 2"/>
          <p:cNvSpPr>
            <a:spLocks noGrp="1"/>
          </p:cNvSpPr>
          <p:nvPr>
            <p:ph type="title"/>
          </p:nvPr>
        </p:nvSpPr>
        <p:spPr/>
        <p:txBody>
          <a:bodyPr/>
          <a:lstStyle/>
          <a:p>
            <a:r>
              <a:rPr lang="en-GB" altLang="en-US" dirty="0" smtClean="0"/>
              <a:t>Role of the WCQ Community Facilitator</a:t>
            </a:r>
          </a:p>
        </p:txBody>
      </p:sp>
    </p:spTree>
    <p:extLst>
      <p:ext uri="{BB962C8B-B14F-4D97-AF65-F5344CB8AC3E}">
        <p14:creationId xmlns:p14="http://schemas.microsoft.com/office/powerpoint/2010/main" val="3480075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p:txBody>
          <a:bodyPr/>
          <a:lstStyle/>
          <a:p>
            <a:r>
              <a:rPr lang="en-IE" altLang="en-US" dirty="0" smtClean="0"/>
              <a:t>Responsibilities of the WCQ Community Facilitator  </a:t>
            </a:r>
          </a:p>
        </p:txBody>
      </p:sp>
      <p:sp>
        <p:nvSpPr>
          <p:cNvPr id="5" name="Content Placeholder 4"/>
          <p:cNvSpPr>
            <a:spLocks noGrp="1"/>
          </p:cNvSpPr>
          <p:nvPr>
            <p:ph idx="1"/>
          </p:nvPr>
        </p:nvSpPr>
        <p:spPr/>
        <p:txBody>
          <a:bodyPr>
            <a:normAutofit/>
          </a:bodyPr>
          <a:lstStyle/>
          <a:p>
            <a:pPr>
              <a:defRPr/>
            </a:pPr>
            <a:r>
              <a:rPr lang="en-IE" dirty="0" smtClean="0"/>
              <a:t>Help with recruitment of participants</a:t>
            </a:r>
          </a:p>
          <a:p>
            <a:pPr>
              <a:defRPr/>
            </a:pPr>
            <a:r>
              <a:rPr lang="en-IE" dirty="0" smtClean="0"/>
              <a:t>Plan and deliver the 7/10/12 week WCQ programme</a:t>
            </a:r>
          </a:p>
          <a:p>
            <a:pPr>
              <a:defRPr/>
            </a:pPr>
            <a:r>
              <a:rPr lang="en-IE" dirty="0" smtClean="0"/>
              <a:t>Provide support to and build confidence of participants during the sessions and on a one to one basis</a:t>
            </a:r>
          </a:p>
          <a:p>
            <a:pPr>
              <a:defRPr/>
            </a:pPr>
            <a:r>
              <a:rPr lang="en-IE" dirty="0" smtClean="0"/>
              <a:t>Manage group dynamics</a:t>
            </a:r>
          </a:p>
          <a:p>
            <a:pPr>
              <a:defRPr/>
            </a:pPr>
            <a:r>
              <a:rPr lang="en-IE" dirty="0"/>
              <a:t>Report on the progress of the group and any issues arising to your local coordinator </a:t>
            </a:r>
            <a:endParaRPr lang="en-IE" dirty="0" smtClean="0"/>
          </a:p>
          <a:p>
            <a:pPr>
              <a:defRPr/>
            </a:pPr>
            <a:r>
              <a:rPr lang="en-IE" dirty="0" smtClean="0"/>
              <a:t>Manage and record client data using QUITManager</a:t>
            </a:r>
          </a:p>
        </p:txBody>
      </p:sp>
      <p:sp>
        <p:nvSpPr>
          <p:cNvPr id="2" name="TextBox 1"/>
          <p:cNvSpPr txBox="1"/>
          <p:nvPr/>
        </p:nvSpPr>
        <p:spPr>
          <a:xfrm>
            <a:off x="3679427" y="6303543"/>
            <a:ext cx="4768340" cy="343620"/>
          </a:xfrm>
          <a:prstGeom prst="rect">
            <a:avLst/>
          </a:prstGeom>
          <a:noFill/>
        </p:spPr>
        <p:txBody>
          <a:bodyPr>
            <a:spAutoFit/>
          </a:bodyPr>
          <a:lstStyle/>
          <a:p>
            <a:pPr>
              <a:defRPr/>
            </a:pPr>
            <a:r>
              <a:rPr lang="en-IE" sz="1633" dirty="0"/>
              <a:t>See pages 10 and 11 of the Facilitator’s Pack </a:t>
            </a:r>
          </a:p>
        </p:txBody>
      </p:sp>
    </p:spTree>
    <p:extLst>
      <p:ext uri="{BB962C8B-B14F-4D97-AF65-F5344CB8AC3E}">
        <p14:creationId xmlns:p14="http://schemas.microsoft.com/office/powerpoint/2010/main" val="1184536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dirty="0" smtClean="0"/>
              <a:t>Skills and attributes of the WCQ Community Facilitator?</a:t>
            </a:r>
            <a:endParaRPr lang="en-IE" sz="4000" dirty="0"/>
          </a:p>
        </p:txBody>
      </p:sp>
      <p:sp>
        <p:nvSpPr>
          <p:cNvPr id="3" name="Content Placeholder 2"/>
          <p:cNvSpPr>
            <a:spLocks noGrp="1"/>
          </p:cNvSpPr>
          <p:nvPr>
            <p:ph sz="half" idx="1"/>
          </p:nvPr>
        </p:nvSpPr>
        <p:spPr/>
        <p:txBody>
          <a:bodyPr/>
          <a:lstStyle/>
          <a:p>
            <a:pPr marL="0" lvl="0" indent="0">
              <a:buNone/>
            </a:pPr>
            <a:r>
              <a:rPr lang="en-IE" b="1" dirty="0"/>
              <a:t>Skills</a:t>
            </a:r>
          </a:p>
          <a:p>
            <a:pPr lvl="0"/>
            <a:r>
              <a:rPr lang="en-IE" dirty="0"/>
              <a:t>Communication </a:t>
            </a:r>
          </a:p>
          <a:p>
            <a:pPr lvl="0"/>
            <a:r>
              <a:rPr lang="en-IE" dirty="0"/>
              <a:t>Listening</a:t>
            </a:r>
          </a:p>
          <a:p>
            <a:pPr lvl="0"/>
            <a:r>
              <a:rPr lang="en-IE" dirty="0"/>
              <a:t>Knowledge</a:t>
            </a:r>
          </a:p>
          <a:p>
            <a:pPr lvl="0"/>
            <a:r>
              <a:rPr lang="en-IE" dirty="0"/>
              <a:t>Managing conflict</a:t>
            </a:r>
          </a:p>
          <a:p>
            <a:pPr lvl="0"/>
            <a:r>
              <a:rPr lang="en-IE" dirty="0"/>
              <a:t>Reflective practice</a:t>
            </a:r>
          </a:p>
          <a:p>
            <a:pPr lvl="0"/>
            <a:r>
              <a:rPr lang="en-IE" dirty="0"/>
              <a:t>Evaluation skills</a:t>
            </a:r>
          </a:p>
          <a:p>
            <a:pPr lvl="0"/>
            <a:r>
              <a:rPr lang="en-IE" dirty="0"/>
              <a:t>Organisational skills</a:t>
            </a:r>
          </a:p>
          <a:p>
            <a:endParaRPr lang="en-IE" dirty="0"/>
          </a:p>
        </p:txBody>
      </p:sp>
      <p:sp>
        <p:nvSpPr>
          <p:cNvPr id="4" name="Content Placeholder 3"/>
          <p:cNvSpPr>
            <a:spLocks noGrp="1"/>
          </p:cNvSpPr>
          <p:nvPr>
            <p:ph sz="half" idx="2"/>
          </p:nvPr>
        </p:nvSpPr>
        <p:spPr>
          <a:xfrm>
            <a:off x="6172200" y="1825625"/>
            <a:ext cx="5181600" cy="4351338"/>
          </a:xfrm>
        </p:spPr>
        <p:txBody>
          <a:bodyPr/>
          <a:lstStyle/>
          <a:p>
            <a:pPr marL="0" indent="0">
              <a:buNone/>
            </a:pPr>
            <a:r>
              <a:rPr lang="en-IE" b="1" dirty="0"/>
              <a:t>Attributes </a:t>
            </a:r>
          </a:p>
          <a:p>
            <a:r>
              <a:rPr lang="en-IE" dirty="0"/>
              <a:t>Empathy</a:t>
            </a:r>
          </a:p>
          <a:p>
            <a:r>
              <a:rPr lang="en-IE" dirty="0"/>
              <a:t>Patience </a:t>
            </a:r>
          </a:p>
          <a:p>
            <a:r>
              <a:rPr lang="en-IE" dirty="0"/>
              <a:t>Self-awareness </a:t>
            </a:r>
          </a:p>
          <a:p>
            <a:r>
              <a:rPr lang="en-IE" dirty="0"/>
              <a:t>Non-judgemental</a:t>
            </a:r>
          </a:p>
          <a:p>
            <a:r>
              <a:rPr lang="en-IE" dirty="0"/>
              <a:t>Sense of humour</a:t>
            </a:r>
          </a:p>
          <a:p>
            <a:endParaRPr lang="en-IE" dirty="0"/>
          </a:p>
        </p:txBody>
      </p:sp>
    </p:spTree>
    <p:extLst>
      <p:ext uri="{BB962C8B-B14F-4D97-AF65-F5344CB8AC3E}">
        <p14:creationId xmlns:p14="http://schemas.microsoft.com/office/powerpoint/2010/main" val="1988682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ltLang="en-US" dirty="0"/>
              <a:t>Time </a:t>
            </a:r>
            <a:r>
              <a:rPr lang="en-IE" altLang="en-US" dirty="0" smtClean="0"/>
              <a:t>commitment - course delivery</a:t>
            </a:r>
            <a:endParaRPr lang="en-GB" dirty="0"/>
          </a:p>
        </p:txBody>
      </p:sp>
      <p:sp>
        <p:nvSpPr>
          <p:cNvPr id="3" name="Content Placeholder 2"/>
          <p:cNvSpPr>
            <a:spLocks noGrp="1"/>
          </p:cNvSpPr>
          <p:nvPr>
            <p:ph idx="1"/>
          </p:nvPr>
        </p:nvSpPr>
        <p:spPr/>
        <p:txBody>
          <a:bodyPr>
            <a:normAutofit lnSpcReduction="10000"/>
          </a:bodyPr>
          <a:lstStyle/>
          <a:p>
            <a:pPr>
              <a:lnSpc>
                <a:spcPct val="150000"/>
              </a:lnSpc>
              <a:defRPr/>
            </a:pPr>
            <a:r>
              <a:rPr lang="en-IE" dirty="0" smtClean="0"/>
              <a:t>Recruitment, information sessions and registration, </a:t>
            </a:r>
            <a:r>
              <a:rPr lang="en-IE" dirty="0"/>
              <a:t>6 - 10 hours prior to the programme </a:t>
            </a:r>
            <a:endParaRPr lang="en-GB" dirty="0"/>
          </a:p>
          <a:p>
            <a:pPr>
              <a:lnSpc>
                <a:spcPct val="150000"/>
              </a:lnSpc>
              <a:defRPr/>
            </a:pPr>
            <a:r>
              <a:rPr lang="en-IE" dirty="0"/>
              <a:t>Programme delivery </a:t>
            </a:r>
            <a:r>
              <a:rPr lang="en-IE" dirty="0" smtClean="0"/>
              <a:t>3 hours per week (group and one-to-one)</a:t>
            </a:r>
          </a:p>
          <a:p>
            <a:pPr>
              <a:lnSpc>
                <a:spcPct val="150000"/>
              </a:lnSpc>
              <a:defRPr/>
            </a:pPr>
            <a:r>
              <a:rPr lang="en-IE" dirty="0" smtClean="0"/>
              <a:t>Planning, preparation and reporting – up to 3 hours per week</a:t>
            </a:r>
          </a:p>
          <a:p>
            <a:pPr>
              <a:lnSpc>
                <a:spcPct val="150000"/>
              </a:lnSpc>
              <a:defRPr/>
            </a:pPr>
            <a:r>
              <a:rPr lang="en-IE" dirty="0" smtClean="0"/>
              <a:t>Post </a:t>
            </a:r>
            <a:r>
              <a:rPr lang="en-IE" dirty="0"/>
              <a:t>programme up to 6 hours for evaluations and debriefing  </a:t>
            </a:r>
            <a:endParaRPr lang="en-GB" dirty="0"/>
          </a:p>
          <a:p>
            <a:pPr>
              <a:lnSpc>
                <a:spcPct val="150000"/>
              </a:lnSpc>
              <a:defRPr/>
            </a:pPr>
            <a:r>
              <a:rPr lang="en-IE" dirty="0" smtClean="0"/>
              <a:t>Attend training </a:t>
            </a:r>
            <a:r>
              <a:rPr lang="en-IE" dirty="0"/>
              <a:t>as appropriate/required </a:t>
            </a:r>
            <a:endParaRPr lang="en-GB" dirty="0"/>
          </a:p>
          <a:p>
            <a:endParaRPr lang="en-GB"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80337" y="284384"/>
            <a:ext cx="1214059" cy="148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733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WCQ Training for Trainers Outline </a:t>
            </a:r>
          </a:p>
        </p:txBody>
      </p:sp>
      <p:sp>
        <p:nvSpPr>
          <p:cNvPr id="6" name="TextBox 5"/>
          <p:cNvSpPr txBox="1"/>
          <p:nvPr/>
        </p:nvSpPr>
        <p:spPr>
          <a:xfrm>
            <a:off x="838200" y="5446786"/>
            <a:ext cx="7673546" cy="338554"/>
          </a:xfrm>
          <a:prstGeom prst="rect">
            <a:avLst/>
          </a:prstGeom>
          <a:noFill/>
        </p:spPr>
        <p:txBody>
          <a:bodyPr wrap="square" rtlCol="0">
            <a:spAutoFit/>
          </a:bodyPr>
          <a:lstStyle/>
          <a:p>
            <a:r>
              <a:rPr lang="en-GB" sz="1600" dirty="0" smtClean="0"/>
              <a:t>*This element is optional for those with no prior facilitation skills training or experience </a:t>
            </a:r>
            <a:endParaRPr lang="en-GB"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6792550"/>
              </p:ext>
            </p:extLst>
          </p:nvPr>
        </p:nvGraphicFramePr>
        <p:xfrm>
          <a:off x="944882" y="1517809"/>
          <a:ext cx="9768839" cy="3364611"/>
        </p:xfrm>
        <a:graphic>
          <a:graphicData uri="http://schemas.openxmlformats.org/drawingml/2006/table">
            <a:tbl>
              <a:tblPr firstRow="1" firstCol="1" bandRow="1">
                <a:tableStyleId>{5C22544A-7EE6-4342-B048-85BDC9FD1C3A}</a:tableStyleId>
              </a:tblPr>
              <a:tblGrid>
                <a:gridCol w="2718686">
                  <a:extLst>
                    <a:ext uri="{9D8B030D-6E8A-4147-A177-3AD203B41FA5}">
                      <a16:colId xmlns:a16="http://schemas.microsoft.com/office/drawing/2014/main" val="712977339"/>
                    </a:ext>
                  </a:extLst>
                </a:gridCol>
                <a:gridCol w="1716152">
                  <a:extLst>
                    <a:ext uri="{9D8B030D-6E8A-4147-A177-3AD203B41FA5}">
                      <a16:colId xmlns:a16="http://schemas.microsoft.com/office/drawing/2014/main" val="3003969494"/>
                    </a:ext>
                  </a:extLst>
                </a:gridCol>
                <a:gridCol w="5334001">
                  <a:extLst>
                    <a:ext uri="{9D8B030D-6E8A-4147-A177-3AD203B41FA5}">
                      <a16:colId xmlns:a16="http://schemas.microsoft.com/office/drawing/2014/main" val="610239296"/>
                    </a:ext>
                  </a:extLst>
                </a:gridCol>
              </a:tblGrid>
              <a:tr h="451485">
                <a:tc>
                  <a:txBody>
                    <a:bodyPr/>
                    <a:lstStyle/>
                    <a:p>
                      <a:pPr indent="-226695">
                        <a:lnSpc>
                          <a:spcPct val="106000"/>
                        </a:lnSpc>
                        <a:spcAft>
                          <a:spcPts val="0"/>
                        </a:spcAft>
                      </a:pPr>
                      <a:r>
                        <a:rPr lang="en-IE" sz="2000" kern="100">
                          <a:solidFill>
                            <a:schemeClr val="tx1"/>
                          </a:solidFill>
                          <a:effectLst/>
                        </a:rPr>
                        <a:t>Topic</a:t>
                      </a:r>
                      <a:endParaRPr lang="en-IE"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indent="-226695">
                        <a:lnSpc>
                          <a:spcPct val="106000"/>
                        </a:lnSpc>
                        <a:spcAft>
                          <a:spcPts val="0"/>
                        </a:spcAft>
                      </a:pPr>
                      <a:r>
                        <a:rPr lang="en-IE" sz="2000" kern="100" dirty="0">
                          <a:solidFill>
                            <a:schemeClr val="tx1"/>
                          </a:solidFill>
                          <a:effectLst/>
                        </a:rPr>
                        <a:t>Length of time</a:t>
                      </a:r>
                      <a:endParaRPr lang="en-I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indent="-226695">
                        <a:lnSpc>
                          <a:spcPct val="106000"/>
                        </a:lnSpc>
                        <a:spcAft>
                          <a:spcPts val="0"/>
                        </a:spcAft>
                      </a:pPr>
                      <a:r>
                        <a:rPr lang="en-IE" sz="2000" kern="100" dirty="0">
                          <a:solidFill>
                            <a:schemeClr val="tx1"/>
                          </a:solidFill>
                          <a:effectLst/>
                        </a:rPr>
                        <a:t>Method of assessment</a:t>
                      </a:r>
                      <a:endParaRPr lang="en-I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72887113"/>
                  </a:ext>
                </a:extLst>
              </a:tr>
              <a:tr h="451485">
                <a:tc>
                  <a:txBody>
                    <a:bodyPr/>
                    <a:lstStyle/>
                    <a:p>
                      <a:pPr indent="-226695">
                        <a:lnSpc>
                          <a:spcPct val="106000"/>
                        </a:lnSpc>
                        <a:spcAft>
                          <a:spcPts val="0"/>
                        </a:spcAft>
                      </a:pPr>
                      <a:r>
                        <a:rPr lang="en-IE" sz="2000" kern="100">
                          <a:solidFill>
                            <a:schemeClr val="tx1"/>
                          </a:solidFill>
                          <a:effectLst/>
                        </a:rPr>
                        <a:t>Online MECC</a:t>
                      </a:r>
                      <a:endParaRPr lang="en-IE"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indent="-226695">
                        <a:lnSpc>
                          <a:spcPct val="106000"/>
                        </a:lnSpc>
                        <a:spcAft>
                          <a:spcPts val="0"/>
                        </a:spcAft>
                      </a:pPr>
                      <a:r>
                        <a:rPr lang="en-IE" sz="2000" kern="100" dirty="0" smtClean="0">
                          <a:effectLst/>
                        </a:rPr>
                        <a:t>3 </a:t>
                      </a:r>
                      <a:r>
                        <a:rPr lang="en-IE" sz="2000" kern="100" dirty="0">
                          <a:effectLst/>
                        </a:rPr>
                        <a:t>to 6 hours</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indent="-226695">
                        <a:lnSpc>
                          <a:spcPct val="106000"/>
                        </a:lnSpc>
                        <a:spcAft>
                          <a:spcPts val="0"/>
                        </a:spcAft>
                      </a:pPr>
                      <a:r>
                        <a:rPr lang="en-IE" sz="2000" kern="100" dirty="0">
                          <a:effectLst/>
                        </a:rPr>
                        <a:t>Completion of </a:t>
                      </a:r>
                      <a:r>
                        <a:rPr lang="en-IE" sz="2000" kern="100" dirty="0" smtClean="0">
                          <a:effectLst/>
                        </a:rPr>
                        <a:t>MECC</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216487505"/>
                  </a:ext>
                </a:extLst>
              </a:tr>
              <a:tr h="451485">
                <a:tc>
                  <a:txBody>
                    <a:bodyPr/>
                    <a:lstStyle/>
                    <a:p>
                      <a:pPr indent="-226695">
                        <a:lnSpc>
                          <a:spcPct val="106000"/>
                        </a:lnSpc>
                        <a:spcAft>
                          <a:spcPts val="0"/>
                        </a:spcAft>
                      </a:pPr>
                      <a:r>
                        <a:rPr lang="en-IE" sz="2000" kern="100">
                          <a:solidFill>
                            <a:schemeClr val="tx1"/>
                          </a:solidFill>
                          <a:effectLst/>
                        </a:rPr>
                        <a:t>Online NCSCT</a:t>
                      </a:r>
                      <a:endParaRPr lang="en-IE"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indent="-226695">
                        <a:lnSpc>
                          <a:spcPct val="106000"/>
                        </a:lnSpc>
                        <a:spcAft>
                          <a:spcPts val="0"/>
                        </a:spcAft>
                      </a:pPr>
                      <a:r>
                        <a:rPr lang="en-IE" sz="2000" kern="100">
                          <a:effectLst/>
                        </a:rPr>
                        <a:t>6 to 8 hours</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indent="-226695">
                        <a:lnSpc>
                          <a:spcPct val="106000"/>
                        </a:lnSpc>
                        <a:spcAft>
                          <a:spcPts val="0"/>
                        </a:spcAft>
                      </a:pPr>
                      <a:r>
                        <a:rPr lang="en-IE" sz="2000" kern="100">
                          <a:effectLst/>
                        </a:rPr>
                        <a:t>Completion of assessment</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72086823"/>
                  </a:ext>
                </a:extLst>
              </a:tr>
              <a:tr h="451485">
                <a:tc>
                  <a:txBody>
                    <a:bodyPr/>
                    <a:lstStyle/>
                    <a:p>
                      <a:pPr indent="-226695">
                        <a:lnSpc>
                          <a:spcPct val="106000"/>
                        </a:lnSpc>
                        <a:spcAft>
                          <a:spcPts val="0"/>
                        </a:spcAft>
                      </a:pPr>
                      <a:r>
                        <a:rPr lang="en-IE" sz="2000" kern="100" dirty="0" smtClean="0">
                          <a:solidFill>
                            <a:schemeClr val="tx1"/>
                          </a:solidFill>
                          <a:effectLst/>
                        </a:rPr>
                        <a:t>WCQ information</a:t>
                      </a:r>
                      <a:r>
                        <a:rPr lang="en-IE" sz="2000" kern="100" baseline="0" dirty="0" smtClean="0">
                          <a:solidFill>
                            <a:schemeClr val="tx1"/>
                          </a:solidFill>
                          <a:effectLst/>
                        </a:rPr>
                        <a:t> session </a:t>
                      </a:r>
                      <a:endParaRPr lang="en-I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indent="-226695">
                        <a:lnSpc>
                          <a:spcPct val="106000"/>
                        </a:lnSpc>
                        <a:spcAft>
                          <a:spcPts val="0"/>
                        </a:spcAft>
                      </a:pPr>
                      <a:r>
                        <a:rPr lang="en-IE" sz="2000" kern="100" dirty="0" smtClean="0">
                          <a:effectLst/>
                        </a:rPr>
                        <a:t>3 hours</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indent="-226695">
                        <a:lnSpc>
                          <a:spcPct val="106000"/>
                        </a:lnSpc>
                        <a:spcAft>
                          <a:spcPts val="0"/>
                        </a:spcAft>
                      </a:pPr>
                      <a:r>
                        <a:rPr lang="en-IE" sz="2000" kern="100" dirty="0" smtClean="0">
                          <a:effectLst/>
                          <a:latin typeface="+mn-lt"/>
                          <a:ea typeface="+mn-ea"/>
                          <a:cs typeface="+mn-cs"/>
                        </a:rPr>
                        <a:t>Participation</a:t>
                      </a:r>
                      <a:r>
                        <a:rPr lang="en-IE" sz="2000" kern="100" baseline="0" dirty="0" smtClean="0">
                          <a:effectLst/>
                          <a:latin typeface="+mn-lt"/>
                          <a:ea typeface="+mn-ea"/>
                          <a:cs typeface="+mn-cs"/>
                        </a:rPr>
                        <a:t> in session</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569829196"/>
                  </a:ext>
                </a:extLst>
              </a:tr>
              <a:tr h="451485">
                <a:tc>
                  <a:txBody>
                    <a:bodyPr/>
                    <a:lstStyle/>
                    <a:p>
                      <a:pPr indent="-226695">
                        <a:lnSpc>
                          <a:spcPct val="106000"/>
                        </a:lnSpc>
                        <a:spcAft>
                          <a:spcPts val="0"/>
                        </a:spcAft>
                      </a:pPr>
                      <a:r>
                        <a:rPr lang="en-IE" sz="2000" kern="100" dirty="0" smtClean="0">
                          <a:solidFill>
                            <a:schemeClr val="tx1"/>
                          </a:solidFill>
                          <a:effectLst/>
                        </a:rPr>
                        <a:t>NCSCT </a:t>
                      </a:r>
                      <a:r>
                        <a:rPr lang="en-IE" sz="2000" kern="100" dirty="0">
                          <a:solidFill>
                            <a:schemeClr val="tx1"/>
                          </a:solidFill>
                          <a:effectLst/>
                        </a:rPr>
                        <a:t>Level 3 </a:t>
                      </a:r>
                      <a:endParaRPr lang="en-I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indent="-226695">
                        <a:lnSpc>
                          <a:spcPct val="106000"/>
                        </a:lnSpc>
                        <a:spcAft>
                          <a:spcPts val="0"/>
                        </a:spcAft>
                      </a:pPr>
                      <a:r>
                        <a:rPr lang="en-IE" sz="2000" kern="100" dirty="0" smtClean="0">
                          <a:effectLst/>
                        </a:rPr>
                        <a:t>2 days</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indent="-226695">
                        <a:lnSpc>
                          <a:spcPct val="106000"/>
                        </a:lnSpc>
                        <a:spcAft>
                          <a:spcPts val="0"/>
                        </a:spcAft>
                      </a:pPr>
                      <a:r>
                        <a:rPr lang="en-IE" sz="2000" kern="100">
                          <a:effectLst/>
                        </a:rPr>
                        <a:t>Peer assessment</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394102961"/>
                  </a:ext>
                </a:extLst>
              </a:tr>
              <a:tr h="451485">
                <a:tc>
                  <a:txBody>
                    <a:bodyPr/>
                    <a:lstStyle/>
                    <a:p>
                      <a:pPr indent="-226695">
                        <a:lnSpc>
                          <a:spcPct val="106000"/>
                        </a:lnSpc>
                        <a:spcAft>
                          <a:spcPts val="0"/>
                        </a:spcAft>
                      </a:pPr>
                      <a:r>
                        <a:rPr lang="en-GB" sz="2000" kern="1200" dirty="0" smtClean="0">
                          <a:solidFill>
                            <a:schemeClr val="tx1"/>
                          </a:solidFill>
                          <a:effectLst/>
                        </a:rPr>
                        <a:t>QuitManager</a:t>
                      </a:r>
                      <a:endParaRPr lang="en-I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indent="-226695">
                        <a:lnSpc>
                          <a:spcPct val="106000"/>
                        </a:lnSpc>
                        <a:spcAft>
                          <a:spcPts val="0"/>
                        </a:spcAft>
                      </a:pPr>
                      <a:r>
                        <a:rPr lang="en-GB" sz="2000" kern="1200" dirty="0" smtClean="0">
                          <a:effectLst/>
                          <a:latin typeface="+mn-lt"/>
                          <a:ea typeface="+mn-ea"/>
                          <a:cs typeface="+mn-cs"/>
                        </a:rPr>
                        <a:t>1.5</a:t>
                      </a:r>
                      <a:r>
                        <a:rPr lang="en-GB" sz="2000" kern="1200" baseline="0" dirty="0" smtClean="0">
                          <a:effectLst/>
                          <a:latin typeface="+mn-lt"/>
                          <a:ea typeface="+mn-ea"/>
                          <a:cs typeface="+mn-cs"/>
                        </a:rPr>
                        <a:t> to 2 hours</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indent="-226695">
                        <a:lnSpc>
                          <a:spcPct val="106000"/>
                        </a:lnSpc>
                        <a:spcAft>
                          <a:spcPts val="0"/>
                        </a:spcAft>
                      </a:pPr>
                      <a:r>
                        <a:rPr lang="en-IE" sz="2000" kern="100" dirty="0" smtClean="0">
                          <a:effectLst/>
                        </a:rPr>
                        <a:t>Online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052929670"/>
                  </a:ext>
                </a:extLst>
              </a:tr>
              <a:tr h="451485">
                <a:tc>
                  <a:txBody>
                    <a:bodyPr/>
                    <a:lstStyle/>
                    <a:p>
                      <a:pPr indent="-226695">
                        <a:lnSpc>
                          <a:spcPct val="106000"/>
                        </a:lnSpc>
                        <a:spcAft>
                          <a:spcPts val="0"/>
                        </a:spcAft>
                      </a:pPr>
                      <a:r>
                        <a:rPr lang="en-IE" sz="2000" kern="100" dirty="0">
                          <a:solidFill>
                            <a:schemeClr val="tx1"/>
                          </a:solidFill>
                          <a:effectLst/>
                        </a:rPr>
                        <a:t>Facilitation Skills *</a:t>
                      </a:r>
                      <a:endParaRPr lang="en-I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indent="-226695">
                        <a:lnSpc>
                          <a:spcPct val="106000"/>
                        </a:lnSpc>
                        <a:spcAft>
                          <a:spcPts val="0"/>
                        </a:spcAft>
                      </a:pPr>
                      <a:r>
                        <a:rPr lang="en-IE" sz="2000" kern="100">
                          <a:effectLst/>
                        </a:rPr>
                        <a:t>12 hours</a:t>
                      </a:r>
                      <a:endParaRPr lang="en-I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indent="-226695">
                        <a:lnSpc>
                          <a:spcPct val="106000"/>
                        </a:lnSpc>
                        <a:spcAft>
                          <a:spcPts val="0"/>
                        </a:spcAft>
                      </a:pPr>
                      <a:r>
                        <a:rPr lang="en-IE" sz="2000" kern="100" dirty="0">
                          <a:effectLst/>
                        </a:rPr>
                        <a:t>Facilitations skills practise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132231193"/>
                  </a:ext>
                </a:extLst>
              </a:tr>
            </a:tbl>
          </a:graphicData>
        </a:graphic>
      </p:graphicFrame>
    </p:spTree>
    <p:extLst>
      <p:ext uri="{BB962C8B-B14F-4D97-AF65-F5344CB8AC3E}">
        <p14:creationId xmlns:p14="http://schemas.microsoft.com/office/powerpoint/2010/main" val="3409034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On completion of training </a:t>
            </a:r>
            <a:endParaRPr lang="en-IE" dirty="0"/>
          </a:p>
        </p:txBody>
      </p:sp>
      <p:sp>
        <p:nvSpPr>
          <p:cNvPr id="3" name="Content Placeholder 2"/>
          <p:cNvSpPr>
            <a:spLocks noGrp="1"/>
          </p:cNvSpPr>
          <p:nvPr>
            <p:ph idx="1"/>
          </p:nvPr>
        </p:nvSpPr>
        <p:spPr/>
        <p:txBody>
          <a:bodyPr/>
          <a:lstStyle/>
          <a:p>
            <a:pPr marL="0" indent="0">
              <a:buNone/>
            </a:pPr>
            <a:r>
              <a:rPr lang="en-IE" dirty="0" smtClean="0"/>
              <a:t>Once you have completed the pre-training, you must co-facilitate your </a:t>
            </a:r>
            <a:r>
              <a:rPr lang="en-IE" smtClean="0"/>
              <a:t>first two </a:t>
            </a:r>
            <a:r>
              <a:rPr lang="en-IE" dirty="0" smtClean="0"/>
              <a:t>courses with an experienced facilitator or HSE stop smoking advisor. </a:t>
            </a:r>
            <a:endParaRPr lang="en-IE" dirty="0"/>
          </a:p>
        </p:txBody>
      </p:sp>
    </p:spTree>
    <p:extLst>
      <p:ext uri="{BB962C8B-B14F-4D97-AF65-F5344CB8AC3E}">
        <p14:creationId xmlns:p14="http://schemas.microsoft.com/office/powerpoint/2010/main" val="799068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GB" altLang="en-US" dirty="0" smtClean="0"/>
              <a:t>Make Every Contact Count - MECC</a:t>
            </a:r>
          </a:p>
        </p:txBody>
      </p:sp>
      <p:pic>
        <p:nvPicPr>
          <p:cNvPr id="10547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1414" y="2024532"/>
            <a:ext cx="5169260" cy="405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84738" y="3230199"/>
            <a:ext cx="3446585" cy="584775"/>
          </a:xfrm>
          <a:prstGeom prst="rect">
            <a:avLst/>
          </a:prstGeom>
          <a:noFill/>
        </p:spPr>
        <p:txBody>
          <a:bodyPr wrap="square" rtlCol="0">
            <a:spAutoFit/>
          </a:bodyPr>
          <a:lstStyle/>
          <a:p>
            <a:r>
              <a:rPr lang="en-IE" sz="3200" dirty="0" smtClean="0">
                <a:hlinkClick r:id="rId3"/>
              </a:rPr>
              <a:t>www.hseland.ie</a:t>
            </a:r>
            <a:r>
              <a:rPr lang="en-IE" sz="3200" dirty="0" smtClean="0"/>
              <a:t> </a:t>
            </a:r>
            <a:endParaRPr lang="en-IE" sz="3200" dirty="0"/>
          </a:p>
        </p:txBody>
      </p:sp>
    </p:spTree>
    <p:extLst>
      <p:ext uri="{BB962C8B-B14F-4D97-AF65-F5344CB8AC3E}">
        <p14:creationId xmlns:p14="http://schemas.microsoft.com/office/powerpoint/2010/main" val="4009949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National Centre for Smoking Cessation and  Training</a:t>
            </a:r>
            <a:endParaRPr lang="en-GB" dirty="0"/>
          </a:p>
        </p:txBody>
      </p:sp>
      <p:sp>
        <p:nvSpPr>
          <p:cNvPr id="3" name="Content Placeholder 2"/>
          <p:cNvSpPr>
            <a:spLocks noGrp="1"/>
          </p:cNvSpPr>
          <p:nvPr>
            <p:ph idx="1"/>
          </p:nvPr>
        </p:nvSpPr>
        <p:spPr/>
        <p:txBody>
          <a:bodyPr>
            <a:normAutofit/>
          </a:bodyPr>
          <a:lstStyle/>
          <a:p>
            <a:pPr>
              <a:lnSpc>
                <a:spcPct val="150000"/>
              </a:lnSpc>
            </a:pPr>
            <a:r>
              <a:rPr lang="en-IE" dirty="0" smtClean="0"/>
              <a:t>Practitioner Training - online</a:t>
            </a:r>
          </a:p>
          <a:p>
            <a:pPr>
              <a:lnSpc>
                <a:spcPct val="150000"/>
              </a:lnSpc>
            </a:pPr>
            <a:r>
              <a:rPr lang="en-IE" dirty="0"/>
              <a:t>Speciality courses in “mental health and smoking”, and “pregnancy and smoking</a:t>
            </a:r>
            <a:r>
              <a:rPr lang="en-IE" dirty="0" smtClean="0"/>
              <a:t>”</a:t>
            </a:r>
            <a:endParaRPr lang="en-IE" dirty="0" smtClean="0"/>
          </a:p>
          <a:p>
            <a:pPr>
              <a:lnSpc>
                <a:spcPct val="150000"/>
              </a:lnSpc>
            </a:pPr>
            <a:r>
              <a:rPr lang="en-IE" dirty="0" smtClean="0"/>
              <a:t>Skills to practice - Two day face-to-face training</a:t>
            </a:r>
            <a:endParaRPr lang="en-IE" dirty="0"/>
          </a:p>
          <a:p>
            <a:pPr marL="0" indent="0">
              <a:lnSpc>
                <a:spcPct val="150000"/>
              </a:lnSpc>
              <a:buNone/>
            </a:pPr>
            <a:endParaRPr lang="en-IE" dirty="0" smtClean="0"/>
          </a:p>
          <a:p>
            <a:endParaRPr lang="en-IE" dirty="0"/>
          </a:p>
        </p:txBody>
      </p:sp>
    </p:spTree>
    <p:extLst>
      <p:ext uri="{BB962C8B-B14F-4D97-AF65-F5344CB8AC3E}">
        <p14:creationId xmlns:p14="http://schemas.microsoft.com/office/powerpoint/2010/main" val="2641341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GB" altLang="en-US" dirty="0" smtClean="0"/>
              <a:t>NCSCT access and registration  </a:t>
            </a:r>
          </a:p>
        </p:txBody>
      </p:sp>
      <p:sp>
        <p:nvSpPr>
          <p:cNvPr id="107523" name="Content Placeholder 2"/>
          <p:cNvSpPr>
            <a:spLocks noGrp="1"/>
          </p:cNvSpPr>
          <p:nvPr>
            <p:ph idx="1"/>
          </p:nvPr>
        </p:nvSpPr>
        <p:spPr/>
        <p:txBody>
          <a:bodyPr/>
          <a:lstStyle/>
          <a:p>
            <a:pPr marL="0" indent="0">
              <a:buNone/>
            </a:pPr>
            <a:r>
              <a:rPr lang="en-GB" altLang="en-US" dirty="0" smtClean="0"/>
              <a:t>Access: </a:t>
            </a:r>
            <a:r>
              <a:rPr lang="en-GB" altLang="en-US" dirty="0" smtClean="0">
                <a:hlinkClick r:id="rId2"/>
              </a:rPr>
              <a:t>www.ncsct.co.uk/ireland</a:t>
            </a:r>
            <a:r>
              <a:rPr lang="en-GB" altLang="en-US" dirty="0" smtClean="0"/>
              <a:t>  </a:t>
            </a:r>
          </a:p>
          <a:p>
            <a:pPr marL="0" indent="0">
              <a:buNone/>
            </a:pPr>
            <a:endParaRPr lang="en-GB" altLang="en-US" dirty="0" smtClean="0"/>
          </a:p>
          <a:p>
            <a:pPr marL="0" indent="0">
              <a:buNone/>
            </a:pPr>
            <a:r>
              <a:rPr lang="en-GB" altLang="en-US" dirty="0" smtClean="0"/>
              <a:t>Passcode: IRL2020</a:t>
            </a:r>
          </a:p>
        </p:txBody>
      </p:sp>
    </p:spTree>
    <p:extLst>
      <p:ext uri="{BB962C8B-B14F-4D97-AF65-F5344CB8AC3E}">
        <p14:creationId xmlns:p14="http://schemas.microsoft.com/office/powerpoint/2010/main" val="624467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Aims </a:t>
            </a:r>
            <a:r>
              <a:rPr lang="en-IE" dirty="0" smtClean="0"/>
              <a:t>of Induction </a:t>
            </a:r>
            <a:endParaRPr lang="en-IE" dirty="0"/>
          </a:p>
        </p:txBody>
      </p:sp>
      <p:sp>
        <p:nvSpPr>
          <p:cNvPr id="3" name="Content Placeholder 2"/>
          <p:cNvSpPr>
            <a:spLocks noGrp="1"/>
          </p:cNvSpPr>
          <p:nvPr>
            <p:ph idx="1"/>
          </p:nvPr>
        </p:nvSpPr>
        <p:spPr/>
        <p:txBody>
          <a:bodyPr/>
          <a:lstStyle/>
          <a:p>
            <a:pPr marL="514350" indent="-514350">
              <a:lnSpc>
                <a:spcPct val="100000"/>
              </a:lnSpc>
              <a:spcAft>
                <a:spcPts val="1200"/>
              </a:spcAft>
              <a:buFont typeface="+mj-lt"/>
              <a:buAutoNum type="arabicPeriod"/>
            </a:pPr>
            <a:r>
              <a:rPr lang="en-IE" dirty="0" smtClean="0"/>
              <a:t>To provide you with an </a:t>
            </a:r>
            <a:r>
              <a:rPr lang="en-IE" dirty="0" smtClean="0"/>
              <a:t>brief overview </a:t>
            </a:r>
            <a:r>
              <a:rPr lang="en-IE" dirty="0" smtClean="0"/>
              <a:t>of </a:t>
            </a:r>
            <a:r>
              <a:rPr lang="en-IE" dirty="0" smtClean="0"/>
              <a:t>the We </a:t>
            </a:r>
            <a:r>
              <a:rPr lang="en-IE" dirty="0" smtClean="0"/>
              <a:t>Can Quit </a:t>
            </a:r>
            <a:r>
              <a:rPr lang="en-IE" dirty="0" smtClean="0"/>
              <a:t>programme </a:t>
            </a:r>
            <a:r>
              <a:rPr lang="en-IE" dirty="0" smtClean="0"/>
              <a:t>and the role of the community facilitator in delivering the programme</a:t>
            </a:r>
          </a:p>
          <a:p>
            <a:pPr marL="514350" indent="-514350">
              <a:lnSpc>
                <a:spcPct val="100000"/>
              </a:lnSpc>
              <a:spcAft>
                <a:spcPts val="1200"/>
              </a:spcAft>
              <a:buFont typeface="+mj-lt"/>
              <a:buAutoNum type="arabicPeriod"/>
            </a:pPr>
            <a:r>
              <a:rPr lang="en-IE" dirty="0" smtClean="0"/>
              <a:t>To outline the training requirements</a:t>
            </a:r>
            <a:endParaRPr lang="en-IE" dirty="0" smtClean="0"/>
          </a:p>
          <a:p>
            <a:pPr marL="0" indent="0">
              <a:lnSpc>
                <a:spcPct val="100000"/>
              </a:lnSpc>
              <a:buNone/>
            </a:pPr>
            <a:endParaRPr lang="en-IE" dirty="0"/>
          </a:p>
        </p:txBody>
      </p:sp>
    </p:spTree>
    <p:extLst>
      <p:ext uri="{BB962C8B-B14F-4D97-AF65-F5344CB8AC3E}">
        <p14:creationId xmlns:p14="http://schemas.microsoft.com/office/powerpoint/2010/main" val="1986699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QuitManager training </a:t>
            </a:r>
            <a:endParaRPr lang="en-IE" dirty="0"/>
          </a:p>
        </p:txBody>
      </p:sp>
      <p:sp>
        <p:nvSpPr>
          <p:cNvPr id="3" name="Content Placeholder 2"/>
          <p:cNvSpPr>
            <a:spLocks noGrp="1"/>
          </p:cNvSpPr>
          <p:nvPr>
            <p:ph idx="1"/>
          </p:nvPr>
        </p:nvSpPr>
        <p:spPr/>
        <p:txBody>
          <a:bodyPr/>
          <a:lstStyle/>
          <a:p>
            <a:pPr marL="0" indent="0">
              <a:buNone/>
            </a:pPr>
            <a:r>
              <a:rPr lang="en-IE" dirty="0"/>
              <a:t>E-Learning </a:t>
            </a:r>
            <a:r>
              <a:rPr lang="en-IE" dirty="0" smtClean="0"/>
              <a:t>module         </a:t>
            </a:r>
            <a:r>
              <a:rPr lang="en-IE" dirty="0" smtClean="0">
                <a:solidFill>
                  <a:schemeClr val="tx2"/>
                </a:solidFill>
                <a:hlinkClick r:id="rId2"/>
              </a:rPr>
              <a:t>www.hseland.ie</a:t>
            </a:r>
            <a:endParaRPr lang="en-IE" dirty="0" smtClean="0">
              <a:solidFill>
                <a:schemeClr val="tx2"/>
              </a:solidFill>
            </a:endParaRPr>
          </a:p>
          <a:p>
            <a:pPr marL="0" indent="0">
              <a:buNone/>
            </a:pPr>
            <a:endParaRPr lang="en-IE" dirty="0">
              <a:solidFill>
                <a:schemeClr val="tx2"/>
              </a:solidFill>
            </a:endParaRPr>
          </a:p>
        </p:txBody>
      </p:sp>
      <p:pic>
        <p:nvPicPr>
          <p:cNvPr id="4" name="Picture 3"/>
          <p:cNvPicPr>
            <a:picLocks noChangeAspect="1"/>
          </p:cNvPicPr>
          <p:nvPr/>
        </p:nvPicPr>
        <p:blipFill>
          <a:blip r:embed="rId3"/>
          <a:stretch>
            <a:fillRect/>
          </a:stretch>
        </p:blipFill>
        <p:spPr>
          <a:xfrm>
            <a:off x="1036391" y="3410033"/>
            <a:ext cx="7038804" cy="2901867"/>
          </a:xfrm>
          <a:prstGeom prst="rect">
            <a:avLst/>
          </a:prstGeom>
        </p:spPr>
      </p:pic>
    </p:spTree>
    <p:extLst>
      <p:ext uri="{BB962C8B-B14F-4D97-AF65-F5344CB8AC3E}">
        <p14:creationId xmlns:p14="http://schemas.microsoft.com/office/powerpoint/2010/main" val="1620368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Dates and venues for training </a:t>
            </a:r>
            <a:endParaRPr lang="en-IE" dirty="0"/>
          </a:p>
        </p:txBody>
      </p:sp>
      <p:sp>
        <p:nvSpPr>
          <p:cNvPr id="3" name="Content Placeholder 2"/>
          <p:cNvSpPr>
            <a:spLocks noGrp="1"/>
          </p:cNvSpPr>
          <p:nvPr>
            <p:ph idx="1"/>
          </p:nvPr>
        </p:nvSpPr>
        <p:spPr/>
        <p:txBody>
          <a:bodyPr/>
          <a:lstStyle/>
          <a:p>
            <a:pPr marL="0" indent="0">
              <a:buNone/>
            </a:pPr>
            <a:endParaRPr lang="en-IE" dirty="0" smtClean="0">
              <a:solidFill>
                <a:schemeClr val="tx2"/>
              </a:solidFill>
            </a:endParaRPr>
          </a:p>
        </p:txBody>
      </p:sp>
    </p:spTree>
    <p:extLst>
      <p:ext uri="{BB962C8B-B14F-4D97-AF65-F5344CB8AC3E}">
        <p14:creationId xmlns:p14="http://schemas.microsoft.com/office/powerpoint/2010/main" val="4267399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lstStyle/>
          <a:p>
            <a:pPr marL="0" indent="0" algn="ctr">
              <a:buNone/>
            </a:pPr>
            <a:endParaRPr lang="en-GB" dirty="0">
              <a:solidFill>
                <a:schemeClr val="tx2"/>
              </a:solidFill>
            </a:endParaRPr>
          </a:p>
          <a:p>
            <a:pPr marL="0" indent="0" algn="ctr">
              <a:buNone/>
            </a:pPr>
            <a:endParaRPr lang="en-GB" dirty="0">
              <a:solidFill>
                <a:schemeClr val="tx2"/>
              </a:solidFill>
            </a:endParaRPr>
          </a:p>
        </p:txBody>
      </p:sp>
      <p:sp>
        <p:nvSpPr>
          <p:cNvPr id="5" name="Cloud Callout 4"/>
          <p:cNvSpPr/>
          <p:nvPr/>
        </p:nvSpPr>
        <p:spPr>
          <a:xfrm>
            <a:off x="3453204" y="2022438"/>
            <a:ext cx="4959275" cy="1656678"/>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smtClean="0">
                <a:solidFill>
                  <a:schemeClr val="tx1"/>
                </a:solidFill>
              </a:rPr>
              <a:t>Questions</a:t>
            </a:r>
            <a:r>
              <a:rPr lang="en-GB" sz="4000" b="1" dirty="0">
                <a:solidFill>
                  <a:schemeClr val="tx1"/>
                </a:solidFill>
              </a:rPr>
              <a:t>?</a:t>
            </a:r>
          </a:p>
        </p:txBody>
      </p:sp>
    </p:spTree>
    <p:extLst>
      <p:ext uri="{BB962C8B-B14F-4D97-AF65-F5344CB8AC3E}">
        <p14:creationId xmlns:p14="http://schemas.microsoft.com/office/powerpoint/2010/main" val="3567228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NCSCT slides</a:t>
            </a:r>
            <a:endParaRPr lang="en-IE" dirty="0"/>
          </a:p>
        </p:txBody>
      </p:sp>
    </p:spTree>
    <p:extLst>
      <p:ext uri="{BB962C8B-B14F-4D97-AF65-F5344CB8AC3E}">
        <p14:creationId xmlns:p14="http://schemas.microsoft.com/office/powerpoint/2010/main" val="2896998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3511" y="183721"/>
            <a:ext cx="9082089" cy="6674279"/>
          </a:xfrm>
          <a:prstGeom prst="rect">
            <a:avLst/>
          </a:prstGeom>
        </p:spPr>
      </p:pic>
    </p:spTree>
    <p:extLst>
      <p:ext uri="{BB962C8B-B14F-4D97-AF65-F5344CB8AC3E}">
        <p14:creationId xmlns:p14="http://schemas.microsoft.com/office/powerpoint/2010/main" val="1350993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3511" y="183721"/>
            <a:ext cx="9082089" cy="6674279"/>
          </a:xfrm>
          <a:prstGeom prst="rect">
            <a:avLst/>
          </a:prstGeom>
        </p:spPr>
      </p:pic>
      <p:sp>
        <p:nvSpPr>
          <p:cNvPr id="5" name="Oval Callout 4"/>
          <p:cNvSpPr/>
          <p:nvPr/>
        </p:nvSpPr>
        <p:spPr>
          <a:xfrm>
            <a:off x="9194199" y="2612638"/>
            <a:ext cx="2997801" cy="1618735"/>
          </a:xfrm>
          <a:prstGeom prst="wedgeEllipseCallout">
            <a:avLst>
              <a:gd name="adj1" fmla="val -66585"/>
              <a:gd name="adj2" fmla="val 1010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Chose </a:t>
            </a:r>
          </a:p>
          <a:p>
            <a:pPr algn="ctr"/>
            <a:r>
              <a:rPr lang="en-GB" dirty="0" smtClean="0"/>
              <a:t>“Specialist/ Practitioner Role”</a:t>
            </a:r>
          </a:p>
        </p:txBody>
      </p:sp>
    </p:spTree>
    <p:extLst>
      <p:ext uri="{BB962C8B-B14F-4D97-AF65-F5344CB8AC3E}">
        <p14:creationId xmlns:p14="http://schemas.microsoft.com/office/powerpoint/2010/main" val="3652349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3511" y="183721"/>
            <a:ext cx="9082089" cy="6674279"/>
          </a:xfrm>
          <a:prstGeom prst="rect">
            <a:avLst/>
          </a:prstGeom>
        </p:spPr>
      </p:pic>
      <p:sp>
        <p:nvSpPr>
          <p:cNvPr id="5" name="Oval Callout 4"/>
          <p:cNvSpPr/>
          <p:nvPr/>
        </p:nvSpPr>
        <p:spPr>
          <a:xfrm>
            <a:off x="9194199" y="3193405"/>
            <a:ext cx="2997801" cy="1618735"/>
          </a:xfrm>
          <a:prstGeom prst="wedgeEllipseCallout">
            <a:avLst>
              <a:gd name="adj1" fmla="val -66585"/>
              <a:gd name="adj2" fmla="val 1010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Chose </a:t>
            </a:r>
          </a:p>
          <a:p>
            <a:pPr algn="ctr"/>
            <a:r>
              <a:rPr lang="en-GB" dirty="0" smtClean="0"/>
              <a:t>“Tobacco Cessation Specialist”</a:t>
            </a:r>
          </a:p>
        </p:txBody>
      </p:sp>
    </p:spTree>
    <p:extLst>
      <p:ext uri="{BB962C8B-B14F-4D97-AF65-F5344CB8AC3E}">
        <p14:creationId xmlns:p14="http://schemas.microsoft.com/office/powerpoint/2010/main" val="1803061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3511" y="183721"/>
            <a:ext cx="9082089" cy="6674279"/>
          </a:xfrm>
          <a:prstGeom prst="rect">
            <a:avLst/>
          </a:prstGeom>
        </p:spPr>
      </p:pic>
      <p:sp>
        <p:nvSpPr>
          <p:cNvPr id="5" name="Oval Callout 4"/>
          <p:cNvSpPr/>
          <p:nvPr/>
        </p:nvSpPr>
        <p:spPr>
          <a:xfrm>
            <a:off x="9194199" y="3700033"/>
            <a:ext cx="2997801" cy="1618735"/>
          </a:xfrm>
          <a:prstGeom prst="wedgeEllipseCallout">
            <a:avLst>
              <a:gd name="adj1" fmla="val -66585"/>
              <a:gd name="adj2" fmla="val 1010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Chose </a:t>
            </a:r>
          </a:p>
          <a:p>
            <a:pPr algn="ctr"/>
            <a:r>
              <a:rPr lang="en-GB" dirty="0" smtClean="0"/>
              <a:t>“Voluntary Organisation”</a:t>
            </a:r>
          </a:p>
        </p:txBody>
      </p:sp>
    </p:spTree>
    <p:extLst>
      <p:ext uri="{BB962C8B-B14F-4D97-AF65-F5344CB8AC3E}">
        <p14:creationId xmlns:p14="http://schemas.microsoft.com/office/powerpoint/2010/main" val="1905352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0072" y="126785"/>
            <a:ext cx="8953500" cy="6505575"/>
          </a:xfrm>
          <a:prstGeom prst="rect">
            <a:avLst/>
          </a:prstGeom>
        </p:spPr>
      </p:pic>
      <p:sp>
        <p:nvSpPr>
          <p:cNvPr id="5" name="Oval Callout 4"/>
          <p:cNvSpPr/>
          <p:nvPr/>
        </p:nvSpPr>
        <p:spPr>
          <a:xfrm>
            <a:off x="9280698" y="684984"/>
            <a:ext cx="2791854" cy="1922292"/>
          </a:xfrm>
          <a:prstGeom prst="wedgeEllipseCallout">
            <a:avLst>
              <a:gd name="adj1" fmla="val -87195"/>
              <a:gd name="adj2" fmla="val -401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Chose </a:t>
            </a:r>
          </a:p>
          <a:p>
            <a:pPr algn="ctr"/>
            <a:r>
              <a:rPr lang="en-GB" dirty="0" smtClean="0"/>
              <a:t>“Health and Wellbeing Directorate”</a:t>
            </a:r>
          </a:p>
        </p:txBody>
      </p:sp>
    </p:spTree>
    <p:extLst>
      <p:ext uri="{BB962C8B-B14F-4D97-AF65-F5344CB8AC3E}">
        <p14:creationId xmlns:p14="http://schemas.microsoft.com/office/powerpoint/2010/main" val="1164103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0072" y="126785"/>
            <a:ext cx="8953500" cy="6505575"/>
          </a:xfrm>
          <a:prstGeom prst="rect">
            <a:avLst/>
          </a:prstGeom>
        </p:spPr>
      </p:pic>
      <p:sp>
        <p:nvSpPr>
          <p:cNvPr id="5" name="Oval Callout 4"/>
          <p:cNvSpPr/>
          <p:nvPr/>
        </p:nvSpPr>
        <p:spPr>
          <a:xfrm>
            <a:off x="9400146" y="1599384"/>
            <a:ext cx="2791854" cy="1922292"/>
          </a:xfrm>
          <a:prstGeom prst="wedgeEllipseCallout">
            <a:avLst>
              <a:gd name="adj1" fmla="val -87195"/>
              <a:gd name="adj2" fmla="val -401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Chose </a:t>
            </a:r>
          </a:p>
          <a:p>
            <a:pPr algn="ctr"/>
            <a:r>
              <a:rPr lang="en-GB" dirty="0" smtClean="0"/>
              <a:t>“Voluntary organisation”</a:t>
            </a:r>
          </a:p>
        </p:txBody>
      </p:sp>
    </p:spTree>
    <p:extLst>
      <p:ext uri="{BB962C8B-B14F-4D97-AF65-F5344CB8AC3E}">
        <p14:creationId xmlns:p14="http://schemas.microsoft.com/office/powerpoint/2010/main" val="3168925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b="1" dirty="0" smtClean="0"/>
              <a:t>Aim of We Can Quit, Train the Trainer</a:t>
            </a:r>
            <a:endParaRPr lang="en-IE" sz="4000" b="1" dirty="0"/>
          </a:p>
        </p:txBody>
      </p:sp>
      <p:sp>
        <p:nvSpPr>
          <p:cNvPr id="3" name="Content Placeholder 2"/>
          <p:cNvSpPr>
            <a:spLocks noGrp="1"/>
          </p:cNvSpPr>
          <p:nvPr>
            <p:ph idx="1"/>
          </p:nvPr>
        </p:nvSpPr>
        <p:spPr/>
        <p:txBody>
          <a:bodyPr/>
          <a:lstStyle/>
          <a:p>
            <a:pPr marL="0" indent="0">
              <a:buNone/>
            </a:pPr>
            <a:r>
              <a:rPr lang="en-IE" altLang="en-US" dirty="0" smtClean="0">
                <a:cs typeface="Arial" panose="020B0604020202020204" pitchFamily="34" charset="0"/>
              </a:rPr>
              <a:t>To provide you with the:</a:t>
            </a:r>
          </a:p>
          <a:p>
            <a:r>
              <a:rPr lang="en-IE" altLang="en-US" dirty="0" smtClean="0">
                <a:cs typeface="Arial" panose="020B0604020202020204" pitchFamily="34" charset="0"/>
              </a:rPr>
              <a:t>knowledge, </a:t>
            </a:r>
          </a:p>
          <a:p>
            <a:r>
              <a:rPr lang="en-IE" altLang="en-US" dirty="0" smtClean="0">
                <a:cs typeface="Arial" panose="020B0604020202020204" pitchFamily="34" charset="0"/>
              </a:rPr>
              <a:t>information and </a:t>
            </a:r>
          </a:p>
          <a:p>
            <a:r>
              <a:rPr lang="en-IE" altLang="en-US" dirty="0" smtClean="0">
                <a:cs typeface="Arial" panose="020B0604020202020204" pitchFamily="34" charset="0"/>
              </a:rPr>
              <a:t>skills </a:t>
            </a:r>
          </a:p>
          <a:p>
            <a:r>
              <a:rPr lang="en-IE" altLang="en-US" dirty="0" smtClean="0">
                <a:cs typeface="Arial" panose="020B0604020202020204" pitchFamily="34" charset="0"/>
              </a:rPr>
              <a:t>to deliver a community and peer led week stop smoking programme to men and/or women who want to quit smoking.</a:t>
            </a:r>
          </a:p>
          <a:p>
            <a:endParaRPr lang="en-IE" dirty="0"/>
          </a:p>
        </p:txBody>
      </p:sp>
    </p:spTree>
    <p:extLst>
      <p:ext uri="{BB962C8B-B14F-4D97-AF65-F5344CB8AC3E}">
        <p14:creationId xmlns:p14="http://schemas.microsoft.com/office/powerpoint/2010/main" val="3756236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 is covered in </a:t>
            </a:r>
            <a:r>
              <a:rPr lang="en-IE" dirty="0" smtClean="0"/>
              <a:t>the WCQ </a:t>
            </a:r>
            <a:r>
              <a:rPr lang="en-IE" dirty="0"/>
              <a:t>t</a:t>
            </a:r>
            <a:r>
              <a:rPr lang="en-IE" dirty="0" smtClean="0"/>
              <a:t>raining</a:t>
            </a:r>
            <a:r>
              <a:rPr lang="en-IE" dirty="0" smtClean="0"/>
              <a:t>… </a:t>
            </a:r>
            <a:endParaRPr lang="en-GB" dirty="0"/>
          </a:p>
        </p:txBody>
      </p:sp>
      <p:sp>
        <p:nvSpPr>
          <p:cNvPr id="3" name="Content Placeholder 2"/>
          <p:cNvSpPr>
            <a:spLocks noGrp="1"/>
          </p:cNvSpPr>
          <p:nvPr>
            <p:ph idx="1"/>
          </p:nvPr>
        </p:nvSpPr>
        <p:spPr/>
        <p:txBody>
          <a:bodyPr>
            <a:normAutofit/>
          </a:bodyPr>
          <a:lstStyle/>
          <a:p>
            <a:pPr defTabSz="756026">
              <a:tabLst>
                <a:tab pos="377979"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IE" altLang="en-US" dirty="0" smtClean="0">
                <a:cs typeface="Arial" panose="020B0604020202020204" pitchFamily="34" charset="0"/>
              </a:rPr>
              <a:t>Behavioural support techniques for stop smoking</a:t>
            </a:r>
            <a:endParaRPr lang="en-IE" altLang="en-US" dirty="0">
              <a:cs typeface="Arial" panose="020B0604020202020204" pitchFamily="34" charset="0"/>
            </a:endParaRPr>
          </a:p>
          <a:p>
            <a:pPr defTabSz="756026">
              <a:tabLst>
                <a:tab pos="377979"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IE" altLang="en-US" dirty="0" smtClean="0">
                <a:cs typeface="Arial" panose="020B0604020202020204" pitchFamily="34" charset="0"/>
              </a:rPr>
              <a:t>Core </a:t>
            </a:r>
            <a:r>
              <a:rPr lang="en-IE" altLang="en-US" dirty="0">
                <a:cs typeface="Arial" panose="020B0604020202020204" pitchFamily="34" charset="0"/>
              </a:rPr>
              <a:t>components of the WCQ programme</a:t>
            </a:r>
          </a:p>
          <a:p>
            <a:pPr defTabSz="756026">
              <a:tabLst>
                <a:tab pos="377979"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IE" dirty="0"/>
              <a:t>The link between gender and smoking </a:t>
            </a:r>
          </a:p>
          <a:p>
            <a:r>
              <a:rPr lang="en-IE" dirty="0" smtClean="0"/>
              <a:t>Social Determinants of Health </a:t>
            </a:r>
            <a:endParaRPr lang="en-IE" dirty="0"/>
          </a:p>
          <a:p>
            <a:r>
              <a:rPr lang="en-IE" dirty="0"/>
              <a:t>Skills in Brief </a:t>
            </a:r>
            <a:r>
              <a:rPr lang="en-IE" dirty="0" smtClean="0"/>
              <a:t>Intervention</a:t>
            </a:r>
            <a:endParaRPr lang="en-IE" dirty="0"/>
          </a:p>
          <a:p>
            <a:r>
              <a:rPr lang="en-IE" altLang="en-US" dirty="0" smtClean="0"/>
              <a:t>The </a:t>
            </a:r>
            <a:r>
              <a:rPr lang="en-IE" altLang="en-US" dirty="0"/>
              <a:t>health risks of tobacco use</a:t>
            </a:r>
          </a:p>
          <a:p>
            <a:r>
              <a:rPr lang="en-IE" altLang="en-US" dirty="0" smtClean="0"/>
              <a:t>The </a:t>
            </a:r>
            <a:r>
              <a:rPr lang="en-IE" altLang="en-US" dirty="0"/>
              <a:t>benefits of quitting and barriers to quitting</a:t>
            </a:r>
            <a:r>
              <a:rPr lang="en-IE" altLang="en-US" dirty="0" smtClean="0"/>
              <a:t>.</a:t>
            </a:r>
            <a:endParaRPr lang="en-IE" altLang="en-US" dirty="0"/>
          </a:p>
        </p:txBody>
      </p:sp>
    </p:spTree>
    <p:extLst>
      <p:ext uri="{BB962C8B-B14F-4D97-AF65-F5344CB8AC3E}">
        <p14:creationId xmlns:p14="http://schemas.microsoft.com/office/powerpoint/2010/main" val="2004356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dirty="0" smtClean="0"/>
              <a:t>At the end of the training you will…</a:t>
            </a:r>
          </a:p>
        </p:txBody>
      </p:sp>
      <p:sp>
        <p:nvSpPr>
          <p:cNvPr id="3" name="Content Placeholder 2"/>
          <p:cNvSpPr>
            <a:spLocks noGrp="1"/>
          </p:cNvSpPr>
          <p:nvPr>
            <p:ph idx="1"/>
          </p:nvPr>
        </p:nvSpPr>
        <p:spPr/>
        <p:txBody>
          <a:bodyPr>
            <a:normAutofit fontScale="85000" lnSpcReduction="20000"/>
          </a:bodyPr>
          <a:lstStyle/>
          <a:p>
            <a:pPr>
              <a:lnSpc>
                <a:spcPct val="110000"/>
              </a:lnSpc>
              <a:defRPr/>
            </a:pPr>
            <a:r>
              <a:rPr lang="en-GB" sz="2600" dirty="0" smtClean="0"/>
              <a:t>Know how to deliver </a:t>
            </a:r>
            <a:r>
              <a:rPr lang="en-GB" sz="2600" dirty="0" smtClean="0"/>
              <a:t>the WCQ programme </a:t>
            </a:r>
            <a:endParaRPr lang="en-GB" sz="2600" dirty="0" smtClean="0"/>
          </a:p>
          <a:p>
            <a:pPr>
              <a:lnSpc>
                <a:spcPct val="110000"/>
              </a:lnSpc>
              <a:defRPr/>
            </a:pPr>
            <a:r>
              <a:rPr lang="en-GB" sz="2600" dirty="0" smtClean="0"/>
              <a:t>Know how to apply behavioural support techniques for stop smoking to people who want support to quit smoking</a:t>
            </a:r>
            <a:endParaRPr lang="en-GB" sz="2600" dirty="0" smtClean="0"/>
          </a:p>
          <a:p>
            <a:pPr>
              <a:lnSpc>
                <a:spcPct val="110000"/>
              </a:lnSpc>
              <a:defRPr/>
            </a:pPr>
            <a:r>
              <a:rPr lang="en-GB" sz="2600" dirty="0" smtClean="0"/>
              <a:t>Be able to describe the medications used to support people to quit smoking</a:t>
            </a:r>
          </a:p>
          <a:p>
            <a:pPr>
              <a:lnSpc>
                <a:spcPct val="110000"/>
              </a:lnSpc>
              <a:defRPr/>
            </a:pPr>
            <a:r>
              <a:rPr lang="en-GB" sz="2600" dirty="0" smtClean="0"/>
              <a:t>Be able to use the CO monitor and explain how this can support men and women on their quit smoking journey</a:t>
            </a:r>
          </a:p>
          <a:p>
            <a:pPr lvl="0">
              <a:lnSpc>
                <a:spcPct val="110000"/>
              </a:lnSpc>
            </a:pPr>
            <a:r>
              <a:rPr lang="en-IE" sz="2600" dirty="0" smtClean="0"/>
              <a:t>Know </a:t>
            </a:r>
            <a:r>
              <a:rPr lang="en-IE" sz="2600" dirty="0"/>
              <a:t>gender specific issues to health </a:t>
            </a:r>
            <a:r>
              <a:rPr lang="en-IE" sz="2600" dirty="0" smtClean="0"/>
              <a:t>– Social Determinants of Health </a:t>
            </a:r>
            <a:endParaRPr lang="en-GB" sz="2600" dirty="0" smtClean="0"/>
          </a:p>
          <a:p>
            <a:pPr lvl="0">
              <a:lnSpc>
                <a:spcPct val="110000"/>
              </a:lnSpc>
            </a:pPr>
            <a:r>
              <a:rPr lang="en-IE" sz="2600" dirty="0" smtClean="0"/>
              <a:t>Describe </a:t>
            </a:r>
            <a:r>
              <a:rPr lang="en-IE" sz="2600" dirty="0"/>
              <a:t>the health risks of tobacco use, the benefits of quitting and the barriers and facilitators to quitting</a:t>
            </a:r>
            <a:endParaRPr lang="en-GB" sz="2600" dirty="0"/>
          </a:p>
          <a:p>
            <a:pPr lvl="0">
              <a:lnSpc>
                <a:spcPct val="110000"/>
              </a:lnSpc>
            </a:pPr>
            <a:r>
              <a:rPr lang="en-IE" sz="2600" dirty="0" smtClean="0"/>
              <a:t>Know </a:t>
            </a:r>
            <a:r>
              <a:rPr lang="en-IE" sz="2600" dirty="0"/>
              <a:t>how to provide one to one motivational support</a:t>
            </a:r>
            <a:endParaRPr lang="en-GB" sz="2600" dirty="0"/>
          </a:p>
          <a:p>
            <a:pPr lvl="0">
              <a:lnSpc>
                <a:spcPct val="110000"/>
              </a:lnSpc>
            </a:pPr>
            <a:r>
              <a:rPr lang="en-IE" sz="2600" dirty="0" smtClean="0"/>
              <a:t>Know how to monitor client progress</a:t>
            </a:r>
          </a:p>
          <a:p>
            <a:pPr lvl="0"/>
            <a:endParaRPr lang="en-GB" dirty="0"/>
          </a:p>
          <a:p>
            <a:pPr>
              <a:defRPr/>
            </a:pPr>
            <a:endParaRPr lang="en-GB" dirty="0" smtClean="0">
              <a:solidFill>
                <a:schemeClr val="tx2"/>
              </a:solidFill>
            </a:endParaRPr>
          </a:p>
          <a:p>
            <a:pPr>
              <a:defRPr/>
            </a:pPr>
            <a:endParaRPr lang="en-GB" dirty="0">
              <a:solidFill>
                <a:schemeClr val="tx2"/>
              </a:solidFill>
            </a:endParaRPr>
          </a:p>
        </p:txBody>
      </p:sp>
    </p:spTree>
    <p:custDataLst>
      <p:tags r:id="rId1"/>
    </p:custDataLst>
    <p:extLst>
      <p:ext uri="{BB962C8B-B14F-4D97-AF65-F5344CB8AC3E}">
        <p14:creationId xmlns:p14="http://schemas.microsoft.com/office/powerpoint/2010/main" val="3515977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We Can Quit?</a:t>
            </a:r>
            <a:endParaRPr lang="en-GB" dirty="0"/>
          </a:p>
        </p:txBody>
      </p:sp>
      <p:sp>
        <p:nvSpPr>
          <p:cNvPr id="3" name="Content Placeholder 2"/>
          <p:cNvSpPr>
            <a:spLocks noGrp="1"/>
          </p:cNvSpPr>
          <p:nvPr>
            <p:ph idx="1"/>
          </p:nvPr>
        </p:nvSpPr>
        <p:spPr/>
        <p:txBody>
          <a:bodyPr/>
          <a:lstStyle/>
          <a:p>
            <a:pPr>
              <a:spcBef>
                <a:spcPts val="1200"/>
              </a:spcBef>
              <a:spcAft>
                <a:spcPts val="1200"/>
              </a:spcAft>
            </a:pPr>
            <a:r>
              <a:rPr lang="en-GB" dirty="0" smtClean="0"/>
              <a:t>Community stop smoking programme for men/women</a:t>
            </a:r>
          </a:p>
          <a:p>
            <a:pPr>
              <a:spcBef>
                <a:spcPts val="1200"/>
              </a:spcBef>
              <a:spcAft>
                <a:spcPts val="1200"/>
              </a:spcAft>
            </a:pPr>
            <a:r>
              <a:rPr lang="en-GB" dirty="0" smtClean="0"/>
              <a:t>Delivered over 7, 10 or 12 weeks</a:t>
            </a:r>
          </a:p>
          <a:p>
            <a:pPr>
              <a:spcBef>
                <a:spcPts val="1200"/>
              </a:spcBef>
              <a:spcAft>
                <a:spcPts val="1200"/>
              </a:spcAft>
            </a:pPr>
            <a:r>
              <a:rPr lang="en-GB" dirty="0" smtClean="0"/>
              <a:t>Peer led and facilitated by community facilitators </a:t>
            </a:r>
          </a:p>
          <a:p>
            <a:pPr>
              <a:spcBef>
                <a:spcPts val="1200"/>
              </a:spcBef>
              <a:spcAft>
                <a:spcPts val="1200"/>
              </a:spcAft>
            </a:pPr>
            <a:r>
              <a:rPr lang="en-GB" dirty="0" smtClean="0"/>
              <a:t>Meets the </a:t>
            </a:r>
            <a:r>
              <a:rPr lang="en-IE" dirty="0" smtClean="0">
                <a:hlinkClick r:id="rId2"/>
              </a:rPr>
              <a:t>Quality assurance standards for the delivery of stop smoking services</a:t>
            </a:r>
            <a:r>
              <a:rPr lang="en-GB" dirty="0" smtClean="0"/>
              <a:t> </a:t>
            </a:r>
          </a:p>
          <a:p>
            <a:endParaRPr lang="en-GB" dirty="0" smtClean="0">
              <a:solidFill>
                <a:schemeClr val="tx2"/>
              </a:solidFill>
            </a:endParaRPr>
          </a:p>
          <a:p>
            <a:pPr marL="0" indent="0">
              <a:buNone/>
            </a:pPr>
            <a:endParaRPr lang="en-GB" dirty="0"/>
          </a:p>
        </p:txBody>
      </p:sp>
    </p:spTree>
    <p:extLst>
      <p:ext uri="{BB962C8B-B14F-4D97-AF65-F5344CB8AC3E}">
        <p14:creationId xmlns:p14="http://schemas.microsoft.com/office/powerpoint/2010/main" val="3842697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dirty="0" smtClean="0"/>
              <a:t>We Can Quit - Why?</a:t>
            </a:r>
            <a:endParaRPr lang="en-IE" sz="4000" dirty="0"/>
          </a:p>
        </p:txBody>
      </p:sp>
      <p:sp>
        <p:nvSpPr>
          <p:cNvPr id="3" name="Content Placeholder 2"/>
          <p:cNvSpPr>
            <a:spLocks noGrp="1"/>
          </p:cNvSpPr>
          <p:nvPr>
            <p:ph idx="1"/>
          </p:nvPr>
        </p:nvSpPr>
        <p:spPr/>
        <p:txBody>
          <a:bodyPr>
            <a:normAutofit fontScale="92500" lnSpcReduction="20000"/>
          </a:bodyPr>
          <a:lstStyle/>
          <a:p>
            <a:pPr defTabSz="756026">
              <a:lnSpc>
                <a:spcPct val="150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E" altLang="en-US" dirty="0" smtClean="0"/>
              <a:t>Smoking </a:t>
            </a:r>
            <a:r>
              <a:rPr lang="en-IE" altLang="en-US" dirty="0"/>
              <a:t>is the leading cause of preventable death in Ireland</a:t>
            </a:r>
          </a:p>
          <a:p>
            <a:pPr defTabSz="756026">
              <a:lnSpc>
                <a:spcPct val="150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E" altLang="en-US" dirty="0"/>
              <a:t>Smoking causes 90% of all lung cancers</a:t>
            </a:r>
          </a:p>
          <a:p>
            <a:pPr>
              <a:lnSpc>
                <a:spcPct val="150000"/>
              </a:lnSpc>
            </a:pPr>
            <a:r>
              <a:rPr lang="en-IE" dirty="0" smtClean="0"/>
              <a:t>Smoking </a:t>
            </a:r>
            <a:r>
              <a:rPr lang="en-IE" dirty="0"/>
              <a:t>is a health inequalities </a:t>
            </a:r>
            <a:r>
              <a:rPr lang="en-IE" dirty="0" smtClean="0"/>
              <a:t>issue</a:t>
            </a:r>
          </a:p>
          <a:p>
            <a:pPr>
              <a:lnSpc>
                <a:spcPct val="150000"/>
              </a:lnSpc>
            </a:pPr>
            <a:r>
              <a:rPr lang="en-IE" dirty="0" smtClean="0"/>
              <a:t>First delivered </a:t>
            </a:r>
            <a:r>
              <a:rPr lang="en-IE" dirty="0" smtClean="0"/>
              <a:t>in 2013 to tackle health inequalities and to help address the issue of the high smoking prevalence among women living in disadvantaged communities in Ireland </a:t>
            </a:r>
          </a:p>
          <a:p>
            <a:pPr>
              <a:lnSpc>
                <a:spcPct val="150000"/>
              </a:lnSpc>
            </a:pPr>
            <a:r>
              <a:rPr lang="en-IE" dirty="0" smtClean="0"/>
              <a:t>In 2021, 1</a:t>
            </a:r>
            <a:r>
              <a:rPr lang="en-IE" baseline="30000" dirty="0" smtClean="0"/>
              <a:t>st</a:t>
            </a:r>
            <a:r>
              <a:rPr lang="en-IE" dirty="0" smtClean="0"/>
              <a:t> men only programme piloted</a:t>
            </a:r>
            <a:endParaRPr lang="en-IE" dirty="0"/>
          </a:p>
          <a:p>
            <a:pPr marL="0" indent="0" defTabSz="756026">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IE" altLang="en-US" dirty="0"/>
          </a:p>
          <a:p>
            <a:endParaRPr lang="en-IE" dirty="0"/>
          </a:p>
        </p:txBody>
      </p:sp>
    </p:spTree>
    <p:extLst>
      <p:ext uri="{BB962C8B-B14F-4D97-AF65-F5344CB8AC3E}">
        <p14:creationId xmlns:p14="http://schemas.microsoft.com/office/powerpoint/2010/main" val="2446386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 participants have said about WCQ</a:t>
            </a:r>
            <a:r>
              <a:rPr lang="en-IE" dirty="0" smtClean="0"/>
              <a:t>…</a:t>
            </a:r>
            <a:endParaRPr lang="en-IE" dirty="0"/>
          </a:p>
        </p:txBody>
      </p:sp>
      <p:sp>
        <p:nvSpPr>
          <p:cNvPr id="4" name="Oval Callout 3"/>
          <p:cNvSpPr/>
          <p:nvPr/>
        </p:nvSpPr>
        <p:spPr>
          <a:xfrm>
            <a:off x="8587739" y="3215985"/>
            <a:ext cx="2958353" cy="2592593"/>
          </a:xfrm>
          <a:prstGeom prst="wedgeEllipseCallout">
            <a:avLst>
              <a:gd name="adj1" fmla="val -64621"/>
              <a:gd name="adj2" fmla="val 354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b="1" i="1" dirty="0"/>
              <a:t>‘It was great to be part of a group of ladies sharing their stories. It was inspiring and we all tried to help each other</a:t>
            </a:r>
            <a:r>
              <a:rPr lang="en-IE" b="1" dirty="0"/>
              <a:t>’ </a:t>
            </a:r>
          </a:p>
        </p:txBody>
      </p:sp>
      <p:sp>
        <p:nvSpPr>
          <p:cNvPr id="5" name="Oval Callout 4"/>
          <p:cNvSpPr/>
          <p:nvPr/>
        </p:nvSpPr>
        <p:spPr>
          <a:xfrm>
            <a:off x="1430317" y="4105835"/>
            <a:ext cx="2065469" cy="157061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i="1" dirty="0"/>
              <a:t>‘Great tips’</a:t>
            </a:r>
          </a:p>
        </p:txBody>
      </p:sp>
      <p:sp>
        <p:nvSpPr>
          <p:cNvPr id="6" name="Oval Callout 5"/>
          <p:cNvSpPr/>
          <p:nvPr/>
        </p:nvSpPr>
        <p:spPr>
          <a:xfrm>
            <a:off x="3562127" y="3363968"/>
            <a:ext cx="2711820" cy="211088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i="1" dirty="0"/>
              <a:t>‘I would not have quit without the support</a:t>
            </a:r>
            <a:r>
              <a:rPr lang="en-IE" i="1" dirty="0"/>
              <a:t>’</a:t>
            </a:r>
          </a:p>
        </p:txBody>
      </p:sp>
      <p:sp>
        <p:nvSpPr>
          <p:cNvPr id="7" name="Oval Callout 6"/>
          <p:cNvSpPr/>
          <p:nvPr/>
        </p:nvSpPr>
        <p:spPr>
          <a:xfrm>
            <a:off x="8001447" y="1600560"/>
            <a:ext cx="2065469" cy="157061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i="1" dirty="0"/>
              <a:t>‘The facilitators were great’</a:t>
            </a:r>
          </a:p>
        </p:txBody>
      </p:sp>
      <p:sp>
        <p:nvSpPr>
          <p:cNvPr id="8" name="Oval Callout 7"/>
          <p:cNvSpPr/>
          <p:nvPr/>
        </p:nvSpPr>
        <p:spPr>
          <a:xfrm>
            <a:off x="6275966" y="3215985"/>
            <a:ext cx="2065469" cy="157061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i="1" dirty="0"/>
              <a:t>‘I made new friends’</a:t>
            </a:r>
          </a:p>
        </p:txBody>
      </p:sp>
      <p:sp>
        <p:nvSpPr>
          <p:cNvPr id="10" name="Oval Callout 9"/>
          <p:cNvSpPr/>
          <p:nvPr/>
        </p:nvSpPr>
        <p:spPr>
          <a:xfrm>
            <a:off x="1301675" y="1825625"/>
            <a:ext cx="2179545" cy="15383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i="1" dirty="0"/>
              <a:t>‘Loved the programme’</a:t>
            </a:r>
          </a:p>
        </p:txBody>
      </p:sp>
      <p:sp>
        <p:nvSpPr>
          <p:cNvPr id="11" name="Oval Callout 10"/>
          <p:cNvSpPr/>
          <p:nvPr/>
        </p:nvSpPr>
        <p:spPr>
          <a:xfrm>
            <a:off x="4649094" y="1514399"/>
            <a:ext cx="2065469" cy="157061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i="1" dirty="0"/>
              <a:t>‘Very informative</a:t>
            </a:r>
            <a:r>
              <a:rPr lang="en-IE" i="1" dirty="0"/>
              <a:t>’</a:t>
            </a:r>
          </a:p>
        </p:txBody>
      </p:sp>
    </p:spTree>
    <p:extLst>
      <p:ext uri="{BB962C8B-B14F-4D97-AF65-F5344CB8AC3E}">
        <p14:creationId xmlns:p14="http://schemas.microsoft.com/office/powerpoint/2010/main" val="693259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750"/>
                            </p:stCondLst>
                            <p:childTnLst>
                              <p:par>
                                <p:cTn id="17" presetID="42" presetClass="entr" presetSubtype="0" fill="hold" grpId="0"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4250"/>
                            </p:stCondLst>
                            <p:childTnLst>
                              <p:par>
                                <p:cTn id="23" presetID="42" presetClass="entr" presetSubtype="0" fill="hold" grpId="0" nodeType="afterEffect">
                                  <p:stCondLst>
                                    <p:cond delay="5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5750"/>
                            </p:stCondLst>
                            <p:childTnLst>
                              <p:par>
                                <p:cTn id="29" presetID="42" presetClass="entr" presetSubtype="0" fill="hold" grpId="0" nodeType="afterEffect">
                                  <p:stCondLst>
                                    <p:cond delay="5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7250"/>
                            </p:stCondLst>
                            <p:childTnLst>
                              <p:par>
                                <p:cTn id="35" presetID="42" presetClass="entr" presetSubtype="0" fill="hold" grpId="0" nodeType="afterEffect">
                                  <p:stCondLst>
                                    <p:cond delay="5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8750"/>
                            </p:stCondLst>
                            <p:childTnLst>
                              <p:par>
                                <p:cTn id="41" presetID="42" presetClass="entr" presetSubtype="0" fill="hold" grpId="0" nodeType="afterEffect">
                                  <p:stCondLst>
                                    <p:cond delay="50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Partnership approach to delivery</a:t>
            </a:r>
            <a:endParaRPr lang="en-IE" dirty="0"/>
          </a:p>
        </p:txBody>
      </p:sp>
      <p:sp>
        <p:nvSpPr>
          <p:cNvPr id="3" name="Content Placeholder 2"/>
          <p:cNvSpPr>
            <a:spLocks noGrp="1"/>
          </p:cNvSpPr>
          <p:nvPr>
            <p:ph idx="1"/>
          </p:nvPr>
        </p:nvSpPr>
        <p:spPr/>
        <p:txBody>
          <a:bodyPr>
            <a:normAutofit lnSpcReduction="10000"/>
          </a:bodyPr>
          <a:lstStyle/>
          <a:p>
            <a:pPr>
              <a:lnSpc>
                <a:spcPct val="150000"/>
              </a:lnSpc>
            </a:pPr>
            <a:r>
              <a:rPr lang="en-IE" dirty="0" smtClean="0"/>
              <a:t>County Councils</a:t>
            </a:r>
          </a:p>
          <a:p>
            <a:pPr>
              <a:lnSpc>
                <a:spcPct val="150000"/>
              </a:lnSpc>
            </a:pPr>
            <a:r>
              <a:rPr lang="en-IE" dirty="0" smtClean="0"/>
              <a:t>Local Area Partnerships</a:t>
            </a:r>
          </a:p>
          <a:p>
            <a:pPr>
              <a:lnSpc>
                <a:spcPct val="150000"/>
              </a:lnSpc>
            </a:pPr>
            <a:r>
              <a:rPr lang="en-IE" dirty="0" smtClean="0"/>
              <a:t>Family Resource Centres</a:t>
            </a:r>
          </a:p>
          <a:p>
            <a:pPr>
              <a:lnSpc>
                <a:spcPct val="150000"/>
              </a:lnSpc>
            </a:pPr>
            <a:r>
              <a:rPr lang="en-IE" dirty="0" smtClean="0"/>
              <a:t>Community Centres </a:t>
            </a:r>
          </a:p>
          <a:p>
            <a:pPr>
              <a:lnSpc>
                <a:spcPct val="150000"/>
              </a:lnSpc>
            </a:pPr>
            <a:r>
              <a:rPr lang="en-IE" dirty="0" smtClean="0"/>
              <a:t>Local Pharmacies</a:t>
            </a:r>
          </a:p>
          <a:p>
            <a:pPr>
              <a:lnSpc>
                <a:spcPct val="150000"/>
              </a:lnSpc>
            </a:pPr>
            <a:r>
              <a:rPr lang="en-IE" dirty="0" smtClean="0"/>
              <a:t>HSE Health Promotion and Improvement </a:t>
            </a:r>
            <a:endParaRPr lang="en-IE" dirty="0"/>
          </a:p>
        </p:txBody>
      </p:sp>
    </p:spTree>
    <p:extLst>
      <p:ext uri="{BB962C8B-B14F-4D97-AF65-F5344CB8AC3E}">
        <p14:creationId xmlns:p14="http://schemas.microsoft.com/office/powerpoint/2010/main" val="4146342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5193</TotalTime>
  <Words>1078</Words>
  <Application>Microsoft Office PowerPoint</Application>
  <PresentationFormat>Widescreen</PresentationFormat>
  <Paragraphs>163</Paragraphs>
  <Slides>29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Unicode MS</vt:lpstr>
      <vt:lpstr>Calibri</vt:lpstr>
      <vt:lpstr>Calibri Light</vt:lpstr>
      <vt:lpstr>Times New Roman</vt:lpstr>
      <vt:lpstr>Office Theme</vt:lpstr>
      <vt:lpstr>We Can Quit Train the Trainer</vt:lpstr>
      <vt:lpstr>Aims of Induction </vt:lpstr>
      <vt:lpstr>Aim of We Can Quit, Train the Trainer</vt:lpstr>
      <vt:lpstr>What is covered in the WCQ training… </vt:lpstr>
      <vt:lpstr>At the end of the training you will…</vt:lpstr>
      <vt:lpstr>What is We Can Quit?</vt:lpstr>
      <vt:lpstr>We Can Quit - Why?</vt:lpstr>
      <vt:lpstr>What participants have said about WCQ…</vt:lpstr>
      <vt:lpstr>Partnership approach to delivery</vt:lpstr>
      <vt:lpstr>Core Components of WCQ</vt:lpstr>
      <vt:lpstr>Role of the WCQ Community Facilitator</vt:lpstr>
      <vt:lpstr>Responsibilities of the WCQ Community Facilitator  </vt:lpstr>
      <vt:lpstr>Skills and attributes of the WCQ Community Facilitator?</vt:lpstr>
      <vt:lpstr>Time commitment - course delivery</vt:lpstr>
      <vt:lpstr>WCQ Training for Trainers Outline </vt:lpstr>
      <vt:lpstr>On completion of training </vt:lpstr>
      <vt:lpstr>Make Every Contact Count - MECC</vt:lpstr>
      <vt:lpstr>National Centre for Smoking Cessation and  Training</vt:lpstr>
      <vt:lpstr>NCSCT access and registration  </vt:lpstr>
      <vt:lpstr>QuitManager training </vt:lpstr>
      <vt:lpstr>Dates and venues for training </vt:lpstr>
      <vt:lpstr>Thank you!</vt:lpstr>
      <vt:lpstr>NCSCT slides</vt:lpstr>
      <vt:lpstr>PowerPoint Presentation</vt:lpstr>
      <vt:lpstr>PowerPoint Presentation</vt:lpstr>
      <vt:lpstr>PowerPoint Presentation</vt:lpstr>
      <vt:lpstr>PowerPoint Presentation</vt:lpstr>
      <vt:lpstr>PowerPoint Presentation</vt:lpstr>
      <vt:lpstr>PowerPoint Presentation</vt:lpstr>
    </vt:vector>
  </TitlesOfParts>
  <Company>HSE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Aishling Sheridan</dc:creator>
  <cp:lastModifiedBy>Caitriona Reynolds1</cp:lastModifiedBy>
  <cp:revision>316</cp:revision>
  <dcterms:created xsi:type="dcterms:W3CDTF">2021-12-16T12:51:36Z</dcterms:created>
  <dcterms:modified xsi:type="dcterms:W3CDTF">2023-07-27T14:16:14Z</dcterms:modified>
</cp:coreProperties>
</file>