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312" r:id="rId2"/>
    <p:sldId id="314" r:id="rId3"/>
    <p:sldId id="315" r:id="rId4"/>
    <p:sldId id="308" r:id="rId5"/>
    <p:sldId id="309" r:id="rId6"/>
    <p:sldId id="310" r:id="rId7"/>
    <p:sldId id="311"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13" r:id="rId21"/>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p:cViewPr varScale="1">
        <p:scale>
          <a:sx n="86" d="100"/>
          <a:sy n="86" d="100"/>
        </p:scale>
        <p:origin x="2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26/06/2024</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3</a:t>
            </a:fld>
            <a:endParaRPr lang="en-IE"/>
          </a:p>
        </p:txBody>
      </p:sp>
    </p:spTree>
    <p:extLst>
      <p:ext uri="{BB962C8B-B14F-4D97-AF65-F5344CB8AC3E}">
        <p14:creationId xmlns:p14="http://schemas.microsoft.com/office/powerpoint/2010/main" val="825639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110935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a:ln>
                  <a:noFill/>
                </a:ln>
                <a:solidFill>
                  <a:sysClr val="windowText" lastClr="000000"/>
                </a:solidFill>
                <a:effectLst/>
                <a:uLnTx/>
                <a:uFillTx/>
              </a:rPr>
              <a:pPr marL="0" marR="0" lvl="0" indent="0" algn="r" defTabSz="1109350" eaLnBrk="1" fontAlgn="auto" latinLnBrk="0" hangingPunct="1">
                <a:lnSpc>
                  <a:spcPct val="100000"/>
                </a:lnSpc>
                <a:spcBef>
                  <a:spcPts val="0"/>
                </a:spcBef>
                <a:spcAft>
                  <a:spcPts val="0"/>
                </a:spcAft>
                <a:buClrTx/>
                <a:buSzTx/>
                <a:buFontTx/>
                <a:buNone/>
                <a:tabLst/>
                <a:defRPr/>
              </a:pPr>
              <a:t>19</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996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138719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88822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7118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02979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26210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16</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56047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415335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18</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1572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se.ie/eng/services/list/2/primarycare/childrenfirst/child-safeguarding-statement/" TargetMode="External"/><Relationship Id="rId2" Type="http://schemas.openxmlformats.org/officeDocument/2006/relationships/hyperlink" Target="https://www.tusla.i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ssets.hse.ie/media/documents/ncr/HSE_Child_Protection_and_Welfare_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51054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Acute Hospitals (Pilot)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Q3</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2023</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6530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19560" y="2265967"/>
            <a:ext cx="6638440" cy="36625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0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no evidence to suggest that the following risks had been considered:</a:t>
            </a:r>
          </a:p>
          <a:p>
            <a:pPr marL="534988" marR="0" lvl="0" indent="-17780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smtClean="0">
                <a:latin typeface="Arial" panose="020B0604020202020204" pitchFamily="34" charset="0"/>
                <a:cs typeface="Arial" panose="020B0604020202020204" pitchFamily="34" charset="0"/>
              </a:rPr>
              <a:t>Risk </a:t>
            </a:r>
            <a:r>
              <a:rPr lang="en-IE" sz="1200" dirty="0">
                <a:latin typeface="Arial" panose="020B0604020202020204" pitchFamily="34" charset="0"/>
                <a:cs typeface="Arial" panose="020B0604020202020204" pitchFamily="34" charset="0"/>
              </a:rPr>
              <a:t>of harm through access to ICT (e.g. social media or web access, electronic </a:t>
            </a:r>
            <a:r>
              <a:rPr lang="en-IE" sz="1200" dirty="0" smtClean="0">
                <a:latin typeface="Arial" panose="020B0604020202020204" pitchFamily="34" charset="0"/>
                <a:cs typeface="Arial" panose="020B0604020202020204" pitchFamily="34" charset="0"/>
              </a:rPr>
              <a:t>contact</a:t>
            </a: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etc.) </a:t>
            </a:r>
          </a:p>
          <a:p>
            <a:pPr marL="534988" marR="0" lvl="0" indent="-17780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a:latin typeface="Arial" panose="020B0604020202020204" pitchFamily="34" charset="0"/>
                <a:cs typeface="Arial" panose="020B0604020202020204" pitchFamily="34" charset="0"/>
              </a:rPr>
              <a:t>R</a:t>
            </a:r>
            <a:r>
              <a:rPr lang="en-IE" sz="1200" dirty="0" smtClean="0">
                <a:latin typeface="Arial" panose="020B0604020202020204" pitchFamily="34" charset="0"/>
                <a:cs typeface="Arial" panose="020B0604020202020204" pitchFamily="34" charset="0"/>
              </a:rPr>
              <a:t>isk </a:t>
            </a:r>
            <a:r>
              <a:rPr lang="en-IE" sz="1200" dirty="0">
                <a:latin typeface="Arial" panose="020B0604020202020204" pitchFamily="34" charset="0"/>
                <a:cs typeface="Arial" panose="020B0604020202020204" pitchFamily="34" charset="0"/>
              </a:rPr>
              <a:t>of harm to a child from the use/misuse of digital </a:t>
            </a:r>
            <a:r>
              <a:rPr lang="en-IE" sz="1200" dirty="0" smtClean="0">
                <a:latin typeface="Arial" panose="020B0604020202020204" pitchFamily="34" charset="0"/>
                <a:cs typeface="Arial" panose="020B0604020202020204" pitchFamily="34" charset="0"/>
              </a:rPr>
              <a:t>images.</a:t>
            </a:r>
          </a:p>
          <a:p>
            <a:pPr marL="534988" marR="0" lvl="0" indent="-17780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smtClean="0">
                <a:latin typeface="Arial" panose="020B0604020202020204" pitchFamily="34" charset="0"/>
                <a:cs typeface="Arial" panose="020B0604020202020204" pitchFamily="34" charset="0"/>
              </a:rPr>
              <a:t>Risk of harm to a child by another child.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smtClean="0">
                <a:latin typeface="Arial" panose="020B0604020202020204" pitchFamily="34" charset="0"/>
                <a:cs typeface="Arial" panose="020B0604020202020204" pitchFamily="34" charset="0"/>
              </a:rPr>
              <a:t>Name of Service Manager and contact details for Relevant Person were omitted from CSSs.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a:latin typeface="Arial" panose="020B0604020202020204" pitchFamily="34" charset="0"/>
                <a:cs typeface="Arial" panose="020B0604020202020204" pitchFamily="34" charset="0"/>
              </a:rPr>
              <a:t>N</a:t>
            </a:r>
            <a:r>
              <a:rPr lang="en-IE" sz="1200" dirty="0" smtClean="0">
                <a:latin typeface="Arial" panose="020B0604020202020204" pitchFamily="34" charset="0"/>
                <a:cs typeface="Arial" panose="020B0604020202020204" pitchFamily="34" charset="0"/>
              </a:rPr>
              <a:t>o </a:t>
            </a:r>
            <a:r>
              <a:rPr lang="en-IE" sz="1200" dirty="0">
                <a:latin typeface="Arial" panose="020B0604020202020204" pitchFamily="34" charset="0"/>
                <a:cs typeface="Arial" panose="020B0604020202020204" pitchFamily="34" charset="0"/>
              </a:rPr>
              <a:t>reference to secondary risk </a:t>
            </a:r>
            <a:r>
              <a:rPr lang="en-IE" sz="1200" dirty="0" smtClean="0">
                <a:latin typeface="Arial" panose="020B0604020202020204" pitchFamily="34" charset="0"/>
                <a:cs typeface="Arial" panose="020B0604020202020204" pitchFamily="34" charset="0"/>
              </a:rPr>
              <a:t>assessments </a:t>
            </a:r>
            <a:r>
              <a:rPr lang="en-IE" sz="1200" dirty="0">
                <a:latin typeface="Arial" panose="020B0604020202020204" pitchFamily="34" charset="0"/>
                <a:cs typeface="Arial" panose="020B0604020202020204" pitchFamily="34" charset="0"/>
              </a:rPr>
              <a:t>on </a:t>
            </a:r>
            <a:r>
              <a:rPr lang="en-IE" sz="1200" dirty="0" smtClean="0">
                <a:latin typeface="Arial" panose="020B0604020202020204" pitchFamily="34" charset="0"/>
                <a:cs typeface="Arial" panose="020B0604020202020204" pitchFamily="34" charset="0"/>
              </a:rPr>
              <a:t>CSSs when one had been completed and was made available [an outdated HSE CSS template was used in this instance]. </a:t>
            </a:r>
          </a:p>
          <a:p>
            <a:pPr marL="268288" marR="0" lvl="0" indent="-179388" defTabSz="914400" eaLnBrk="1" fontAlgn="auto" latinLnBrk="0" hangingPunct="1">
              <a:lnSpc>
                <a:spcPct val="100000"/>
              </a:lnSpc>
              <a:spcBef>
                <a:spcPts val="0"/>
              </a:spcBef>
              <a:spcAft>
                <a:spcPts val="0"/>
              </a:spcAft>
              <a:buClrTx/>
              <a:buSzTx/>
              <a:buFont typeface="Arial" panose="020B0604020202020204" pitchFamily="34" charset="0"/>
              <a:buChar char="•"/>
              <a:tabLst>
                <a:tab pos="268288" algn="l"/>
              </a:tabLst>
              <a:defRPr/>
            </a:pPr>
            <a:endParaRPr lang="en-IE" sz="1200" dirty="0">
              <a:latin typeface="Arial" panose="020B0604020202020204" pitchFamily="34" charset="0"/>
              <a:cs typeface="Arial" panose="020B0604020202020204" pitchFamily="34" charset="0"/>
            </a:endParaRPr>
          </a:p>
          <a:p>
            <a:pPr marL="88900" marR="0" lvl="0" defTabSz="914400" eaLnBrk="1" fontAlgn="auto" latinLnBrk="0" hangingPunct="1">
              <a:lnSpc>
                <a:spcPct val="100000"/>
              </a:lnSpc>
              <a:spcBef>
                <a:spcPts val="0"/>
              </a:spcBef>
              <a:spcAft>
                <a:spcPts val="0"/>
              </a:spcAft>
              <a:buClrTx/>
              <a:buSzTx/>
              <a:tabLst>
                <a:tab pos="268288" algn="l"/>
              </a:tabLst>
              <a:defRPr/>
            </a:pPr>
            <a:r>
              <a:rPr lang="en-IE" sz="1200" dirty="0" smtClean="0">
                <a:latin typeface="Arial" panose="020B0604020202020204" pitchFamily="34" charset="0"/>
                <a:cs typeface="Arial" panose="020B0604020202020204" pitchFamily="34" charset="0"/>
              </a:rPr>
              <a:t> </a:t>
            </a:r>
          </a:p>
          <a:p>
            <a:pPr marL="171450" marR="0" lvl="0" indent="-82550" defTabSz="914400" eaLnBrk="1" fontAlgn="auto" latinLnBrk="0" hangingPunct="1">
              <a:lnSpc>
                <a:spcPct val="100000"/>
              </a:lnSpc>
              <a:spcBef>
                <a:spcPts val="0"/>
              </a:spcBef>
              <a:spcAft>
                <a:spcPts val="0"/>
              </a:spcAft>
              <a:buClrTx/>
              <a:buSzTx/>
              <a:buFont typeface="Arial" panose="020B0604020202020204" pitchFamily="34" charset="0"/>
              <a:buChar char="•"/>
              <a:tabLst>
                <a:tab pos="446088" algn="l"/>
              </a:tabLst>
              <a:defRPr/>
            </a:pP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66982357"/>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705350"/>
            <a:ext cx="88785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 this section of report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kumimoji="0" lang="en-IE" sz="1000" b="0" i="0" u="none" strike="noStrike" kern="0" cap="none" spc="0" normalizeH="0" baseline="0" noProof="0" dirty="0" smtClean="0">
                <a:ln>
                  <a:noFill/>
                </a:ln>
                <a:solidFill>
                  <a:sysClr val="windowText" lastClr="000000"/>
                </a:solidFill>
                <a:effectLst/>
                <a:uLnTx/>
                <a:uFillTx/>
              </a:rPr>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2405731317"/>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29%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924986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35667" y="2470455"/>
            <a:ext cx="6393733"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solidFill>
                  <a:srgbClr val="000000"/>
                </a:solidFill>
                <a:latin typeface="Arial" panose="020B0604020202020204" pitchFamily="34" charset="0"/>
              </a:rPr>
              <a:t>Child Safeguarding Statements were </a:t>
            </a:r>
            <a:r>
              <a:rPr lang="en-IE" sz="1200" dirty="0">
                <a:solidFill>
                  <a:srgbClr val="000000"/>
                </a:solidFill>
                <a:latin typeface="Arial" panose="020B0604020202020204" pitchFamily="34" charset="0"/>
              </a:rPr>
              <a:t>not displayed prominently </a:t>
            </a:r>
            <a:r>
              <a:rPr lang="en-IE" sz="1200" dirty="0" smtClean="0">
                <a:solidFill>
                  <a:srgbClr val="000000"/>
                </a:solidFill>
                <a:latin typeface="Arial" panose="020B0604020202020204" pitchFamily="34" charset="0"/>
              </a:rPr>
              <a:t>as per the legislative requirement in one hospital, also, three </a:t>
            </a:r>
            <a:r>
              <a:rPr lang="en-IE" sz="1200" dirty="0">
                <a:solidFill>
                  <a:srgbClr val="000000"/>
                </a:solidFill>
                <a:latin typeface="Arial" panose="020B0604020202020204" pitchFamily="34" charset="0"/>
              </a:rPr>
              <a:t>different versions of </a:t>
            </a:r>
            <a:r>
              <a:rPr lang="en-IE" sz="1200" dirty="0" smtClean="0">
                <a:solidFill>
                  <a:srgbClr val="000000"/>
                </a:solidFill>
                <a:latin typeface="Arial" panose="020B0604020202020204" pitchFamily="34" charset="0"/>
              </a:rPr>
              <a:t>the </a:t>
            </a:r>
            <a:r>
              <a:rPr lang="en-IE" sz="1200" dirty="0">
                <a:solidFill>
                  <a:srgbClr val="000000"/>
                </a:solidFill>
                <a:latin typeface="Arial" panose="020B0604020202020204" pitchFamily="34" charset="0"/>
              </a:rPr>
              <a:t>Child Safeguarding Statement were on display.</a:t>
            </a:r>
            <a:r>
              <a:rPr lang="en-IE" sz="1200" dirty="0"/>
              <a: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43330777"/>
              </p:ext>
            </p:extLst>
          </p:nvPr>
        </p:nvGraphicFramePr>
        <p:xfrm>
          <a:off x="265404" y="971550"/>
          <a:ext cx="6211596" cy="137668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59740546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987836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420498"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All staff were furnished with a copy of the service's Child Safeguarding Statement and copies were made available to parents, guardians, members of the public and </a:t>
            </a:r>
            <a:r>
              <a:rPr kumimoji="0" lang="en-IE" sz="1200" b="0" i="0" u="none" strike="noStrike" kern="0" cap="none" spc="0" normalizeH="0" baseline="0" noProof="0" dirty="0" err="1" smtClean="0">
                <a:ln>
                  <a:noFill/>
                </a:ln>
                <a:solidFill>
                  <a:sysClr val="windowText" lastClr="000000"/>
                </a:solidFill>
                <a:effectLst/>
                <a:uLnTx/>
                <a:uFillTx/>
                <a:latin typeface="Arial" panose="020B0604020202020204" pitchFamily="34" charset="0"/>
                <a:cs typeface="Arial" panose="020B0604020202020204" pitchFamily="34" charset="0"/>
              </a:rPr>
              <a:t>Tusla</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on request. </a:t>
            </a:r>
            <a:r>
              <a:rPr kumimoji="0" lang="en-IE" sz="11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1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382149434"/>
              </p:ext>
            </p:extLst>
          </p:nvPr>
        </p:nvGraphicFramePr>
        <p:xfrm>
          <a:off x="265404" y="971550"/>
          <a:ext cx="6287796" cy="155956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20082827"/>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28836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914502"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The Child Safeguarding Statements on display were out of date.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314189370"/>
              </p:ext>
            </p:extLst>
          </p:nvPr>
        </p:nvGraphicFramePr>
        <p:xfrm>
          <a:off x="265404" y="971550"/>
          <a:ext cx="6135396" cy="155956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7135760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178188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6914502" cy="181588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service did not have</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 CPW Policy in place.</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noProof="0" dirty="0" smtClean="0">
                <a:latin typeface="Arial" panose="020B0604020202020204" pitchFamily="34" charset="0"/>
                <a:cs typeface="Arial" panose="020B0604020202020204" pitchFamily="34" charset="0"/>
              </a:rPr>
              <a:t>Appendix 3 was being retained by line managers but not all staff had signed it.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dirty="0">
              <a:ln>
                <a:noFill/>
              </a:ln>
              <a:solidFill>
                <a:sysClr val="windowText" lastClr="000000"/>
              </a:solidFill>
              <a:effectLst/>
              <a:uLnTx/>
              <a:uFillTx/>
              <a:latin typeface="Arial" panose="020B0604020202020204" pitchFamily="34" charset="0"/>
              <a:cs typeface="Arial" panose="020B0604020202020204" pitchFamily="34" charset="0"/>
            </a:endParaRPr>
          </a:p>
          <a:p>
            <a:pPr>
              <a:defRPr/>
            </a:pPr>
            <a:r>
              <a:rPr lang="en-IE" sz="1200" dirty="0"/>
              <a:t>* </a:t>
            </a:r>
            <a:r>
              <a:rPr lang="en-IE" sz="1200" dirty="0">
                <a:solidFill>
                  <a:srgbClr val="FF0000"/>
                </a:solidFill>
              </a:rPr>
              <a:t>Please </a:t>
            </a:r>
            <a:r>
              <a:rPr lang="en-IE" sz="1200" dirty="0" smtClean="0">
                <a:solidFill>
                  <a:srgbClr val="FF0000"/>
                </a:solidFill>
              </a:rPr>
              <a:t>note </a:t>
            </a:r>
            <a:r>
              <a:rPr lang="en-IE" sz="1200" dirty="0">
                <a:solidFill>
                  <a:srgbClr val="FF0000"/>
                </a:solidFill>
              </a:rPr>
              <a:t>that findings for this requirement are based on signed declarations by </a:t>
            </a:r>
            <a:r>
              <a:rPr lang="en-IE" sz="1200" dirty="0" smtClean="0">
                <a:solidFill>
                  <a:srgbClr val="FF0000"/>
                </a:solidFill>
              </a:rPr>
              <a:t>the Service Managers only.</a:t>
            </a:r>
            <a:endParaRPr lang="en-IE" sz="800" dirty="0">
              <a:solidFill>
                <a:srgbClr val="FF0000"/>
              </a:solidFill>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261270173"/>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16861262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71%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947346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Funded &amp; Contracted*</a:t>
            </a:r>
            <a:endParaRPr lang="en-IE" sz="1800" b="0" dirty="0"/>
          </a:p>
        </p:txBody>
      </p:sp>
      <p:sp>
        <p:nvSpPr>
          <p:cNvPr id="12" name="Rectangle 11"/>
          <p:cNvSpPr/>
          <p:nvPr/>
        </p:nvSpPr>
        <p:spPr>
          <a:xfrm>
            <a:off x="184741" y="2547372"/>
            <a:ext cx="6444659"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One </a:t>
            </a:r>
            <a:r>
              <a:rPr lang="en-IE" sz="1200" dirty="0" smtClean="0">
                <a:latin typeface="Arial" panose="020B0604020202020204" pitchFamily="34" charset="0"/>
                <a:cs typeface="Arial" panose="020B0604020202020204" pitchFamily="34" charset="0"/>
              </a:rPr>
              <a:t>hospital </a:t>
            </a:r>
            <a:r>
              <a:rPr lang="en-IE" sz="1200" dirty="0">
                <a:latin typeface="Arial" panose="020B0604020202020204" pitchFamily="34" charset="0"/>
                <a:cs typeface="Arial" panose="020B0604020202020204" pitchFamily="34" charset="0"/>
              </a:rPr>
              <a:t>did not have </a:t>
            </a:r>
            <a:r>
              <a:rPr lang="en-IE" sz="1200" dirty="0" smtClean="0">
                <a:latin typeface="Arial" panose="020B0604020202020204" pitchFamily="34" charset="0"/>
                <a:cs typeface="Arial" panose="020B0604020202020204" pitchFamily="34" charset="0"/>
              </a:rPr>
              <a:t>a CPW </a:t>
            </a:r>
            <a:r>
              <a:rPr lang="en-IE" sz="1200" dirty="0">
                <a:latin typeface="Arial" panose="020B0604020202020204" pitchFamily="34" charset="0"/>
                <a:cs typeface="Arial" panose="020B0604020202020204" pitchFamily="34" charset="0"/>
              </a:rPr>
              <a:t>Policy in place.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The CPW </a:t>
            </a: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Policy </a:t>
            </a:r>
            <a:r>
              <a:rPr lang="en-IE" sz="1200" dirty="0" smtClean="0">
                <a:latin typeface="Arial" panose="020B0604020202020204" pitchFamily="34" charset="0"/>
                <a:cs typeface="Arial" panose="020B0604020202020204" pitchFamily="34" charset="0"/>
              </a:rPr>
              <a:t>in place in the other hospital was consistent with the core components of the HSE CPW Policy</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609531779"/>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HSE funded and contracted services should have a CPW Policy that is consistent with the core components of the HSE CPW Policy.</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Two of the seven</a:t>
            </a:r>
            <a:r>
              <a:rPr kumimoji="0" lang="en-IE" sz="1000" b="0" i="0" u="none" strike="noStrike" kern="0" cap="none" spc="0" normalizeH="0" noProof="0" dirty="0" smtClean="0">
                <a:ln>
                  <a:noFill/>
                </a:ln>
                <a:solidFill>
                  <a:sysClr val="windowText" lastClr="000000"/>
                </a:solidFill>
                <a:effectLst/>
                <a:uLnTx/>
                <a:uFillTx/>
              </a:rPr>
              <a:t> hospitals</a:t>
            </a:r>
            <a:r>
              <a:rPr kumimoji="0" lang="en-IE" sz="1000" b="0" i="0" u="none" strike="noStrike" kern="0" cap="none" spc="0" normalizeH="0" baseline="0" noProof="0" dirty="0" smtClean="0">
                <a:ln>
                  <a:noFill/>
                </a:ln>
                <a:solidFill>
                  <a:sysClr val="windowText" lastClr="000000"/>
                </a:solidFill>
                <a:effectLst/>
                <a:uLnTx/>
                <a:uFillTx/>
              </a:rPr>
              <a:t> selected were HSE Funded Services.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674376568"/>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603628"/>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95353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- 3 yearly</a:t>
            </a:r>
            <a:endParaRPr lang="en-IE" sz="1800" b="0" dirty="0"/>
          </a:p>
        </p:txBody>
      </p:sp>
      <p:sp>
        <p:nvSpPr>
          <p:cNvPr id="12" name="Rectangle 11"/>
          <p:cNvSpPr/>
          <p:nvPr/>
        </p:nvSpPr>
        <p:spPr>
          <a:xfrm>
            <a:off x="184741" y="2547372"/>
            <a:ext cx="6914502" cy="2185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Measures were not in place to</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evidence that all staff had completed the mandatory</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Children First training programme 'An Introduction to Children First' in some hospitals.</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One service provided inconsistent </a:t>
            </a:r>
            <a:r>
              <a:rPr lang="en-IE" sz="1200" dirty="0" smtClean="0">
                <a:latin typeface="Arial" panose="020B0604020202020204" pitchFamily="34" charset="0"/>
                <a:cs typeface="Arial" panose="020B0604020202020204" pitchFamily="34" charset="0"/>
              </a:rPr>
              <a:t>information and there was no procedure in place to ensure that refresher training was completed. </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baseline="0" dirty="0">
              <a:latin typeface="Arial" panose="020B0604020202020204" pitchFamily="34" charset="0"/>
              <a:cs typeface="Arial" panose="020B0604020202020204" pitchFamily="34" charset="0"/>
            </a:endParaRPr>
          </a:p>
          <a:p>
            <a:pPr>
              <a:defRPr/>
            </a:pPr>
            <a:r>
              <a:rPr lang="en-IE" sz="1200" dirty="0"/>
              <a:t>* </a:t>
            </a:r>
            <a:r>
              <a:rPr lang="en-IE" sz="1200" dirty="0">
                <a:solidFill>
                  <a:srgbClr val="FF0000"/>
                </a:solidFill>
              </a:rPr>
              <a:t>Please note that findings for this requirement are based on signed declarations by the Service Managers only.</a:t>
            </a:r>
            <a:endParaRPr lang="en-IE" sz="800" dirty="0">
              <a:solidFill>
                <a:srgbClr val="FF0000"/>
              </a:solidFill>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253632947"/>
              </p:ext>
            </p:extLst>
          </p:nvPr>
        </p:nvGraphicFramePr>
        <p:xfrm>
          <a:off x="265404" y="971550"/>
          <a:ext cx="6287796" cy="155956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8883995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336671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Record Management</a:t>
            </a:r>
            <a:endParaRPr lang="en-IE" sz="1800" b="0" dirty="0"/>
          </a:p>
        </p:txBody>
      </p:sp>
      <p:sp>
        <p:nvSpPr>
          <p:cNvPr id="12" name="Rectangle 11"/>
          <p:cNvSpPr/>
          <p:nvPr/>
        </p:nvSpPr>
        <p:spPr>
          <a:xfrm>
            <a:off x="265404" y="2377006"/>
            <a:ext cx="6516396" cy="240065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Procedures were not in place to ensure that CPW records are stored appropriately and securely. Practices differed across hospital departments. In some instances CPW reports submitted to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were not retained at all. </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Access to records was also identified as an issue e.g. records stored in confidential Social Work notes are not accessible to staff out of hours.   </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Measures were not in place to ensure that staff (on a 'need to know' basis) were made aware of previously reported CPW concerns in some hospitals.</a:t>
            </a:r>
          </a:p>
          <a:p>
            <a:pPr marR="0" lvl="0" defTabSz="914400" eaLnBrk="1" fontAlgn="auto" latinLnBrk="0" hangingPunct="1">
              <a:lnSpc>
                <a:spcPct val="100000"/>
              </a:lnSpc>
              <a:spcBef>
                <a:spcPts val="0"/>
              </a:spcBef>
              <a:spcAft>
                <a:spcPts val="0"/>
              </a:spcAft>
              <a:buClrTx/>
              <a:buSzTx/>
              <a:tabLst/>
              <a:defRPr/>
            </a:pPr>
            <a:r>
              <a:rPr lang="en-IE" sz="1400" dirty="0" smtClean="0">
                <a:latin typeface="Arial" panose="020B0604020202020204" pitchFamily="34" charset="0"/>
                <a:cs typeface="Arial" panose="020B0604020202020204" pitchFamily="34" charset="0"/>
              </a:rPr>
              <a:t>   </a:t>
            </a:r>
            <a:endParaRPr lang="en-IE" sz="14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874866778"/>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8559750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6306559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08902" y="2686852"/>
            <a:ext cx="6496698"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CPW </a:t>
            </a:r>
            <a:r>
              <a:rPr lang="en-IE" sz="1200" dirty="0">
                <a:latin typeface="Arial" panose="020B0604020202020204" pitchFamily="34" charset="0"/>
                <a:cs typeface="Arial" panose="020B0604020202020204" pitchFamily="34" charset="0"/>
              </a:rPr>
              <a:t>Reporting </a:t>
            </a:r>
            <a:r>
              <a:rPr lang="en-IE" sz="1200" dirty="0" smtClean="0">
                <a:latin typeface="Arial" panose="020B0604020202020204" pitchFamily="34" charset="0"/>
                <a:cs typeface="Arial" panose="020B0604020202020204" pitchFamily="34" charset="0"/>
              </a:rPr>
              <a:t>Procedures were in </a:t>
            </a:r>
            <a:r>
              <a:rPr lang="en-IE" sz="1200" dirty="0">
                <a:latin typeface="Arial" panose="020B0604020202020204" pitchFamily="34" charset="0"/>
                <a:cs typeface="Arial" panose="020B0604020202020204" pitchFamily="34" charset="0"/>
              </a:rPr>
              <a:t>place but </a:t>
            </a:r>
            <a:r>
              <a:rPr lang="en-IE" sz="1200" dirty="0" smtClean="0">
                <a:latin typeface="Arial" panose="020B0604020202020204" pitchFamily="34" charset="0"/>
                <a:cs typeface="Arial" panose="020B0604020202020204" pitchFamily="34" charset="0"/>
              </a:rPr>
              <a:t>there was evidence to suggest that they wer</a:t>
            </a:r>
            <a:r>
              <a:rPr lang="en-IE" sz="1200" dirty="0">
                <a:latin typeface="Arial" panose="020B0604020202020204" pitchFamily="34" charset="0"/>
                <a:cs typeface="Arial" panose="020B0604020202020204" pitchFamily="34" charset="0"/>
              </a:rPr>
              <a:t>e</a:t>
            </a:r>
            <a:r>
              <a:rPr lang="en-IE" sz="1200" dirty="0" smtClean="0">
                <a:latin typeface="Arial" panose="020B0604020202020204" pitchFamily="34" charset="0"/>
                <a:cs typeface="Arial" panose="020B0604020202020204" pitchFamily="34" charset="0"/>
              </a:rPr>
              <a:t> not fully implemented and being adhered to e.g. a part </a:t>
            </a:r>
            <a:r>
              <a:rPr lang="en-IE" sz="1200" dirty="0">
                <a:latin typeface="Arial" panose="020B0604020202020204" pitchFamily="34" charset="0"/>
                <a:cs typeface="Arial" panose="020B0604020202020204" pitchFamily="34" charset="0"/>
              </a:rPr>
              <a:t>of the HSE CPW Reporting Procedure is to retain records of concerns which includes any reports sent to </a:t>
            </a:r>
            <a:r>
              <a:rPr lang="en-IE" sz="1200" dirty="0" err="1">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a:t>
            </a:r>
          </a:p>
        </p:txBody>
      </p:sp>
      <p:graphicFrame>
        <p:nvGraphicFramePr>
          <p:cNvPr id="16" name="Table 15"/>
          <p:cNvGraphicFramePr>
            <a:graphicFrameLocks noGrp="1"/>
          </p:cNvGraphicFramePr>
          <p:nvPr>
            <p:extLst>
              <p:ext uri="{D42A27DB-BD31-4B8C-83A1-F6EECF244321}">
                <p14:modId xmlns:p14="http://schemas.microsoft.com/office/powerpoint/2010/main" val="1386395439"/>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2666383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71%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560160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Service Arrangements| </a:t>
            </a:r>
            <a:r>
              <a:rPr lang="en-IE" sz="1800" b="0" dirty="0" smtClean="0"/>
              <a:t>Funded &amp; Contracted*</a:t>
            </a:r>
            <a:endParaRPr lang="en-IE" sz="1800" b="0" dirty="0"/>
          </a:p>
        </p:txBody>
      </p:sp>
      <p:sp>
        <p:nvSpPr>
          <p:cNvPr id="12" name="Rectangle 11"/>
          <p:cNvSpPr/>
          <p:nvPr/>
        </p:nvSpPr>
        <p:spPr>
          <a:xfrm>
            <a:off x="184741" y="2547372"/>
            <a:ext cx="6914502"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Self-assessment Checklists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were </a:t>
            </a: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completed as required and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could </a:t>
            </a: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be produced on request.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642379777"/>
              </p:ext>
            </p:extLst>
          </p:nvPr>
        </p:nvGraphicFramePr>
        <p:xfrm>
          <a:off x="265404" y="971550"/>
          <a:ext cx="6363996" cy="1376680"/>
        </p:xfrm>
        <a:graphic>
          <a:graphicData uri="http://schemas.openxmlformats.org/drawingml/2006/table">
            <a:tbl>
              <a:tblPr firstRow="1" bandRow="1">
                <a:tableStyleId>{5C22544A-7EE6-4342-B048-85BDC9FD1C3A}</a:tableStyleId>
              </a:tblPr>
              <a:tblGrid>
                <a:gridCol w="6363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‘Implementation and Compliance Self-Audit Checklist for HSE and HSE Funded and Contracted Services’ must be completed annually by Funded Service providers and made available to the HSE on request.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Two of the seven </a:t>
            </a:r>
            <a:r>
              <a:rPr lang="en-IE" sz="1000" dirty="0" smtClean="0"/>
              <a:t>hospitals</a:t>
            </a:r>
            <a:r>
              <a:rPr kumimoji="0" lang="en-IE" sz="1000" b="0" i="0" u="none" strike="noStrike" kern="0" cap="none" spc="0" normalizeH="0" baseline="0" noProof="0" dirty="0" smtClean="0">
                <a:ln>
                  <a:noFill/>
                </a:ln>
                <a:solidFill>
                  <a:sysClr val="windowText" lastClr="000000"/>
                </a:solidFill>
                <a:effectLst/>
                <a:uLnTx/>
                <a:uFillTx/>
              </a:rPr>
              <a:t> selected were HSE Funded Services.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1518442152"/>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5017706"/>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637783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smtClean="0"/>
              <a:t>Hospitals</a:t>
            </a:r>
            <a:r>
              <a:rPr spc="-20" smtClean="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Rectangle 5"/>
          <p:cNvSpPr/>
          <p:nvPr/>
        </p:nvSpPr>
        <p:spPr>
          <a:xfrm>
            <a:off x="457200" y="1200150"/>
            <a:ext cx="7772400" cy="3216265"/>
          </a:xfrm>
          <a:prstGeom prst="rect">
            <a:avLst/>
          </a:prstGeom>
        </p:spPr>
        <p:txBody>
          <a:bodyPr wrap="square">
            <a:spAutoFit/>
          </a:bodyPr>
          <a:lstStyle/>
          <a:p>
            <a:pPr marL="171450" marR="0" lvl="0" indent="-171450" algn="just"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The HSE Children First National Office, in consultation with the Acute Hospital Division Children First Reference Group, undertook seven Children First Compliance Assurance Checks as part of this pilot. </a:t>
            </a:r>
            <a:r>
              <a:rPr lang="en-IE" sz="1300" dirty="0" smtClean="0">
                <a:latin typeface="Arial" panose="020B0604020202020204" pitchFamily="34" charset="0"/>
                <a:ea typeface="Times New Roman" panose="02020603050405020304" pitchFamily="18" charset="0"/>
                <a:cs typeface="Times New Roman" panose="02020603050405020304" pitchFamily="18" charset="0"/>
              </a:rPr>
              <a:t>The </a:t>
            </a:r>
            <a:r>
              <a:rPr lang="en-IE" sz="1300" dirty="0">
                <a:latin typeface="Arial" panose="020B0604020202020204" pitchFamily="34" charset="0"/>
                <a:ea typeface="Times New Roman" panose="02020603050405020304" pitchFamily="18" charset="0"/>
                <a:cs typeface="Times New Roman" panose="02020603050405020304" pitchFamily="18" charset="0"/>
              </a:rPr>
              <a:t>pilot took place between September 2023 and </a:t>
            </a:r>
            <a:r>
              <a:rPr lang="en-IE" sz="1300" dirty="0" smtClean="0">
                <a:latin typeface="Arial" panose="020B0604020202020204" pitchFamily="34" charset="0"/>
                <a:ea typeface="Times New Roman" panose="02020603050405020304" pitchFamily="18" charset="0"/>
                <a:cs typeface="Times New Roman" panose="02020603050405020304" pitchFamily="18" charset="0"/>
              </a:rPr>
              <a:t>February </a:t>
            </a:r>
            <a:r>
              <a:rPr lang="en-IE" sz="1300" dirty="0">
                <a:latin typeface="Arial" panose="020B0604020202020204" pitchFamily="34" charset="0"/>
                <a:ea typeface="Times New Roman" panose="02020603050405020304" pitchFamily="18" charset="0"/>
                <a:cs typeface="Times New Roman" panose="02020603050405020304" pitchFamily="18" charset="0"/>
              </a:rPr>
              <a:t>2024. </a:t>
            </a:r>
          </a:p>
          <a:p>
            <a:pPr marL="171450" marR="0" lvl="0" indent="-171450" algn="just"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One hospital from each of the seven hospital groups was randomly selected by the Children First National Office; five were HSE hospitals and two were HSE Funded. </a:t>
            </a:r>
            <a:endParaRPr kumimoji="0" lang="en-IE" sz="1300" b="0" i="0" u="none" strike="noStrike" kern="0" cap="none" spc="0" normalizeH="0" baseline="0" noProof="0" dirty="0" smtClean="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rPr>
              <a:t>Of the seven hospitals selected; two were Model 3 hospitals, three were Model 2 hospitals and the remaining two were specialist hospitals (one Maternity and the other a Children's hospital). </a:t>
            </a:r>
            <a:endParaRPr kumimoji="0" lang="en-IE" sz="1300" b="0" i="0" u="none" strike="noStrike" kern="0" cap="none" spc="0" normalizeH="0" baseline="0" noProof="0" dirty="0">
              <a:ln>
                <a:noFill/>
              </a:ln>
              <a:solidFill>
                <a:sysClr val="windowText" lastClr="000000"/>
              </a:solidFill>
              <a:effectLst/>
              <a:uLnTx/>
              <a:uFillTx/>
              <a:latin typeface="Arial" panose="020B0604020202020204" pitchFamily="34" charset="0"/>
            </a:endParaRPr>
          </a:p>
          <a:p>
            <a:pPr marL="171450" marR="0" lvl="0" indent="-171450"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Hospital Managers were invited to attend an Information Session and all were provided with a copy of the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hlinkClick r:id="rId2"/>
              </a:rPr>
              <a:t>HSE Children First Compliance Assurance Framework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from the outset. </a:t>
            </a:r>
            <a:endParaRPr kumimoji="0" lang="en-IE" sz="1300" b="0" i="0" u="none" strike="noStrike" kern="0" cap="none" spc="0" normalizeH="0" baseline="0" noProof="0" dirty="0">
              <a:ln>
                <a:noFill/>
              </a:ln>
              <a:solidFill>
                <a:sysClr val="windowText" lastClr="000000"/>
              </a:solidFill>
              <a:effectLst/>
              <a:uLnTx/>
              <a:uFillTx/>
              <a:latin typeface="Arial" panose="020B0604020202020204" pitchFamily="34" charset="0"/>
            </a:endParaRPr>
          </a:p>
          <a:p>
            <a:pPr marL="171450" marR="0" lvl="0" indent="-171450"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Each hospital received an individual service report following the Check and an overarching Pilot Report was prepared and circulated. </a:t>
            </a:r>
            <a:endParaRPr kumimoji="0" lang="en-IE"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957738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marR="0" lvl="0" indent="0" algn="ctr" defTabSz="914400" eaLnBrk="1" fontAlgn="auto" latinLnBrk="0" hangingPunct="1">
              <a:lnSpc>
                <a:spcPct val="100000"/>
              </a:lnSpc>
              <a:spcBef>
                <a:spcPts val="100"/>
              </a:spcBef>
              <a:spcAft>
                <a:spcPts val="0"/>
              </a:spcAft>
              <a:buClrTx/>
              <a:buSzTx/>
              <a:buFontTx/>
              <a:buNone/>
              <a:tabLst/>
              <a:defRPr/>
            </a:pPr>
            <a:endParaRPr kumimoji="0" lang="en-IE" sz="2000" b="1" i="0" u="none" strike="noStrike" kern="0" cap="none" spc="-10" normalizeH="0" baseline="0" noProof="0" dirty="0" smtClean="0">
              <a:ln>
                <a:noFill/>
              </a:ln>
              <a:solidFill>
                <a:srgbClr val="FFFFFF"/>
              </a:solidFill>
              <a:effectLst/>
              <a:uLnTx/>
              <a:uFillTx/>
              <a:latin typeface="Arial"/>
              <a:cs typeface="Arial"/>
            </a:endParaRPr>
          </a:p>
          <a:p>
            <a:pPr marL="12700" marR="0" lvl="0" indent="0" algn="ctr" defTabSz="914400" eaLnBrk="1" fontAlgn="auto" latinLnBrk="0" hangingPunct="1">
              <a:lnSpc>
                <a:spcPct val="100000"/>
              </a:lnSpc>
              <a:spcBef>
                <a:spcPts val="100"/>
              </a:spcBef>
              <a:spcAft>
                <a:spcPts val="0"/>
              </a:spcAft>
              <a:buClrTx/>
              <a:buSzTx/>
              <a:buFontTx/>
              <a:buNone/>
              <a:tabLst/>
              <a:defRPr/>
            </a:pPr>
            <a:r>
              <a:rPr kumimoji="0" sz="2000" b="1" i="0" u="none" strike="noStrike" kern="0" cap="none" spc="-10" normalizeH="0" baseline="0" noProof="0" dirty="0" err="1" smtClean="0">
                <a:ln>
                  <a:noFill/>
                </a:ln>
                <a:solidFill>
                  <a:srgbClr val="FFFFFF"/>
                </a:solidFill>
                <a:effectLst/>
                <a:uLnTx/>
                <a:uFillTx/>
                <a:latin typeface="Arial"/>
                <a:cs typeface="Arial"/>
              </a:rPr>
              <a:t>ww</a:t>
            </a:r>
            <a:r>
              <a:rPr kumimoji="0" lang="en-IE" sz="2000" b="1" i="0" u="none" strike="noStrike" kern="0" cap="none" spc="-10" normalizeH="0" baseline="0" noProof="0" dirty="0" smtClean="0">
                <a:ln>
                  <a:noFill/>
                </a:ln>
                <a:solidFill>
                  <a:srgbClr val="FFFFFF"/>
                </a:solidFill>
                <a:effectLst/>
                <a:uLnTx/>
                <a:uFillTx/>
                <a:latin typeface="Arial"/>
                <a:cs typeface="Arial"/>
              </a:rPr>
              <a:t>w</a:t>
            </a:r>
            <a:r>
              <a:rPr kumimoji="0" sz="2000" b="1" i="0" u="none" strike="noStrike" kern="0" cap="none" spc="-10" normalizeH="0" baseline="0" noProof="0" dirty="0" smtClean="0">
                <a:ln>
                  <a:noFill/>
                </a:ln>
                <a:solidFill>
                  <a:srgbClr val="FFFFFF"/>
                </a:solidFill>
                <a:effectLst/>
                <a:uLnTx/>
                <a:uFillTx/>
                <a:latin typeface="Arial"/>
                <a:cs typeface="Arial"/>
              </a:rPr>
              <a:t>.hse.ie/</a:t>
            </a:r>
            <a:r>
              <a:rPr kumimoji="0" sz="2000" b="1" i="0" u="none" strike="noStrike" kern="0" cap="none" spc="-10" normalizeH="0" baseline="0" noProof="0" dirty="0" err="1" smtClean="0">
                <a:ln>
                  <a:noFill/>
                </a:ln>
                <a:solidFill>
                  <a:srgbClr val="FFFFFF"/>
                </a:solidFill>
                <a:effectLst/>
                <a:uLnTx/>
                <a:uFillTx/>
                <a:latin typeface="Arial"/>
                <a:cs typeface="Arial"/>
              </a:rPr>
              <a:t>childrenfirst</a:t>
            </a:r>
            <a:endParaRPr kumimoji="0" sz="2000" b="0" i="0" u="none" strike="noStrike" kern="0" cap="none" spc="0" normalizeH="0" baseline="0" noProof="0" dirty="0">
              <a:ln>
                <a:noFill/>
              </a:ln>
              <a:solidFill>
                <a:sysClr val="windowText" lastClr="000000"/>
              </a:solidFill>
              <a:effectLst/>
              <a:uLnTx/>
              <a:uFillTx/>
              <a:latin typeface="Arial"/>
              <a:cs typeface="Arial"/>
            </a:endParaRPr>
          </a:p>
        </p:txBody>
      </p:sp>
    </p:spTree>
    <p:extLst>
      <p:ext uri="{BB962C8B-B14F-4D97-AF65-F5344CB8AC3E}">
        <p14:creationId xmlns:p14="http://schemas.microsoft.com/office/powerpoint/2010/main" val="394758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smtClean="0"/>
              <a:t>Over</a:t>
            </a:r>
            <a:r>
              <a:rPr lang="en-IE" dirty="0" smtClean="0"/>
              <a:t>view of</a:t>
            </a:r>
            <a:r>
              <a:rPr spc="-55" dirty="0" smtClean="0"/>
              <a:t> </a:t>
            </a:r>
            <a:r>
              <a:rPr dirty="0" smtClean="0"/>
              <a:t>Findings</a:t>
            </a:r>
            <a:endParaRPr spc="-20" dirty="0"/>
          </a:p>
        </p:txBody>
      </p:sp>
      <p:graphicFrame>
        <p:nvGraphicFramePr>
          <p:cNvPr id="8" name="Table 7"/>
          <p:cNvGraphicFramePr>
            <a:graphicFrameLocks noGrp="1"/>
          </p:cNvGraphicFramePr>
          <p:nvPr>
            <p:extLst>
              <p:ext uri="{D42A27DB-BD31-4B8C-83A1-F6EECF244321}">
                <p14:modId xmlns:p14="http://schemas.microsoft.com/office/powerpoint/2010/main" val="1485797948"/>
              </p:ext>
            </p:extLst>
          </p:nvPr>
        </p:nvGraphicFramePr>
        <p:xfrm>
          <a:off x="456180" y="1374070"/>
          <a:ext cx="8383020" cy="2288121"/>
        </p:xfrm>
        <a:graphic>
          <a:graphicData uri="http://schemas.openxmlformats.org/drawingml/2006/table">
            <a:tbl>
              <a:tblPr/>
              <a:tblGrid>
                <a:gridCol w="698585">
                  <a:extLst>
                    <a:ext uri="{9D8B030D-6E8A-4147-A177-3AD203B41FA5}">
                      <a16:colId xmlns:a16="http://schemas.microsoft.com/office/drawing/2014/main" val="3623468344"/>
                    </a:ext>
                  </a:extLst>
                </a:gridCol>
                <a:gridCol w="698585">
                  <a:extLst>
                    <a:ext uri="{9D8B030D-6E8A-4147-A177-3AD203B41FA5}">
                      <a16:colId xmlns:a16="http://schemas.microsoft.com/office/drawing/2014/main" val="144058369"/>
                    </a:ext>
                  </a:extLst>
                </a:gridCol>
                <a:gridCol w="698585">
                  <a:extLst>
                    <a:ext uri="{9D8B030D-6E8A-4147-A177-3AD203B41FA5}">
                      <a16:colId xmlns:a16="http://schemas.microsoft.com/office/drawing/2014/main" val="1020255556"/>
                    </a:ext>
                  </a:extLst>
                </a:gridCol>
                <a:gridCol w="698585">
                  <a:extLst>
                    <a:ext uri="{9D8B030D-6E8A-4147-A177-3AD203B41FA5}">
                      <a16:colId xmlns:a16="http://schemas.microsoft.com/office/drawing/2014/main" val="3994791182"/>
                    </a:ext>
                  </a:extLst>
                </a:gridCol>
                <a:gridCol w="698585">
                  <a:extLst>
                    <a:ext uri="{9D8B030D-6E8A-4147-A177-3AD203B41FA5}">
                      <a16:colId xmlns:a16="http://schemas.microsoft.com/office/drawing/2014/main" val="2989437184"/>
                    </a:ext>
                  </a:extLst>
                </a:gridCol>
                <a:gridCol w="698585">
                  <a:extLst>
                    <a:ext uri="{9D8B030D-6E8A-4147-A177-3AD203B41FA5}">
                      <a16:colId xmlns:a16="http://schemas.microsoft.com/office/drawing/2014/main" val="2084175689"/>
                    </a:ext>
                  </a:extLst>
                </a:gridCol>
                <a:gridCol w="698585">
                  <a:extLst>
                    <a:ext uri="{9D8B030D-6E8A-4147-A177-3AD203B41FA5}">
                      <a16:colId xmlns:a16="http://schemas.microsoft.com/office/drawing/2014/main" val="759366163"/>
                    </a:ext>
                  </a:extLst>
                </a:gridCol>
                <a:gridCol w="698585">
                  <a:extLst>
                    <a:ext uri="{9D8B030D-6E8A-4147-A177-3AD203B41FA5}">
                      <a16:colId xmlns:a16="http://schemas.microsoft.com/office/drawing/2014/main" val="3812575299"/>
                    </a:ext>
                  </a:extLst>
                </a:gridCol>
                <a:gridCol w="698585">
                  <a:extLst>
                    <a:ext uri="{9D8B030D-6E8A-4147-A177-3AD203B41FA5}">
                      <a16:colId xmlns:a16="http://schemas.microsoft.com/office/drawing/2014/main" val="2981111274"/>
                    </a:ext>
                  </a:extLst>
                </a:gridCol>
                <a:gridCol w="698585">
                  <a:extLst>
                    <a:ext uri="{9D8B030D-6E8A-4147-A177-3AD203B41FA5}">
                      <a16:colId xmlns:a16="http://schemas.microsoft.com/office/drawing/2014/main" val="508048198"/>
                    </a:ext>
                  </a:extLst>
                </a:gridCol>
                <a:gridCol w="698585">
                  <a:extLst>
                    <a:ext uri="{9D8B030D-6E8A-4147-A177-3AD203B41FA5}">
                      <a16:colId xmlns:a16="http://schemas.microsoft.com/office/drawing/2014/main" val="4152630080"/>
                    </a:ext>
                  </a:extLst>
                </a:gridCol>
                <a:gridCol w="698585">
                  <a:extLst>
                    <a:ext uri="{9D8B030D-6E8A-4147-A177-3AD203B41FA5}">
                      <a16:colId xmlns:a16="http://schemas.microsoft.com/office/drawing/2014/main" val="556467607"/>
                    </a:ext>
                  </a:extLst>
                </a:gridCol>
              </a:tblGrid>
              <a:tr h="227938">
                <a:tc gridSpan="12">
                  <a:txBody>
                    <a:bodyPr/>
                    <a:lstStyle/>
                    <a:p>
                      <a:pPr algn="ctr" fontAlgn="t"/>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Compliance</a:t>
                      </a:r>
                      <a:endParaRPr lang="en-IE" sz="15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918909954"/>
                  </a:ext>
                </a:extLst>
              </a:tr>
              <a:tr h="534063">
                <a:tc>
                  <a:txBody>
                    <a:bodyPr/>
                    <a:lstStyle/>
                    <a:p>
                      <a:pPr algn="ctr" fontAlgn="t"/>
                      <a:r>
                        <a:rPr lang="en-IE" sz="800" b="1" i="0" u="none" strike="noStrike" dirty="0">
                          <a:solidFill>
                            <a:srgbClr val="000000"/>
                          </a:solidFill>
                          <a:effectLst/>
                          <a:latin typeface="Arial" panose="020B0604020202020204" pitchFamily="34" charset="0"/>
                        </a:rPr>
                        <a:t>Sufficient Risk Assessment undertaken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a:t>
                      </a:r>
                      <a:r>
                        <a:rPr lang="en-IE" sz="800" b="1" i="0" u="none" strike="noStrike" dirty="0" err="1">
                          <a:solidFill>
                            <a:srgbClr val="000000"/>
                          </a:solidFill>
                          <a:effectLst/>
                          <a:latin typeface="Arial" panose="020B0604020202020204" pitchFamily="34" charset="0"/>
                        </a:rPr>
                        <a:t>Tusla</a:t>
                      </a:r>
                      <a:r>
                        <a:rPr lang="en-IE" sz="800" b="1" i="0" u="none" strike="noStrike" dirty="0">
                          <a:solidFill>
                            <a:srgbClr val="000000"/>
                          </a:solidFill>
                          <a:effectLst/>
                          <a:latin typeface="Arial" panose="020B0604020202020204" pitchFamily="34" charset="0"/>
                        </a:rPr>
                        <a:t> guidelines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a:t>
                      </a:r>
                      <a:r>
                        <a:rPr lang="en-IE" sz="800" b="1" i="0" u="none" strike="noStrike" dirty="0" smtClean="0">
                          <a:solidFill>
                            <a:srgbClr val="000000"/>
                          </a:solidFill>
                          <a:effectLst/>
                          <a:latin typeface="Arial" panose="020B0604020202020204" pitchFamily="34" charset="0"/>
                        </a:rPr>
                        <a:t>read </a:t>
                      </a:r>
                      <a:r>
                        <a:rPr lang="en-IE" sz="800" b="1" i="0" u="none" strike="noStrike" dirty="0">
                          <a:solidFill>
                            <a:srgbClr val="000000"/>
                          </a:solidFill>
                          <a:effectLst/>
                          <a:latin typeface="Arial" panose="020B0604020202020204" pitchFamily="34" charset="0"/>
                        </a:rPr>
                        <a:t>by </a:t>
                      </a:r>
                      <a:r>
                        <a:rPr lang="en-IE" sz="800" b="1" i="0" u="none" strike="noStrike" dirty="0" smtClean="0">
                          <a:solidFill>
                            <a:srgbClr val="000000"/>
                          </a:solidFill>
                          <a:effectLst/>
                          <a:latin typeface="Arial" panose="020B0604020202020204" pitchFamily="34" charset="0"/>
                        </a:rPr>
                        <a:t>all staff</a:t>
                      </a:r>
                      <a:endParaRPr lang="en-IE" sz="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 CPW Policy Consistent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eLearning </a:t>
                      </a:r>
                      <a:r>
                        <a:rPr lang="en-IE" sz="800" b="1" i="0" u="none" strike="noStrike" dirty="0">
                          <a:solidFill>
                            <a:srgbClr val="000000"/>
                          </a:solidFill>
                          <a:effectLst/>
                          <a:latin typeface="Arial" panose="020B0604020202020204" pitchFamily="34" charset="0"/>
                        </a:rPr>
                        <a:t>Completed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smtClean="0">
                          <a:solidFill>
                            <a:srgbClr val="000000"/>
                          </a:solidFill>
                          <a:effectLst/>
                          <a:latin typeface="Arial" panose="020B0604020202020204" pitchFamily="34" charset="0"/>
                        </a:rPr>
                        <a:t>Management</a:t>
                      </a:r>
                      <a:r>
                        <a:rPr lang="en-IE" sz="800" b="1" i="0" u="none" strike="noStrike" baseline="0" dirty="0" smtClean="0">
                          <a:solidFill>
                            <a:srgbClr val="000000"/>
                          </a:solidFill>
                          <a:effectLst/>
                          <a:latin typeface="Arial" panose="020B0604020202020204" pitchFamily="34" charset="0"/>
                        </a:rPr>
                        <a:t> </a:t>
                      </a:r>
                      <a:r>
                        <a:rPr lang="en-IE" sz="800" b="1" i="0" u="none" strike="noStrike" dirty="0" smtClean="0">
                          <a:solidFill>
                            <a:srgbClr val="000000"/>
                          </a:solidFill>
                          <a:effectLst/>
                          <a:latin typeface="Arial" panose="020B0604020202020204" pitchFamily="34" charset="0"/>
                        </a:rPr>
                        <a:t>Procedure</a:t>
                      </a:r>
                      <a:endParaRPr lang="en-IE" sz="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Self-audit checklist completed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057663061"/>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3</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3</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6</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7</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6</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242445675"/>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4</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3</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12374588"/>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428101641"/>
                  </a:ext>
                </a:extLst>
              </a:tr>
              <a:tr h="431384">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43</a:t>
                      </a:r>
                      <a:r>
                        <a:rPr lang="en-IE" sz="800" b="1" i="0" u="none" strike="noStrike" dirty="0" smtClean="0">
                          <a:solidFill>
                            <a:schemeClr val="tx1"/>
                          </a:solidFill>
                          <a:effectLst/>
                          <a:latin typeface="Arial" panose="020B0604020202020204" pitchFamily="34" charset="0"/>
                        </a:rPr>
                        <a:t>% </a:t>
                      </a:r>
                    </a:p>
                    <a:p>
                      <a:pPr algn="ctr" fontAlgn="t"/>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43%  </a:t>
                      </a:r>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Evidence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29</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71</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57</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14</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 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71</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33579444"/>
                  </a:ext>
                </a:extLst>
              </a:tr>
            </a:tbl>
          </a:graphicData>
        </a:graphic>
      </p:graphicFrame>
      <p:sp>
        <p:nvSpPr>
          <p:cNvPr id="9" name="TextBox 8"/>
          <p:cNvSpPr txBox="1"/>
          <p:nvPr/>
        </p:nvSpPr>
        <p:spPr>
          <a:xfrm>
            <a:off x="456180" y="3900565"/>
            <a:ext cx="7924800" cy="261610"/>
          </a:xfrm>
          <a:prstGeom prst="rect">
            <a:avLst/>
          </a:prstGeom>
          <a:noFill/>
        </p:spPr>
        <p:txBody>
          <a:bodyPr wrap="square" rtlCol="0">
            <a:spAutoFit/>
          </a:bodyPr>
          <a:lstStyle/>
          <a:p>
            <a:r>
              <a:rPr lang="en-IE" sz="1100" dirty="0" smtClean="0"/>
              <a:t>*Five HSE hospitals and two HSE funded hospitals participated in this Pilot.  </a:t>
            </a:r>
            <a:endParaRPr lang="en-IE" sz="1100" dirty="0"/>
          </a:p>
        </p:txBody>
      </p:sp>
      <p:sp>
        <p:nvSpPr>
          <p:cNvPr id="6" name="TextBox 5"/>
          <p:cNvSpPr txBox="1"/>
          <p:nvPr/>
        </p:nvSpPr>
        <p:spPr>
          <a:xfrm>
            <a:off x="457195" y="4400550"/>
            <a:ext cx="8382005" cy="261610"/>
          </a:xfrm>
          <a:prstGeom prst="rect">
            <a:avLst/>
          </a:prstGeom>
          <a:noFill/>
        </p:spPr>
        <p:txBody>
          <a:bodyPr wrap="square" rtlCol="0">
            <a:spAutoFit/>
          </a:bodyPr>
          <a:lstStyle/>
          <a:p>
            <a:r>
              <a:rPr lang="en-IE" sz="1100" dirty="0" smtClean="0"/>
              <a:t>Evidence of compliance	              Evidence of partial </a:t>
            </a:r>
            <a:r>
              <a:rPr lang="en-IE" sz="1100" dirty="0"/>
              <a:t>c</a:t>
            </a:r>
            <a:r>
              <a:rPr lang="en-IE" sz="1100" dirty="0" smtClean="0"/>
              <a:t>ompliance 	               No evidence of compliance</a:t>
            </a:r>
            <a:endParaRPr lang="en-IE" sz="1100" dirty="0"/>
          </a:p>
        </p:txBody>
      </p:sp>
      <p:sp>
        <p:nvSpPr>
          <p:cNvPr id="7" name="Rectangle 6"/>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54389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a:t>
            </a:r>
            <a:r>
              <a:rPr lang="en-IE" dirty="0"/>
              <a:t>Findings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699478550"/>
              </p:ext>
            </p:extLst>
          </p:nvPr>
        </p:nvGraphicFramePr>
        <p:xfrm>
          <a:off x="228600" y="971550"/>
          <a:ext cx="8610600" cy="5015665"/>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361165049"/>
                    </a:ext>
                  </a:extLst>
                </a:gridCol>
              </a:tblGrid>
              <a:tr h="3057724">
                <a:tc>
                  <a:txBody>
                    <a:bodyPr/>
                    <a:lstStyle/>
                    <a:p>
                      <a:pPr marL="0" indent="0">
                        <a:spcAft>
                          <a:spcPts val="600"/>
                        </a:spcAft>
                        <a:buClr>
                          <a:srgbClr val="006152"/>
                        </a:buClr>
                        <a:buFont typeface="Arial" panose="020B0604020202020204" pitchFamily="34" charset="0"/>
                        <a:buNone/>
                      </a:pPr>
                      <a:r>
                        <a:rPr lang="en-IE" sz="1300" b="0" strike="noStrike" baseline="0" dirty="0" smtClean="0">
                          <a:solidFill>
                            <a:schemeClr val="tx1"/>
                          </a:solidFill>
                          <a:latin typeface="Arial" panose="020B0604020202020204" pitchFamily="34" charset="0"/>
                          <a:cs typeface="Arial" panose="020B0604020202020204" pitchFamily="34" charset="0"/>
                        </a:rPr>
                        <a:t>Significant levels of compliance were noted in most hospitals with the majority of requirements reported on. Notably low levels of compliance were identified in two areas: (</a:t>
                      </a:r>
                      <a:r>
                        <a:rPr lang="en-IE" sz="1300" b="0" strike="noStrike" baseline="0" dirty="0" err="1" smtClean="0">
                          <a:solidFill>
                            <a:schemeClr val="tx1"/>
                          </a:solidFill>
                          <a:latin typeface="Arial" panose="020B0604020202020204" pitchFamily="34" charset="0"/>
                          <a:cs typeface="Arial" panose="020B0604020202020204" pitchFamily="34" charset="0"/>
                        </a:rPr>
                        <a:t>i</a:t>
                      </a:r>
                      <a:r>
                        <a:rPr lang="en-IE" sz="1300" b="0" strike="noStrike" baseline="0" dirty="0" smtClean="0">
                          <a:solidFill>
                            <a:schemeClr val="tx1"/>
                          </a:solidFill>
                          <a:latin typeface="Arial" panose="020B0604020202020204" pitchFamily="34" charset="0"/>
                          <a:cs typeface="Arial" panose="020B0604020202020204" pitchFamily="34" charset="0"/>
                        </a:rPr>
                        <a:t>) the development of Child Safeguarding Statements in line with guidance issued by </a:t>
                      </a:r>
                      <a:r>
                        <a:rPr lang="en-IE" sz="1300" b="0" strike="noStrike" baseline="0" dirty="0" err="1" smtClean="0">
                          <a:solidFill>
                            <a:schemeClr val="tx1"/>
                          </a:solidFill>
                          <a:latin typeface="Arial" panose="020B0604020202020204" pitchFamily="34" charset="0"/>
                          <a:cs typeface="Arial" panose="020B0604020202020204" pitchFamily="34" charset="0"/>
                        </a:rPr>
                        <a:t>Tusla</a:t>
                      </a:r>
                      <a:r>
                        <a:rPr lang="en-IE" sz="1300" b="0" strike="noStrike" baseline="0" dirty="0" smtClean="0">
                          <a:solidFill>
                            <a:schemeClr val="tx1"/>
                          </a:solidFill>
                          <a:latin typeface="Arial" panose="020B0604020202020204" pitchFamily="34" charset="0"/>
                          <a:cs typeface="Arial" panose="020B0604020202020204" pitchFamily="34" charset="0"/>
                        </a:rPr>
                        <a:t> [legislative requirement] (ii) management of Child Protection and Welfare Records [HSE Policy requirement].</a:t>
                      </a:r>
                      <a:endParaRPr lang="en-IE" sz="1300" b="0" baseline="0" dirty="0" smtClean="0">
                        <a:solidFill>
                          <a:schemeClr val="tx1"/>
                        </a:solidFill>
                        <a:latin typeface="Arial" panose="020B0604020202020204" pitchFamily="34" charset="0"/>
                        <a:cs typeface="Arial" panose="020B0604020202020204" pitchFamily="34" charset="0"/>
                      </a:endParaRPr>
                    </a:p>
                    <a:p>
                      <a:pPr marL="0" indent="0">
                        <a:buClr>
                          <a:srgbClr val="006152"/>
                        </a:buClr>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IE" sz="1300" b="1" baseline="0" dirty="0" smtClean="0">
                          <a:solidFill>
                            <a:schemeClr val="tx1"/>
                          </a:solidFill>
                          <a:latin typeface="Arial" panose="020B0604020202020204" pitchFamily="34" charset="0"/>
                          <a:cs typeface="Arial" panose="020B0604020202020204" pitchFamily="34" charset="0"/>
                        </a:rPr>
                        <a:t>Reasons for findings of 'no' or 'partial' evidence of compliance:</a:t>
                      </a:r>
                    </a:p>
                    <a:p>
                      <a:pPr marL="0" indent="0">
                        <a:buFont typeface="Arial" panose="020B0604020202020204" pitchFamily="34" charset="0"/>
                        <a:buNone/>
                      </a:pPr>
                      <a:endParaRPr lang="en-IE" sz="8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00000"/>
                        <a:buFont typeface="+mj-lt"/>
                        <a:buAutoNum type="arabicPeriod"/>
                      </a:pPr>
                      <a:r>
                        <a:rPr lang="en-IE" sz="1300" b="0" baseline="0" dirty="0" smtClean="0">
                          <a:solidFill>
                            <a:schemeClr val="tx1"/>
                          </a:solidFill>
                          <a:latin typeface="Arial" panose="020B0604020202020204" pitchFamily="34" charset="0"/>
                          <a:cs typeface="Arial" panose="020B0604020202020204" pitchFamily="34" charset="0"/>
                        </a:rPr>
                        <a:t>Child Safeguarding risks were not considered by </a:t>
                      </a:r>
                      <a:r>
                        <a:rPr lang="en-IE" sz="1300" b="1" u="sng" baseline="0" dirty="0" smtClean="0">
                          <a:solidFill>
                            <a:schemeClr val="tx1"/>
                          </a:solidFill>
                          <a:latin typeface="Arial" panose="020B0604020202020204" pitchFamily="34" charset="0"/>
                          <a:cs typeface="Arial" panose="020B0604020202020204" pitchFamily="34" charset="0"/>
                        </a:rPr>
                        <a:t>all</a:t>
                      </a:r>
                      <a:r>
                        <a:rPr lang="en-IE" sz="1300" b="0" baseline="0" dirty="0" smtClean="0">
                          <a:solidFill>
                            <a:schemeClr val="tx1"/>
                          </a:solidFill>
                          <a:latin typeface="Arial" panose="020B0604020202020204" pitchFamily="34" charset="0"/>
                          <a:cs typeface="Arial" panose="020B0604020202020204" pitchFamily="34" charset="0"/>
                        </a:rPr>
                        <a:t> hospital departments</a:t>
                      </a:r>
                    </a:p>
                    <a:p>
                      <a:pPr marL="342900" indent="-342900">
                        <a:lnSpc>
                          <a:spcPct val="100000"/>
                        </a:lnSpc>
                        <a:spcAft>
                          <a:spcPts val="600"/>
                        </a:spcAft>
                        <a:buClr>
                          <a:srgbClr val="006152"/>
                        </a:buClr>
                        <a:buSzPct val="100000"/>
                        <a:buFont typeface="+mj-lt"/>
                        <a:buAutoNum type="arabicPeriod"/>
                      </a:pPr>
                      <a:r>
                        <a:rPr lang="en-IE" sz="1300" b="0" baseline="0" dirty="0" smtClean="0">
                          <a:solidFill>
                            <a:schemeClr val="tx1"/>
                          </a:solidFill>
                          <a:latin typeface="Arial" panose="020B0604020202020204" pitchFamily="34" charset="0"/>
                          <a:cs typeface="Arial" panose="020B0604020202020204" pitchFamily="34" charset="0"/>
                        </a:rPr>
                        <a:t>Hospitals could not evidence in their risk assessments that they had considered:</a:t>
                      </a:r>
                    </a:p>
                    <a:p>
                      <a:pPr marL="712788" indent="-342900">
                        <a:lnSpc>
                          <a:spcPct val="100000"/>
                        </a:lnSpc>
                        <a:spcAft>
                          <a:spcPts val="0"/>
                        </a:spcAft>
                        <a:buClr>
                          <a:srgbClr val="006152"/>
                        </a:buClr>
                        <a:buSzPct val="100000"/>
                        <a:buFont typeface="Arial" panose="020B0604020202020204" pitchFamily="34" charset="0"/>
                        <a:buChar char="•"/>
                      </a:pPr>
                      <a:r>
                        <a:rPr lang="en-IE" sz="1300" b="0" baseline="0" dirty="0" smtClean="0">
                          <a:solidFill>
                            <a:schemeClr val="tx1"/>
                          </a:solidFill>
                          <a:latin typeface="Arial" panose="020B0604020202020204" pitchFamily="34" charset="0"/>
                          <a:cs typeface="Arial" panose="020B0604020202020204" pitchFamily="34" charset="0"/>
                        </a:rPr>
                        <a:t>Risk of harm through access to ICT (e.g. social media or web access, electronic contact, etc.) </a:t>
                      </a:r>
                    </a:p>
                    <a:p>
                      <a:pPr marL="712788" indent="-342900">
                        <a:lnSpc>
                          <a:spcPct val="100000"/>
                        </a:lnSpc>
                        <a:spcAft>
                          <a:spcPts val="0"/>
                        </a:spcAft>
                        <a:buClr>
                          <a:srgbClr val="006152"/>
                        </a:buClr>
                        <a:buSzPct val="100000"/>
                        <a:buFont typeface="Arial" panose="020B0604020202020204" pitchFamily="34" charset="0"/>
                        <a:buChar char="•"/>
                      </a:pPr>
                      <a:r>
                        <a:rPr lang="en-IE" sz="1300" b="0" baseline="0" dirty="0" smtClean="0">
                          <a:solidFill>
                            <a:schemeClr val="tx1"/>
                          </a:solidFill>
                          <a:latin typeface="Arial" panose="020B0604020202020204" pitchFamily="34" charset="0"/>
                          <a:cs typeface="Arial" panose="020B0604020202020204" pitchFamily="34" charset="0"/>
                        </a:rPr>
                        <a:t>Risk of harm to a child from the use/misuse of digital images.</a:t>
                      </a:r>
                    </a:p>
                    <a:p>
                      <a:pPr marL="712788" indent="-342900">
                        <a:lnSpc>
                          <a:spcPct val="100000"/>
                        </a:lnSpc>
                        <a:spcAft>
                          <a:spcPts val="0"/>
                        </a:spcAft>
                        <a:buClr>
                          <a:srgbClr val="006152"/>
                        </a:buClr>
                        <a:buSzPct val="100000"/>
                        <a:buFont typeface="Arial" panose="020B0604020202020204" pitchFamily="34" charset="0"/>
                        <a:buChar char="•"/>
                      </a:pPr>
                      <a:r>
                        <a:rPr lang="en-IE" sz="1300" b="0" baseline="0" dirty="0" smtClean="0">
                          <a:solidFill>
                            <a:schemeClr val="tx1"/>
                          </a:solidFill>
                          <a:latin typeface="Arial" panose="020B0604020202020204" pitchFamily="34" charset="0"/>
                          <a:cs typeface="Arial" panose="020B0604020202020204" pitchFamily="34" charset="0"/>
                        </a:rPr>
                        <a:t>Risk of harm to a child by another child.</a:t>
                      </a:r>
                    </a:p>
                    <a:p>
                      <a:pPr marL="342900" marR="0" lvl="0" indent="-342900" defTabSz="914400" eaLnBrk="1" fontAlgn="auto" latinLnBrk="0" hangingPunct="1">
                        <a:lnSpc>
                          <a:spcPct val="100000"/>
                        </a:lnSpc>
                        <a:spcBef>
                          <a:spcPts val="0"/>
                        </a:spcBef>
                        <a:spcAft>
                          <a:spcPts val="0"/>
                        </a:spcAft>
                        <a:buClr>
                          <a:srgbClr val="006152"/>
                        </a:buClr>
                        <a:buSzPct val="100000"/>
                        <a:buFont typeface="+mj-lt"/>
                        <a:buAutoNum type="arabicPeriod"/>
                        <a:tabLst/>
                        <a:defRPr/>
                      </a:pPr>
                      <a:endParaRPr lang="en-IE" sz="1300" b="0" baseline="0" dirty="0" smtClean="0">
                        <a:solidFill>
                          <a:schemeClr val="tx1"/>
                        </a:solidFill>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
                          <a:srgbClr val="006152"/>
                        </a:buClr>
                        <a:buSzPct val="100000"/>
                        <a:buFont typeface="+mj-lt"/>
                        <a:buAutoNum type="arabicPeriod" startAt="3"/>
                        <a:tabLst/>
                        <a:defRPr/>
                      </a:pPr>
                      <a:r>
                        <a:rPr lang="en-IE" sz="1300" b="0" baseline="0" dirty="0" smtClean="0">
                          <a:solidFill>
                            <a:schemeClr val="tx1"/>
                          </a:solidFill>
                          <a:latin typeface="Arial" panose="020B0604020202020204" pitchFamily="34" charset="0"/>
                          <a:cs typeface="Arial" panose="020B0604020202020204" pitchFamily="34" charset="0"/>
                        </a:rPr>
                        <a:t>Child Safeguarding Statements were not (</a:t>
                      </a:r>
                      <a:r>
                        <a:rPr lang="en-IE" sz="1300" b="0" baseline="0" dirty="0" err="1" smtClean="0">
                          <a:solidFill>
                            <a:schemeClr val="tx1"/>
                          </a:solidFill>
                          <a:latin typeface="Arial" panose="020B0604020202020204" pitchFamily="34" charset="0"/>
                          <a:cs typeface="Arial" panose="020B0604020202020204" pitchFamily="34" charset="0"/>
                        </a:rPr>
                        <a:t>i</a:t>
                      </a:r>
                      <a:r>
                        <a:rPr lang="en-IE" sz="1300" b="0" baseline="0" dirty="0" smtClean="0">
                          <a:solidFill>
                            <a:schemeClr val="tx1"/>
                          </a:solidFill>
                          <a:latin typeface="Arial" panose="020B0604020202020204" pitchFamily="34" charset="0"/>
                          <a:cs typeface="Arial" panose="020B0604020202020204" pitchFamily="34" charset="0"/>
                        </a:rPr>
                        <a:t>) </a:t>
                      </a:r>
                      <a:r>
                        <a:rPr lang="en-IE" sz="1300" b="0" u="none" baseline="0" dirty="0" smtClean="0">
                          <a:solidFill>
                            <a:schemeClr val="tx1"/>
                          </a:solidFill>
                          <a:latin typeface="Arial" panose="020B0604020202020204" pitchFamily="34" charset="0"/>
                          <a:cs typeface="Arial" panose="020B0604020202020204" pitchFamily="34" charset="0"/>
                        </a:rPr>
                        <a:t>developed</a:t>
                      </a:r>
                      <a:r>
                        <a:rPr lang="en-IE" sz="1300" b="0" baseline="0" dirty="0" smtClean="0">
                          <a:solidFill>
                            <a:schemeClr val="tx1"/>
                          </a:solidFill>
                          <a:latin typeface="Arial" panose="020B0604020202020204" pitchFamily="34" charset="0"/>
                          <a:cs typeface="Arial" panose="020B0604020202020204" pitchFamily="34" charset="0"/>
                        </a:rPr>
                        <a:t> in line with legislative requirements (ii) developed in line with </a:t>
                      </a:r>
                      <a:r>
                        <a:rPr lang="en-IE" sz="1300" b="0" baseline="0" dirty="0" err="1" smtClean="0">
                          <a:solidFill>
                            <a:schemeClr val="tx1"/>
                          </a:solidFill>
                          <a:latin typeface="Arial" panose="020B0604020202020204" pitchFamily="34" charset="0"/>
                          <a:cs typeface="Arial" panose="020B0604020202020204" pitchFamily="34" charset="0"/>
                        </a:rPr>
                        <a:t>Tusla</a:t>
                      </a:r>
                      <a:r>
                        <a:rPr lang="en-IE" sz="1300" b="0" baseline="0" dirty="0" smtClean="0">
                          <a:solidFill>
                            <a:schemeClr val="tx1"/>
                          </a:solidFill>
                          <a:latin typeface="Arial" panose="020B0604020202020204" pitchFamily="34" charset="0"/>
                          <a:cs typeface="Arial" panose="020B0604020202020204" pitchFamily="34" charset="0"/>
                        </a:rPr>
                        <a:t> guidance (iii) displayed and </a:t>
                      </a:r>
                      <a:r>
                        <a:rPr lang="en-IE" sz="1300" b="0" i="0" u="none" baseline="0" dirty="0" smtClean="0">
                          <a:solidFill>
                            <a:schemeClr val="tx1"/>
                          </a:solidFill>
                          <a:latin typeface="Arial" panose="020B0604020202020204" pitchFamily="34" charset="0"/>
                          <a:cs typeface="Arial" panose="020B0604020202020204" pitchFamily="34" charset="0"/>
                        </a:rPr>
                        <a:t>reviewed </a:t>
                      </a:r>
                      <a:r>
                        <a:rPr lang="en-IE" sz="1300" b="0" baseline="0" dirty="0" smtClean="0">
                          <a:solidFill>
                            <a:schemeClr val="tx1"/>
                          </a:solidFill>
                          <a:latin typeface="Arial" panose="020B0604020202020204" pitchFamily="34" charset="0"/>
                          <a:cs typeface="Arial" panose="020B0604020202020204" pitchFamily="34" charset="0"/>
                        </a:rPr>
                        <a:t>in line with legislative requirements. </a:t>
                      </a:r>
                    </a:p>
                    <a:p>
                      <a:pPr marL="342900" marR="0" lvl="0" indent="-342900" defTabSz="914400" eaLnBrk="1" fontAlgn="auto" latinLnBrk="0" hangingPunct="1">
                        <a:lnSpc>
                          <a:spcPct val="100000"/>
                        </a:lnSpc>
                        <a:spcBef>
                          <a:spcPts val="0"/>
                        </a:spcBef>
                        <a:spcAft>
                          <a:spcPts val="0"/>
                        </a:spcAft>
                        <a:buClr>
                          <a:srgbClr val="006152"/>
                        </a:buClr>
                        <a:buSzPct val="100000"/>
                        <a:buFont typeface="+mj-lt"/>
                        <a:buAutoNum type="arabicPeriod" startAt="3"/>
                        <a:tabLst/>
                        <a:defRPr/>
                      </a:pPr>
                      <a:endParaRPr lang="en-IE" sz="1300" b="0" baseline="0" dirty="0" smtClean="0">
                        <a:solidFill>
                          <a:schemeClr val="tx1"/>
                        </a:solidFill>
                        <a:latin typeface="Arial" panose="020B0604020202020204" pitchFamily="34" charset="0"/>
                        <a:cs typeface="Arial" panose="020B0604020202020204" pitchFamily="34" charset="0"/>
                      </a:endParaRPr>
                    </a:p>
                    <a:p>
                      <a:pPr marL="357188" marR="0" lvl="0" indent="-342900" defTabSz="914400" eaLnBrk="1" fontAlgn="auto" latinLnBrk="0" hangingPunct="1">
                        <a:lnSpc>
                          <a:spcPct val="100000"/>
                        </a:lnSpc>
                        <a:spcBef>
                          <a:spcPts val="0"/>
                        </a:spcBef>
                        <a:spcAft>
                          <a:spcPts val="600"/>
                        </a:spcAft>
                        <a:buClr>
                          <a:srgbClr val="006152"/>
                        </a:buClr>
                        <a:buSzPct val="100000"/>
                        <a:buFont typeface="+mj-lt"/>
                        <a:buAutoNum type="arabicPeriod" startAt="3"/>
                        <a:tabLst/>
                        <a:defRPr/>
                      </a:pPr>
                      <a:r>
                        <a:rPr lang="en-IE" sz="1300" b="0" baseline="0" dirty="0" smtClean="0">
                          <a:solidFill>
                            <a:schemeClr val="tx1"/>
                          </a:solidFill>
                          <a:latin typeface="Arial" panose="020B0604020202020204" pitchFamily="34" charset="0"/>
                          <a:cs typeface="Arial" panose="020B0604020202020204" pitchFamily="34" charset="0"/>
                        </a:rPr>
                        <a:t>Procedures were not in place to ensure that Child Protection and Welfare records are stored appropriately and securely; measures were not always in place to ensure that staff were aware of CP&amp;W records and could access them on a need to know basis.   </a:t>
                      </a:r>
                      <a:endParaRPr lang="en-IE" sz="13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4009055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41362404"/>
              </p:ext>
            </p:extLst>
          </p:nvPr>
        </p:nvGraphicFramePr>
        <p:xfrm>
          <a:off x="381000" y="1200150"/>
          <a:ext cx="8077200" cy="697991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1" i="0" u="sng"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ANY</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potential for harm to a child while availing of the service must be considered in a Child Safeguarding Risk Assessment; it is important to consider who the service user is; the vulnerability of children attending the service, and </a:t>
                      </a:r>
                      <a:r>
                        <a:rPr kumimoji="0" lang="en-IE" sz="1300" b="0" i="0" u="sng"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all</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activities provided as part of the service: </a:t>
                      </a:r>
                    </a:p>
                    <a:p>
                      <a:pPr marL="0"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endPar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719138" marR="0" lvl="0" indent="-90488"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tab pos="7086600" algn="l"/>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719138" marR="0" lvl="0" indent="-90488"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tab pos="7086600" algn="l"/>
                        </a:tabLst>
                        <a:defRPr/>
                      </a:pPr>
                      <a:endParaRPr lang="en-IE" sz="1300" b="0" u="none" dirty="0" smtClean="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Child Safeguarding Statements must be developed in line with any guidance issued by </a:t>
                      </a:r>
                      <a:r>
                        <a:rPr kumimoji="0" lang="en-IE" sz="13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Tusla</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In addition to </a:t>
                      </a:r>
                      <a:r>
                        <a:rPr kumimoji="0" lang="en-IE" sz="1300" b="0" i="0" u="none" strike="noStrike" kern="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following </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HSE Guidance on Developing Child Safeguarding Statements it is also advisable to refer to the Outcome Review Form used by the </a:t>
                      </a:r>
                      <a:r>
                        <a:rPr kumimoji="0" lang="en-IE" sz="13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Tusla</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Child Safeguarding Statement Compliance Unit. The form can be found on the </a:t>
                      </a:r>
                      <a:r>
                        <a:rPr kumimoji="0" lang="en-IE" sz="13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Tusla</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website </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2"/>
                        </a:rPr>
                        <a:t>www.tusla.ie</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IE" sz="1300" b="0" i="0" u="none" strike="noStrike" kern="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endParaRPr>
                    </a:p>
                    <a:p>
                      <a:pPr marL="285750" indent="-285750">
                        <a:spcAft>
                          <a:spcPts val="600"/>
                        </a:spcAft>
                        <a:buClr>
                          <a:srgbClr val="006152"/>
                        </a:buClr>
                        <a:buFont typeface="Arial" panose="020B0604020202020204" pitchFamily="34" charset="0"/>
                        <a:buChar char="►"/>
                      </a:pPr>
                      <a:endParaRPr lang="en-IE" sz="1300" b="0" u="none"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300" b="0" baseline="0" dirty="0" smtClean="0">
                          <a:solidFill>
                            <a:schemeClr val="tx1"/>
                          </a:solidFill>
                          <a:latin typeface="Arial" panose="020B0604020202020204" pitchFamily="34" charset="0"/>
                          <a:cs typeface="Arial" panose="020B0604020202020204" pitchFamily="34" charset="0"/>
                        </a:rPr>
                        <a:t>The most up to date version of the HSE Child Safeguarding Statement template should always be used; available for download at </a:t>
                      </a:r>
                      <a:r>
                        <a:rPr lang="en-IE" sz="1300" b="0" baseline="0" dirty="0" smtClean="0">
                          <a:solidFill>
                            <a:schemeClr val="tx1"/>
                          </a:solidFill>
                          <a:latin typeface="Arial" panose="020B0604020202020204" pitchFamily="34" charset="0"/>
                          <a:cs typeface="Arial" panose="020B0604020202020204" pitchFamily="34" charset="0"/>
                          <a:hlinkClick r:id="rId3"/>
                        </a:rPr>
                        <a:t>www.hse.ie/childrenfirst</a:t>
                      </a:r>
                      <a:r>
                        <a:rPr lang="en-IE" sz="1300" b="0" baseline="0" dirty="0" smtClean="0">
                          <a:solidFill>
                            <a:schemeClr val="tx1"/>
                          </a:solidFill>
                          <a:latin typeface="Arial" panose="020B0604020202020204" pitchFamily="34" charset="0"/>
                          <a:cs typeface="Arial" panose="020B0604020202020204" pitchFamily="34" charset="0"/>
                        </a:rPr>
                        <a:t>. Please note that it should always be printed in A3.   </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
        <p:nvSpPr>
          <p:cNvPr id="4" name="TextBox 3"/>
          <p:cNvSpPr txBox="1"/>
          <p:nvPr/>
        </p:nvSpPr>
        <p:spPr>
          <a:xfrm>
            <a:off x="1295400" y="1885950"/>
            <a:ext cx="6553200" cy="692497"/>
          </a:xfrm>
          <a:prstGeom prst="rect">
            <a:avLst/>
          </a:prstGeom>
          <a:noFill/>
        </p:spPr>
        <p:txBody>
          <a:bodyPr wrap="square" rtlCol="0">
            <a:spAutoFit/>
          </a:bodyPr>
          <a:lstStyle/>
          <a:p>
            <a:pPr marR="0" lvl="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tab pos="7086600" algn="l"/>
              </a:tabLst>
              <a:defRPr/>
            </a:pPr>
            <a:r>
              <a:rPr lang="en-IE" sz="1300" dirty="0" smtClean="0">
                <a:solidFill>
                  <a:schemeClr val="tx1"/>
                </a:solidFill>
                <a:latin typeface="Arial" panose="020B0604020202020204" pitchFamily="34" charset="0"/>
                <a:cs typeface="Arial" panose="020B0604020202020204" pitchFamily="34" charset="0"/>
              </a:rPr>
              <a:t>e.g</a:t>
            </a:r>
            <a:r>
              <a:rPr lang="en-IE" sz="1300" dirty="0">
                <a:solidFill>
                  <a:schemeClr val="tx1"/>
                </a:solidFill>
                <a:latin typeface="Arial" panose="020B0604020202020204" pitchFamily="34" charset="0"/>
                <a:cs typeface="Arial" panose="020B0604020202020204" pitchFamily="34" charset="0"/>
              </a:rPr>
              <a:t>. lone </a:t>
            </a:r>
            <a:r>
              <a:rPr lang="en-IE" sz="1300" dirty="0" smtClean="0">
                <a:solidFill>
                  <a:schemeClr val="tx1"/>
                </a:solidFill>
                <a:latin typeface="Arial" panose="020B0604020202020204" pitchFamily="34" charset="0"/>
                <a:cs typeface="Arial" panose="020B0604020202020204" pitchFamily="34" charset="0"/>
              </a:rPr>
              <a:t>working; </a:t>
            </a:r>
            <a:r>
              <a:rPr lang="en-IE" sz="1300" dirty="0">
                <a:solidFill>
                  <a:schemeClr val="tx1"/>
                </a:solidFill>
                <a:latin typeface="Arial" panose="020B0604020202020204" pitchFamily="34" charset="0"/>
                <a:cs typeface="Arial" panose="020B0604020202020204" pitchFamily="34" charset="0"/>
              </a:rPr>
              <a:t>home </a:t>
            </a:r>
            <a:r>
              <a:rPr lang="en-IE" sz="1300" dirty="0" smtClean="0">
                <a:solidFill>
                  <a:schemeClr val="tx1"/>
                </a:solidFill>
                <a:latin typeface="Arial" panose="020B0604020202020204" pitchFamily="34" charset="0"/>
                <a:cs typeface="Arial" panose="020B0604020202020204" pitchFamily="34" charset="0"/>
              </a:rPr>
              <a:t>visits; </a:t>
            </a:r>
            <a:r>
              <a:rPr lang="en-IE" sz="1300" dirty="0">
                <a:solidFill>
                  <a:schemeClr val="tx1"/>
                </a:solidFill>
                <a:latin typeface="Arial" panose="020B0604020202020204" pitchFamily="34" charset="0"/>
                <a:cs typeface="Arial" panose="020B0604020202020204" pitchFamily="34" charset="0"/>
              </a:rPr>
              <a:t>intimate </a:t>
            </a:r>
            <a:r>
              <a:rPr lang="en-IE" sz="1300" dirty="0" smtClean="0">
                <a:solidFill>
                  <a:schemeClr val="tx1"/>
                </a:solidFill>
                <a:latin typeface="Arial" panose="020B0604020202020204" pitchFamily="34" charset="0"/>
                <a:cs typeface="Arial" panose="020B0604020202020204" pitchFamily="34" charset="0"/>
              </a:rPr>
              <a:t>care; taking photographs; outings; </a:t>
            </a:r>
            <a:r>
              <a:rPr lang="en-IE" sz="1300" dirty="0">
                <a:solidFill>
                  <a:schemeClr val="tx1"/>
                </a:solidFill>
                <a:latin typeface="Arial" panose="020B0604020202020204" pitchFamily="34" charset="0"/>
                <a:cs typeface="Arial" panose="020B0604020202020204" pitchFamily="34" charset="0"/>
              </a:rPr>
              <a:t>prescribing of </a:t>
            </a:r>
            <a:r>
              <a:rPr lang="en-IE" sz="1300" dirty="0" smtClean="0">
                <a:solidFill>
                  <a:schemeClr val="tx1"/>
                </a:solidFill>
                <a:latin typeface="Arial" panose="020B0604020202020204" pitchFamily="34" charset="0"/>
                <a:cs typeface="Arial" panose="020B0604020202020204" pitchFamily="34" charset="0"/>
              </a:rPr>
              <a:t>medication; access to ICT; services </a:t>
            </a:r>
            <a:r>
              <a:rPr lang="en-IE" sz="1300" dirty="0">
                <a:solidFill>
                  <a:schemeClr val="tx1"/>
                </a:solidFill>
                <a:latin typeface="Arial" panose="020B0604020202020204" pitchFamily="34" charset="0"/>
                <a:cs typeface="Arial" panose="020B0604020202020204" pitchFamily="34" charset="0"/>
              </a:rPr>
              <a:t>provided </a:t>
            </a:r>
            <a:r>
              <a:rPr lang="en-IE" sz="1300" dirty="0" smtClean="0">
                <a:solidFill>
                  <a:schemeClr val="tx1"/>
                </a:solidFill>
                <a:latin typeface="Arial" panose="020B0604020202020204" pitchFamily="34" charset="0"/>
                <a:cs typeface="Arial" panose="020B0604020202020204" pitchFamily="34" charset="0"/>
              </a:rPr>
              <a:t>online </a:t>
            </a:r>
            <a:r>
              <a:rPr lang="en-IE" sz="1300" dirty="0">
                <a:solidFill>
                  <a:schemeClr val="tx1"/>
                </a:solidFill>
                <a:latin typeface="Arial" panose="020B0604020202020204" pitchFamily="34" charset="0"/>
                <a:cs typeface="Arial" panose="020B0604020202020204" pitchFamily="34" charset="0"/>
              </a:rPr>
              <a:t>or by phone </a:t>
            </a:r>
            <a:r>
              <a:rPr lang="en-IE" sz="1300" dirty="0" smtClean="0">
                <a:solidFill>
                  <a:schemeClr val="tx1"/>
                </a:solidFill>
                <a:latin typeface="Arial" panose="020B0604020202020204" pitchFamily="34" charset="0"/>
                <a:cs typeface="Arial" panose="020B0604020202020204" pitchFamily="34" charset="0"/>
              </a:rPr>
              <a:t>including </a:t>
            </a:r>
            <a:r>
              <a:rPr lang="en-IE" sz="1300" dirty="0">
                <a:solidFill>
                  <a:schemeClr val="tx1"/>
                </a:solidFill>
                <a:latin typeface="Arial" panose="020B0604020202020204" pitchFamily="34" charset="0"/>
                <a:cs typeface="Arial" panose="020B0604020202020204" pitchFamily="34" charset="0"/>
              </a:rPr>
              <a:t>services provided to adults who may be parents/guardians or have access to children.</a:t>
            </a:r>
          </a:p>
        </p:txBody>
      </p:sp>
    </p:spTree>
    <p:extLst>
      <p:ext uri="{BB962C8B-B14F-4D97-AF65-F5344CB8AC3E}">
        <p14:creationId xmlns:p14="http://schemas.microsoft.com/office/powerpoint/2010/main" val="1101824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4180242790"/>
              </p:ext>
            </p:extLst>
          </p:nvPr>
        </p:nvGraphicFramePr>
        <p:xfrm>
          <a:off x="381000" y="1200150"/>
          <a:ext cx="8077200" cy="687323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pPr>
                      <a:r>
                        <a:rPr lang="en-IE" sz="1300" b="0" baseline="0" dirty="0" smtClean="0">
                          <a:solidFill>
                            <a:schemeClr val="tx1"/>
                          </a:solidFill>
                          <a:latin typeface="Arial" panose="020B0604020202020204" pitchFamily="34" charset="0"/>
                          <a:cs typeface="Arial" panose="020B0604020202020204" pitchFamily="34" charset="0"/>
                        </a:rPr>
                        <a:t>Child Safeguarding Statements must be reviewed at intervals of not more than 24 months, or, sooner following a material change in any matter to which the statement refers.</a:t>
                      </a:r>
                    </a:p>
                    <a:p>
                      <a:pPr marL="0"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r>
                        <a:rPr lang="en-IE" sz="1300" b="0" u="none" dirty="0" smtClean="0">
                          <a:solidFill>
                            <a:schemeClr val="tx1"/>
                          </a:solidFill>
                          <a:latin typeface="Arial" panose="020B0604020202020204" pitchFamily="34" charset="0"/>
                          <a:cs typeface="Arial" panose="020B0604020202020204" pitchFamily="34" charset="0"/>
                        </a:rPr>
                        <a:t> </a:t>
                      </a:r>
                    </a:p>
                    <a:p>
                      <a:pPr marL="285750"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Services must have appropriate procedures in place for the management and storage of child protection &amp; welfare records. CP&amp;W records must be stored securely in a manner that upholds the confidential nature of the information. See Section 6 of </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2"/>
                        </a:rPr>
                        <a:t>HSE Child Protection &amp; Welfare Policy</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for guidance.</a:t>
                      </a:r>
                    </a:p>
                    <a:p>
                      <a:pPr marL="268288"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endParaRPr kumimoji="0" lang="en-IE" sz="1300" b="1" i="0" u="sng"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68288" marR="0" lvl="0" indent="0" defTabSz="914400" eaLnBrk="1" fontAlgn="auto" latinLnBrk="0" hangingPunct="1">
                        <a:lnSpc>
                          <a:spcPct val="100000"/>
                        </a:lnSpc>
                        <a:spcBef>
                          <a:spcPts val="0"/>
                        </a:spcBef>
                        <a:spcAft>
                          <a:spcPts val="600"/>
                        </a:spcAft>
                        <a:buClr>
                          <a:srgbClr val="006152"/>
                        </a:buClr>
                        <a:buSzTx/>
                        <a:buFont typeface="Arial" panose="020B0604020202020204" pitchFamily="34" charset="0"/>
                        <a:buNone/>
                        <a:tabLst/>
                        <a:defRPr/>
                      </a:pPr>
                      <a:r>
                        <a:rPr kumimoji="0" lang="en-IE" sz="1300" b="1" i="0" u="sng"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Please note:</a:t>
                      </a:r>
                    </a:p>
                    <a:p>
                      <a:pPr marL="1081088"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Copies of </a:t>
                      </a:r>
                      <a:r>
                        <a:rPr kumimoji="0" lang="en-IE" sz="1300" b="1" i="0" u="sng"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all</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reports sent to </a:t>
                      </a:r>
                      <a:r>
                        <a:rPr kumimoji="0" lang="en-IE" sz="13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Tusla</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must be retained</a:t>
                      </a:r>
                    </a:p>
                    <a:p>
                      <a:pPr marL="1081088"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Child protection and welfare records must be held in perpetuity</a:t>
                      </a:r>
                    </a:p>
                    <a:p>
                      <a:pPr marL="1081088"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Access to CP&amp;W records must be on a need to know basis</a:t>
                      </a:r>
                    </a:p>
                    <a:p>
                      <a:pPr marL="1081088" marR="0" lvl="0" indent="-285750" defTabSz="914400" eaLnBrk="1" fontAlgn="auto" latinLnBrk="0" hangingPunct="1">
                        <a:lnSpc>
                          <a:spcPct val="100000"/>
                        </a:lnSpc>
                        <a:spcBef>
                          <a:spcPts val="0"/>
                        </a:spcBef>
                        <a:spcAft>
                          <a:spcPts val="600"/>
                        </a:spcAft>
                        <a:buClr>
                          <a:srgbClr val="006152"/>
                        </a:buClr>
                        <a:buSzTx/>
                        <a:buFont typeface="Arial" panose="020B0604020202020204" pitchFamily="34" charset="0"/>
                        <a:buChar char="•"/>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If a separate CP&amp;W record exists this must be noted on the main chart   </a:t>
                      </a:r>
                    </a:p>
                    <a:p>
                      <a:pPr marL="285750" indent="-285750">
                        <a:spcAft>
                          <a:spcPts val="600"/>
                        </a:spcAft>
                        <a:buClr>
                          <a:srgbClr val="006152"/>
                        </a:buClr>
                        <a:buFont typeface="Arial" panose="020B0604020202020204" pitchFamily="34" charset="0"/>
                        <a:buChar char="►"/>
                      </a:pPr>
                      <a:endParaRPr lang="en-IE" sz="1400" b="0" baseline="0" dirty="0" smtClean="0">
                        <a:solidFill>
                          <a:schemeClr val="accent2"/>
                        </a:solidFill>
                        <a:latin typeface="Arial" panose="020B0604020202020204" pitchFamily="34" charset="0"/>
                        <a:cs typeface="Arial" panose="020B0604020202020204" pitchFamily="34" charset="0"/>
                      </a:endParaRPr>
                    </a:p>
                    <a:p>
                      <a:pPr marL="1187450" indent="-285750">
                        <a:spcAft>
                          <a:spcPts val="600"/>
                        </a:spcAft>
                        <a:buClr>
                          <a:srgbClr val="006152"/>
                        </a:buClr>
                        <a:buFont typeface="Arial" panose="020B0604020202020204" pitchFamily="34" charset="0"/>
                        <a:buChar char="►"/>
                        <a:tabLst>
                          <a:tab pos="985838" algn="l"/>
                        </a:tabLst>
                      </a:pPr>
                      <a:endParaRPr lang="en-IE" sz="1400" b="1" baseline="0" dirty="0" smtClean="0">
                        <a:solidFill>
                          <a:schemeClr val="accent2"/>
                        </a:solidFill>
                        <a:latin typeface="Arial" panose="020B0604020202020204" pitchFamily="34" charset="0"/>
                        <a:cs typeface="Arial" panose="020B0604020202020204" pitchFamily="34" charset="0"/>
                      </a:endParaRPr>
                    </a:p>
                    <a:p>
                      <a:pPr marL="280988" indent="0">
                        <a:buClr>
                          <a:srgbClr val="006152"/>
                        </a:buClr>
                        <a:buFont typeface="+mj-lt"/>
                        <a:buNone/>
                      </a:pPr>
                      <a:endParaRPr lang="en-IE" sz="1600" b="0" dirty="0" smtClean="0">
                        <a:solidFill>
                          <a:schemeClr val="tx1"/>
                        </a:solidFill>
                        <a:latin typeface="Arial" panose="020B0604020202020204" pitchFamily="34" charset="0"/>
                        <a:cs typeface="Arial" panose="020B0604020202020204" pitchFamily="34" charset="0"/>
                      </a:endParaRP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304212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1436901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419350"/>
            <a:ext cx="6019800" cy="244682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7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rPr>
              <a:t>Gaps based on the nature</a:t>
            </a:r>
            <a:r>
              <a:rPr kumimoji="0" lang="en-IE" sz="1200" b="0" i="0" u="none" strike="noStrike" kern="0" cap="none" spc="0" normalizeH="0" noProof="0" dirty="0" smtClean="0">
                <a:ln>
                  <a:noFill/>
                </a:ln>
                <a:solidFill>
                  <a:sysClr val="windowText" lastClr="000000"/>
                </a:solidFill>
                <a:effectLst/>
                <a:uLnTx/>
                <a:uFillTx/>
              </a:rPr>
              <a:t> of the services provided were identified in Child Safeguarding Risk Assessments.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t>Child Safeguarding </a:t>
            </a:r>
            <a:r>
              <a:rPr lang="en-IE" sz="1200" dirty="0"/>
              <a:t>R</a:t>
            </a:r>
            <a:r>
              <a:rPr lang="en-IE" sz="1200" dirty="0" smtClean="0"/>
              <a:t>isk </a:t>
            </a:r>
            <a:r>
              <a:rPr lang="en-IE" sz="1200" dirty="0"/>
              <a:t>A</a:t>
            </a:r>
            <a:r>
              <a:rPr lang="en-IE" sz="1200" dirty="0" smtClean="0"/>
              <a:t>ssessments were incomplete i.e. not all services/departments had contributed to or undertaken a risk assessment</a:t>
            </a:r>
            <a:r>
              <a:rPr kumimoji="0" lang="en-IE" sz="1200" b="0" i="0" u="none" strike="noStrike" kern="0" cap="none" spc="0" normalizeH="0" baseline="0" noProof="0" dirty="0" smtClean="0">
                <a:ln>
                  <a:noFill/>
                </a:ln>
                <a:solidFill>
                  <a:sysClr val="windowText" lastClr="000000"/>
                </a:solidFill>
                <a:effectLst/>
                <a:uLnTx/>
                <a:uFillTx/>
              </a:rPr>
              <a: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rPr>
              <a:t>Procedures were listed or identified as being in place in relation to some, but not all, of the risks identified.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rPr>
              <a:t>Some of the procedures listed as controls to manage identified risks were not considered to be realistic, sufficient or relevant.</a:t>
            </a:r>
            <a:endParaRPr kumimoji="0" lang="en-IE" sz="1200" b="0" i="0" u="none" strike="noStrike" kern="0" cap="none" spc="0" normalizeH="0" baseline="0" noProof="0" dirty="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592990215"/>
              </p:ext>
            </p:extLst>
          </p:nvPr>
        </p:nvGraphicFramePr>
        <p:xfrm>
          <a:off x="228600" y="1120544"/>
          <a:ext cx="6172200" cy="1193800"/>
        </p:xfrm>
        <a:graphic>
          <a:graphicData uri="http://schemas.openxmlformats.org/drawingml/2006/table">
            <a:tbl>
              <a:tblPr firstRow="1" bandRow="1">
                <a:tableStyleId>{5C22544A-7EE6-4342-B048-85BDC9FD1C3A}</a:tableStyleId>
              </a:tblPr>
              <a:tblGrid>
                <a:gridCol w="61722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0" normalizeH="0" baseline="0" noProof="0" dirty="0" smtClean="0">
                <a:ln>
                  <a:noFill/>
                </a:ln>
                <a:solidFill>
                  <a:prstClr val="white"/>
                </a:solidFill>
                <a:effectLst/>
                <a:uLnTx/>
                <a:uFillTx/>
                <a:latin typeface="Arial"/>
                <a:ea typeface="+mj-ea"/>
                <a:cs typeface="Arial"/>
              </a:rPr>
              <a:t>Risk Assessment | </a:t>
            </a:r>
            <a:r>
              <a:rPr kumimoji="0" lang="en-IE" sz="1800" b="0" i="0" u="none" strike="noStrike" kern="0" cap="none" spc="0" normalizeH="0" baseline="0" noProof="0" dirty="0" smtClean="0">
                <a:ln>
                  <a:noFill/>
                </a:ln>
                <a:solidFill>
                  <a:prstClr val="white"/>
                </a:solidFill>
                <a:effectLst/>
                <a:uLnTx/>
                <a:uFillTx/>
                <a:latin typeface="Arial"/>
                <a:ea typeface="+mj-ea"/>
                <a:cs typeface="Arial"/>
              </a:rPr>
              <a:t>Assessment of any potential for harm to a child</a:t>
            </a:r>
            <a:endParaRPr kumimoji="0" lang="en-IE" sz="2400" b="1" i="0" u="none" strike="noStrike" kern="0" cap="none" spc="0" normalizeH="0" baseline="0" noProof="0" dirty="0">
              <a:ln>
                <a:noFill/>
              </a:ln>
              <a:solidFill>
                <a:prstClr val="white"/>
              </a:solidFill>
              <a:effectLst/>
              <a:uLnTx/>
              <a:uFillTx/>
              <a:latin typeface="Arial"/>
              <a:ea typeface="+mj-ea"/>
              <a:cs typeface="Arial"/>
            </a:endParaRPr>
          </a:p>
        </p:txBody>
      </p:sp>
      <p:graphicFrame>
        <p:nvGraphicFramePr>
          <p:cNvPr id="8" name="Table 7"/>
          <p:cNvGraphicFramePr>
            <a:graphicFrameLocks noGrp="1"/>
          </p:cNvGraphicFramePr>
          <p:nvPr>
            <p:extLst>
              <p:ext uri="{D42A27DB-BD31-4B8C-83A1-F6EECF244321}">
                <p14:modId xmlns:p14="http://schemas.microsoft.com/office/powerpoint/2010/main" val="280156724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981306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41926"/>
            <a:ext cx="6344298" cy="2185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Child Safeguarding Statements did </a:t>
            </a:r>
            <a:r>
              <a:rPr lang="en-IE" sz="1200" dirty="0">
                <a:latin typeface="Arial" panose="020B0604020202020204" pitchFamily="34" charset="0"/>
                <a:cs typeface="Arial" panose="020B0604020202020204" pitchFamily="34" charset="0"/>
              </a:rPr>
              <a:t>not specify clear principles and evidence of a commitment to </a:t>
            </a:r>
            <a:r>
              <a:rPr lang="en-IE" sz="1200" dirty="0" smtClean="0">
                <a:latin typeface="Arial" panose="020B0604020202020204" pitchFamily="34" charset="0"/>
                <a:cs typeface="Arial" panose="020B0604020202020204" pitchFamily="34" charset="0"/>
              </a:rPr>
              <a:t>safeguarding </a:t>
            </a:r>
            <a:r>
              <a:rPr lang="en-IE" sz="1200" dirty="0">
                <a:latin typeface="Arial" panose="020B0604020202020204" pitchFamily="34" charset="0"/>
                <a:cs typeface="Arial" panose="020B0604020202020204" pitchFamily="34" charset="0"/>
              </a:rPr>
              <a:t>children from </a:t>
            </a:r>
            <a:r>
              <a:rPr lang="en-IE" sz="1200" dirty="0" smtClean="0">
                <a:latin typeface="Arial" panose="020B0604020202020204" pitchFamily="34" charset="0"/>
                <a:cs typeface="Arial" panose="020B0604020202020204" pitchFamily="34" charset="0"/>
              </a:rPr>
              <a:t>harm</a:t>
            </a: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[some hospitals were using outdated HSE CSS templates].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Some of the prescribed procedures listed in Section 11(3) of the Children First Act 2015 were not specified in the CSS. </a:t>
            </a:r>
          </a:p>
          <a:p>
            <a:pPr marR="0" lvl="0" defTabSz="914400" eaLnBrk="1" fontAlgn="auto" latinLnBrk="0" hangingPunct="1">
              <a:lnSpc>
                <a:spcPct val="100000"/>
              </a:lnSpc>
              <a:spcBef>
                <a:spcPts val="0"/>
              </a:spcBef>
              <a:spcAft>
                <a:spcPts val="0"/>
              </a:spcAft>
              <a:buClrTx/>
              <a:buSzTx/>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488467808"/>
              </p:ext>
            </p:extLst>
          </p:nvPr>
        </p:nvGraphicFramePr>
        <p:xfrm>
          <a:off x="265404" y="971550"/>
          <a:ext cx="6059196" cy="119380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08902" y="4157808"/>
            <a:ext cx="8878596" cy="738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rPr>
              <a:t>*</a:t>
            </a:r>
            <a:r>
              <a:rPr kumimoji="0" lang="en-IE" sz="1000" b="0" i="0" u="none" strike="noStrike" kern="0" cap="none" spc="0" normalizeH="0" baseline="0" noProof="0" dirty="0" smtClean="0">
                <a:ln>
                  <a:noFill/>
                </a:ln>
                <a:solidFill>
                  <a:sysClr val="windowText" lastClr="000000"/>
                </a:solidFill>
                <a:effectLst/>
                <a:uLnTx/>
                <a:uFillTx/>
              </a:rPr>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kumimoji="0" lang="en-IE" sz="1000" b="0" i="0" u="none" strike="noStrike" kern="0" cap="none" spc="0" normalizeH="0" baseline="0" noProof="0" dirty="0">
              <a:ln>
                <a:noFill/>
              </a:ln>
              <a:solidFill>
                <a:sysClr val="windowText" lastClr="00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21211203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16276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5080</TotalTime>
  <Words>2434</Words>
  <Application>Microsoft Office PowerPoint</Application>
  <PresentationFormat>On-screen Show (16:9)</PresentationFormat>
  <Paragraphs>390</Paragraphs>
  <Slides>20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PowerPoint Presentation</vt:lpstr>
      <vt:lpstr>Hospitals selected for Compliance Check</vt:lpstr>
      <vt:lpstr>Overview of Findings</vt:lpstr>
      <vt:lpstr>Summary Findings (continued) </vt:lpstr>
      <vt:lpstr>Learning</vt:lpstr>
      <vt:lpstr>Learning (continued) </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Child Protection &amp; Welfare Policy | Funded &amp; Contracted*</vt:lpstr>
      <vt:lpstr>Mandatory Training | 'An Introduction to Children First' - 3 yearly</vt:lpstr>
      <vt:lpstr>Child Protection &amp; Welfare Records | Record Management</vt:lpstr>
      <vt:lpstr>CP&amp;W Concerns | Reporting Procedure</vt:lpstr>
      <vt:lpstr>Service Arrangements| Funded &amp; Contracted*</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Jennifer Healy (Children First Training &amp; Development Officer)</cp:lastModifiedBy>
  <cp:revision>172</cp:revision>
  <cp:lastPrinted>2024-03-15T11:19:17Z</cp:lastPrinted>
  <dcterms:created xsi:type="dcterms:W3CDTF">2024-01-17T14:37:24Z</dcterms:created>
  <dcterms:modified xsi:type="dcterms:W3CDTF">2024-06-26T12:04:11Z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