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312" r:id="rId2"/>
    <p:sldId id="314" r:id="rId3"/>
    <p:sldId id="315" r:id="rId4"/>
    <p:sldId id="308" r:id="rId5"/>
    <p:sldId id="316" r:id="rId6"/>
    <p:sldId id="311"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13" r:id="rId20"/>
  </p:sldIdLst>
  <p:sldSz cx="9144000" cy="5143500" type="screen16x9"/>
  <p:notesSz cx="10234613" cy="70993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AD47"/>
    <a:srgbClr val="0061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50" autoAdjust="0"/>
    <p:restoredTop sz="94660"/>
  </p:normalViewPr>
  <p:slideViewPr>
    <p:cSldViewPr>
      <p:cViewPr varScale="1">
        <p:scale>
          <a:sx n="125" d="100"/>
          <a:sy n="125" d="100"/>
        </p:scale>
        <p:origin x="123" y="51"/>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434999" cy="354965"/>
          </a:xfrm>
          <a:prstGeom prst="rect">
            <a:avLst/>
          </a:prstGeom>
        </p:spPr>
        <p:txBody>
          <a:bodyPr vert="horz" lIns="110935" tIns="55468" rIns="110935" bIns="55468" rtlCol="0"/>
          <a:lstStyle>
            <a:lvl1pPr algn="l">
              <a:defRPr sz="1500"/>
            </a:lvl1pPr>
          </a:lstStyle>
          <a:p>
            <a:endParaRPr lang="en-IE"/>
          </a:p>
        </p:txBody>
      </p:sp>
      <p:sp>
        <p:nvSpPr>
          <p:cNvPr id="3" name="Date Placeholder 2"/>
          <p:cNvSpPr>
            <a:spLocks noGrp="1"/>
          </p:cNvSpPr>
          <p:nvPr>
            <p:ph type="dt" idx="1"/>
          </p:nvPr>
        </p:nvSpPr>
        <p:spPr>
          <a:xfrm>
            <a:off x="5797838" y="1"/>
            <a:ext cx="4434999" cy="354965"/>
          </a:xfrm>
          <a:prstGeom prst="rect">
            <a:avLst/>
          </a:prstGeom>
        </p:spPr>
        <p:txBody>
          <a:bodyPr vert="horz" lIns="110935" tIns="55468" rIns="110935" bIns="55468" rtlCol="0"/>
          <a:lstStyle>
            <a:lvl1pPr algn="r">
              <a:defRPr sz="1500"/>
            </a:lvl1pPr>
          </a:lstStyle>
          <a:p>
            <a:fld id="{E444F275-E0FB-4B8B-9F61-D9C71C1E02DD}" type="datetimeFigureOut">
              <a:rPr lang="en-IE" smtClean="0"/>
              <a:t>29/01/2025</a:t>
            </a:fld>
            <a:endParaRPr lang="en-IE"/>
          </a:p>
        </p:txBody>
      </p:sp>
      <p:sp>
        <p:nvSpPr>
          <p:cNvPr id="4" name="Slide Image Placeholder 3"/>
          <p:cNvSpPr>
            <a:spLocks noGrp="1" noRot="1" noChangeAspect="1"/>
          </p:cNvSpPr>
          <p:nvPr>
            <p:ph type="sldImg" idx="2"/>
          </p:nvPr>
        </p:nvSpPr>
        <p:spPr>
          <a:xfrm>
            <a:off x="2987675" y="887413"/>
            <a:ext cx="4259263" cy="2397125"/>
          </a:xfrm>
          <a:prstGeom prst="rect">
            <a:avLst/>
          </a:prstGeom>
          <a:noFill/>
          <a:ln w="12700">
            <a:solidFill>
              <a:prstClr val="black"/>
            </a:solidFill>
          </a:ln>
        </p:spPr>
        <p:txBody>
          <a:bodyPr vert="horz" lIns="110935" tIns="55468" rIns="110935" bIns="55468" rtlCol="0" anchor="ctr"/>
          <a:lstStyle/>
          <a:p>
            <a:endParaRPr lang="en-IE"/>
          </a:p>
        </p:txBody>
      </p:sp>
      <p:sp>
        <p:nvSpPr>
          <p:cNvPr id="5" name="Notes Placeholder 4"/>
          <p:cNvSpPr>
            <a:spLocks noGrp="1"/>
          </p:cNvSpPr>
          <p:nvPr>
            <p:ph type="body" sz="quarter" idx="3"/>
          </p:nvPr>
        </p:nvSpPr>
        <p:spPr>
          <a:xfrm>
            <a:off x="1023462" y="3415991"/>
            <a:ext cx="8187690" cy="2795897"/>
          </a:xfrm>
          <a:prstGeom prst="rect">
            <a:avLst/>
          </a:prstGeom>
        </p:spPr>
        <p:txBody>
          <a:bodyPr vert="horz" lIns="110935" tIns="55468" rIns="110935" bIns="55468"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6744336"/>
            <a:ext cx="4434999" cy="354965"/>
          </a:xfrm>
          <a:prstGeom prst="rect">
            <a:avLst/>
          </a:prstGeom>
        </p:spPr>
        <p:txBody>
          <a:bodyPr vert="horz" lIns="110935" tIns="55468" rIns="110935" bIns="55468" rtlCol="0" anchor="b"/>
          <a:lstStyle>
            <a:lvl1pPr algn="l">
              <a:defRPr sz="1500"/>
            </a:lvl1pPr>
          </a:lstStyle>
          <a:p>
            <a:endParaRPr lang="en-IE"/>
          </a:p>
        </p:txBody>
      </p:sp>
      <p:sp>
        <p:nvSpPr>
          <p:cNvPr id="7" name="Slide Number Placeholder 6"/>
          <p:cNvSpPr>
            <a:spLocks noGrp="1"/>
          </p:cNvSpPr>
          <p:nvPr>
            <p:ph type="sldNum" sz="quarter" idx="5"/>
          </p:nvPr>
        </p:nvSpPr>
        <p:spPr>
          <a:xfrm>
            <a:off x="5797838" y="6744336"/>
            <a:ext cx="4434999" cy="354965"/>
          </a:xfrm>
          <a:prstGeom prst="rect">
            <a:avLst/>
          </a:prstGeom>
        </p:spPr>
        <p:txBody>
          <a:bodyPr vert="horz" lIns="110935" tIns="55468" rIns="110935" bIns="55468" rtlCol="0" anchor="b"/>
          <a:lstStyle>
            <a:lvl1pPr algn="r">
              <a:defRPr sz="1500"/>
            </a:lvl1pPr>
          </a:lstStyle>
          <a:p>
            <a:fld id="{05F2C560-EBDC-4F9F-9C38-97291AC4D482}" type="slidenum">
              <a:rPr lang="en-IE" smtClean="0"/>
              <a:t>‹#›</a:t>
            </a:fld>
            <a:endParaRPr lang="en-IE"/>
          </a:p>
        </p:txBody>
      </p:sp>
    </p:spTree>
    <p:extLst>
      <p:ext uri="{BB962C8B-B14F-4D97-AF65-F5344CB8AC3E}">
        <p14:creationId xmlns:p14="http://schemas.microsoft.com/office/powerpoint/2010/main" val="1136704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3</a:t>
            </a:fld>
            <a:endParaRPr lang="en-IE"/>
          </a:p>
        </p:txBody>
      </p:sp>
    </p:spTree>
    <p:extLst>
      <p:ext uri="{BB962C8B-B14F-4D97-AF65-F5344CB8AC3E}">
        <p14:creationId xmlns:p14="http://schemas.microsoft.com/office/powerpoint/2010/main" val="8256391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17</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515720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110935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a:ln>
                  <a:noFill/>
                </a:ln>
                <a:solidFill>
                  <a:sysClr val="windowText" lastClr="000000"/>
                </a:solidFill>
                <a:effectLst/>
                <a:uLnTx/>
                <a:uFillTx/>
              </a:rPr>
              <a:pPr marL="0" marR="0" lvl="0" indent="0" algn="r" defTabSz="1109350" eaLnBrk="1" fontAlgn="auto" latinLnBrk="0" hangingPunct="1">
                <a:lnSpc>
                  <a:spcPct val="100000"/>
                </a:lnSpc>
                <a:spcBef>
                  <a:spcPts val="0"/>
                </a:spcBef>
                <a:spcAft>
                  <a:spcPts val="0"/>
                </a:spcAft>
                <a:buClrTx/>
                <a:buSzTx/>
                <a:buFontTx/>
                <a:buNone/>
                <a:tabLst/>
                <a:defRPr/>
              </a:pPr>
              <a:t>18</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99967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4</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138719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5</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795444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8</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88822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12</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571183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13</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802979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14</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926210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15</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156047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16</a:t>
            </a:fld>
            <a:endParaRPr lang="en-IE"/>
          </a:p>
        </p:txBody>
      </p:sp>
    </p:spTree>
    <p:extLst>
      <p:ext uri="{BB962C8B-B14F-4D97-AF65-F5344CB8AC3E}">
        <p14:creationId xmlns:p14="http://schemas.microsoft.com/office/powerpoint/2010/main" val="4153351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pic>
        <p:nvPicPr>
          <p:cNvPr id="17" name="bg object 17"/>
          <p:cNvPicPr/>
          <p:nvPr/>
        </p:nvPicPr>
        <p:blipFill>
          <a:blip r:embed="rId3" cstate="print"/>
          <a:stretch>
            <a:fillRect/>
          </a:stretch>
        </p:blipFill>
        <p:spPr>
          <a:xfrm>
            <a:off x="0" y="1525524"/>
            <a:ext cx="6790943" cy="3617975"/>
          </a:xfrm>
          <a:prstGeom prst="rect">
            <a:avLst/>
          </a:prstGeom>
        </p:spPr>
      </p:pic>
      <p:sp>
        <p:nvSpPr>
          <p:cNvPr id="2" name="Holder 2"/>
          <p:cNvSpPr>
            <a:spLocks noGrp="1"/>
          </p:cNvSpPr>
          <p:nvPr>
            <p:ph type="ctrTitle"/>
          </p:nvPr>
        </p:nvSpPr>
        <p:spPr>
          <a:xfrm>
            <a:off x="1986152" y="1978609"/>
            <a:ext cx="5171694" cy="1008380"/>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3999" cy="5143498"/>
          </a:xfrm>
          <a:prstGeom prst="rect">
            <a:avLst/>
          </a:prstGeom>
        </p:spPr>
      </p:pic>
      <p:sp>
        <p:nvSpPr>
          <p:cNvPr id="2" name="Holder 2"/>
          <p:cNvSpPr>
            <a:spLocks noGrp="1"/>
          </p:cNvSpPr>
          <p:nvPr>
            <p:ph type="title"/>
          </p:nvPr>
        </p:nvSpPr>
        <p:spPr>
          <a:xfrm>
            <a:off x="1211376" y="243916"/>
            <a:ext cx="7400239" cy="391795"/>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a:xfrm>
            <a:off x="368604" y="1157096"/>
            <a:ext cx="8013700" cy="339534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1/29/2025</a:t>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hse.ie/eng/services/list/2/primarycare/childrenfirst/compliance-self-audit-checklist/hse-children-first-national-office-compliance-assurance-framework.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tusla.ie/uploads/content/CROF_CSSCU_005_web.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25244" y="1962150"/>
            <a:ext cx="5486400" cy="2178802"/>
          </a:xfrm>
          <a:prstGeom prst="rect">
            <a:avLst/>
          </a:prstGeom>
        </p:spPr>
        <p:txBody>
          <a:bodyPr vert="horz" wrap="square" lIns="0" tIns="69850" rIns="0" bIns="0" rtlCol="0">
            <a:spAutoFit/>
          </a:bodyPr>
          <a:lstStyle/>
          <a:p>
            <a:pPr marL="12700" marR="0" lvl="0" indent="0" defTabSz="914400" eaLnBrk="1" fontAlgn="auto" latinLnBrk="0" hangingPunct="1">
              <a:lnSpc>
                <a:spcPct val="100000"/>
              </a:lnSpc>
              <a:spcBef>
                <a:spcPts val="0"/>
              </a:spcBef>
              <a:spcAft>
                <a:spcPts val="0"/>
              </a:spcAft>
              <a:buClrTx/>
              <a:buSzTx/>
              <a:buFontTx/>
              <a:buNone/>
              <a:tabLst/>
              <a:defRPr/>
            </a:pPr>
            <a:r>
              <a:rPr kumimoji="0" sz="2400" b="1"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Children</a:t>
            </a:r>
            <a:r>
              <a:rPr kumimoji="0" sz="2400" b="1" i="0" u="none" strike="noStrike" kern="0" cap="none" spc="-125"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sz="2400" b="1"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First</a:t>
            </a:r>
            <a:r>
              <a:rPr kumimoji="0" lang="en-IE" sz="2400" b="1" i="0" u="none" strike="noStrike" kern="0" cap="none" spc="-110" normalizeH="0" baseline="0" noProof="0" dirty="0">
                <a:ln>
                  <a:noFill/>
                </a:ln>
                <a:solidFill>
                  <a:srgbClr val="FFFFFF"/>
                </a:solidFill>
                <a:effectLst/>
                <a:uLnTx/>
                <a:uFillTx/>
                <a:latin typeface="Arial" panose="020B0604020202020204" pitchFamily="34" charset="0"/>
                <a:cs typeface="Arial" panose="020B0604020202020204" pitchFamily="34" charset="0"/>
              </a:rPr>
              <a:t> </a:t>
            </a: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r>
              <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Compliance Assurance Checks</a:t>
            </a: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1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000" b="1" i="0" u="none" strike="noStrike" kern="0" cap="none" spc="-135"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p:txBody>
      </p:sp>
      <p:sp>
        <p:nvSpPr>
          <p:cNvPr id="8" name="Oval 7"/>
          <p:cNvSpPr/>
          <p:nvPr/>
        </p:nvSpPr>
        <p:spPr>
          <a:xfrm>
            <a:off x="5681547" y="-247650"/>
            <a:ext cx="5029200" cy="5638800"/>
          </a:xfrm>
          <a:prstGeom prst="ellipse">
            <a:avLst/>
          </a:prstGeom>
          <a:blipFill>
            <a:blip r:embed="rId2"/>
            <a:srcRect/>
            <a:stretch>
              <a:fillRect l="-21148" t="604" r="21148" b="-3136"/>
            </a:stretch>
          </a:blip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a:ln>
                <a:noFill/>
              </a:ln>
              <a:solidFill>
                <a:prstClr val="white"/>
              </a:solidFill>
              <a:effectLst/>
              <a:uLnTx/>
              <a:uFillTx/>
              <a:latin typeface="Calibri"/>
              <a:ea typeface="+mn-ea"/>
              <a:cs typeface="+mn-cs"/>
            </a:endParaRPr>
          </a:p>
        </p:txBody>
      </p:sp>
      <p:pic>
        <p:nvPicPr>
          <p:cNvPr id="6" name="object 5"/>
          <p:cNvPicPr/>
          <p:nvPr/>
        </p:nvPicPr>
        <p:blipFill>
          <a:blip r:embed="rId3" cstate="print"/>
          <a:stretch>
            <a:fillRect/>
          </a:stretch>
        </p:blipFill>
        <p:spPr>
          <a:xfrm>
            <a:off x="-228600" y="3436242"/>
            <a:ext cx="3477767" cy="1954908"/>
          </a:xfrm>
          <a:prstGeom prst="rect">
            <a:avLst/>
          </a:prstGeom>
        </p:spPr>
      </p:pic>
      <p:sp>
        <p:nvSpPr>
          <p:cNvPr id="3" name="TextBox 2"/>
          <p:cNvSpPr txBox="1"/>
          <p:nvPr/>
        </p:nvSpPr>
        <p:spPr>
          <a:xfrm>
            <a:off x="228600" y="2952750"/>
            <a:ext cx="5105400" cy="677108"/>
          </a:xfrm>
          <a:prstGeom prst="rect">
            <a:avLst/>
          </a:prstGeom>
          <a:noFill/>
        </p:spPr>
        <p:txBody>
          <a:bodyPr wrap="square" rtlCol="0">
            <a:spAutoFit/>
          </a:bodyPr>
          <a:lstStyle/>
          <a:p>
            <a:pPr marL="12700" marR="0" lvl="0" indent="0" algn="l" defTabSz="914400" eaLnBrk="1" fontAlgn="auto" latinLnBrk="0" hangingPunct="1">
              <a:lnSpc>
                <a:spcPct val="100000"/>
              </a:lnSpc>
              <a:spcBef>
                <a:spcPts val="0"/>
              </a:spcBef>
              <a:spcAft>
                <a:spcPts val="0"/>
              </a:spcAft>
              <a:buClrTx/>
              <a:buSzTx/>
              <a:buFontTx/>
              <a:buNone/>
              <a:tabLst/>
              <a:defRPr/>
            </a:pPr>
            <a:r>
              <a:rPr kumimoji="0" lang="en-IE" sz="20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Overview Report </a:t>
            </a: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algn="l" defTabSz="914400" eaLnBrk="1" fontAlgn="auto" latinLnBrk="0" hangingPunct="1">
              <a:lnSpc>
                <a:spcPct val="100000"/>
              </a:lnSpc>
              <a:spcBef>
                <a:spcPts val="0"/>
              </a:spcBef>
              <a:spcAft>
                <a:spcPts val="0"/>
              </a:spcAft>
              <a:buClrTx/>
              <a:buSzTx/>
              <a:buFontTx/>
              <a:buNone/>
              <a:tabLst/>
              <a:defRPr/>
            </a:pPr>
            <a:r>
              <a:rPr kumimoji="0" lang="en-IE" sz="1800" b="0"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Acute Hospitals </a:t>
            </a:r>
            <a:r>
              <a:rPr kumimoji="0" lang="en-IE" sz="18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a:t>
            </a:r>
            <a:r>
              <a:rPr kumimoji="0" lang="en-IE" sz="1800" b="0" i="0" u="none" strike="noStrike" kern="0" cap="none" spc="-12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lang="en-IE" sz="18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Q3</a:t>
            </a:r>
            <a:r>
              <a:rPr kumimoji="0" lang="en-IE" sz="1800" b="0" i="0" u="none" strike="noStrike" kern="0" cap="none" spc="-135"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lang="en-IE" sz="1800" b="0" i="0" u="none" strike="noStrike" kern="0" cap="none" spc="-2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2024</a:t>
            </a:r>
            <a:endParaRPr kumimoji="0" lang="en-IE" sz="18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6530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400239" cy="369332"/>
          </a:xfrm>
        </p:spPr>
        <p:txBody>
          <a:bodyPr/>
          <a:lstStyle/>
          <a:p>
            <a:r>
              <a:rPr lang="en-IE" dirty="0" smtClean="0"/>
              <a:t>Child Safeguarding Statement | </a:t>
            </a:r>
            <a:r>
              <a:rPr lang="en-IE" sz="1800" b="0" dirty="0" smtClean="0"/>
              <a:t>Display</a:t>
            </a:r>
            <a:endParaRPr lang="en-IE" sz="1800" b="0" dirty="0"/>
          </a:p>
        </p:txBody>
      </p:sp>
      <p:sp>
        <p:nvSpPr>
          <p:cNvPr id="12" name="Rectangle 11"/>
          <p:cNvSpPr/>
          <p:nvPr/>
        </p:nvSpPr>
        <p:spPr>
          <a:xfrm>
            <a:off x="235667" y="2470455"/>
            <a:ext cx="6393733" cy="107721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IE" sz="1200" dirty="0" smtClean="0">
                <a:solidFill>
                  <a:srgbClr val="000000"/>
                </a:solidFill>
                <a:latin typeface="Arial" panose="020B0604020202020204" pitchFamily="34" charset="0"/>
              </a:rPr>
              <a:t>Child Safeguarding Statements were </a:t>
            </a:r>
            <a:r>
              <a:rPr lang="en-IE" sz="1200" dirty="0">
                <a:solidFill>
                  <a:srgbClr val="000000"/>
                </a:solidFill>
                <a:latin typeface="Arial" panose="020B0604020202020204" pitchFamily="34" charset="0"/>
              </a:rPr>
              <a:t>displayed prominently </a:t>
            </a:r>
            <a:r>
              <a:rPr lang="en-IE" sz="1200" dirty="0" smtClean="0">
                <a:solidFill>
                  <a:srgbClr val="000000"/>
                </a:solidFill>
                <a:latin typeface="Arial" panose="020B0604020202020204" pitchFamily="34" charset="0"/>
              </a:rPr>
              <a:t>in all hospitals as per the legislative requirement.</a:t>
            </a:r>
            <a:r>
              <a:rPr lang="en-IE" sz="1200" dirty="0" smtClean="0"/>
              <a:t> </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143330777"/>
              </p:ext>
            </p:extLst>
          </p:nvPr>
        </p:nvGraphicFramePr>
        <p:xfrm>
          <a:off x="265404" y="971550"/>
          <a:ext cx="6211596" cy="137668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a:t>
                      </a:r>
                      <a:r>
                        <a:rPr lang="en-IE" sz="1200" baseline="0" dirty="0" smtClean="0">
                          <a:latin typeface="Arial" panose="020B0604020202020204" pitchFamily="34" charset="0"/>
                          <a:cs typeface="Arial" panose="020B0604020202020204" pitchFamily="34" charset="0"/>
                        </a:rPr>
                        <a:t> must be displayed </a:t>
                      </a:r>
                      <a:r>
                        <a:rPr lang="en-IE" sz="1200" dirty="0" smtClean="0">
                          <a:latin typeface="Arial" panose="020B0604020202020204" pitchFamily="34" charset="0"/>
                          <a:cs typeface="Arial" panose="020B0604020202020204" pitchFamily="34" charset="0"/>
                        </a:rPr>
                        <a:t>in a prominent place where the relevant service concerned relates or is provided or both, as may be appropriate.</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312079468"/>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8</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9878362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smtClean="0"/>
              <a:t>Child Safeguarding Statement | </a:t>
            </a:r>
            <a:r>
              <a:rPr lang="en-IE" sz="1800" b="0" dirty="0" smtClean="0"/>
              <a:t>Furnished and made available </a:t>
            </a:r>
            <a:endParaRPr lang="en-IE" sz="1800" b="0" dirty="0"/>
          </a:p>
        </p:txBody>
      </p:sp>
      <p:sp>
        <p:nvSpPr>
          <p:cNvPr id="12" name="Rectangle 11"/>
          <p:cNvSpPr/>
          <p:nvPr/>
        </p:nvSpPr>
        <p:spPr>
          <a:xfrm>
            <a:off x="208902" y="2647950"/>
            <a:ext cx="6420498" cy="126188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All staff were furnished with a copy of the service's Child Safeguarding Statement and copies were made available to parents, guardians, members of the public and </a:t>
            </a:r>
            <a:r>
              <a:rPr kumimoji="0" lang="en-IE" sz="1200" b="0" i="0" u="none" strike="noStrike" kern="0" cap="none" spc="0" normalizeH="0" baseline="0" noProof="0" dirty="0" err="1" smtClean="0">
                <a:ln>
                  <a:noFill/>
                </a:ln>
                <a:solidFill>
                  <a:sysClr val="windowText" lastClr="000000"/>
                </a:solidFill>
                <a:effectLst/>
                <a:uLnTx/>
                <a:uFillTx/>
                <a:latin typeface="Arial" panose="020B0604020202020204" pitchFamily="34" charset="0"/>
                <a:cs typeface="Arial" panose="020B0604020202020204" pitchFamily="34" charset="0"/>
              </a:rPr>
              <a:t>Tusla</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on request. </a:t>
            </a:r>
            <a:r>
              <a:rPr kumimoji="0" lang="en-IE" sz="11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1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3382149434"/>
              </p:ext>
            </p:extLst>
          </p:nvPr>
        </p:nvGraphicFramePr>
        <p:xfrm>
          <a:off x="265404" y="971550"/>
          <a:ext cx="6287796" cy="1559560"/>
        </p:xfrm>
        <a:graphic>
          <a:graphicData uri="http://schemas.openxmlformats.org/drawingml/2006/table">
            <a:tbl>
              <a:tblPr firstRow="1" bandRow="1">
                <a:tableStyleId>{5C22544A-7EE6-4342-B048-85BDC9FD1C3A}</a:tableStyleId>
              </a:tblPr>
              <a:tblGrid>
                <a:gridCol w="6287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provider of a relevant service shall furnish a copy of the Child Safeguarding Statement to members of staff and, on request, to parents, guardians, members of the public and </a:t>
                      </a:r>
                      <a:r>
                        <a:rPr lang="en-IE" sz="1200" dirty="0" err="1" smtClean="0">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 – Child and Family Agency.</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755790682"/>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8</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128836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smtClean="0"/>
              <a:t>Child Safeguarding Statement | </a:t>
            </a:r>
            <a:r>
              <a:rPr lang="en-IE" sz="1800" b="0" dirty="0" smtClean="0"/>
              <a:t>Review </a:t>
            </a:r>
            <a:endParaRPr lang="en-IE" sz="1800" b="0" dirty="0"/>
          </a:p>
        </p:txBody>
      </p:sp>
      <p:sp>
        <p:nvSpPr>
          <p:cNvPr id="12" name="Rectangle 11"/>
          <p:cNvSpPr/>
          <p:nvPr/>
        </p:nvSpPr>
        <p:spPr>
          <a:xfrm>
            <a:off x="184741" y="2547372"/>
            <a:ext cx="6914502" cy="144655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In one hospital the previous Child Safeguarding Statement was not dated. While it was evident that this Statement had been reviewed, the hospital could not evidence that it was reviewed within the legislative timeframe.</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In a </a:t>
            </a:r>
            <a:r>
              <a:rPr lang="en-IE" sz="1200" dirty="0">
                <a:latin typeface="Arial" panose="020B0604020202020204" pitchFamily="34" charset="0"/>
                <a:cs typeface="Arial" panose="020B0604020202020204" pitchFamily="34" charset="0"/>
              </a:rPr>
              <a:t>second </a:t>
            </a:r>
            <a:r>
              <a:rPr lang="en-IE" sz="1200" dirty="0" smtClean="0">
                <a:latin typeface="Arial" panose="020B0604020202020204" pitchFamily="34" charset="0"/>
                <a:cs typeface="Arial" panose="020B0604020202020204" pitchFamily="34" charset="0"/>
              </a:rPr>
              <a:t>hospital, the </a:t>
            </a:r>
            <a:r>
              <a:rPr lang="en-IE" sz="1200" dirty="0">
                <a:latin typeface="Arial" panose="020B0604020202020204" pitchFamily="34" charset="0"/>
                <a:cs typeface="Arial" panose="020B0604020202020204" pitchFamily="34" charset="0"/>
              </a:rPr>
              <a:t>previous CSS </a:t>
            </a:r>
            <a:r>
              <a:rPr lang="en-IE" sz="1200" dirty="0" smtClean="0">
                <a:latin typeface="Arial" panose="020B0604020202020204" pitchFamily="34" charset="0"/>
                <a:cs typeface="Arial" panose="020B0604020202020204" pitchFamily="34" charset="0"/>
              </a:rPr>
              <a:t>had </a:t>
            </a:r>
            <a:r>
              <a:rPr lang="en-IE" sz="1200" dirty="0">
                <a:latin typeface="Arial" panose="020B0604020202020204" pitchFamily="34" charset="0"/>
                <a:cs typeface="Arial" panose="020B0604020202020204" pitchFamily="34" charset="0"/>
              </a:rPr>
              <a:t>not </a:t>
            </a:r>
            <a:r>
              <a:rPr lang="en-IE" sz="1200" dirty="0" smtClean="0">
                <a:latin typeface="Arial" panose="020B0604020202020204" pitchFamily="34" charset="0"/>
                <a:cs typeface="Arial" panose="020B0604020202020204" pitchFamily="34" charset="0"/>
              </a:rPr>
              <a:t>been reviewed </a:t>
            </a:r>
            <a:r>
              <a:rPr lang="en-IE" sz="1200" dirty="0">
                <a:latin typeface="Arial" panose="020B0604020202020204" pitchFamily="34" charset="0"/>
                <a:cs typeface="Arial" panose="020B0604020202020204" pitchFamily="34" charset="0"/>
              </a:rPr>
              <a:t>within a 24 month period.  </a:t>
            </a: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314189370"/>
              </p:ext>
            </p:extLst>
          </p:nvPr>
        </p:nvGraphicFramePr>
        <p:xfrm>
          <a:off x="265404" y="971550"/>
          <a:ext cx="6135396" cy="1559560"/>
        </p:xfrm>
        <a:graphic>
          <a:graphicData uri="http://schemas.openxmlformats.org/drawingml/2006/table">
            <a:tbl>
              <a:tblPr firstRow="1" bandRow="1">
                <a:tableStyleId>{5C22544A-7EE6-4342-B048-85BDC9FD1C3A}</a:tableStyleId>
              </a:tblPr>
              <a:tblGrid>
                <a:gridCol w="61353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provider of a relevant service shall review a Child Safeguarding Statement at intervals of not more than 24 months or as soon</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as practicable after there has been a material change in any matter to which the statement refers.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788293325"/>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75%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41781889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t>
            </a:r>
            <a:r>
              <a:rPr lang="en-IE" dirty="0"/>
              <a:t>&amp;</a:t>
            </a:r>
            <a:r>
              <a:rPr lang="en-IE" dirty="0" smtClean="0"/>
              <a:t> Welfare Policy | </a:t>
            </a:r>
            <a:r>
              <a:rPr lang="en-IE" sz="1800" b="0" dirty="0" smtClean="0"/>
              <a:t>Appendix 3 or equivalent </a:t>
            </a:r>
            <a:endParaRPr lang="en-IE" sz="1800" b="0" dirty="0"/>
          </a:p>
        </p:txBody>
      </p:sp>
      <p:sp>
        <p:nvSpPr>
          <p:cNvPr id="12" name="Rectangle 11"/>
          <p:cNvSpPr/>
          <p:nvPr/>
        </p:nvSpPr>
        <p:spPr>
          <a:xfrm>
            <a:off x="184741" y="2547372"/>
            <a:ext cx="6914502" cy="181588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There was no Child Protection and Welfare Policy in place in one hospital.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Not all hospitals could evidence that all staff had read the Child Protection and </a:t>
            </a:r>
            <a:r>
              <a:rPr lang="en-IE" sz="1200" dirty="0" smtClean="0">
                <a:solidFill>
                  <a:schemeClr val="tx1"/>
                </a:solidFill>
                <a:latin typeface="Arial" panose="020B0604020202020204" pitchFamily="34" charset="0"/>
                <a:cs typeface="Arial" panose="020B0604020202020204" pitchFamily="34" charset="0"/>
              </a:rPr>
              <a:t>Welfare (CPW) </a:t>
            </a:r>
            <a:r>
              <a:rPr lang="en-IE" sz="1200" dirty="0" smtClean="0">
                <a:latin typeface="Arial" panose="020B0604020202020204" pitchFamily="34" charset="0"/>
                <a:cs typeface="Arial" panose="020B0604020202020204" pitchFamily="34" charset="0"/>
              </a:rPr>
              <a:t>Policy. In some hospitals a targeted approach was being taken i.e. staff working in Paediatric and Emergency Departments </a:t>
            </a:r>
            <a:r>
              <a:rPr lang="en-IE" sz="1200" dirty="0" smtClean="0">
                <a:solidFill>
                  <a:schemeClr val="tx1"/>
                </a:solidFill>
                <a:latin typeface="Arial" panose="020B0604020202020204" pitchFamily="34" charset="0"/>
                <a:cs typeface="Arial" panose="020B0604020202020204" pitchFamily="34" charset="0"/>
              </a:rPr>
              <a:t>had read it, </a:t>
            </a:r>
            <a:r>
              <a:rPr lang="en-IE" sz="1200" dirty="0" smtClean="0">
                <a:latin typeface="Arial" panose="020B0604020202020204" pitchFamily="34" charset="0"/>
                <a:cs typeface="Arial" panose="020B0604020202020204" pitchFamily="34" charset="0"/>
              </a:rPr>
              <a:t>however the requirement is that all staff should read the CPW Policy.   </a:t>
            </a: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endParaRPr lang="en-IE" sz="1200" noProof="0" dirty="0" smtClean="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261270173"/>
              </p:ext>
            </p:extLst>
          </p:nvPr>
        </p:nvGraphicFramePr>
        <p:xfrm>
          <a:off x="265404" y="971550"/>
          <a:ext cx="6287796" cy="1376680"/>
        </p:xfrm>
        <a:graphic>
          <a:graphicData uri="http://schemas.openxmlformats.org/drawingml/2006/table">
            <a:tbl>
              <a:tblPr firstRow="1" bandRow="1">
                <a:tableStyleId>{5C22544A-7EE6-4342-B048-85BDC9FD1C3A}</a:tableStyleId>
              </a:tblPr>
              <a:tblGrid>
                <a:gridCol w="6287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staff must ensure that they have read and understand their responsibilities as set out in the</a:t>
                      </a:r>
                      <a:r>
                        <a:rPr lang="en-IE" sz="1200" baseline="0" dirty="0" smtClean="0">
                          <a:latin typeface="Arial" panose="020B0604020202020204" pitchFamily="34" charset="0"/>
                          <a:cs typeface="Arial" panose="020B0604020202020204" pitchFamily="34" charset="0"/>
                        </a:rPr>
                        <a:t> Service's</a:t>
                      </a:r>
                      <a:r>
                        <a:rPr lang="en-IE" sz="1200" dirty="0" smtClean="0">
                          <a:latin typeface="Arial" panose="020B0604020202020204" pitchFamily="34" charset="0"/>
                          <a:cs typeface="Arial" panose="020B0604020202020204" pitchFamily="34" charset="0"/>
                        </a:rPr>
                        <a:t> Child Protection and Welfare Policy.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30377266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63%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
        <p:nvSpPr>
          <p:cNvPr id="6" name="TextBox 5"/>
          <p:cNvSpPr txBox="1"/>
          <p:nvPr/>
        </p:nvSpPr>
        <p:spPr>
          <a:xfrm>
            <a:off x="184741" y="4141780"/>
            <a:ext cx="857379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IE" sz="1200" dirty="0"/>
              <a:t>* </a:t>
            </a:r>
            <a:r>
              <a:rPr lang="en-IE" sz="1200" dirty="0">
                <a:solidFill>
                  <a:srgbClr val="FF0000"/>
                </a:solidFill>
              </a:rPr>
              <a:t>Please note that findings for this requirement are based on signed declarations by the Service Managers only.</a:t>
            </a:r>
            <a:endParaRPr lang="en-IE" sz="800" dirty="0">
              <a:solidFill>
                <a:srgbClr val="FF0000"/>
              </a:solidFill>
            </a:endParaRPr>
          </a:p>
        </p:txBody>
      </p:sp>
    </p:spTree>
    <p:extLst>
      <p:ext uri="{BB962C8B-B14F-4D97-AF65-F5344CB8AC3E}">
        <p14:creationId xmlns:p14="http://schemas.microsoft.com/office/powerpoint/2010/main" val="29473468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t>
            </a:r>
            <a:r>
              <a:rPr lang="en-IE" dirty="0"/>
              <a:t>&amp;</a:t>
            </a:r>
            <a:r>
              <a:rPr lang="en-IE" dirty="0" smtClean="0"/>
              <a:t> Welfare Policy | </a:t>
            </a:r>
            <a:r>
              <a:rPr lang="en-IE" sz="1800" b="0" dirty="0" smtClean="0"/>
              <a:t>Funded &amp; Contracted</a:t>
            </a:r>
            <a:endParaRPr lang="en-IE" sz="1800" b="0" dirty="0"/>
          </a:p>
        </p:txBody>
      </p:sp>
      <p:sp>
        <p:nvSpPr>
          <p:cNvPr id="12" name="Rectangle 11"/>
          <p:cNvSpPr/>
          <p:nvPr/>
        </p:nvSpPr>
        <p:spPr>
          <a:xfrm>
            <a:off x="184741" y="2547372"/>
            <a:ext cx="6444659" cy="126188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One </a:t>
            </a:r>
            <a:r>
              <a:rPr lang="en-IE" sz="1200" dirty="0" smtClean="0">
                <a:latin typeface="Arial" panose="020B0604020202020204" pitchFamily="34" charset="0"/>
                <a:cs typeface="Arial" panose="020B0604020202020204" pitchFamily="34" charset="0"/>
              </a:rPr>
              <a:t>hospital </a:t>
            </a:r>
            <a:r>
              <a:rPr lang="en-IE" sz="1200" dirty="0">
                <a:latin typeface="Arial" panose="020B0604020202020204" pitchFamily="34" charset="0"/>
                <a:cs typeface="Arial" panose="020B0604020202020204" pitchFamily="34" charset="0"/>
              </a:rPr>
              <a:t>did not </a:t>
            </a:r>
            <a:r>
              <a:rPr lang="en-IE" sz="1200" dirty="0">
                <a:solidFill>
                  <a:schemeClr val="tx1"/>
                </a:solidFill>
                <a:latin typeface="Arial" panose="020B0604020202020204" pitchFamily="34" charset="0"/>
                <a:cs typeface="Arial" panose="020B0604020202020204" pitchFamily="34" charset="0"/>
              </a:rPr>
              <a:t>have </a:t>
            </a:r>
            <a:r>
              <a:rPr lang="en-IE" sz="1200" dirty="0" smtClean="0">
                <a:solidFill>
                  <a:schemeClr val="tx1"/>
                </a:solidFill>
                <a:latin typeface="Arial" panose="020B0604020202020204" pitchFamily="34" charset="0"/>
                <a:cs typeface="Arial" panose="020B0604020202020204" pitchFamily="34" charset="0"/>
              </a:rPr>
              <a:t>any </a:t>
            </a:r>
            <a:r>
              <a:rPr lang="en-IE" sz="1200" dirty="0" smtClean="0">
                <a:latin typeface="Arial" panose="020B0604020202020204" pitchFamily="34" charset="0"/>
                <a:cs typeface="Arial" panose="020B0604020202020204" pitchFamily="34" charset="0"/>
              </a:rPr>
              <a:t>CPW </a:t>
            </a:r>
            <a:r>
              <a:rPr lang="en-IE" sz="1200" dirty="0">
                <a:latin typeface="Arial" panose="020B0604020202020204" pitchFamily="34" charset="0"/>
                <a:cs typeface="Arial" panose="020B0604020202020204" pitchFamily="34" charset="0"/>
              </a:rPr>
              <a:t>Policy </a:t>
            </a:r>
            <a:r>
              <a:rPr lang="en-IE" sz="1200" dirty="0" smtClean="0">
                <a:latin typeface="Arial" panose="020B0604020202020204" pitchFamily="34" charset="0"/>
                <a:cs typeface="Arial" panose="020B0604020202020204" pitchFamily="34" charset="0"/>
              </a:rPr>
              <a:t>in </a:t>
            </a:r>
            <a:r>
              <a:rPr lang="en-IE" sz="1200" dirty="0">
                <a:latin typeface="Arial" panose="020B0604020202020204" pitchFamily="34" charset="0"/>
                <a:cs typeface="Arial" panose="020B0604020202020204" pitchFamily="34" charset="0"/>
              </a:rPr>
              <a:t>place.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In one hospital, procedures in relation to record keeping were not consistent with the HSE Child Protection and Welfare Policy</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3609531779"/>
              </p:ext>
            </p:extLst>
          </p:nvPr>
        </p:nvGraphicFramePr>
        <p:xfrm>
          <a:off x="265404" y="971550"/>
          <a:ext cx="6211596" cy="119380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HSE funded and contracted services should have a CPW Policy that is consistent with the core components of the HSE CPW Policy.</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10" name="TextBox 9"/>
          <p:cNvSpPr txBox="1"/>
          <p:nvPr/>
        </p:nvSpPr>
        <p:spPr>
          <a:xfrm>
            <a:off x="265404" y="4629150"/>
            <a:ext cx="8573796"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 </a:t>
            </a:r>
            <a:r>
              <a:rPr lang="en-IE" sz="1000" dirty="0" smtClean="0"/>
              <a:t>Four</a:t>
            </a:r>
            <a:r>
              <a:rPr kumimoji="0" lang="en-IE" sz="1000" b="0" i="0" u="none" strike="noStrike" kern="0" cap="none" spc="0" normalizeH="0" baseline="0" noProof="0" dirty="0" smtClean="0">
                <a:ln>
                  <a:noFill/>
                </a:ln>
                <a:solidFill>
                  <a:sysClr val="windowText" lastClr="000000"/>
                </a:solidFill>
                <a:effectLst/>
                <a:uLnTx/>
                <a:uFillTx/>
              </a:rPr>
              <a:t> of the seven</a:t>
            </a:r>
            <a:r>
              <a:rPr kumimoji="0" lang="en-IE" sz="1000" b="0" i="0" u="none" strike="noStrike" kern="0" cap="none" spc="0" normalizeH="0" noProof="0" dirty="0" smtClean="0">
                <a:ln>
                  <a:noFill/>
                </a:ln>
                <a:solidFill>
                  <a:sysClr val="windowText" lastClr="000000"/>
                </a:solidFill>
                <a:effectLst/>
                <a:uLnTx/>
                <a:uFillTx/>
              </a:rPr>
              <a:t> hospitals</a:t>
            </a:r>
            <a:r>
              <a:rPr kumimoji="0" lang="en-IE" sz="1000" b="0" i="0" u="none" strike="noStrike" kern="0" cap="none" spc="0" normalizeH="0" baseline="0" noProof="0" dirty="0" smtClean="0">
                <a:ln>
                  <a:noFill/>
                </a:ln>
                <a:solidFill>
                  <a:sysClr val="windowText" lastClr="000000"/>
                </a:solidFill>
                <a:effectLst/>
                <a:uLnTx/>
                <a:uFillTx/>
              </a:rPr>
              <a:t> selected were HSE Funded Services.  </a:t>
            </a:r>
            <a:endParaRPr kumimoji="0" lang="en-IE" sz="700" b="0" i="0" u="none" strike="noStrike" kern="0" cap="none" spc="0" normalizeH="0" baseline="0" noProof="0" dirty="0" smtClean="0">
              <a:ln>
                <a:noFill/>
              </a:ln>
              <a:solidFill>
                <a:sysClr val="windowText" lastClr="000000"/>
              </a:solidFill>
              <a:effectLst/>
              <a:uLnTx/>
              <a:uFillTx/>
            </a:endParaRPr>
          </a:p>
        </p:txBody>
      </p:sp>
      <p:graphicFrame>
        <p:nvGraphicFramePr>
          <p:cNvPr id="13" name="Table 12"/>
          <p:cNvGraphicFramePr>
            <a:graphicFrameLocks noGrp="1"/>
          </p:cNvGraphicFramePr>
          <p:nvPr>
            <p:extLst>
              <p:ext uri="{D42A27DB-BD31-4B8C-83A1-F6EECF244321}">
                <p14:modId xmlns:p14="http://schemas.microsoft.com/office/powerpoint/2010/main" val="281353647"/>
              </p:ext>
            </p:extLst>
          </p:nvPr>
        </p:nvGraphicFramePr>
        <p:xfrm>
          <a:off x="6705600" y="1002756"/>
          <a:ext cx="2174488" cy="2123321"/>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N/A</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6603628"/>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50%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5953539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Mandatory Training | </a:t>
            </a:r>
            <a:r>
              <a:rPr lang="en-IE" sz="1800" b="0" dirty="0" smtClean="0"/>
              <a:t>'An Introduction to Children First' - 3 yearly</a:t>
            </a:r>
            <a:endParaRPr lang="en-IE" sz="1800" b="0" dirty="0"/>
          </a:p>
        </p:txBody>
      </p:sp>
      <p:sp>
        <p:nvSpPr>
          <p:cNvPr id="12" name="Rectangle 11"/>
          <p:cNvSpPr/>
          <p:nvPr/>
        </p:nvSpPr>
        <p:spPr>
          <a:xfrm>
            <a:off x="184741" y="2547372"/>
            <a:ext cx="6368460" cy="163121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It could not be determined</a:t>
            </a:r>
            <a:r>
              <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from the information provided by one hospital whether all staff had completed mandatory Children First training. </a:t>
            </a: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One hospital reported that this training was not up to date for all staff. </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baseline="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253632947"/>
              </p:ext>
            </p:extLst>
          </p:nvPr>
        </p:nvGraphicFramePr>
        <p:xfrm>
          <a:off x="265404" y="971550"/>
          <a:ext cx="6287796" cy="1559560"/>
        </p:xfrm>
        <a:graphic>
          <a:graphicData uri="http://schemas.openxmlformats.org/drawingml/2006/table">
            <a:tbl>
              <a:tblPr firstRow="1" bandRow="1">
                <a:tableStyleId>{5C22544A-7EE6-4342-B048-85BDC9FD1C3A}</a:tableStyleId>
              </a:tblPr>
              <a:tblGrid>
                <a:gridCol w="6287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 HSE staff, volunteers, students, contracted staff and staff of HSE funded organisations are required to complete the mandatory HSE eLearning module ‘An Introduction to Children First’, as required (currently every 3 years).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3980293"/>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75%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
        <p:nvSpPr>
          <p:cNvPr id="6" name="TextBox 5"/>
          <p:cNvSpPr txBox="1"/>
          <p:nvPr/>
        </p:nvSpPr>
        <p:spPr>
          <a:xfrm>
            <a:off x="184741" y="4141780"/>
            <a:ext cx="857379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IE" sz="1200" dirty="0"/>
              <a:t>* </a:t>
            </a:r>
            <a:r>
              <a:rPr lang="en-IE" sz="1200" dirty="0">
                <a:solidFill>
                  <a:srgbClr val="FF0000"/>
                </a:solidFill>
              </a:rPr>
              <a:t>Please note that findings for this requirement are based on signed declarations by the Service Managers only.</a:t>
            </a:r>
            <a:endParaRPr lang="en-IE" sz="800" dirty="0">
              <a:solidFill>
                <a:srgbClr val="FF0000"/>
              </a:solidFill>
            </a:endParaRPr>
          </a:p>
        </p:txBody>
      </p:sp>
    </p:spTree>
    <p:extLst>
      <p:ext uri="{BB962C8B-B14F-4D97-AF65-F5344CB8AC3E}">
        <p14:creationId xmlns:p14="http://schemas.microsoft.com/office/powerpoint/2010/main" val="23366712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&amp; Welfare Records | </a:t>
            </a:r>
            <a:r>
              <a:rPr lang="en-IE" sz="1800" b="0" dirty="0" smtClean="0"/>
              <a:t>Record Management</a:t>
            </a:r>
            <a:endParaRPr lang="en-IE" sz="1800" b="0" dirty="0"/>
          </a:p>
        </p:txBody>
      </p:sp>
      <p:sp>
        <p:nvSpPr>
          <p:cNvPr id="12" name="Rectangle 11"/>
          <p:cNvSpPr/>
          <p:nvPr/>
        </p:nvSpPr>
        <p:spPr>
          <a:xfrm>
            <a:off x="269121" y="2625229"/>
            <a:ext cx="8614684" cy="240065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200" dirty="0" smtClean="0">
                <a:latin typeface="Arial" panose="020B0604020202020204" pitchFamily="34" charset="0"/>
                <a:cs typeface="Arial" panose="020B0604020202020204" pitchFamily="34" charset="0"/>
              </a:rPr>
              <a:t>It was unclear as to whether or not record management procedures were being consistently implemented across all hospital departments.  </a:t>
            </a:r>
          </a:p>
          <a:p>
            <a:pPr marR="0" lvl="0" defTabSz="914400" eaLnBrk="1" fontAlgn="auto" latinLnBrk="0" hangingPunct="1">
              <a:lnSpc>
                <a:spcPct val="100000"/>
              </a:lnSpc>
              <a:spcBef>
                <a:spcPts val="0"/>
              </a:spcBef>
              <a:spcAft>
                <a:spcPts val="0"/>
              </a:spcAft>
              <a:buClrTx/>
              <a:buSzTx/>
              <a:tabLst/>
              <a:defRPr/>
            </a:pPr>
            <a:endParaRPr lang="en-IE" sz="1200" dirty="0">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200" dirty="0">
                <a:latin typeface="Arial" panose="020B0604020202020204" pitchFamily="34" charset="0"/>
                <a:cs typeface="Arial" panose="020B0604020202020204" pitchFamily="34" charset="0"/>
              </a:rPr>
              <a:t>R</a:t>
            </a:r>
            <a:r>
              <a:rPr lang="en-IE" sz="1200" dirty="0" smtClean="0">
                <a:latin typeface="Arial" panose="020B0604020202020204" pitchFamily="34" charset="0"/>
                <a:cs typeface="Arial" panose="020B0604020202020204" pitchFamily="34" charset="0"/>
              </a:rPr>
              <a:t>ecords were not always accessible to staff on a 'need to know' basis, for example:</a:t>
            </a:r>
          </a:p>
          <a:p>
            <a:pPr marR="0" lvl="0" defTabSz="914400" eaLnBrk="1" fontAlgn="auto" latinLnBrk="0" hangingPunct="1">
              <a:lnSpc>
                <a:spcPct val="100000"/>
              </a:lnSpc>
              <a:spcBef>
                <a:spcPts val="0"/>
              </a:spcBef>
              <a:spcAft>
                <a:spcPts val="0"/>
              </a:spcAft>
              <a:buClrTx/>
              <a:buSzTx/>
              <a:tabLst/>
              <a:defRPr/>
            </a:pPr>
            <a:endParaRPr lang="en-IE" sz="1100" dirty="0" smtClean="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records stored </a:t>
            </a:r>
            <a:r>
              <a:rPr lang="en-IE" sz="1200" dirty="0">
                <a:latin typeface="Arial" panose="020B0604020202020204" pitchFamily="34" charset="0"/>
                <a:cs typeface="Arial" panose="020B0604020202020204" pitchFamily="34" charset="0"/>
              </a:rPr>
              <a:t>in confidential Social Work notes </a:t>
            </a:r>
            <a:r>
              <a:rPr lang="en-IE" sz="1200" dirty="0" smtClean="0">
                <a:latin typeface="Arial" panose="020B0604020202020204" pitchFamily="34" charset="0"/>
                <a:cs typeface="Arial" panose="020B0604020202020204" pitchFamily="34" charset="0"/>
              </a:rPr>
              <a:t>that are not </a:t>
            </a:r>
            <a:r>
              <a:rPr lang="en-IE" sz="1200" dirty="0">
                <a:latin typeface="Arial" panose="020B0604020202020204" pitchFamily="34" charset="0"/>
                <a:cs typeface="Arial" panose="020B0604020202020204" pitchFamily="34" charset="0"/>
              </a:rPr>
              <a:t>accessible to staff out of </a:t>
            </a:r>
            <a:r>
              <a:rPr lang="en-IE" sz="1200" dirty="0" smtClean="0">
                <a:solidFill>
                  <a:schemeClr val="tx1"/>
                </a:solidFill>
                <a:latin typeface="Arial" panose="020B0604020202020204" pitchFamily="34" charset="0"/>
                <a:cs typeface="Arial" panose="020B0604020202020204" pitchFamily="34" charset="0"/>
              </a:rPr>
              <a:t>hours.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solidFill>
                  <a:schemeClr val="tx1"/>
                </a:solidFill>
                <a:latin typeface="Arial" panose="020B0604020202020204" pitchFamily="34" charset="0"/>
                <a:cs typeface="Arial" panose="020B0604020202020204" pitchFamily="34" charset="0"/>
              </a:rPr>
              <a:t>records sent for archiving with </a:t>
            </a:r>
            <a:r>
              <a:rPr lang="en-IE" sz="1200" dirty="0" smtClean="0">
                <a:latin typeface="Arial" panose="020B0604020202020204" pitchFamily="34" charset="0"/>
                <a:cs typeface="Arial" panose="020B0604020202020204" pitchFamily="34" charset="0"/>
              </a:rPr>
              <a:t>no reference retained on site to child protection and </a:t>
            </a:r>
            <a:r>
              <a:rPr lang="en-IE" sz="1200" smtClean="0">
                <a:latin typeface="Arial" panose="020B0604020202020204" pitchFamily="34" charset="0"/>
                <a:cs typeface="Arial" panose="020B0604020202020204" pitchFamily="34" charset="0"/>
              </a:rPr>
              <a:t>welfare concerns.</a:t>
            </a:r>
            <a:endParaRPr lang="en-IE" sz="1200" dirty="0" smtClean="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no reference on a patient's chart to indicate that a separate child protection record exists and details on how staff can access these records.   </a:t>
            </a:r>
          </a:p>
          <a:p>
            <a:pPr marR="0" lvl="0" defTabSz="914400" eaLnBrk="1" fontAlgn="auto" latinLnBrk="0" hangingPunct="1">
              <a:lnSpc>
                <a:spcPct val="100000"/>
              </a:lnSpc>
              <a:spcBef>
                <a:spcPts val="0"/>
              </a:spcBef>
              <a:spcAft>
                <a:spcPts val="0"/>
              </a:spcAft>
              <a:buClrTx/>
              <a:buSzTx/>
              <a:tabLst/>
              <a:defRPr/>
            </a:pPr>
            <a:r>
              <a:rPr lang="en-IE" sz="1400" dirty="0" smtClean="0">
                <a:latin typeface="Arial" panose="020B0604020202020204" pitchFamily="34" charset="0"/>
                <a:cs typeface="Arial" panose="020B0604020202020204" pitchFamily="34" charset="0"/>
              </a:rPr>
              <a:t>   </a:t>
            </a:r>
            <a:endParaRPr lang="en-IE" sz="1400" dirty="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874866778"/>
              </p:ext>
            </p:extLst>
          </p:nvPr>
        </p:nvGraphicFramePr>
        <p:xfrm>
          <a:off x="265404" y="971550"/>
          <a:ext cx="6287796" cy="1376680"/>
        </p:xfrm>
        <a:graphic>
          <a:graphicData uri="http://schemas.openxmlformats.org/drawingml/2006/table">
            <a:tbl>
              <a:tblPr firstRow="1" bandRow="1">
                <a:tableStyleId>{5C22544A-7EE6-4342-B048-85BDC9FD1C3A}</a:tableStyleId>
              </a:tblPr>
              <a:tblGrid>
                <a:gridCol w="6287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Child protection and welfare records must be appropriately filed and securely stored in a manner which upholds the</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confidential nature of the information.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03920518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3</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63%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6306559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CP&amp;W Concerns | </a:t>
            </a:r>
            <a:r>
              <a:rPr lang="en-IE" sz="1800" b="0" dirty="0" smtClean="0"/>
              <a:t>Reporting Procedure</a:t>
            </a:r>
            <a:endParaRPr lang="en-IE" sz="1800" b="0" dirty="0"/>
          </a:p>
        </p:txBody>
      </p:sp>
      <p:sp>
        <p:nvSpPr>
          <p:cNvPr id="12" name="Rectangle 11"/>
          <p:cNvSpPr/>
          <p:nvPr/>
        </p:nvSpPr>
        <p:spPr>
          <a:xfrm>
            <a:off x="208902" y="2686852"/>
            <a:ext cx="6496698" cy="70788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lang="en-IE" sz="1200" dirty="0" smtClean="0">
                <a:latin typeface="Arial" panose="020B0604020202020204" pitchFamily="34" charset="0"/>
                <a:cs typeface="Arial" panose="020B0604020202020204" pitchFamily="34" charset="0"/>
              </a:rPr>
              <a:t>CPW </a:t>
            </a:r>
            <a:r>
              <a:rPr lang="en-IE" sz="1200" dirty="0">
                <a:latin typeface="Arial" panose="020B0604020202020204" pitchFamily="34" charset="0"/>
                <a:cs typeface="Arial" panose="020B0604020202020204" pitchFamily="34" charset="0"/>
              </a:rPr>
              <a:t>Reporting </a:t>
            </a:r>
            <a:r>
              <a:rPr lang="en-IE" sz="1200" dirty="0" smtClean="0">
                <a:latin typeface="Arial" panose="020B0604020202020204" pitchFamily="34" charset="0"/>
                <a:cs typeface="Arial" panose="020B0604020202020204" pitchFamily="34" charset="0"/>
              </a:rPr>
              <a:t>Procedures were in </a:t>
            </a:r>
            <a:r>
              <a:rPr lang="en-IE" sz="1200" dirty="0">
                <a:latin typeface="Arial" panose="020B0604020202020204" pitchFamily="34" charset="0"/>
                <a:cs typeface="Arial" panose="020B0604020202020204" pitchFamily="34" charset="0"/>
              </a:rPr>
              <a:t>place </a:t>
            </a:r>
            <a:r>
              <a:rPr lang="en-IE" sz="1200" dirty="0" smtClean="0">
                <a:latin typeface="Arial" panose="020B0604020202020204" pitchFamily="34" charset="0"/>
                <a:cs typeface="Arial" panose="020B0604020202020204" pitchFamily="34" charset="0"/>
              </a:rPr>
              <a:t>in all hospitals. </a:t>
            </a:r>
          </a:p>
        </p:txBody>
      </p:sp>
      <p:graphicFrame>
        <p:nvGraphicFramePr>
          <p:cNvPr id="16" name="Table 15"/>
          <p:cNvGraphicFramePr>
            <a:graphicFrameLocks noGrp="1"/>
          </p:cNvGraphicFramePr>
          <p:nvPr>
            <p:extLst>
              <p:ext uri="{D42A27DB-BD31-4B8C-83A1-F6EECF244321}">
                <p14:modId xmlns:p14="http://schemas.microsoft.com/office/powerpoint/2010/main" val="1386395439"/>
              </p:ext>
            </p:extLst>
          </p:nvPr>
        </p:nvGraphicFramePr>
        <p:xfrm>
          <a:off x="265404" y="971550"/>
          <a:ext cx="6211596" cy="155956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 organisations should have procedures in place for reporting child protection and welfare concerns. Procedures should be made available and followed by all staff members, students and volunteers.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221274799"/>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8</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5601607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Service Arrangements| </a:t>
            </a:r>
            <a:r>
              <a:rPr lang="en-IE" sz="1800" b="0" dirty="0" smtClean="0"/>
              <a:t>Funded &amp; Contracted*</a:t>
            </a:r>
            <a:endParaRPr lang="en-IE" sz="1800" b="0" dirty="0"/>
          </a:p>
        </p:txBody>
      </p:sp>
      <p:sp>
        <p:nvSpPr>
          <p:cNvPr id="12" name="Rectangle 11"/>
          <p:cNvSpPr/>
          <p:nvPr/>
        </p:nvSpPr>
        <p:spPr>
          <a:xfrm>
            <a:off x="184741" y="2547372"/>
            <a:ext cx="6520859" cy="89255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Two</a:t>
            </a:r>
            <a:r>
              <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hospitals (one HSE and one HSE Funded) could not evidence that </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Self-assessment </a:t>
            </a:r>
            <a:r>
              <a:rPr kumimoji="0" lang="en-IE" sz="12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Checklists </a:t>
            </a: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were being</a:t>
            </a:r>
            <a:r>
              <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completed annually.</a:t>
            </a: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3353354518"/>
              </p:ext>
            </p:extLst>
          </p:nvPr>
        </p:nvGraphicFramePr>
        <p:xfrm>
          <a:off x="265404" y="971550"/>
          <a:ext cx="6363996" cy="1376680"/>
        </p:xfrm>
        <a:graphic>
          <a:graphicData uri="http://schemas.openxmlformats.org/drawingml/2006/table">
            <a:tbl>
              <a:tblPr firstRow="1" bandRow="1">
                <a:tableStyleId>{5C22544A-7EE6-4342-B048-85BDC9FD1C3A}</a:tableStyleId>
              </a:tblPr>
              <a:tblGrid>
                <a:gridCol w="63639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The ‘Implementation and Compliance Self-Audit Checklist for HSE and HSE Funded and Contracted Services’ must be completed annually and</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made available to the HSE on request. </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091647319"/>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75%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16377833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1041952"/>
          </a:xfrm>
          <a:prstGeom prst="rect">
            <a:avLst/>
          </a:prstGeom>
        </p:spPr>
        <p:txBody>
          <a:bodyPr vert="horz" wrap="square" lIns="0" tIns="13335" rIns="0" bIns="0" rtlCol="0">
            <a:spAutoFit/>
          </a:bodyPr>
          <a:lstStyle/>
          <a:p>
            <a:pPr algn="ctr">
              <a:lnSpc>
                <a:spcPct val="100000"/>
              </a:lnSpc>
              <a:spcBef>
                <a:spcPts val="105"/>
              </a:spcBef>
            </a:pPr>
            <a:r>
              <a:rPr sz="3200" dirty="0"/>
              <a:t>Please</a:t>
            </a:r>
            <a:r>
              <a:rPr sz="3200" spc="-60" dirty="0"/>
              <a:t> </a:t>
            </a:r>
            <a:r>
              <a:rPr sz="3200" dirty="0"/>
              <a:t>direct</a:t>
            </a:r>
            <a:r>
              <a:rPr sz="3200" spc="-65" dirty="0"/>
              <a:t> </a:t>
            </a:r>
            <a:r>
              <a:rPr sz="3200" dirty="0"/>
              <a:t>queries</a:t>
            </a:r>
            <a:r>
              <a:rPr sz="3200" spc="-70" dirty="0"/>
              <a:t> </a:t>
            </a:r>
            <a:r>
              <a:rPr sz="3200" spc="-25" dirty="0"/>
              <a:t>to:</a:t>
            </a:r>
            <a:endParaRPr sz="3200" dirty="0"/>
          </a:p>
          <a:p>
            <a:pPr marR="5080" algn="ctr">
              <a:lnSpc>
                <a:spcPct val="100000"/>
              </a:lnSpc>
              <a:spcBef>
                <a:spcPts val="55"/>
              </a:spcBef>
            </a:pPr>
            <a:r>
              <a:rPr lang="en-IE" sz="1800" dirty="0" smtClean="0"/>
              <a:t>HSE Children First National Office</a:t>
            </a:r>
            <a:r>
              <a:rPr lang="en-IE" sz="1600" dirty="0" smtClean="0"/>
              <a:t/>
            </a:r>
            <a:br>
              <a:rPr lang="en-IE" sz="1600" dirty="0" smtClean="0"/>
            </a:br>
            <a:r>
              <a:rPr lang="en-IE" sz="1600" b="0" dirty="0" smtClean="0"/>
              <a:t>childrenfirst@hse.ie</a:t>
            </a:r>
            <a:endParaRPr sz="1600" b="0" dirty="0"/>
          </a:p>
        </p:txBody>
      </p:sp>
      <p:sp>
        <p:nvSpPr>
          <p:cNvPr id="3" name="object 3"/>
          <p:cNvSpPr txBox="1"/>
          <p:nvPr/>
        </p:nvSpPr>
        <p:spPr>
          <a:xfrm>
            <a:off x="1028699" y="3020561"/>
            <a:ext cx="7086600" cy="641201"/>
          </a:xfrm>
          <a:prstGeom prst="rect">
            <a:avLst/>
          </a:prstGeom>
        </p:spPr>
        <p:txBody>
          <a:bodyPr vert="horz" wrap="square" lIns="0" tIns="12700" rIns="0" bIns="0" rtlCol="0">
            <a:spAutoFit/>
          </a:bodyPr>
          <a:lstStyle/>
          <a:p>
            <a:pPr marL="12700" marR="0" lvl="0" indent="0" algn="ctr" defTabSz="914400" eaLnBrk="1" fontAlgn="auto" latinLnBrk="0" hangingPunct="1">
              <a:lnSpc>
                <a:spcPct val="100000"/>
              </a:lnSpc>
              <a:spcBef>
                <a:spcPts val="100"/>
              </a:spcBef>
              <a:spcAft>
                <a:spcPts val="0"/>
              </a:spcAft>
              <a:buClrTx/>
              <a:buSzTx/>
              <a:buFontTx/>
              <a:buNone/>
              <a:tabLst/>
              <a:defRPr/>
            </a:pPr>
            <a:endParaRPr kumimoji="0" lang="en-IE" sz="2000" b="1" i="0" u="none" strike="noStrike" kern="0" cap="none" spc="-10" normalizeH="0" baseline="0" noProof="0" dirty="0" smtClean="0">
              <a:ln>
                <a:noFill/>
              </a:ln>
              <a:solidFill>
                <a:srgbClr val="FFFFFF"/>
              </a:solidFill>
              <a:effectLst/>
              <a:uLnTx/>
              <a:uFillTx/>
              <a:latin typeface="Arial"/>
              <a:cs typeface="Arial"/>
            </a:endParaRPr>
          </a:p>
          <a:p>
            <a:pPr marL="12700" marR="0" lvl="0" indent="0" algn="ctr" defTabSz="914400" eaLnBrk="1" fontAlgn="auto" latinLnBrk="0" hangingPunct="1">
              <a:lnSpc>
                <a:spcPct val="100000"/>
              </a:lnSpc>
              <a:spcBef>
                <a:spcPts val="100"/>
              </a:spcBef>
              <a:spcAft>
                <a:spcPts val="0"/>
              </a:spcAft>
              <a:buClrTx/>
              <a:buSzTx/>
              <a:buFontTx/>
              <a:buNone/>
              <a:tabLst/>
              <a:defRPr/>
            </a:pPr>
            <a:r>
              <a:rPr kumimoji="0" sz="2000" b="1" i="0" u="none" strike="noStrike" kern="0" cap="none" spc="-10" normalizeH="0" baseline="0" noProof="0" dirty="0" err="1" smtClean="0">
                <a:ln>
                  <a:noFill/>
                </a:ln>
                <a:solidFill>
                  <a:srgbClr val="FFFFFF"/>
                </a:solidFill>
                <a:effectLst/>
                <a:uLnTx/>
                <a:uFillTx/>
                <a:latin typeface="Arial"/>
                <a:cs typeface="Arial"/>
              </a:rPr>
              <a:t>ww</a:t>
            </a:r>
            <a:r>
              <a:rPr kumimoji="0" lang="en-IE" sz="2000" b="1" i="0" u="none" strike="noStrike" kern="0" cap="none" spc="-10" normalizeH="0" baseline="0" noProof="0" dirty="0" smtClean="0">
                <a:ln>
                  <a:noFill/>
                </a:ln>
                <a:solidFill>
                  <a:srgbClr val="FFFFFF"/>
                </a:solidFill>
                <a:effectLst/>
                <a:uLnTx/>
                <a:uFillTx/>
                <a:latin typeface="Arial"/>
                <a:cs typeface="Arial"/>
              </a:rPr>
              <a:t>w</a:t>
            </a:r>
            <a:r>
              <a:rPr kumimoji="0" sz="2000" b="1" i="0" u="none" strike="noStrike" kern="0" cap="none" spc="-10" normalizeH="0" baseline="0" noProof="0" dirty="0" smtClean="0">
                <a:ln>
                  <a:noFill/>
                </a:ln>
                <a:solidFill>
                  <a:srgbClr val="FFFFFF"/>
                </a:solidFill>
                <a:effectLst/>
                <a:uLnTx/>
                <a:uFillTx/>
                <a:latin typeface="Arial"/>
                <a:cs typeface="Arial"/>
              </a:rPr>
              <a:t>.hse.ie/</a:t>
            </a:r>
            <a:r>
              <a:rPr kumimoji="0" sz="2000" b="1" i="0" u="none" strike="noStrike" kern="0" cap="none" spc="-10" normalizeH="0" baseline="0" noProof="0" dirty="0" err="1" smtClean="0">
                <a:ln>
                  <a:noFill/>
                </a:ln>
                <a:solidFill>
                  <a:srgbClr val="FFFFFF"/>
                </a:solidFill>
                <a:effectLst/>
                <a:uLnTx/>
                <a:uFillTx/>
                <a:latin typeface="Arial"/>
                <a:cs typeface="Arial"/>
              </a:rPr>
              <a:t>childrenfirst</a:t>
            </a:r>
            <a:endParaRPr kumimoji="0" sz="2000" b="0" i="0" u="none" strike="noStrike" kern="0" cap="none" spc="0" normalizeH="0" baseline="0" noProof="0" dirty="0">
              <a:ln>
                <a:noFill/>
              </a:ln>
              <a:solidFill>
                <a:sysClr val="windowText" lastClr="000000"/>
              </a:solidFill>
              <a:effectLst/>
              <a:uLnTx/>
              <a:uFillTx/>
              <a:latin typeface="Arial"/>
              <a:cs typeface="Arial"/>
            </a:endParaRPr>
          </a:p>
        </p:txBody>
      </p:sp>
    </p:spTree>
    <p:extLst>
      <p:ext uri="{BB962C8B-B14F-4D97-AF65-F5344CB8AC3E}">
        <p14:creationId xmlns:p14="http://schemas.microsoft.com/office/powerpoint/2010/main" val="3947584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smtClean="0"/>
              <a:t>Hospitals</a:t>
            </a:r>
            <a:r>
              <a:rPr spc="-20" smtClean="0"/>
              <a:t> </a:t>
            </a:r>
            <a:r>
              <a:rPr dirty="0"/>
              <a:t>selected</a:t>
            </a:r>
            <a:r>
              <a:rPr spc="-30" dirty="0"/>
              <a:t> </a:t>
            </a:r>
            <a:r>
              <a:rPr dirty="0"/>
              <a:t>for</a:t>
            </a:r>
            <a:r>
              <a:rPr spc="-114" dirty="0"/>
              <a:t> </a:t>
            </a:r>
            <a:r>
              <a:rPr lang="en-IE" dirty="0" smtClean="0"/>
              <a:t>Compliance Check</a:t>
            </a:r>
            <a:endParaRPr spc="-20" dirty="0"/>
          </a:p>
        </p:txBody>
      </p:sp>
      <p:sp>
        <p:nvSpPr>
          <p:cNvPr id="3" name="object 3"/>
          <p:cNvSpPr/>
          <p:nvPr/>
        </p:nvSpPr>
        <p:spPr>
          <a:xfrm>
            <a:off x="283463" y="2410967"/>
            <a:ext cx="7545705" cy="1324610"/>
          </a:xfrm>
          <a:custGeom>
            <a:avLst/>
            <a:gdLst/>
            <a:ahLst/>
            <a:cxnLst/>
            <a:rect l="l" t="t" r="r" b="b"/>
            <a:pathLst>
              <a:path w="7545705" h="1324610">
                <a:moveTo>
                  <a:pt x="0" y="1324356"/>
                </a:moveTo>
                <a:lnTo>
                  <a:pt x="7545324" y="1324356"/>
                </a:lnTo>
                <a:lnTo>
                  <a:pt x="7545324" y="0"/>
                </a:lnTo>
                <a:lnTo>
                  <a:pt x="0" y="0"/>
                </a:lnTo>
                <a:lnTo>
                  <a:pt x="0" y="1324356"/>
                </a:lnTo>
                <a:close/>
              </a:path>
            </a:pathLst>
          </a:custGeom>
          <a:ln w="12192">
            <a:solidFill>
              <a:srgbClr val="FFFFFF"/>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6" name="Rectangle 5"/>
          <p:cNvSpPr/>
          <p:nvPr/>
        </p:nvSpPr>
        <p:spPr>
          <a:xfrm>
            <a:off x="457200" y="1418387"/>
            <a:ext cx="7772400" cy="1985159"/>
          </a:xfrm>
          <a:prstGeom prst="rect">
            <a:avLst/>
          </a:prstGeom>
        </p:spPr>
        <p:txBody>
          <a:bodyPr wrap="square">
            <a:spAutoFit/>
          </a:bodyPr>
          <a:lstStyle/>
          <a:p>
            <a:pPr marL="171450" marR="0" lvl="0" indent="-171450" algn="just" defTabSz="914400" eaLnBrk="1" fontAlgn="auto" latinLnBrk="0" hangingPunct="1">
              <a:lnSpc>
                <a:spcPct val="100000"/>
              </a:lnSpc>
              <a:spcBef>
                <a:spcPts val="0"/>
              </a:spcBef>
              <a:spcAft>
                <a:spcPts val="1800"/>
              </a:spcAft>
              <a:buClr>
                <a:srgbClr val="F79646">
                  <a:lumMod val="75000"/>
                </a:srgbClr>
              </a:buClr>
              <a:buSzTx/>
              <a:buFont typeface="Arial" panose="020B0604020202020204" pitchFamily="34" charset="0"/>
              <a:buChar char="•"/>
              <a:tabLst/>
              <a:defRPr/>
            </a:pPr>
            <a:r>
              <a:rPr kumimoji="0" lang="en-IE" sz="13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panose="02020603050405020304" pitchFamily="18" charset="0"/>
                <a:cs typeface="Times New Roman" panose="02020603050405020304" pitchFamily="18" charset="0"/>
              </a:rPr>
              <a:t>The HSE Children First National Office</a:t>
            </a:r>
            <a:r>
              <a:rPr kumimoji="0" lang="en-IE" sz="1300" b="0" i="0" u="none" strike="noStrike" kern="0" cap="none" spc="0" normalizeH="0" noProof="0" dirty="0" smtClean="0">
                <a:ln>
                  <a:noFill/>
                </a:ln>
                <a:solidFill>
                  <a:sysClr val="windowText" lastClr="000000"/>
                </a:solidFill>
                <a:effectLst/>
                <a:uLnTx/>
                <a:uFillTx/>
                <a:latin typeface="Arial" panose="020B0604020202020204" pitchFamily="34" charset="0"/>
                <a:ea typeface="Times New Roman" panose="02020603050405020304" pitchFamily="18" charset="0"/>
                <a:cs typeface="Times New Roman" panose="02020603050405020304" pitchFamily="18" charset="0"/>
              </a:rPr>
              <a:t> </a:t>
            </a:r>
            <a:r>
              <a:rPr kumimoji="0" lang="en-IE" sz="13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panose="02020603050405020304" pitchFamily="18" charset="0"/>
                <a:cs typeface="Times New Roman" panose="02020603050405020304" pitchFamily="18" charset="0"/>
              </a:rPr>
              <a:t>undertook</a:t>
            </a:r>
            <a:r>
              <a:rPr kumimoji="0" lang="en-IE" sz="1300" b="0" i="0" u="none" strike="noStrike" kern="0" cap="none" spc="0" normalizeH="0" noProof="0" dirty="0" smtClean="0">
                <a:ln>
                  <a:noFill/>
                </a:ln>
                <a:solidFill>
                  <a:sysClr val="windowText" lastClr="000000"/>
                </a:solidFill>
                <a:effectLst/>
                <a:uLnTx/>
                <a:uFillTx/>
                <a:latin typeface="Arial" panose="020B0604020202020204" pitchFamily="34" charset="0"/>
                <a:ea typeface="Times New Roman" panose="02020603050405020304" pitchFamily="18" charset="0"/>
                <a:cs typeface="Times New Roman" panose="02020603050405020304" pitchFamily="18" charset="0"/>
              </a:rPr>
              <a:t> </a:t>
            </a:r>
            <a:r>
              <a:rPr kumimoji="0" lang="en-IE" sz="13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panose="02020603050405020304" pitchFamily="18" charset="0"/>
                <a:cs typeface="Times New Roman" panose="02020603050405020304" pitchFamily="18" charset="0"/>
              </a:rPr>
              <a:t>Compliance Assurance Checks </a:t>
            </a:r>
            <a:r>
              <a:rPr lang="en-IE" sz="1300" dirty="0" smtClean="0">
                <a:latin typeface="Arial" panose="020B0604020202020204" pitchFamily="34" charset="0"/>
                <a:ea typeface="Times New Roman" panose="02020603050405020304" pitchFamily="18" charset="0"/>
                <a:cs typeface="Times New Roman" panose="02020603050405020304" pitchFamily="18" charset="0"/>
              </a:rPr>
              <a:t>with eight randomly selected Acute Hospitals between June and October 2024.</a:t>
            </a:r>
          </a:p>
          <a:p>
            <a:pPr marL="171450" marR="0" lvl="0" indent="-171450" algn="just" defTabSz="914400" eaLnBrk="1" fontAlgn="auto" latinLnBrk="0" hangingPunct="1">
              <a:lnSpc>
                <a:spcPct val="100000"/>
              </a:lnSpc>
              <a:spcBef>
                <a:spcPts val="0"/>
              </a:spcBef>
              <a:spcAft>
                <a:spcPts val="1800"/>
              </a:spcAft>
              <a:buClr>
                <a:srgbClr val="F79646">
                  <a:lumMod val="75000"/>
                </a:srgbClr>
              </a:buClr>
              <a:buSzTx/>
              <a:buFont typeface="Arial" panose="020B0604020202020204" pitchFamily="34" charset="0"/>
              <a:buChar char="•"/>
              <a:tabLst/>
              <a:defRPr/>
            </a:pPr>
            <a:r>
              <a:rPr lang="en-IE" sz="1300" dirty="0" smtClean="0">
                <a:latin typeface="Arial" panose="020B0604020202020204" pitchFamily="34" charset="0"/>
                <a:ea typeface="Times New Roman" panose="02020603050405020304" pitchFamily="18" charset="0"/>
                <a:cs typeface="Times New Roman" panose="02020603050405020304" pitchFamily="18" charset="0"/>
              </a:rPr>
              <a:t>Four of the hospitals selected were HSE </a:t>
            </a:r>
            <a:r>
              <a:rPr lang="en-IE" sz="1300" dirty="0" smtClean="0">
                <a:solidFill>
                  <a:schemeClr val="tx1"/>
                </a:solidFill>
                <a:latin typeface="Arial" panose="020B0604020202020204" pitchFamily="34" charset="0"/>
                <a:ea typeface="Times New Roman" panose="02020603050405020304" pitchFamily="18" charset="0"/>
                <a:cs typeface="Times New Roman" panose="02020603050405020304" pitchFamily="18" charset="0"/>
              </a:rPr>
              <a:t>hospitals and four were HSE Funded hospitals.</a:t>
            </a:r>
            <a:endParaRPr kumimoji="0" lang="en-IE" sz="1300" b="0" i="0" u="none" strike="noStrike" kern="0" cap="none" spc="0" normalizeH="0" baseline="0" noProof="0" dirty="0" smtClean="0">
              <a:ln>
                <a:noFill/>
              </a:ln>
              <a:solidFill>
                <a:schemeClr val="tx1"/>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171450" marR="0" lvl="0" indent="-171450" defTabSz="914400" eaLnBrk="1" fontAlgn="auto" latinLnBrk="0" hangingPunct="1">
              <a:lnSpc>
                <a:spcPct val="100000"/>
              </a:lnSpc>
              <a:spcBef>
                <a:spcPts val="0"/>
              </a:spcBef>
              <a:spcAft>
                <a:spcPts val="1800"/>
              </a:spcAft>
              <a:buClr>
                <a:srgbClr val="F79646">
                  <a:lumMod val="75000"/>
                </a:srgbClr>
              </a:buClr>
              <a:buSzTx/>
              <a:buFont typeface="Arial" panose="020B0604020202020204" pitchFamily="34" charset="0"/>
              <a:buChar char="•"/>
              <a:tabLst/>
              <a:defRPr/>
            </a:pPr>
            <a:r>
              <a:rPr kumimoji="0" lang="en-IE" sz="1300" b="0" i="0" u="none" strike="noStrike" kern="0" cap="none" spc="0" normalizeH="0" baseline="0" noProof="0" dirty="0" smtClean="0">
                <a:ln>
                  <a:noFill/>
                </a:ln>
                <a:solidFill>
                  <a:sysClr val="windowText" lastClr="000000"/>
                </a:solidFill>
                <a:effectLst/>
                <a:uLnTx/>
                <a:uFillTx/>
                <a:latin typeface="Arial" panose="020B0604020202020204" pitchFamily="34" charset="0"/>
              </a:rPr>
              <a:t>Hospital Managers were invited to attend an Information Session and all were provided with a copy of the </a:t>
            </a:r>
            <a:r>
              <a:rPr kumimoji="0" lang="en-IE" sz="1300" b="0" i="0" u="none" strike="noStrike" kern="0" cap="none" spc="0" normalizeH="0" baseline="0" noProof="0" dirty="0" smtClean="0">
                <a:ln>
                  <a:noFill/>
                </a:ln>
                <a:solidFill>
                  <a:sysClr val="windowText" lastClr="000000"/>
                </a:solidFill>
                <a:effectLst/>
                <a:uLnTx/>
                <a:uFillTx/>
                <a:latin typeface="Arial" panose="020B0604020202020204" pitchFamily="34" charset="0"/>
                <a:hlinkClick r:id="rId2"/>
              </a:rPr>
              <a:t>HSE Children First Compliance Assurance Framework </a:t>
            </a:r>
            <a:r>
              <a:rPr kumimoji="0" lang="en-IE" sz="1300" b="0" i="0" u="none" strike="noStrike" kern="0" cap="none" spc="0" normalizeH="0" baseline="0" noProof="0" dirty="0" smtClean="0">
                <a:ln>
                  <a:noFill/>
                </a:ln>
                <a:solidFill>
                  <a:sysClr val="windowText" lastClr="000000"/>
                </a:solidFill>
                <a:effectLst/>
                <a:uLnTx/>
                <a:uFillTx/>
                <a:latin typeface="Arial" panose="020B0604020202020204" pitchFamily="34" charset="0"/>
              </a:rPr>
              <a:t>from the outset. </a:t>
            </a:r>
            <a:endParaRPr kumimoji="0" lang="en-IE" sz="1300" b="0" i="0" u="none" strike="noStrike" kern="0" cap="none" spc="0" normalizeH="0" baseline="0" noProof="0" dirty="0">
              <a:ln>
                <a:noFill/>
              </a:ln>
              <a:solidFill>
                <a:sysClr val="windowText" lastClr="000000"/>
              </a:solidFill>
              <a:effectLst/>
              <a:uLnTx/>
              <a:uFillTx/>
              <a:latin typeface="Arial" panose="020B0604020202020204" pitchFamily="34" charset="0"/>
            </a:endParaRPr>
          </a:p>
          <a:p>
            <a:pPr marL="171450" marR="0" lvl="0" indent="-171450" defTabSz="914400" eaLnBrk="1" fontAlgn="auto" latinLnBrk="0" hangingPunct="1">
              <a:lnSpc>
                <a:spcPct val="100000"/>
              </a:lnSpc>
              <a:spcBef>
                <a:spcPts val="0"/>
              </a:spcBef>
              <a:spcAft>
                <a:spcPts val="1800"/>
              </a:spcAft>
              <a:buClr>
                <a:srgbClr val="F79646">
                  <a:lumMod val="75000"/>
                </a:srgbClr>
              </a:buClr>
              <a:buSzTx/>
              <a:buFont typeface="Arial" panose="020B0604020202020204" pitchFamily="34" charset="0"/>
              <a:buChar char="•"/>
              <a:tabLst/>
              <a:defRPr/>
            </a:pPr>
            <a:r>
              <a:rPr kumimoji="0" lang="en-IE" sz="1300" b="0" i="0" u="none" strike="noStrike" kern="0" cap="none" spc="0" normalizeH="0" baseline="0" noProof="0" dirty="0" smtClean="0">
                <a:ln>
                  <a:noFill/>
                </a:ln>
                <a:solidFill>
                  <a:sysClr val="windowText" lastClr="000000"/>
                </a:solidFill>
                <a:effectLst/>
                <a:uLnTx/>
                <a:uFillTx/>
                <a:latin typeface="Arial" panose="020B0604020202020204" pitchFamily="34" charset="0"/>
              </a:rPr>
              <a:t>Each hospital received a report following the Check.</a:t>
            </a:r>
            <a:endParaRPr kumimoji="0" lang="en-IE" sz="13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957738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smtClean="0"/>
              <a:t>Over</a:t>
            </a:r>
            <a:r>
              <a:rPr lang="en-IE" dirty="0" smtClean="0"/>
              <a:t>view of</a:t>
            </a:r>
            <a:r>
              <a:rPr spc="-55" dirty="0" smtClean="0"/>
              <a:t> </a:t>
            </a:r>
            <a:r>
              <a:rPr dirty="0" smtClean="0"/>
              <a:t>Findings</a:t>
            </a:r>
            <a:endParaRPr spc="-20" dirty="0"/>
          </a:p>
        </p:txBody>
      </p:sp>
      <p:graphicFrame>
        <p:nvGraphicFramePr>
          <p:cNvPr id="8" name="Table 7"/>
          <p:cNvGraphicFramePr>
            <a:graphicFrameLocks noGrp="1"/>
          </p:cNvGraphicFramePr>
          <p:nvPr>
            <p:extLst>
              <p:ext uri="{D42A27DB-BD31-4B8C-83A1-F6EECF244321}">
                <p14:modId xmlns:p14="http://schemas.microsoft.com/office/powerpoint/2010/main" val="952580472"/>
              </p:ext>
            </p:extLst>
          </p:nvPr>
        </p:nvGraphicFramePr>
        <p:xfrm>
          <a:off x="456180" y="1374070"/>
          <a:ext cx="8383020" cy="2288121"/>
        </p:xfrm>
        <a:graphic>
          <a:graphicData uri="http://schemas.openxmlformats.org/drawingml/2006/table">
            <a:tbl>
              <a:tblPr/>
              <a:tblGrid>
                <a:gridCol w="698585">
                  <a:extLst>
                    <a:ext uri="{9D8B030D-6E8A-4147-A177-3AD203B41FA5}">
                      <a16:colId xmlns:a16="http://schemas.microsoft.com/office/drawing/2014/main" val="3623468344"/>
                    </a:ext>
                  </a:extLst>
                </a:gridCol>
                <a:gridCol w="698585">
                  <a:extLst>
                    <a:ext uri="{9D8B030D-6E8A-4147-A177-3AD203B41FA5}">
                      <a16:colId xmlns:a16="http://schemas.microsoft.com/office/drawing/2014/main" val="144058369"/>
                    </a:ext>
                  </a:extLst>
                </a:gridCol>
                <a:gridCol w="698585">
                  <a:extLst>
                    <a:ext uri="{9D8B030D-6E8A-4147-A177-3AD203B41FA5}">
                      <a16:colId xmlns:a16="http://schemas.microsoft.com/office/drawing/2014/main" val="1020255556"/>
                    </a:ext>
                  </a:extLst>
                </a:gridCol>
                <a:gridCol w="698585">
                  <a:extLst>
                    <a:ext uri="{9D8B030D-6E8A-4147-A177-3AD203B41FA5}">
                      <a16:colId xmlns:a16="http://schemas.microsoft.com/office/drawing/2014/main" val="3994791182"/>
                    </a:ext>
                  </a:extLst>
                </a:gridCol>
                <a:gridCol w="698585">
                  <a:extLst>
                    <a:ext uri="{9D8B030D-6E8A-4147-A177-3AD203B41FA5}">
                      <a16:colId xmlns:a16="http://schemas.microsoft.com/office/drawing/2014/main" val="2989437184"/>
                    </a:ext>
                  </a:extLst>
                </a:gridCol>
                <a:gridCol w="698585">
                  <a:extLst>
                    <a:ext uri="{9D8B030D-6E8A-4147-A177-3AD203B41FA5}">
                      <a16:colId xmlns:a16="http://schemas.microsoft.com/office/drawing/2014/main" val="2084175689"/>
                    </a:ext>
                  </a:extLst>
                </a:gridCol>
                <a:gridCol w="698585">
                  <a:extLst>
                    <a:ext uri="{9D8B030D-6E8A-4147-A177-3AD203B41FA5}">
                      <a16:colId xmlns:a16="http://schemas.microsoft.com/office/drawing/2014/main" val="759366163"/>
                    </a:ext>
                  </a:extLst>
                </a:gridCol>
                <a:gridCol w="698585">
                  <a:extLst>
                    <a:ext uri="{9D8B030D-6E8A-4147-A177-3AD203B41FA5}">
                      <a16:colId xmlns:a16="http://schemas.microsoft.com/office/drawing/2014/main" val="3812575299"/>
                    </a:ext>
                  </a:extLst>
                </a:gridCol>
                <a:gridCol w="698585">
                  <a:extLst>
                    <a:ext uri="{9D8B030D-6E8A-4147-A177-3AD203B41FA5}">
                      <a16:colId xmlns:a16="http://schemas.microsoft.com/office/drawing/2014/main" val="2981111274"/>
                    </a:ext>
                  </a:extLst>
                </a:gridCol>
                <a:gridCol w="698585">
                  <a:extLst>
                    <a:ext uri="{9D8B030D-6E8A-4147-A177-3AD203B41FA5}">
                      <a16:colId xmlns:a16="http://schemas.microsoft.com/office/drawing/2014/main" val="508048198"/>
                    </a:ext>
                  </a:extLst>
                </a:gridCol>
                <a:gridCol w="698585">
                  <a:extLst>
                    <a:ext uri="{9D8B030D-6E8A-4147-A177-3AD203B41FA5}">
                      <a16:colId xmlns:a16="http://schemas.microsoft.com/office/drawing/2014/main" val="4152630080"/>
                    </a:ext>
                  </a:extLst>
                </a:gridCol>
                <a:gridCol w="698585">
                  <a:extLst>
                    <a:ext uri="{9D8B030D-6E8A-4147-A177-3AD203B41FA5}">
                      <a16:colId xmlns:a16="http://schemas.microsoft.com/office/drawing/2014/main" val="556467607"/>
                    </a:ext>
                  </a:extLst>
                </a:gridCol>
              </a:tblGrid>
              <a:tr h="227938">
                <a:tc gridSpan="12">
                  <a:txBody>
                    <a:bodyPr/>
                    <a:lstStyle/>
                    <a:p>
                      <a:pPr algn="ctr" fontAlgn="t"/>
                      <a:r>
                        <a:rPr lang="en-IE" sz="1500" b="1" i="0" u="none" strike="noStrike" dirty="0" smtClean="0">
                          <a:solidFill>
                            <a:schemeClr val="tx1"/>
                          </a:solidFill>
                          <a:effectLst/>
                          <a:latin typeface="Arial" panose="020B0604020202020204" pitchFamily="34" charset="0"/>
                        </a:rPr>
                        <a:t>Areas</a:t>
                      </a:r>
                      <a:r>
                        <a:rPr lang="en-IE" sz="1500" b="1" i="0" u="none" strike="noStrike" baseline="0" dirty="0" smtClean="0">
                          <a:solidFill>
                            <a:schemeClr val="tx1"/>
                          </a:solidFill>
                          <a:effectLst/>
                          <a:latin typeface="Arial" panose="020B0604020202020204" pitchFamily="34" charset="0"/>
                        </a:rPr>
                        <a:t> of Compliance</a:t>
                      </a:r>
                      <a:endParaRPr lang="en-IE" sz="15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918909954"/>
                  </a:ext>
                </a:extLst>
              </a:tr>
              <a:tr h="534063">
                <a:tc>
                  <a:txBody>
                    <a:bodyPr/>
                    <a:lstStyle/>
                    <a:p>
                      <a:pPr algn="ctr" fontAlgn="t"/>
                      <a:r>
                        <a:rPr lang="en-IE" sz="800" b="1" i="0" u="none" strike="noStrike" dirty="0">
                          <a:solidFill>
                            <a:srgbClr val="000000"/>
                          </a:solidFill>
                          <a:effectLst/>
                          <a:latin typeface="Arial" panose="020B0604020202020204" pitchFamily="34" charset="0"/>
                        </a:rPr>
                        <a:t>Sufficient Risk Assessment undertaken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legislative requirements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a:t>
                      </a:r>
                      <a:r>
                        <a:rPr lang="en-IE" sz="800" b="1" i="0" u="none" strike="noStrike" dirty="0" err="1">
                          <a:solidFill>
                            <a:srgbClr val="000000"/>
                          </a:solidFill>
                          <a:effectLst/>
                          <a:latin typeface="Arial" panose="020B0604020202020204" pitchFamily="34" charset="0"/>
                        </a:rPr>
                        <a:t>Tusla</a:t>
                      </a:r>
                      <a:r>
                        <a:rPr lang="en-IE" sz="800" b="1" i="0" u="none" strike="noStrike" dirty="0">
                          <a:solidFill>
                            <a:srgbClr val="000000"/>
                          </a:solidFill>
                          <a:effectLst/>
                          <a:latin typeface="Arial" panose="020B0604020202020204" pitchFamily="34" charset="0"/>
                        </a:rPr>
                        <a:t> guidelines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Displayed appropriately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furnished to all staff</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reviewed within 24mths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Policy </a:t>
                      </a:r>
                      <a:r>
                        <a:rPr lang="en-IE" sz="800" b="1" i="0" u="none" strike="noStrike" dirty="0" smtClean="0">
                          <a:solidFill>
                            <a:srgbClr val="000000"/>
                          </a:solidFill>
                          <a:effectLst/>
                          <a:latin typeface="Arial" panose="020B0604020202020204" pitchFamily="34" charset="0"/>
                        </a:rPr>
                        <a:t>read </a:t>
                      </a:r>
                      <a:r>
                        <a:rPr lang="en-IE" sz="800" b="1" i="0" u="none" strike="noStrike" dirty="0">
                          <a:solidFill>
                            <a:srgbClr val="000000"/>
                          </a:solidFill>
                          <a:effectLst/>
                          <a:latin typeface="Arial" panose="020B0604020202020204" pitchFamily="34" charset="0"/>
                        </a:rPr>
                        <a:t>by </a:t>
                      </a:r>
                      <a:r>
                        <a:rPr lang="en-IE" sz="800" b="1" i="0" u="none" strike="noStrike" dirty="0" smtClean="0">
                          <a:solidFill>
                            <a:srgbClr val="000000"/>
                          </a:solidFill>
                          <a:effectLst/>
                          <a:latin typeface="Arial" panose="020B0604020202020204" pitchFamily="34" charset="0"/>
                        </a:rPr>
                        <a:t>all staff</a:t>
                      </a:r>
                      <a:endParaRPr lang="en-IE" sz="8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Funded </a:t>
                      </a:r>
                      <a:r>
                        <a:rPr lang="en-IE" sz="800" b="1" i="0" u="none" strike="noStrike" dirty="0" smtClean="0">
                          <a:solidFill>
                            <a:srgbClr val="000000"/>
                          </a:solidFill>
                          <a:effectLst/>
                          <a:latin typeface="Arial" panose="020B0604020202020204" pitchFamily="34" charset="0"/>
                        </a:rPr>
                        <a:t>services </a:t>
                      </a:r>
                      <a:r>
                        <a:rPr lang="en-IE" sz="800" b="1" i="0" u="none" strike="noStrike" dirty="0">
                          <a:solidFill>
                            <a:srgbClr val="000000"/>
                          </a:solidFill>
                          <a:effectLst/>
                          <a:latin typeface="Arial" panose="020B0604020202020204" pitchFamily="34" charset="0"/>
                        </a:rPr>
                        <a:t>- CPW Policy Consistent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smtClean="0">
                          <a:solidFill>
                            <a:srgbClr val="000000"/>
                          </a:solidFill>
                          <a:effectLst/>
                          <a:latin typeface="Arial" panose="020B0604020202020204" pitchFamily="34" charset="0"/>
                        </a:rPr>
                        <a:t>eLearning </a:t>
                      </a:r>
                      <a:r>
                        <a:rPr lang="en-IE" sz="800" b="1" i="0" u="none" strike="noStrike" dirty="0">
                          <a:solidFill>
                            <a:srgbClr val="000000"/>
                          </a:solidFill>
                          <a:effectLst/>
                          <a:latin typeface="Arial" panose="020B0604020202020204" pitchFamily="34" charset="0"/>
                        </a:rPr>
                        <a:t>Completed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Record </a:t>
                      </a:r>
                      <a:r>
                        <a:rPr lang="en-IE" sz="800" b="1" i="0" u="none" strike="noStrike" dirty="0" smtClean="0">
                          <a:solidFill>
                            <a:srgbClr val="000000"/>
                          </a:solidFill>
                          <a:effectLst/>
                          <a:latin typeface="Arial" panose="020B0604020202020204" pitchFamily="34" charset="0"/>
                        </a:rPr>
                        <a:t>Management</a:t>
                      </a:r>
                      <a:r>
                        <a:rPr lang="en-IE" sz="800" b="1" i="0" u="none" strike="noStrike" baseline="0" dirty="0" smtClean="0">
                          <a:solidFill>
                            <a:srgbClr val="000000"/>
                          </a:solidFill>
                          <a:effectLst/>
                          <a:latin typeface="Arial" panose="020B0604020202020204" pitchFamily="34" charset="0"/>
                        </a:rPr>
                        <a:t> </a:t>
                      </a:r>
                      <a:r>
                        <a:rPr lang="en-IE" sz="800" b="1" i="0" u="none" strike="noStrike" dirty="0" smtClean="0">
                          <a:solidFill>
                            <a:srgbClr val="000000"/>
                          </a:solidFill>
                          <a:effectLst/>
                          <a:latin typeface="Arial" panose="020B0604020202020204" pitchFamily="34" charset="0"/>
                        </a:rPr>
                        <a:t>Procedure</a:t>
                      </a:r>
                      <a:endParaRPr lang="en-IE" sz="8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Reporting Procedures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en-IE" sz="800" b="1" i="0" u="none" strike="noStrike" dirty="0" smtClean="0">
                          <a:solidFill>
                            <a:srgbClr val="000000"/>
                          </a:solidFill>
                          <a:effectLst/>
                          <a:latin typeface="Arial" panose="020B0604020202020204" pitchFamily="34" charset="0"/>
                        </a:rPr>
                        <a:t>Self-audit </a:t>
                      </a:r>
                      <a:r>
                        <a:rPr lang="en-IE" sz="800" b="1" i="0" u="none" strike="noStrike" dirty="0">
                          <a:solidFill>
                            <a:srgbClr val="000000"/>
                          </a:solidFill>
                          <a:effectLst/>
                          <a:latin typeface="Arial" panose="020B0604020202020204" pitchFamily="34" charset="0"/>
                        </a:rPr>
                        <a:t>checklist completed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057663061"/>
                  </a:ext>
                </a:extLst>
              </a:tr>
              <a:tr h="280107">
                <a:tc>
                  <a:txBody>
                    <a:bodyPr/>
                    <a:lstStyle/>
                    <a:p>
                      <a:pPr lvl="0" algn="ctr" fontAlgn="t"/>
                      <a:r>
                        <a:rPr lang="en-IE" sz="900" b="1" i="0" u="none" strike="noStrike" dirty="0" smtClean="0">
                          <a:solidFill>
                            <a:schemeClr val="tx1"/>
                          </a:solidFill>
                          <a:effectLst/>
                          <a:latin typeface="Arial" panose="020B0604020202020204" pitchFamily="34" charset="0"/>
                        </a:rPr>
                        <a:t>3</a:t>
                      </a:r>
                      <a:endParaRPr lang="en-IE" sz="9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4</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4</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8</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8</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6</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5</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2</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6</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5</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8</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900" b="1" i="0" u="none" strike="noStrike" dirty="0" smtClean="0">
                          <a:solidFill>
                            <a:srgbClr val="000000"/>
                          </a:solidFill>
                          <a:effectLst/>
                          <a:latin typeface="Arial" panose="020B0604020202020204" pitchFamily="34" charset="0"/>
                        </a:rPr>
                        <a:t>6</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extLst>
                  <a:ext uri="{0D108BD9-81ED-4DB2-BD59-A6C34878D82A}">
                    <a16:rowId xmlns:a16="http://schemas.microsoft.com/office/drawing/2014/main" val="242445675"/>
                  </a:ext>
                </a:extLst>
              </a:tr>
              <a:tr h="280107">
                <a:tc>
                  <a:txBody>
                    <a:bodyPr/>
                    <a:lstStyle/>
                    <a:p>
                      <a:pPr lvl="0" algn="ctr" fontAlgn="t"/>
                      <a:r>
                        <a:rPr lang="en-IE" sz="900" b="1" i="0" u="none" strike="noStrike" dirty="0" smtClean="0">
                          <a:solidFill>
                            <a:schemeClr val="tx1"/>
                          </a:solidFill>
                          <a:effectLst/>
                          <a:latin typeface="Arial" panose="020B0604020202020204" pitchFamily="34" charset="0"/>
                        </a:rPr>
                        <a:t>5</a:t>
                      </a:r>
                      <a:endParaRPr lang="en-IE" sz="9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4</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4</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1</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2</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1</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2</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3</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312374588"/>
                  </a:ext>
                </a:extLst>
              </a:tr>
              <a:tr h="280107">
                <a:tc>
                  <a:txBody>
                    <a:bodyPr/>
                    <a:lstStyle/>
                    <a:p>
                      <a:pPr lvl="0" algn="ctr" fontAlgn="t"/>
                      <a:r>
                        <a:rPr lang="en-IE" sz="900" b="1" i="0" u="none" strike="noStrike" dirty="0" smtClean="0">
                          <a:solidFill>
                            <a:schemeClr val="tx1"/>
                          </a:solidFill>
                          <a:effectLst/>
                          <a:latin typeface="Arial" panose="020B0604020202020204" pitchFamily="34" charset="0"/>
                        </a:rPr>
                        <a:t>0</a:t>
                      </a:r>
                      <a:endParaRPr lang="en-IE" sz="9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1</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1</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1</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0</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900" b="1" i="0" u="none" strike="noStrike" dirty="0" smtClean="0">
                          <a:solidFill>
                            <a:srgbClr val="000000"/>
                          </a:solidFill>
                          <a:effectLst/>
                          <a:latin typeface="Arial" panose="020B0604020202020204" pitchFamily="34" charset="0"/>
                        </a:rPr>
                        <a:t>2</a:t>
                      </a:r>
                      <a:endParaRPr lang="en-IE" sz="9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428101641"/>
                  </a:ext>
                </a:extLst>
              </a:tr>
              <a:tr h="431384">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38% </a:t>
                      </a:r>
                    </a:p>
                    <a:p>
                      <a:pPr algn="ctr" fontAlgn="t"/>
                      <a:r>
                        <a:rPr lang="en-IE" sz="800" b="1" i="0" u="none" strike="noStrike" dirty="0" smtClean="0">
                          <a:solidFill>
                            <a:schemeClr val="tx1"/>
                          </a:solidFill>
                          <a:effectLst/>
                          <a:latin typeface="Arial" panose="020B0604020202020204" pitchFamily="34" charset="0"/>
                        </a:rPr>
                        <a:t>Evidence</a:t>
                      </a:r>
                      <a:r>
                        <a:rPr lang="en-IE" sz="800" b="1" i="0" u="none" strike="noStrike" baseline="0" dirty="0" smtClean="0">
                          <a:solidFill>
                            <a:schemeClr val="tx1"/>
                          </a:solidFill>
                          <a:effectLst/>
                          <a:latin typeface="Arial" panose="020B0604020202020204" pitchFamily="34" charset="0"/>
                        </a:rPr>
                        <a:t> full compliance</a:t>
                      </a:r>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50%  </a:t>
                      </a:r>
                    </a:p>
                    <a:p>
                      <a:pPr algn="ctr" fontAlgn="t"/>
                      <a:r>
                        <a:rPr lang="en-IE" sz="800" b="1" i="0" u="none" strike="noStrike" dirty="0" smtClean="0">
                          <a:solidFill>
                            <a:schemeClr val="tx1"/>
                          </a:solidFill>
                          <a:effectLst/>
                          <a:latin typeface="Arial" panose="020B0604020202020204" pitchFamily="34" charset="0"/>
                        </a:rPr>
                        <a:t>Evidence full compliance</a:t>
                      </a:r>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50%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75%</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63%</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50%*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75%</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63%</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 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75%</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633579444"/>
                  </a:ext>
                </a:extLst>
              </a:tr>
            </a:tbl>
          </a:graphicData>
        </a:graphic>
      </p:graphicFrame>
      <p:sp>
        <p:nvSpPr>
          <p:cNvPr id="9" name="TextBox 8"/>
          <p:cNvSpPr txBox="1"/>
          <p:nvPr/>
        </p:nvSpPr>
        <p:spPr>
          <a:xfrm>
            <a:off x="456180" y="3900565"/>
            <a:ext cx="7924800" cy="261610"/>
          </a:xfrm>
          <a:prstGeom prst="rect">
            <a:avLst/>
          </a:prstGeom>
          <a:noFill/>
        </p:spPr>
        <p:txBody>
          <a:bodyPr wrap="square" rtlCol="0">
            <a:spAutoFit/>
          </a:bodyPr>
          <a:lstStyle/>
          <a:p>
            <a:r>
              <a:rPr lang="en-IE" sz="1100" dirty="0" smtClean="0"/>
              <a:t>*Four HSE hospitals and four HSE </a:t>
            </a:r>
            <a:r>
              <a:rPr lang="en-IE" sz="1100" dirty="0"/>
              <a:t>F</a:t>
            </a:r>
            <a:r>
              <a:rPr lang="en-IE" sz="1100" dirty="0" smtClean="0"/>
              <a:t>unded </a:t>
            </a:r>
            <a:r>
              <a:rPr lang="en-IE" sz="1100" dirty="0"/>
              <a:t>H</a:t>
            </a:r>
            <a:r>
              <a:rPr lang="en-IE" sz="1100" dirty="0" smtClean="0"/>
              <a:t>ospitals participated in these Checks.  </a:t>
            </a:r>
            <a:endParaRPr lang="en-IE" sz="1100" dirty="0"/>
          </a:p>
        </p:txBody>
      </p:sp>
      <p:sp>
        <p:nvSpPr>
          <p:cNvPr id="6" name="TextBox 5"/>
          <p:cNvSpPr txBox="1"/>
          <p:nvPr/>
        </p:nvSpPr>
        <p:spPr>
          <a:xfrm>
            <a:off x="457195" y="4400550"/>
            <a:ext cx="8382005" cy="261610"/>
          </a:xfrm>
          <a:prstGeom prst="rect">
            <a:avLst/>
          </a:prstGeom>
          <a:noFill/>
        </p:spPr>
        <p:txBody>
          <a:bodyPr wrap="square" rtlCol="0">
            <a:spAutoFit/>
          </a:bodyPr>
          <a:lstStyle/>
          <a:p>
            <a:r>
              <a:rPr lang="en-IE" sz="1100" dirty="0" smtClean="0"/>
              <a:t>Evidence of compliance	              Evidence of partial </a:t>
            </a:r>
            <a:r>
              <a:rPr lang="en-IE" sz="1100" dirty="0"/>
              <a:t>c</a:t>
            </a:r>
            <a:r>
              <a:rPr lang="en-IE" sz="1100" dirty="0" smtClean="0"/>
              <a:t>ompliance 	               No evidence of compliance</a:t>
            </a:r>
            <a:endParaRPr lang="en-IE" sz="1100" dirty="0"/>
          </a:p>
        </p:txBody>
      </p:sp>
      <p:sp>
        <p:nvSpPr>
          <p:cNvPr id="7" name="Rectangle 6"/>
          <p:cNvSpPr/>
          <p:nvPr/>
        </p:nvSpPr>
        <p:spPr>
          <a:xfrm>
            <a:off x="2150945" y="4487513"/>
            <a:ext cx="533400" cy="120473"/>
          </a:xfrm>
          <a:prstGeom prst="rect">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4911495" y="4487513"/>
            <a:ext cx="533400" cy="120473"/>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7467600" y="4471118"/>
            <a:ext cx="533400" cy="12047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754389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Summary </a:t>
            </a:r>
            <a:r>
              <a:rPr lang="en-IE" dirty="0"/>
              <a:t>Findings (continued) </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3382304217"/>
              </p:ext>
            </p:extLst>
          </p:nvPr>
        </p:nvGraphicFramePr>
        <p:xfrm>
          <a:off x="228600" y="971550"/>
          <a:ext cx="8610600" cy="5366185"/>
        </p:xfrm>
        <a:graphic>
          <a:graphicData uri="http://schemas.openxmlformats.org/drawingml/2006/table">
            <a:tbl>
              <a:tblPr firstRow="1" bandRow="1">
                <a:tableStyleId>{5C22544A-7EE6-4342-B048-85BDC9FD1C3A}</a:tableStyleId>
              </a:tblPr>
              <a:tblGrid>
                <a:gridCol w="8610600">
                  <a:extLst>
                    <a:ext uri="{9D8B030D-6E8A-4147-A177-3AD203B41FA5}">
                      <a16:colId xmlns:a16="http://schemas.microsoft.com/office/drawing/2014/main" val="361165049"/>
                    </a:ext>
                  </a:extLst>
                </a:gridCol>
              </a:tblGrid>
              <a:tr h="4251960">
                <a:tc>
                  <a:txBody>
                    <a:bodyPr/>
                    <a:lstStyle/>
                    <a:p>
                      <a:pPr marL="0" indent="0">
                        <a:spcAft>
                          <a:spcPts val="600"/>
                        </a:spcAft>
                        <a:buClr>
                          <a:srgbClr val="006152"/>
                        </a:buClr>
                        <a:buFont typeface="Arial" panose="020B0604020202020204" pitchFamily="34" charset="0"/>
                        <a:buNone/>
                      </a:pPr>
                      <a:r>
                        <a:rPr lang="en-IE" sz="1300" b="0" strike="noStrike" baseline="0" dirty="0" smtClean="0">
                          <a:solidFill>
                            <a:schemeClr val="tx1"/>
                          </a:solidFill>
                          <a:latin typeface="Arial" panose="020B0604020202020204" pitchFamily="34" charset="0"/>
                          <a:cs typeface="Arial" panose="020B0604020202020204" pitchFamily="34" charset="0"/>
                        </a:rPr>
                        <a:t>Good evidence </a:t>
                      </a:r>
                      <a:r>
                        <a:rPr lang="en-IE" sz="1300" b="0" strike="noStrike" baseline="0" dirty="0" smtClean="0">
                          <a:solidFill>
                            <a:schemeClr val="tx1"/>
                          </a:solidFill>
                          <a:latin typeface="Arial" panose="020B0604020202020204" pitchFamily="34" charset="0"/>
                          <a:cs typeface="Arial" panose="020B0604020202020204" pitchFamily="34" charset="0"/>
                        </a:rPr>
                        <a:t>of compliance </a:t>
                      </a:r>
                      <a:r>
                        <a:rPr lang="en-IE" sz="1300" b="0" strike="noStrike" baseline="0" dirty="0" smtClean="0">
                          <a:solidFill>
                            <a:schemeClr val="tx1"/>
                          </a:solidFill>
                          <a:latin typeface="Arial" panose="020B0604020202020204" pitchFamily="34" charset="0"/>
                          <a:cs typeface="Arial" panose="020B0604020202020204" pitchFamily="34" charset="0"/>
                        </a:rPr>
                        <a:t>was </a:t>
                      </a:r>
                      <a:r>
                        <a:rPr lang="en-IE" sz="1300" b="0" strike="noStrike" baseline="0" dirty="0" smtClean="0">
                          <a:solidFill>
                            <a:schemeClr val="tx1"/>
                          </a:solidFill>
                          <a:latin typeface="Arial" panose="020B0604020202020204" pitchFamily="34" charset="0"/>
                          <a:cs typeface="Arial" panose="020B0604020202020204" pitchFamily="34" charset="0"/>
                        </a:rPr>
                        <a:t>noted across the acute hospitals selected. It was evident that efforts had been made by all services to implement Children First requirements. Challenges however still remain, particularly in relation to risk assessments and record keeping. Of the requirements checked there were 65 findings of full compliance, 22 findings of partial compliance and 5 findings of 'non-compliance'.  </a:t>
                      </a:r>
                    </a:p>
                    <a:p>
                      <a:pPr marL="0" indent="0">
                        <a:spcAft>
                          <a:spcPts val="600"/>
                        </a:spcAft>
                        <a:buClr>
                          <a:srgbClr val="006152"/>
                        </a:buClr>
                        <a:buFont typeface="Arial" panose="020B0604020202020204" pitchFamily="34" charset="0"/>
                        <a:buNone/>
                      </a:pPr>
                      <a:endParaRPr lang="en-IE" sz="300" b="0" baseline="0" dirty="0" smtClean="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IE" sz="1300" b="1" baseline="0" dirty="0" smtClean="0">
                          <a:solidFill>
                            <a:schemeClr val="tx1"/>
                          </a:solidFill>
                          <a:latin typeface="Arial" panose="020B0604020202020204" pitchFamily="34" charset="0"/>
                          <a:cs typeface="Arial" panose="020B0604020202020204" pitchFamily="34" charset="0"/>
                        </a:rPr>
                        <a:t>Reasons for findings of 'no' or 'partial' evidence of compliance:</a:t>
                      </a:r>
                    </a:p>
                    <a:p>
                      <a:pPr marL="0" indent="0">
                        <a:buFont typeface="Arial" panose="020B0604020202020204" pitchFamily="34" charset="0"/>
                        <a:buNone/>
                      </a:pPr>
                      <a:endParaRPr lang="en-IE" sz="600" b="1" baseline="0" dirty="0" smtClean="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IE" sz="600" b="0" baseline="0" dirty="0" smtClean="0">
                        <a:solidFill>
                          <a:schemeClr val="tx1"/>
                        </a:solidFill>
                        <a:latin typeface="Arial" panose="020B0604020202020204" pitchFamily="34" charset="0"/>
                        <a:cs typeface="Arial" panose="020B0604020202020204" pitchFamily="34" charset="0"/>
                      </a:endParaRPr>
                    </a:p>
                    <a:p>
                      <a:pPr marL="342900" indent="-342900">
                        <a:lnSpc>
                          <a:spcPct val="100000"/>
                        </a:lnSpc>
                        <a:spcAft>
                          <a:spcPts val="600"/>
                        </a:spcAft>
                        <a:buClr>
                          <a:srgbClr val="006152"/>
                        </a:buClr>
                        <a:buSzPct val="100000"/>
                        <a:buFont typeface="+mj-lt"/>
                        <a:buAutoNum type="arabicPeriod"/>
                      </a:pPr>
                      <a:r>
                        <a:rPr lang="en-IE" sz="1300" b="0" baseline="0" dirty="0" smtClean="0">
                          <a:solidFill>
                            <a:schemeClr val="tx1"/>
                          </a:solidFill>
                          <a:latin typeface="Arial" panose="020B0604020202020204" pitchFamily="34" charset="0"/>
                          <a:cs typeface="Arial" panose="020B0604020202020204" pitchFamily="34" charset="0"/>
                        </a:rPr>
                        <a:t>Additional risks should have been considered in Child Safeguarding Risk Assessments e.g. risks in relation to the use/misuse of digital images, clinical research, volunteers, visiting and outings. </a:t>
                      </a:r>
                    </a:p>
                    <a:p>
                      <a:pPr marL="342900" indent="-342900">
                        <a:lnSpc>
                          <a:spcPct val="100000"/>
                        </a:lnSpc>
                        <a:spcAft>
                          <a:spcPts val="600"/>
                        </a:spcAft>
                        <a:buClr>
                          <a:srgbClr val="006152"/>
                        </a:buClr>
                        <a:buSzPct val="100000"/>
                        <a:buFont typeface="+mj-lt"/>
                        <a:buAutoNum type="arabicPeriod"/>
                      </a:pPr>
                      <a:endParaRPr lang="en-IE" sz="500" b="0" baseline="0" dirty="0" smtClean="0">
                        <a:solidFill>
                          <a:schemeClr val="tx1"/>
                        </a:solidFill>
                        <a:latin typeface="Arial" panose="020B0604020202020204" pitchFamily="34" charset="0"/>
                        <a:cs typeface="Arial" panose="020B0604020202020204" pitchFamily="34" charset="0"/>
                      </a:endParaRPr>
                    </a:p>
                    <a:p>
                      <a:pPr marL="342900" indent="-342900">
                        <a:lnSpc>
                          <a:spcPct val="100000"/>
                        </a:lnSpc>
                        <a:spcAft>
                          <a:spcPts val="600"/>
                        </a:spcAft>
                        <a:buClr>
                          <a:srgbClr val="006152"/>
                        </a:buClr>
                        <a:buSzPct val="100000"/>
                        <a:buFont typeface="+mj-lt"/>
                        <a:buAutoNum type="arabicPeriod"/>
                      </a:pPr>
                      <a:r>
                        <a:rPr lang="en-IE" sz="1300" b="0" baseline="0" dirty="0" smtClean="0">
                          <a:solidFill>
                            <a:schemeClr val="tx1"/>
                          </a:solidFill>
                          <a:latin typeface="Arial" panose="020B0604020202020204" pitchFamily="34" charset="0"/>
                          <a:cs typeface="Arial" panose="020B0604020202020204" pitchFamily="34" charset="0"/>
                        </a:rPr>
                        <a:t>Controls were identified in some Risk Assessments but were not in place e.g. child protection and welfare policy, visitors policy, clinical photography, intimate care policy.   </a:t>
                      </a:r>
                      <a:endParaRPr lang="en-IE" sz="1300" b="0" baseline="0" dirty="0" smtClean="0">
                        <a:solidFill>
                          <a:schemeClr val="tx1"/>
                        </a:solidFill>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600"/>
                        </a:spcAft>
                        <a:buClr>
                          <a:srgbClr val="006152"/>
                        </a:buClr>
                        <a:buSzPct val="100000"/>
                        <a:buFont typeface="+mj-lt"/>
                        <a:buAutoNum type="arabicPeriod"/>
                        <a:tabLst/>
                        <a:defRPr/>
                      </a:pPr>
                      <a:r>
                        <a:rPr lang="en-IE" sz="1200" b="0" baseline="0" dirty="0" smtClean="0">
                          <a:solidFill>
                            <a:schemeClr val="tx1"/>
                          </a:solidFill>
                          <a:latin typeface="Arial" panose="020B0604020202020204" pitchFamily="34" charset="0"/>
                          <a:cs typeface="Arial" panose="020B0604020202020204" pitchFamily="34" charset="0"/>
                        </a:rPr>
                        <a:t>Prescribed procedures (i.e. for appointing a Relevant Person and for maintaining a list of Mandated Persons) were not available. </a:t>
                      </a:r>
                      <a:endParaRPr lang="en-IE" sz="500" b="0" baseline="0" dirty="0" smtClean="0">
                        <a:solidFill>
                          <a:schemeClr val="tx1"/>
                        </a:solidFill>
                        <a:latin typeface="Arial" panose="020B0604020202020204" pitchFamily="34" charset="0"/>
                        <a:cs typeface="Arial" panose="020B0604020202020204" pitchFamily="34" charset="0"/>
                      </a:endParaRPr>
                    </a:p>
                    <a:p>
                      <a:pPr marL="342900" indent="-342900">
                        <a:lnSpc>
                          <a:spcPct val="100000"/>
                        </a:lnSpc>
                        <a:spcAft>
                          <a:spcPts val="600"/>
                        </a:spcAft>
                        <a:buClr>
                          <a:srgbClr val="006152"/>
                        </a:buClr>
                        <a:buSzPct val="100000"/>
                        <a:buFont typeface="+mj-lt"/>
                        <a:buAutoNum type="arabicPeriod"/>
                      </a:pPr>
                      <a:r>
                        <a:rPr lang="en-IE" sz="1300" b="0" baseline="0" dirty="0" smtClean="0">
                          <a:solidFill>
                            <a:schemeClr val="tx1"/>
                          </a:solidFill>
                          <a:latin typeface="Arial" panose="020B0604020202020204" pitchFamily="34" charset="0"/>
                          <a:cs typeface="Arial" panose="020B0604020202020204" pitchFamily="34" charset="0"/>
                        </a:rPr>
                        <a:t>Not all hospitals could evidence that all staff had completed mandatory Children First training or </a:t>
                      </a:r>
                      <a:r>
                        <a:rPr lang="en-IE" sz="1300" b="0" baseline="0" dirty="0" smtClean="0">
                          <a:solidFill>
                            <a:schemeClr val="tx1"/>
                          </a:solidFill>
                          <a:latin typeface="Arial" panose="020B0604020202020204" pitchFamily="34" charset="0"/>
                          <a:cs typeface="Arial" panose="020B0604020202020204" pitchFamily="34" charset="0"/>
                        </a:rPr>
                        <a:t>had read </a:t>
                      </a:r>
                      <a:r>
                        <a:rPr lang="en-IE" sz="1300" b="0" baseline="0" dirty="0" smtClean="0">
                          <a:solidFill>
                            <a:schemeClr val="tx1"/>
                          </a:solidFill>
                          <a:latin typeface="Arial" panose="020B0604020202020204" pitchFamily="34" charset="0"/>
                          <a:cs typeface="Arial" panose="020B0604020202020204" pitchFamily="34" charset="0"/>
                        </a:rPr>
                        <a:t>the Child Protection and Welfare Policy. </a:t>
                      </a:r>
                      <a:endParaRPr lang="en-IE" sz="500" b="0" baseline="0" dirty="0" smtClean="0">
                        <a:solidFill>
                          <a:schemeClr val="tx1"/>
                        </a:solidFill>
                        <a:latin typeface="Arial" panose="020B0604020202020204" pitchFamily="34" charset="0"/>
                        <a:cs typeface="Arial" panose="020B0604020202020204" pitchFamily="34" charset="0"/>
                      </a:endParaRPr>
                    </a:p>
                    <a:p>
                      <a:pPr marL="357188" marR="0" lvl="0" indent="-342900" defTabSz="914400" eaLnBrk="1" fontAlgn="auto" latinLnBrk="0" hangingPunct="1">
                        <a:lnSpc>
                          <a:spcPct val="100000"/>
                        </a:lnSpc>
                        <a:spcBef>
                          <a:spcPts val="0"/>
                        </a:spcBef>
                        <a:spcAft>
                          <a:spcPts val="600"/>
                        </a:spcAft>
                        <a:buClr>
                          <a:srgbClr val="006152"/>
                        </a:buClr>
                        <a:buSzPct val="100000"/>
                        <a:buFont typeface="+mj-lt"/>
                        <a:buAutoNum type="arabicPeriod" startAt="3"/>
                        <a:tabLst/>
                        <a:defRPr/>
                      </a:pPr>
                      <a:r>
                        <a:rPr lang="en-IE" sz="1300" b="0" baseline="0" dirty="0" smtClean="0">
                          <a:solidFill>
                            <a:schemeClr val="tx1"/>
                          </a:solidFill>
                          <a:latin typeface="Arial" panose="020B0604020202020204" pitchFamily="34" charset="0"/>
                          <a:cs typeface="Arial" panose="020B0604020202020204" pitchFamily="34" charset="0"/>
                        </a:rPr>
                        <a:t>Procedures were not always in place to ensure that Child Protection and Welfare records are stored appropriately and record retention periods were not always in line with HSE Policy.    </a:t>
                      </a:r>
                      <a:endParaRPr lang="en-IE" sz="13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1114225">
                <a:tc>
                  <a:txBody>
                    <a:bodyPr/>
                    <a:lstStyle/>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4009055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Summary of Findings (continued)</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3502321201"/>
              </p:ext>
            </p:extLst>
          </p:nvPr>
        </p:nvGraphicFramePr>
        <p:xfrm>
          <a:off x="228600" y="1047750"/>
          <a:ext cx="8763843" cy="5335705"/>
        </p:xfrm>
        <a:graphic>
          <a:graphicData uri="http://schemas.openxmlformats.org/drawingml/2006/table">
            <a:tbl>
              <a:tblPr firstRow="1" bandRow="1">
                <a:tableStyleId>{5C22544A-7EE6-4342-B048-85BDC9FD1C3A}</a:tableStyleId>
              </a:tblPr>
              <a:tblGrid>
                <a:gridCol w="8763843">
                  <a:extLst>
                    <a:ext uri="{9D8B030D-6E8A-4147-A177-3AD203B41FA5}">
                      <a16:colId xmlns:a16="http://schemas.microsoft.com/office/drawing/2014/main" val="361165049"/>
                    </a:ext>
                  </a:extLst>
                </a:gridCol>
              </a:tblGrid>
              <a:tr h="3057724">
                <a:tc>
                  <a:txBody>
                    <a:bodyPr/>
                    <a:lstStyle/>
                    <a:p>
                      <a:pPr marL="0" indent="0">
                        <a:spcAft>
                          <a:spcPts val="600"/>
                        </a:spcAft>
                        <a:buFont typeface="Arial" panose="020B0604020202020204" pitchFamily="34" charset="0"/>
                        <a:buNone/>
                      </a:pPr>
                      <a:r>
                        <a:rPr lang="en-IE" sz="1600" b="1" baseline="0" dirty="0" smtClean="0">
                          <a:solidFill>
                            <a:schemeClr val="tx1"/>
                          </a:solidFill>
                          <a:latin typeface="Arial" panose="020B0604020202020204" pitchFamily="34" charset="0"/>
                          <a:cs typeface="Arial" panose="020B0604020202020204" pitchFamily="34" charset="0"/>
                        </a:rPr>
                        <a:t>Good practice:</a:t>
                      </a:r>
                    </a:p>
                    <a:p>
                      <a:pPr marL="0" indent="0">
                        <a:buFont typeface="Arial" panose="020B0604020202020204" pitchFamily="34" charset="0"/>
                        <a:buNone/>
                      </a:pPr>
                      <a:endParaRPr lang="en-IE" sz="600" b="0" baseline="0" dirty="0" smtClean="0">
                        <a:solidFill>
                          <a:schemeClr val="tx1"/>
                        </a:solidFill>
                        <a:latin typeface="Arial" panose="020B0604020202020204" pitchFamily="34" charset="0"/>
                        <a:cs typeface="Arial" panose="020B0604020202020204" pitchFamily="34" charset="0"/>
                      </a:endParaRPr>
                    </a:p>
                    <a:p>
                      <a:pPr marL="285750" indent="-285750">
                        <a:lnSpc>
                          <a:spcPct val="100000"/>
                        </a:lnSpc>
                        <a:spcAft>
                          <a:spcPts val="600"/>
                        </a:spcAft>
                        <a:buClr>
                          <a:srgbClr val="006152"/>
                        </a:buClr>
                        <a:buSzPct val="120000"/>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It was evident that some hospitals had gone to additional lengths to prominently display their Child Safeguarding Statements. One hospital displayed their CSS alongside an eye-catching poster with colourful figures asking that children be supervised at all times.</a:t>
                      </a:r>
                      <a:endParaRPr lang="en-IE" sz="400" b="0" baseline="0" dirty="0" smtClean="0">
                        <a:solidFill>
                          <a:schemeClr val="tx1"/>
                        </a:solidFill>
                        <a:latin typeface="Arial" panose="020B0604020202020204" pitchFamily="34" charset="0"/>
                        <a:cs typeface="Arial" panose="020B0604020202020204" pitchFamily="34" charset="0"/>
                      </a:endParaRPr>
                    </a:p>
                    <a:p>
                      <a:pPr marL="0" indent="0">
                        <a:lnSpc>
                          <a:spcPct val="100000"/>
                        </a:lnSpc>
                        <a:spcAft>
                          <a:spcPts val="600"/>
                        </a:spcAft>
                        <a:buClr>
                          <a:srgbClr val="006152"/>
                        </a:buClr>
                        <a:buSzPct val="120000"/>
                        <a:buFont typeface="Arial" panose="020B0604020202020204" pitchFamily="34" charset="0"/>
                        <a:buNone/>
                      </a:pPr>
                      <a:r>
                        <a:rPr lang="en-IE" sz="1400" b="0" baseline="0" dirty="0" smtClean="0">
                          <a:solidFill>
                            <a:schemeClr val="tx1"/>
                          </a:solidFill>
                          <a:latin typeface="Arial" panose="020B0604020202020204" pitchFamily="34" charset="0"/>
                          <a:cs typeface="Arial" panose="020B0604020202020204" pitchFamily="34" charset="0"/>
                        </a:rPr>
                        <a:t> </a:t>
                      </a:r>
                      <a:endParaRPr lang="en-IE" sz="1400" b="0" baseline="0" dirty="0" smtClean="0">
                        <a:solidFill>
                          <a:schemeClr val="tx1"/>
                        </a:solidFill>
                        <a:latin typeface="Arial" panose="020B0604020202020204" pitchFamily="34" charset="0"/>
                        <a:cs typeface="Arial" panose="020B0604020202020204" pitchFamily="34" charset="0"/>
                      </a:endParaRPr>
                    </a:p>
                    <a:p>
                      <a:pPr marL="0" indent="0">
                        <a:lnSpc>
                          <a:spcPct val="100000"/>
                        </a:lnSpc>
                        <a:spcAft>
                          <a:spcPts val="600"/>
                        </a:spcAft>
                        <a:buClr>
                          <a:srgbClr val="006152"/>
                        </a:buClr>
                        <a:buSzPct val="120000"/>
                        <a:buFont typeface="Arial" panose="020B0604020202020204" pitchFamily="34" charset="0"/>
                        <a:buNone/>
                      </a:pPr>
                      <a:r>
                        <a:rPr lang="en-IE" sz="1600" b="1" baseline="0" dirty="0" smtClean="0">
                          <a:solidFill>
                            <a:schemeClr val="tx1"/>
                          </a:solidFill>
                          <a:latin typeface="Arial" panose="020B0604020202020204" pitchFamily="34" charset="0"/>
                          <a:cs typeface="Arial" panose="020B0604020202020204" pitchFamily="34" charset="0"/>
                        </a:rPr>
                        <a:t>Suggestions </a:t>
                      </a:r>
                      <a:r>
                        <a:rPr lang="en-IE" sz="1600" b="1" baseline="0" dirty="0" smtClean="0">
                          <a:solidFill>
                            <a:schemeClr val="tx1"/>
                          </a:solidFill>
                          <a:latin typeface="Arial" panose="020B0604020202020204" pitchFamily="34" charset="0"/>
                          <a:cs typeface="Arial" panose="020B0604020202020204" pitchFamily="34" charset="0"/>
                        </a:rPr>
                        <a:t>made to hospitals:</a:t>
                      </a:r>
                      <a:endParaRPr lang="en-IE" sz="100" b="1" baseline="0" dirty="0" smtClean="0">
                        <a:solidFill>
                          <a:schemeClr val="tx1"/>
                        </a:solidFill>
                        <a:latin typeface="Arial" panose="020B0604020202020204" pitchFamily="34" charset="0"/>
                        <a:cs typeface="Arial" panose="020B0604020202020204" pitchFamily="34" charset="0"/>
                      </a:endParaRPr>
                    </a:p>
                    <a:p>
                      <a:pPr marL="0" indent="0">
                        <a:lnSpc>
                          <a:spcPct val="100000"/>
                        </a:lnSpc>
                        <a:spcAft>
                          <a:spcPts val="600"/>
                        </a:spcAft>
                        <a:buClr>
                          <a:srgbClr val="006152"/>
                        </a:buClr>
                        <a:buSzPct val="120000"/>
                        <a:buFont typeface="Arial" panose="020B0604020202020204" pitchFamily="34" charset="0"/>
                        <a:buNone/>
                      </a:pPr>
                      <a:endParaRPr lang="en-IE" sz="100" b="1" baseline="0" dirty="0" smtClean="0">
                        <a:solidFill>
                          <a:schemeClr val="tx1"/>
                        </a:solidFill>
                        <a:latin typeface="Arial" panose="020B0604020202020204" pitchFamily="34" charset="0"/>
                        <a:cs typeface="Arial" panose="020B0604020202020204" pitchFamily="34" charset="0"/>
                      </a:endParaRPr>
                    </a:p>
                    <a:p>
                      <a:pPr marL="285750" indent="-285750">
                        <a:lnSpc>
                          <a:spcPct val="100000"/>
                        </a:lnSpc>
                        <a:spcAft>
                          <a:spcPts val="600"/>
                        </a:spcAft>
                        <a:buClr>
                          <a:srgbClr val="006152"/>
                        </a:buClr>
                        <a:buSzPct val="120000"/>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To consider including the CSS on their hospital website.</a:t>
                      </a:r>
                    </a:p>
                    <a:p>
                      <a:pPr marL="285750" indent="-285750">
                        <a:lnSpc>
                          <a:spcPct val="100000"/>
                        </a:lnSpc>
                        <a:spcAft>
                          <a:spcPts val="600"/>
                        </a:spcAft>
                        <a:buClr>
                          <a:srgbClr val="006152"/>
                        </a:buClr>
                        <a:buSzPct val="120000"/>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To </a:t>
                      </a:r>
                      <a:r>
                        <a:rPr lang="en-IE" sz="1400" b="0" baseline="0" dirty="0" smtClean="0">
                          <a:solidFill>
                            <a:schemeClr val="tx1"/>
                          </a:solidFill>
                          <a:latin typeface="Arial" panose="020B0604020202020204" pitchFamily="34" charset="0"/>
                          <a:cs typeface="Arial" panose="020B0604020202020204" pitchFamily="34" charset="0"/>
                        </a:rPr>
                        <a:t>develop procedures for the appropriate taking of photographs of patients when clinical photography is not available or necessary.</a:t>
                      </a:r>
                    </a:p>
                    <a:p>
                      <a:pPr marL="285750" indent="-285750">
                        <a:lnSpc>
                          <a:spcPct val="100000"/>
                        </a:lnSpc>
                        <a:spcAft>
                          <a:spcPts val="600"/>
                        </a:spcAft>
                        <a:buClr>
                          <a:srgbClr val="006152"/>
                        </a:buClr>
                        <a:buSzPct val="120000"/>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To ensure that record management procedures address the requirement for CP&amp;W records to be available on a need to know basis i.e. their existence and whereabouts should be noted on the main chart and if archived, the notes should be retrievable.  </a:t>
                      </a:r>
                    </a:p>
                    <a:p>
                      <a:pPr marL="285750" indent="-285750">
                        <a:lnSpc>
                          <a:spcPct val="100000"/>
                        </a:lnSpc>
                        <a:spcAft>
                          <a:spcPts val="600"/>
                        </a:spcAft>
                        <a:buClr>
                          <a:srgbClr val="006152"/>
                        </a:buClr>
                        <a:buSzPct val="120000"/>
                        <a:buFont typeface="Arial" panose="020B0604020202020204" pitchFamily="34" charset="0"/>
                        <a:buChar char="•"/>
                      </a:pPr>
                      <a:endParaRPr lang="en-IE" sz="1400" b="0" baseline="0" dirty="0" smtClean="0">
                        <a:solidFill>
                          <a:schemeClr val="tx1"/>
                        </a:solidFill>
                        <a:latin typeface="Arial" panose="020B0604020202020204" pitchFamily="34" charset="0"/>
                        <a:cs typeface="Arial" panose="020B0604020202020204" pitchFamily="34" charset="0"/>
                      </a:endParaRPr>
                    </a:p>
                    <a:p>
                      <a:pPr marL="0" indent="0">
                        <a:lnSpc>
                          <a:spcPct val="100000"/>
                        </a:lnSpc>
                        <a:spcAft>
                          <a:spcPts val="600"/>
                        </a:spcAft>
                        <a:buClr>
                          <a:srgbClr val="006152"/>
                        </a:buClr>
                        <a:buSzPct val="120000"/>
                        <a:buFont typeface="Arial" panose="020B0604020202020204" pitchFamily="34" charset="0"/>
                        <a:buNone/>
                      </a:pPr>
                      <a:r>
                        <a:rPr lang="en-IE" sz="1400" b="0" baseline="0" dirty="0" smtClean="0">
                          <a:solidFill>
                            <a:schemeClr val="tx1"/>
                          </a:solidFill>
                          <a:latin typeface="Arial" panose="020B0604020202020204" pitchFamily="34" charset="0"/>
                          <a:cs typeface="Arial" panose="020B0604020202020204" pitchFamily="34" charset="0"/>
                        </a:rPr>
                        <a:t> </a:t>
                      </a:r>
                    </a:p>
                    <a:p>
                      <a:pPr marL="0" indent="0">
                        <a:lnSpc>
                          <a:spcPct val="100000"/>
                        </a:lnSpc>
                        <a:spcAft>
                          <a:spcPts val="600"/>
                        </a:spcAft>
                        <a:buClr>
                          <a:srgbClr val="006152"/>
                        </a:buClr>
                        <a:buSzPct val="120000"/>
                        <a:buFont typeface="Arial" panose="020B0604020202020204" pitchFamily="34" charset="0"/>
                        <a:buNone/>
                      </a:pPr>
                      <a:endParaRPr lang="en-IE" sz="1400" b="0" baseline="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1114225">
                <a:tc>
                  <a:txBody>
                    <a:bodyPr/>
                    <a:lstStyle/>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11895424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505908"/>
          </a:xfrm>
          <a:prstGeom prst="rect">
            <a:avLst/>
          </a:prstGeom>
        </p:spPr>
        <p:txBody>
          <a:bodyPr vert="horz" wrap="square" lIns="0" tIns="13335" rIns="0" bIns="0" rtlCol="0">
            <a:spAutoFit/>
          </a:bodyPr>
          <a:lstStyle/>
          <a:p>
            <a:pPr algn="ctr">
              <a:lnSpc>
                <a:spcPct val="100000"/>
              </a:lnSpc>
              <a:spcBef>
                <a:spcPts val="105"/>
              </a:spcBef>
            </a:pPr>
            <a:r>
              <a:rPr lang="en-IE" sz="3200" dirty="0" smtClean="0"/>
              <a:t>Breakdown of Findings</a:t>
            </a:r>
            <a:endParaRPr sz="1600" b="0" dirty="0"/>
          </a:p>
        </p:txBody>
      </p:sp>
    </p:spTree>
    <p:extLst>
      <p:ext uri="{BB962C8B-B14F-4D97-AF65-F5344CB8AC3E}">
        <p14:creationId xmlns:p14="http://schemas.microsoft.com/office/powerpoint/2010/main" val="1436901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13732" y="2571750"/>
            <a:ext cx="6858000" cy="207749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7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t>It was determined that additional risks should have been considered in some of the </a:t>
            </a:r>
            <a:r>
              <a:rPr lang="en-IE" sz="1200" dirty="0" smtClean="0"/>
              <a:t>risk </a:t>
            </a:r>
            <a:r>
              <a:rPr lang="en-IE" sz="1200" dirty="0"/>
              <a:t>assessments as gaps based on the nature of the </a:t>
            </a:r>
            <a:r>
              <a:rPr lang="en-IE" sz="1200" dirty="0" smtClean="0"/>
              <a:t>services </a:t>
            </a:r>
            <a:r>
              <a:rPr lang="en-IE" sz="1200" dirty="0"/>
              <a:t>provided were identified</a:t>
            </a:r>
            <a:r>
              <a:rPr lang="en-IE" sz="1200" dirty="0" smtClean="0"/>
              <a:t>.</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t>Procedures </a:t>
            </a:r>
            <a:r>
              <a:rPr lang="en-IE" sz="1200" dirty="0" smtClean="0"/>
              <a:t>were </a:t>
            </a:r>
            <a:r>
              <a:rPr lang="en-IE" sz="1200" dirty="0"/>
              <a:t>listed or identified as being in place </a:t>
            </a:r>
            <a:r>
              <a:rPr lang="en-IE" sz="1200" dirty="0" smtClean="0"/>
              <a:t>in </a:t>
            </a:r>
            <a:r>
              <a:rPr lang="en-IE" sz="1200" dirty="0"/>
              <a:t>relation to some, but not all, of the risks </a:t>
            </a:r>
            <a:r>
              <a:rPr lang="en-IE" sz="1200" dirty="0" smtClean="0"/>
              <a:t>identified</a:t>
            </a:r>
            <a:r>
              <a:rPr lang="en-IE" sz="1200" dirty="0"/>
              <a:t> </a:t>
            </a:r>
            <a:r>
              <a:rPr lang="en-IE" sz="1200" dirty="0" smtClean="0"/>
              <a:t>and in some cases not all procedures were in place.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t>In one hospital, </a:t>
            </a:r>
            <a:r>
              <a:rPr lang="en-IE" sz="1200" dirty="0" smtClean="0">
                <a:solidFill>
                  <a:schemeClr val="tx1"/>
                </a:solidFill>
              </a:rPr>
              <a:t>so</a:t>
            </a:r>
            <a:r>
              <a:rPr lang="en-IE" sz="1200" dirty="0" smtClean="0"/>
              <a:t>me controls that were in place in one hospital were not mentioned in the risk assessment.</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2592990215"/>
              </p:ext>
            </p:extLst>
          </p:nvPr>
        </p:nvGraphicFramePr>
        <p:xfrm>
          <a:off x="228600" y="1120544"/>
          <a:ext cx="6172200" cy="1193800"/>
        </p:xfrm>
        <a:graphic>
          <a:graphicData uri="http://schemas.openxmlformats.org/drawingml/2006/table">
            <a:tbl>
              <a:tblPr firstRow="1" bandRow="1">
                <a:tableStyleId>{5C22544A-7EE6-4342-B048-85BDC9FD1C3A}</a:tableStyleId>
              </a:tblPr>
              <a:tblGrid>
                <a:gridCol w="6172200">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An assessment of any potential for harm to a child must be undertaken (risk assessment). </a:t>
                      </a:r>
                      <a:endParaRPr lang="en-IE" sz="1200"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7" name="Title 1"/>
          <p:cNvSpPr txBox="1">
            <a:spLocks/>
          </p:cNvSpPr>
          <p:nvPr/>
        </p:nvSpPr>
        <p:spPr>
          <a:xfrm>
            <a:off x="1210361" y="354839"/>
            <a:ext cx="7793320" cy="369332"/>
          </a:xfrm>
          <a:prstGeom prst="rect">
            <a:avLst/>
          </a:prstGeom>
        </p:spPr>
        <p:txBody>
          <a:bodyPr wrap="square" lIns="0" tIns="0" rIns="0" bIns="0">
            <a:spAutoFit/>
          </a:bodyPr>
          <a:lstStyle>
            <a:lvl1pPr>
              <a:defRPr sz="2400" b="1" i="0">
                <a:solidFill>
                  <a:schemeClr val="bg1"/>
                </a:solidFill>
                <a:latin typeface="Arial"/>
                <a:ea typeface="+mj-ea"/>
                <a:cs typeface="Arial"/>
              </a:defRPr>
            </a:lvl1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2400" b="1" i="0" u="none" strike="noStrike" kern="0" cap="none" spc="0" normalizeH="0" baseline="0" noProof="0" dirty="0" smtClean="0">
                <a:ln>
                  <a:noFill/>
                </a:ln>
                <a:solidFill>
                  <a:prstClr val="white"/>
                </a:solidFill>
                <a:effectLst/>
                <a:uLnTx/>
                <a:uFillTx/>
                <a:latin typeface="Arial"/>
                <a:ea typeface="+mj-ea"/>
                <a:cs typeface="Arial"/>
              </a:rPr>
              <a:t>Risk Assessment | </a:t>
            </a:r>
            <a:r>
              <a:rPr kumimoji="0" lang="en-IE" sz="1800" b="0" i="0" u="none" strike="noStrike" kern="0" cap="none" spc="0" normalizeH="0" baseline="0" noProof="0" dirty="0" smtClean="0">
                <a:ln>
                  <a:noFill/>
                </a:ln>
                <a:solidFill>
                  <a:prstClr val="white"/>
                </a:solidFill>
                <a:effectLst/>
                <a:uLnTx/>
                <a:uFillTx/>
                <a:latin typeface="Arial"/>
                <a:ea typeface="+mj-ea"/>
                <a:cs typeface="Arial"/>
              </a:rPr>
              <a:t>Assessment of any potential for harm to a child</a:t>
            </a:r>
            <a:endParaRPr kumimoji="0" lang="en-IE" sz="2400" b="1" i="0" u="none" strike="noStrike" kern="0" cap="none" spc="0" normalizeH="0" baseline="0" noProof="0" dirty="0">
              <a:ln>
                <a:noFill/>
              </a:ln>
              <a:solidFill>
                <a:prstClr val="white"/>
              </a:solidFill>
              <a:effectLst/>
              <a:uLnTx/>
              <a:uFillTx/>
              <a:latin typeface="Arial"/>
              <a:ea typeface="+mj-ea"/>
              <a:cs typeface="Arial"/>
            </a:endParaRPr>
          </a:p>
        </p:txBody>
      </p:sp>
      <p:graphicFrame>
        <p:nvGraphicFramePr>
          <p:cNvPr id="8" name="Table 7"/>
          <p:cNvGraphicFramePr>
            <a:graphicFrameLocks noGrp="1"/>
          </p:cNvGraphicFramePr>
          <p:nvPr>
            <p:extLst>
              <p:ext uri="{D42A27DB-BD31-4B8C-83A1-F6EECF244321}">
                <p14:modId xmlns:p14="http://schemas.microsoft.com/office/powerpoint/2010/main" val="3343138644"/>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3</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38%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981306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26400"/>
            <a:ext cx="7400239" cy="369332"/>
          </a:xfrm>
        </p:spPr>
        <p:txBody>
          <a:bodyPr/>
          <a:lstStyle/>
          <a:p>
            <a:r>
              <a:rPr lang="en-IE" dirty="0" smtClean="0"/>
              <a:t>Child Safeguarding Statement | </a:t>
            </a:r>
            <a:r>
              <a:rPr lang="en-IE" sz="1800" b="0" dirty="0" smtClean="0"/>
              <a:t>Legislative Requirements</a:t>
            </a:r>
            <a:r>
              <a:rPr lang="en-IE" dirty="0" smtClean="0"/>
              <a:t> </a:t>
            </a:r>
            <a:endParaRPr lang="en-IE" dirty="0"/>
          </a:p>
        </p:txBody>
      </p:sp>
      <p:sp>
        <p:nvSpPr>
          <p:cNvPr id="12" name="Rectangle 11"/>
          <p:cNvSpPr/>
          <p:nvPr/>
        </p:nvSpPr>
        <p:spPr>
          <a:xfrm>
            <a:off x="208902" y="2345971"/>
            <a:ext cx="8671186" cy="163121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Procedures </a:t>
            </a:r>
            <a:r>
              <a:rPr lang="en-IE" sz="1200" dirty="0" smtClean="0">
                <a:latin typeface="Arial" panose="020B0604020202020204" pitchFamily="34" charset="0"/>
                <a:cs typeface="Arial" panose="020B0604020202020204" pitchFamily="34" charset="0"/>
              </a:rPr>
              <a:t>were </a:t>
            </a:r>
            <a:r>
              <a:rPr lang="en-IE" sz="1200" dirty="0">
                <a:latin typeface="Arial" panose="020B0604020202020204" pitchFamily="34" charset="0"/>
                <a:cs typeface="Arial" panose="020B0604020202020204" pitchFamily="34" charset="0"/>
              </a:rPr>
              <a:t>not in place to mitigate all of the risks identified e.g. </a:t>
            </a:r>
            <a:r>
              <a:rPr lang="en-IE" sz="1200" dirty="0" smtClean="0">
                <a:latin typeface="Arial" panose="020B0604020202020204" pitchFamily="34" charset="0"/>
                <a:cs typeface="Arial" panose="020B0604020202020204" pitchFamily="34" charset="0"/>
              </a:rPr>
              <a:t>risk of harm in relation to visitors, 16-18 year olds attending unaccompanied, the provision of intimate care and the use/misuse of digital imagery (clinical or otherwise).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Not all hospitals could evidence that they had the prescribed procedures listed in Section 11(3) of the Children First Act 2015 in place i.e. a procedure for appointing a Relevant Person and </a:t>
            </a:r>
            <a:r>
              <a:rPr lang="en-IE" sz="1200" dirty="0">
                <a:latin typeface="Arial" panose="020B0604020202020204" pitchFamily="34" charset="0"/>
                <a:cs typeface="Arial" panose="020B0604020202020204" pitchFamily="34" charset="0"/>
              </a:rPr>
              <a:t>a</a:t>
            </a:r>
            <a:r>
              <a:rPr lang="en-IE" sz="1200" dirty="0" smtClean="0">
                <a:latin typeface="Arial" panose="020B0604020202020204" pitchFamily="34" charset="0"/>
                <a:cs typeface="Arial" panose="020B0604020202020204" pitchFamily="34" charset="0"/>
              </a:rPr>
              <a:t> procedure for maintaining a list of mandated persons.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20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488467808"/>
              </p:ext>
            </p:extLst>
          </p:nvPr>
        </p:nvGraphicFramePr>
        <p:xfrm>
          <a:off x="265404" y="971550"/>
          <a:ext cx="6059196" cy="1193800"/>
        </p:xfrm>
        <a:graphic>
          <a:graphicData uri="http://schemas.openxmlformats.org/drawingml/2006/table">
            <a:tbl>
              <a:tblPr firstRow="1" bandRow="1">
                <a:tableStyleId>{5C22544A-7EE6-4342-B048-85BDC9FD1C3A}</a:tableStyleId>
              </a:tblPr>
              <a:tblGrid>
                <a:gridCol w="60591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 (CSS) must be prepared in accordance with legislative requirements*.</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4" name="TextBox 3"/>
          <p:cNvSpPr txBox="1"/>
          <p:nvPr/>
        </p:nvSpPr>
        <p:spPr>
          <a:xfrm>
            <a:off x="208902" y="4157808"/>
            <a:ext cx="8878596" cy="73866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200" b="0" i="0" u="none" strike="noStrike" kern="0" cap="none" spc="0" normalizeH="0" baseline="0" noProof="0" dirty="0" smtClean="0">
                <a:ln>
                  <a:noFill/>
                </a:ln>
                <a:solidFill>
                  <a:sysClr val="windowText" lastClr="000000"/>
                </a:solidFill>
                <a:effectLst/>
                <a:uLnTx/>
                <a:uFillTx/>
              </a:rPr>
              <a:t>*</a:t>
            </a:r>
            <a:r>
              <a:rPr kumimoji="0" lang="en-IE" sz="1000" b="0" i="0" u="none" strike="noStrike" kern="0" cap="none" spc="0" normalizeH="0" baseline="0" noProof="0" dirty="0" smtClean="0">
                <a:ln>
                  <a:noFill/>
                </a:ln>
                <a:solidFill>
                  <a:sysClr val="windowText" lastClr="000000"/>
                </a:solidFill>
                <a:effectLst/>
                <a:uLnTx/>
                <a:uFillTx/>
              </a:rPr>
              <a:t>(i) The CSS must describe the service being provided and the principles to be observed to safeguard children while availing of the service (ii) A Relevant Person must be appointed for the purpose of the CSS (iii) The CSS must include a written assessment of any potential for harm to a child while availing of the service (iv) The CSS must specify the procedures that are in place to manage any risk identified and the prescribed procedures required to be in place, as listed in Section 11(3) of the Children First Act 2015. </a:t>
            </a:r>
            <a:endParaRPr kumimoji="0" lang="en-IE" sz="1000" b="0" i="0" u="none" strike="noStrike" kern="0" cap="none" spc="0" normalizeH="0" baseline="0" noProof="0" dirty="0">
              <a:ln>
                <a:noFill/>
              </a:ln>
              <a:solidFill>
                <a:sysClr val="windowText" lastClr="000000"/>
              </a:solidFill>
              <a:effectLst/>
              <a:uLnTx/>
              <a:uFillTx/>
            </a:endParaRPr>
          </a:p>
        </p:txBody>
      </p:sp>
      <p:graphicFrame>
        <p:nvGraphicFramePr>
          <p:cNvPr id="11" name="Table 10"/>
          <p:cNvGraphicFramePr>
            <a:graphicFrameLocks noGrp="1"/>
          </p:cNvGraphicFramePr>
          <p:nvPr>
            <p:extLst>
              <p:ext uri="{D42A27DB-BD31-4B8C-83A1-F6EECF244321}">
                <p14:modId xmlns:p14="http://schemas.microsoft.com/office/powerpoint/2010/main" val="161014978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50%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2162768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51966"/>
            <a:ext cx="7400239" cy="369332"/>
          </a:xfrm>
        </p:spPr>
        <p:txBody>
          <a:bodyPr/>
          <a:lstStyle/>
          <a:p>
            <a:r>
              <a:rPr lang="en-IE" dirty="0" smtClean="0"/>
              <a:t>Child Safeguarding Statement | </a:t>
            </a:r>
            <a:r>
              <a:rPr lang="en-IE" sz="1800" b="0" dirty="0" smtClean="0"/>
              <a:t>Guidance issued by </a:t>
            </a:r>
            <a:r>
              <a:rPr lang="en-IE" sz="1800" b="0" dirty="0" err="1" smtClean="0"/>
              <a:t>Tusla</a:t>
            </a:r>
            <a:endParaRPr lang="en-IE" sz="1800" b="0" dirty="0"/>
          </a:p>
        </p:txBody>
      </p:sp>
      <p:sp>
        <p:nvSpPr>
          <p:cNvPr id="12" name="Rectangle 11"/>
          <p:cNvSpPr/>
          <p:nvPr/>
        </p:nvSpPr>
        <p:spPr>
          <a:xfrm>
            <a:off x="219560" y="2265967"/>
            <a:ext cx="6638440" cy="36625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000" b="1"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It was determined that additional risks should have been considered in the risk assessment based on the nature of the service provided.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tab pos="534988" algn="l"/>
              </a:tabLst>
              <a:defRPr/>
            </a:pPr>
            <a:endParaRPr lang="en-IE" sz="1200" dirty="0" smtClean="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tab pos="534988" algn="l"/>
              </a:tabLst>
              <a:defRPr/>
            </a:pPr>
            <a:r>
              <a:rPr lang="en-IE" sz="1200" dirty="0" smtClean="0">
                <a:latin typeface="Arial" panose="020B0604020202020204" pitchFamily="34" charset="0"/>
                <a:cs typeface="Arial" panose="020B0604020202020204" pitchFamily="34" charset="0"/>
              </a:rPr>
              <a:t>Some of the risks that </a:t>
            </a:r>
            <a:r>
              <a:rPr lang="en-IE" sz="1200" dirty="0" err="1" smtClean="0">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 would expect Relevant Services to have considered were not addressed in the risk assessment i.e. use/misuse of digital imagery. In hospitals where clinical photography is not available, photographs are often taken by clinician</a:t>
            </a:r>
            <a:r>
              <a:rPr lang="en-IE" sz="1200" dirty="0">
                <a:latin typeface="Arial" panose="020B0604020202020204" pitchFamily="34" charset="0"/>
                <a:cs typeface="Arial" panose="020B0604020202020204" pitchFamily="34" charset="0"/>
              </a:rPr>
              <a:t>s</a:t>
            </a:r>
            <a:r>
              <a:rPr lang="en-IE" sz="1200" dirty="0" smtClean="0">
                <a:latin typeface="Arial" panose="020B0604020202020204" pitchFamily="34" charset="0"/>
                <a:cs typeface="Arial" panose="020B0604020202020204" pitchFamily="34" charset="0"/>
              </a:rPr>
              <a:t> using mobile phones or tablets. This risk of these images being used inappropriately</a:t>
            </a:r>
            <a:r>
              <a:rPr lang="en-IE" sz="1200" dirty="0" smtClean="0">
                <a:solidFill>
                  <a:schemeClr val="tx1"/>
                </a:solidFill>
                <a:latin typeface="Arial" panose="020B0604020202020204" pitchFamily="34" charset="0"/>
                <a:cs typeface="Arial" panose="020B0604020202020204" pitchFamily="34" charset="0"/>
              </a:rPr>
              <a:t> is </a:t>
            </a:r>
            <a:r>
              <a:rPr lang="en-IE" sz="1200" dirty="0" smtClean="0">
                <a:latin typeface="Arial" panose="020B0604020202020204" pitchFamily="34" charset="0"/>
                <a:cs typeface="Arial" panose="020B0604020202020204" pitchFamily="34" charset="0"/>
              </a:rPr>
              <a:t>therefore relevant and should have been considered.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tab pos="534988" algn="l"/>
              </a:tabLst>
              <a:defRPr/>
            </a:pPr>
            <a:endParaRPr lang="en-IE" sz="1200"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tab pos="534988" algn="l"/>
              </a:tabLst>
              <a:defRPr/>
            </a:pPr>
            <a:r>
              <a:rPr lang="en-IE" sz="1200" dirty="0">
                <a:latin typeface="Arial" panose="020B0604020202020204" pitchFamily="34" charset="0"/>
                <a:cs typeface="Arial" panose="020B0604020202020204" pitchFamily="34" charset="0"/>
              </a:rPr>
              <a:t>Contact details for the Relevant Person were not provided and no reference was made to a secondary risk assessment.</a:t>
            </a:r>
          </a:p>
          <a:p>
            <a:pPr marL="88900" marR="0" lvl="0" defTabSz="914400" eaLnBrk="1" fontAlgn="auto" latinLnBrk="0" hangingPunct="1">
              <a:lnSpc>
                <a:spcPct val="100000"/>
              </a:lnSpc>
              <a:spcBef>
                <a:spcPts val="0"/>
              </a:spcBef>
              <a:spcAft>
                <a:spcPts val="0"/>
              </a:spcAft>
              <a:buClrTx/>
              <a:buSzTx/>
              <a:tabLst>
                <a:tab pos="268288" algn="l"/>
              </a:tabLst>
              <a:defRPr/>
            </a:pPr>
            <a:r>
              <a:rPr lang="en-IE" sz="1200" dirty="0" smtClean="0">
                <a:latin typeface="Arial" panose="020B0604020202020204" pitchFamily="34" charset="0"/>
                <a:cs typeface="Arial" panose="020B0604020202020204" pitchFamily="34" charset="0"/>
              </a:rPr>
              <a:t> </a:t>
            </a:r>
          </a:p>
          <a:p>
            <a:pPr marL="171450" marR="0" lvl="0" indent="-82550" defTabSz="914400" eaLnBrk="1" fontAlgn="auto" latinLnBrk="0" hangingPunct="1">
              <a:lnSpc>
                <a:spcPct val="100000"/>
              </a:lnSpc>
              <a:spcBef>
                <a:spcPts val="0"/>
              </a:spcBef>
              <a:spcAft>
                <a:spcPts val="0"/>
              </a:spcAft>
              <a:buClrTx/>
              <a:buSzTx/>
              <a:buFont typeface="Arial" panose="020B0604020202020204" pitchFamily="34" charset="0"/>
              <a:buChar char="•"/>
              <a:tabLst>
                <a:tab pos="446088" algn="l"/>
              </a:tabLst>
              <a:defRPr/>
            </a:pPr>
            <a:endParaRPr kumimoji="0" lang="en-IE" sz="120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E" sz="14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3066982357"/>
              </p:ext>
            </p:extLst>
          </p:nvPr>
        </p:nvGraphicFramePr>
        <p:xfrm>
          <a:off x="265404" y="971550"/>
          <a:ext cx="6211596" cy="119380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 must be developed with due regard to, and in accordance with, any guidelines issued by </a:t>
                      </a:r>
                      <a:r>
                        <a:rPr lang="en-IE" sz="1200" dirty="0" err="1" smtClean="0">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 – Child and Family Agency*. </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4" name="TextBox 3"/>
          <p:cNvSpPr txBox="1"/>
          <p:nvPr/>
        </p:nvSpPr>
        <p:spPr>
          <a:xfrm>
            <a:off x="265404" y="4705350"/>
            <a:ext cx="8878596"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*Guidelines referenced in this section of report are taken from </a:t>
            </a:r>
            <a:r>
              <a:rPr kumimoji="0" lang="en-IE" sz="1000" b="0" i="0" u="none" strike="noStrike" kern="0" cap="none" spc="0" normalizeH="0" baseline="0" noProof="0" dirty="0" err="1" smtClean="0">
                <a:ln>
                  <a:noFill/>
                </a:ln>
                <a:solidFill>
                  <a:sysClr val="windowText" lastClr="000000"/>
                </a:solidFill>
                <a:effectLst/>
                <a:uLnTx/>
                <a:uFillTx/>
              </a:rPr>
              <a:t>Tusla</a:t>
            </a:r>
            <a:r>
              <a:rPr kumimoji="0" lang="en-IE" sz="1000" b="0" i="0" u="none" strike="noStrike" kern="0" cap="none" spc="0" normalizeH="0" baseline="0" noProof="0" dirty="0" smtClean="0">
                <a:ln>
                  <a:noFill/>
                </a:ln>
                <a:solidFill>
                  <a:sysClr val="windowText" lastClr="000000"/>
                </a:solidFill>
                <a:effectLst/>
                <a:uLnTx/>
                <a:uFillTx/>
              </a:rPr>
              <a:t>'s </a:t>
            </a:r>
            <a:r>
              <a:rPr kumimoji="0" lang="en-IE" sz="1000" b="0" i="0" u="none" strike="noStrike" kern="0" cap="none" spc="0" normalizeH="0" baseline="0" noProof="0" dirty="0" smtClean="0">
                <a:ln>
                  <a:noFill/>
                </a:ln>
                <a:solidFill>
                  <a:sysClr val="windowText" lastClr="000000"/>
                </a:solidFill>
                <a:effectLst/>
                <a:uLnTx/>
                <a:uFillTx/>
                <a:hlinkClick r:id="rId2"/>
              </a:rPr>
              <a:t>Checklist Review Outcome Form</a:t>
            </a:r>
            <a:r>
              <a:rPr kumimoji="0" lang="en-IE" sz="1000" b="0" i="0" u="none" strike="noStrike" kern="0" cap="none" spc="0" normalizeH="0" baseline="0" noProof="0" dirty="0" smtClean="0">
                <a:ln>
                  <a:noFill/>
                </a:ln>
                <a:solidFill>
                  <a:sysClr val="windowText" lastClr="000000"/>
                </a:solidFill>
                <a:effectLst/>
                <a:uLnTx/>
                <a:uFillTx/>
              </a:rPr>
              <a:t> Ref: RF/CSSCU/005</a:t>
            </a:r>
            <a:endParaRPr kumimoji="0" lang="en-IE" sz="700" b="0" i="0" u="none" strike="noStrike" kern="0" cap="none" spc="0" normalizeH="0" baseline="0" noProof="0" dirty="0" smtClean="0">
              <a:ln>
                <a:noFill/>
              </a:ln>
              <a:solidFill>
                <a:sysClr val="windowText" lastClr="000000"/>
              </a:solidFill>
              <a:effectLst/>
              <a:uLnTx/>
              <a:uFillTx/>
            </a:endParaRPr>
          </a:p>
        </p:txBody>
      </p:sp>
      <p:graphicFrame>
        <p:nvGraphicFramePr>
          <p:cNvPr id="10" name="Table 9"/>
          <p:cNvGraphicFramePr>
            <a:graphicFrameLocks noGrp="1"/>
          </p:cNvGraphicFramePr>
          <p:nvPr>
            <p:extLst>
              <p:ext uri="{D42A27DB-BD31-4B8C-83A1-F6EECF244321}">
                <p14:modId xmlns:p14="http://schemas.microsoft.com/office/powerpoint/2010/main" val="300417284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50%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1924986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6755</TotalTime>
  <Words>2211</Words>
  <Application>Microsoft Office PowerPoint</Application>
  <PresentationFormat>On-screen Show (16:9)</PresentationFormat>
  <Paragraphs>368</Paragraphs>
  <Slides>19</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Office Theme</vt:lpstr>
      <vt:lpstr>PowerPoint Presentation</vt:lpstr>
      <vt:lpstr>Hospitals selected for Compliance Check</vt:lpstr>
      <vt:lpstr>Overview of Findings</vt:lpstr>
      <vt:lpstr>Summary Findings (continued) </vt:lpstr>
      <vt:lpstr>Summary of Findings (continued)</vt:lpstr>
      <vt:lpstr>Breakdown of Findings</vt:lpstr>
      <vt:lpstr>PowerPoint Presentation</vt:lpstr>
      <vt:lpstr>Child Safeguarding Statement | Legislative Requirements </vt:lpstr>
      <vt:lpstr>Child Safeguarding Statement | Guidance issued by Tusla</vt:lpstr>
      <vt:lpstr>Child Safeguarding Statement | Display</vt:lpstr>
      <vt:lpstr>Child Safeguarding Statement | Furnished and made available </vt:lpstr>
      <vt:lpstr>Child Safeguarding Statement | Review </vt:lpstr>
      <vt:lpstr>Child Protection &amp; Welfare Policy | Appendix 3 or equivalent </vt:lpstr>
      <vt:lpstr>Child Protection &amp; Welfare Policy | Funded &amp; Contracted</vt:lpstr>
      <vt:lpstr>Mandatory Training | 'An Introduction to Children First' - 3 yearly</vt:lpstr>
      <vt:lpstr>Child Protection &amp; Welfare Records | Record Management</vt:lpstr>
      <vt:lpstr>CP&amp;W Concerns | Reporting Procedure</vt:lpstr>
      <vt:lpstr>Service Arrangements| Funded &amp; Contracted*</vt:lpstr>
      <vt:lpstr>Please direct queries to: HSE Children First National Office childrenfirst@hse.ie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Proofreading Academy Student</dc:creator>
  <cp:lastModifiedBy>Marion Martin3</cp:lastModifiedBy>
  <cp:revision>226</cp:revision>
  <cp:lastPrinted>2024-11-06T11:31:20Z</cp:lastPrinted>
  <dcterms:created xsi:type="dcterms:W3CDTF">2024-01-17T14:37:24Z</dcterms:created>
  <dcterms:modified xsi:type="dcterms:W3CDTF">2025-01-29T14:07:14Z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2023-12-20T00:00:00Z</vt:filetime>
  </property>
  <property fmtid="{D5CDD505-2E9C-101B-9397-08002B2CF9AE}" pid="3" name="Creator">
    <vt:lpwstr>Microsoft® PowerPoint® 2016</vt:lpwstr>
  </property>
  <property fmtid="{D5CDD505-2E9C-101B-9397-08002B2CF9AE}" pid="4" name="LastSaved">
    <vt:filetime>2024-01-17T00:00:00Z</vt:filetime>
  </property>
  <property fmtid="{D5CDD505-2E9C-101B-9397-08002B2CF9AE}" pid="5" name="Producer">
    <vt:lpwstr>Microsoft® PowerPoint® 2016</vt:lpwstr>
  </property>
</Properties>
</file>