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88" r:id="rId2"/>
    <p:sldId id="257" r:id="rId3"/>
    <p:sldId id="291" r:id="rId4"/>
    <p:sldId id="283" r:id="rId5"/>
    <p:sldId id="284" r:id="rId6"/>
    <p:sldId id="285" r:id="rId7"/>
    <p:sldId id="287" r:id="rId8"/>
    <p:sldId id="268" r:id="rId9"/>
    <p:sldId id="269" r:id="rId10"/>
    <p:sldId id="270" r:id="rId11"/>
    <p:sldId id="272" r:id="rId12"/>
    <p:sldId id="273" r:id="rId13"/>
    <p:sldId id="274" r:id="rId14"/>
    <p:sldId id="275" r:id="rId15"/>
    <p:sldId id="281" r:id="rId16"/>
    <p:sldId id="276" r:id="rId17"/>
    <p:sldId id="277" r:id="rId18"/>
    <p:sldId id="278" r:id="rId19"/>
    <p:sldId id="282" r:id="rId20"/>
    <p:sldId id="266" r:id="rId21"/>
  </p:sldIdLst>
  <p:sldSz cx="9144000" cy="5143500" type="screen16x9"/>
  <p:notesSz cx="10234613" cy="70993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AD47"/>
    <a:srgbClr val="006152"/>
    <a:srgbClr val="71A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50" autoAdjust="0"/>
    <p:restoredTop sz="94660"/>
  </p:normalViewPr>
  <p:slideViewPr>
    <p:cSldViewPr>
      <p:cViewPr varScale="1">
        <p:scale>
          <a:sx n="86" d="100"/>
          <a:sy n="86" d="100"/>
        </p:scale>
        <p:origin x="216"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434999" cy="354965"/>
          </a:xfrm>
          <a:prstGeom prst="rect">
            <a:avLst/>
          </a:prstGeom>
        </p:spPr>
        <p:txBody>
          <a:bodyPr vert="horz" lIns="110935" tIns="55468" rIns="110935" bIns="55468" rtlCol="0"/>
          <a:lstStyle>
            <a:lvl1pPr algn="l">
              <a:defRPr sz="1500"/>
            </a:lvl1pPr>
          </a:lstStyle>
          <a:p>
            <a:endParaRPr lang="en-IE"/>
          </a:p>
        </p:txBody>
      </p:sp>
      <p:sp>
        <p:nvSpPr>
          <p:cNvPr id="3" name="Date Placeholder 2"/>
          <p:cNvSpPr>
            <a:spLocks noGrp="1"/>
          </p:cNvSpPr>
          <p:nvPr>
            <p:ph type="dt" idx="1"/>
          </p:nvPr>
        </p:nvSpPr>
        <p:spPr>
          <a:xfrm>
            <a:off x="5797838" y="1"/>
            <a:ext cx="4434999" cy="354965"/>
          </a:xfrm>
          <a:prstGeom prst="rect">
            <a:avLst/>
          </a:prstGeom>
        </p:spPr>
        <p:txBody>
          <a:bodyPr vert="horz" lIns="110935" tIns="55468" rIns="110935" bIns="55468" rtlCol="0"/>
          <a:lstStyle>
            <a:lvl1pPr algn="r">
              <a:defRPr sz="1500"/>
            </a:lvl1pPr>
          </a:lstStyle>
          <a:p>
            <a:fld id="{E444F275-E0FB-4B8B-9F61-D9C71C1E02DD}" type="datetimeFigureOut">
              <a:rPr lang="en-IE" smtClean="0"/>
              <a:t>26/06/2024</a:t>
            </a:fld>
            <a:endParaRPr lang="en-IE"/>
          </a:p>
        </p:txBody>
      </p:sp>
      <p:sp>
        <p:nvSpPr>
          <p:cNvPr id="4" name="Slide Image Placeholder 3"/>
          <p:cNvSpPr>
            <a:spLocks noGrp="1" noRot="1" noChangeAspect="1"/>
          </p:cNvSpPr>
          <p:nvPr>
            <p:ph type="sldImg" idx="2"/>
          </p:nvPr>
        </p:nvSpPr>
        <p:spPr>
          <a:xfrm>
            <a:off x="2987675" y="887413"/>
            <a:ext cx="4259263" cy="2397125"/>
          </a:xfrm>
          <a:prstGeom prst="rect">
            <a:avLst/>
          </a:prstGeom>
          <a:noFill/>
          <a:ln w="12700">
            <a:solidFill>
              <a:prstClr val="black"/>
            </a:solidFill>
          </a:ln>
        </p:spPr>
        <p:txBody>
          <a:bodyPr vert="horz" lIns="110935" tIns="55468" rIns="110935" bIns="55468" rtlCol="0" anchor="ctr"/>
          <a:lstStyle/>
          <a:p>
            <a:endParaRPr lang="en-IE"/>
          </a:p>
        </p:txBody>
      </p:sp>
      <p:sp>
        <p:nvSpPr>
          <p:cNvPr id="5" name="Notes Placeholder 4"/>
          <p:cNvSpPr>
            <a:spLocks noGrp="1"/>
          </p:cNvSpPr>
          <p:nvPr>
            <p:ph type="body" sz="quarter" idx="3"/>
          </p:nvPr>
        </p:nvSpPr>
        <p:spPr>
          <a:xfrm>
            <a:off x="1023462" y="3415991"/>
            <a:ext cx="8187690" cy="2795897"/>
          </a:xfrm>
          <a:prstGeom prst="rect">
            <a:avLst/>
          </a:prstGeom>
        </p:spPr>
        <p:txBody>
          <a:bodyPr vert="horz" lIns="110935" tIns="55468" rIns="110935" bIns="55468"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6744336"/>
            <a:ext cx="4434999" cy="354965"/>
          </a:xfrm>
          <a:prstGeom prst="rect">
            <a:avLst/>
          </a:prstGeom>
        </p:spPr>
        <p:txBody>
          <a:bodyPr vert="horz" lIns="110935" tIns="55468" rIns="110935" bIns="55468" rtlCol="0" anchor="b"/>
          <a:lstStyle>
            <a:lvl1pPr algn="l">
              <a:defRPr sz="1500"/>
            </a:lvl1pPr>
          </a:lstStyle>
          <a:p>
            <a:endParaRPr lang="en-IE"/>
          </a:p>
        </p:txBody>
      </p:sp>
      <p:sp>
        <p:nvSpPr>
          <p:cNvPr id="7" name="Slide Number Placeholder 6"/>
          <p:cNvSpPr>
            <a:spLocks noGrp="1"/>
          </p:cNvSpPr>
          <p:nvPr>
            <p:ph type="sldNum" sz="quarter" idx="5"/>
          </p:nvPr>
        </p:nvSpPr>
        <p:spPr>
          <a:xfrm>
            <a:off x="5797838" y="6744336"/>
            <a:ext cx="4434999" cy="354965"/>
          </a:xfrm>
          <a:prstGeom prst="rect">
            <a:avLst/>
          </a:prstGeom>
        </p:spPr>
        <p:txBody>
          <a:bodyPr vert="horz" lIns="110935" tIns="55468" rIns="110935" bIns="55468" rtlCol="0" anchor="b"/>
          <a:lstStyle>
            <a:lvl1pPr algn="r">
              <a:defRPr sz="1500"/>
            </a:lvl1pPr>
          </a:lstStyle>
          <a:p>
            <a:fld id="{05F2C560-EBDC-4F9F-9C38-97291AC4D482}" type="slidenum">
              <a:rPr lang="en-IE" smtClean="0"/>
              <a:t>‹#›</a:t>
            </a:fld>
            <a:endParaRPr lang="en-IE"/>
          </a:p>
        </p:txBody>
      </p:sp>
    </p:spTree>
    <p:extLst>
      <p:ext uri="{BB962C8B-B14F-4D97-AF65-F5344CB8AC3E}">
        <p14:creationId xmlns:p14="http://schemas.microsoft.com/office/powerpoint/2010/main" val="1136704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3</a:t>
            </a:fld>
            <a:endParaRPr lang="en-IE"/>
          </a:p>
        </p:txBody>
      </p:sp>
    </p:spTree>
    <p:extLst>
      <p:ext uri="{BB962C8B-B14F-4D97-AF65-F5344CB8AC3E}">
        <p14:creationId xmlns:p14="http://schemas.microsoft.com/office/powerpoint/2010/main" val="4077669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defTabSz="1109350"/>
            <a:fld id="{05F2C560-EBDC-4F9F-9C38-97291AC4D482}" type="slidenum">
              <a:rPr lang="en-IE"/>
              <a:pPr defTabSz="1109350"/>
              <a:t>19</a:t>
            </a:fld>
            <a:endParaRPr lang="en-IE"/>
          </a:p>
        </p:txBody>
      </p:sp>
    </p:spTree>
    <p:extLst>
      <p:ext uri="{BB962C8B-B14F-4D97-AF65-F5344CB8AC3E}">
        <p14:creationId xmlns:p14="http://schemas.microsoft.com/office/powerpoint/2010/main" val="1904506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4</a:t>
            </a:fld>
            <a:endParaRPr lang="en-IE"/>
          </a:p>
        </p:txBody>
      </p:sp>
    </p:spTree>
    <p:extLst>
      <p:ext uri="{BB962C8B-B14F-4D97-AF65-F5344CB8AC3E}">
        <p14:creationId xmlns:p14="http://schemas.microsoft.com/office/powerpoint/2010/main" val="2806804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9</a:t>
            </a:fld>
            <a:endParaRPr lang="en-IE"/>
          </a:p>
        </p:txBody>
      </p:sp>
    </p:spTree>
    <p:extLst>
      <p:ext uri="{BB962C8B-B14F-4D97-AF65-F5344CB8AC3E}">
        <p14:creationId xmlns:p14="http://schemas.microsoft.com/office/powerpoint/2010/main" val="606216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13</a:t>
            </a:fld>
            <a:endParaRPr lang="en-IE"/>
          </a:p>
        </p:txBody>
      </p:sp>
    </p:spTree>
    <p:extLst>
      <p:ext uri="{BB962C8B-B14F-4D97-AF65-F5344CB8AC3E}">
        <p14:creationId xmlns:p14="http://schemas.microsoft.com/office/powerpoint/2010/main" val="1793257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14</a:t>
            </a:fld>
            <a:endParaRPr lang="en-IE"/>
          </a:p>
        </p:txBody>
      </p:sp>
    </p:spTree>
    <p:extLst>
      <p:ext uri="{BB962C8B-B14F-4D97-AF65-F5344CB8AC3E}">
        <p14:creationId xmlns:p14="http://schemas.microsoft.com/office/powerpoint/2010/main" val="659220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15</a:t>
            </a:fld>
            <a:endParaRPr lang="en-IE"/>
          </a:p>
        </p:txBody>
      </p:sp>
    </p:spTree>
    <p:extLst>
      <p:ext uri="{BB962C8B-B14F-4D97-AF65-F5344CB8AC3E}">
        <p14:creationId xmlns:p14="http://schemas.microsoft.com/office/powerpoint/2010/main" val="3177765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16</a:t>
            </a:fld>
            <a:endParaRPr lang="en-IE"/>
          </a:p>
        </p:txBody>
      </p:sp>
    </p:spTree>
    <p:extLst>
      <p:ext uri="{BB962C8B-B14F-4D97-AF65-F5344CB8AC3E}">
        <p14:creationId xmlns:p14="http://schemas.microsoft.com/office/powerpoint/2010/main" val="507083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17</a:t>
            </a:fld>
            <a:endParaRPr lang="en-IE"/>
          </a:p>
        </p:txBody>
      </p:sp>
    </p:spTree>
    <p:extLst>
      <p:ext uri="{BB962C8B-B14F-4D97-AF65-F5344CB8AC3E}">
        <p14:creationId xmlns:p14="http://schemas.microsoft.com/office/powerpoint/2010/main" val="3229089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18</a:t>
            </a:fld>
            <a:endParaRPr lang="en-IE"/>
          </a:p>
        </p:txBody>
      </p:sp>
    </p:spTree>
    <p:extLst>
      <p:ext uri="{BB962C8B-B14F-4D97-AF65-F5344CB8AC3E}">
        <p14:creationId xmlns:p14="http://schemas.microsoft.com/office/powerpoint/2010/main" val="41415139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pic>
        <p:nvPicPr>
          <p:cNvPr id="17" name="bg object 17"/>
          <p:cNvPicPr/>
          <p:nvPr/>
        </p:nvPicPr>
        <p:blipFill>
          <a:blip r:embed="rId3" cstate="print"/>
          <a:stretch>
            <a:fillRect/>
          </a:stretch>
        </p:blipFill>
        <p:spPr>
          <a:xfrm>
            <a:off x="0" y="1525524"/>
            <a:ext cx="6790943" cy="3617975"/>
          </a:xfrm>
          <a:prstGeom prst="rect">
            <a:avLst/>
          </a:prstGeom>
        </p:spPr>
      </p:pic>
      <p:sp>
        <p:nvSpPr>
          <p:cNvPr id="2" name="Holder 2"/>
          <p:cNvSpPr>
            <a:spLocks noGrp="1"/>
          </p:cNvSpPr>
          <p:nvPr>
            <p:ph type="ctrTitle"/>
          </p:nvPr>
        </p:nvSpPr>
        <p:spPr>
          <a:xfrm>
            <a:off x="1986152" y="1978609"/>
            <a:ext cx="5171694" cy="1008380"/>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3999" cy="5143498"/>
          </a:xfrm>
          <a:prstGeom prst="rect">
            <a:avLst/>
          </a:prstGeom>
        </p:spPr>
      </p:pic>
      <p:sp>
        <p:nvSpPr>
          <p:cNvPr id="2" name="Holder 2"/>
          <p:cNvSpPr>
            <a:spLocks noGrp="1"/>
          </p:cNvSpPr>
          <p:nvPr>
            <p:ph type="title"/>
          </p:nvPr>
        </p:nvSpPr>
        <p:spPr>
          <a:xfrm>
            <a:off x="1211376" y="243916"/>
            <a:ext cx="7400239" cy="391795"/>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a:xfrm>
            <a:off x="368604" y="1157096"/>
            <a:ext cx="8013700" cy="339534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6/26/2024</a:t>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hyperlink" Target="https://www.tusla.ie/uploads/content/CROF_CSSCU_005_web.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hse.ie/eng/services/list/2/primarycare/childrenfirst/compliance-self-audit-checklist/hse-children-first-national-office-compliance-assurance-framework.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usla.ie/" TargetMode="External"/><Relationship Id="rId2" Type="http://schemas.openxmlformats.org/officeDocument/2006/relationships/hyperlink" Target="https://www.tusla.ie/uploads/content/CROF_CSSCU_005_web.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25244" y="1962150"/>
            <a:ext cx="5486400" cy="2178802"/>
          </a:xfrm>
          <a:prstGeom prst="rect">
            <a:avLst/>
          </a:prstGeom>
        </p:spPr>
        <p:txBody>
          <a:bodyPr vert="horz" wrap="square" lIns="0" tIns="69850" rIns="0" bIns="0" rtlCol="0">
            <a:spAutoFit/>
          </a:bodyPr>
          <a:lstStyle/>
          <a:p>
            <a:pPr marL="12700" marR="0" lvl="0" indent="0" defTabSz="914400" eaLnBrk="1" fontAlgn="auto" latinLnBrk="0" hangingPunct="1">
              <a:lnSpc>
                <a:spcPct val="100000"/>
              </a:lnSpc>
              <a:spcBef>
                <a:spcPts val="0"/>
              </a:spcBef>
              <a:spcAft>
                <a:spcPts val="0"/>
              </a:spcAft>
              <a:buClrTx/>
              <a:buSzTx/>
              <a:buFontTx/>
              <a:buNone/>
              <a:tabLst/>
              <a:defRPr/>
            </a:pPr>
            <a:r>
              <a:rPr kumimoji="0" sz="2400" b="1"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Children</a:t>
            </a:r>
            <a:r>
              <a:rPr kumimoji="0" sz="2400" b="1" i="0" u="none" strike="noStrike" kern="0" cap="none" spc="-125"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sz="2400" b="1"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First</a:t>
            </a:r>
            <a:r>
              <a:rPr kumimoji="0" lang="en-IE" sz="2400" b="1" i="0" u="none" strike="noStrike" kern="0" cap="none" spc="-110" normalizeH="0" baseline="0" noProof="0" dirty="0">
                <a:ln>
                  <a:noFill/>
                </a:ln>
                <a:solidFill>
                  <a:srgbClr val="FFFFFF"/>
                </a:solidFill>
                <a:effectLst/>
                <a:uLnTx/>
                <a:uFillTx/>
                <a:latin typeface="Arial" panose="020B0604020202020204" pitchFamily="34" charset="0"/>
                <a:cs typeface="Arial" panose="020B0604020202020204" pitchFamily="34" charset="0"/>
              </a:rPr>
              <a:t> </a:t>
            </a: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r>
              <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Compliance Assurance Checks</a:t>
            </a: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1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000" b="1" i="0" u="none" strike="noStrike" kern="0" cap="none" spc="-135"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p:txBody>
      </p:sp>
      <p:sp>
        <p:nvSpPr>
          <p:cNvPr id="8" name="Oval 7"/>
          <p:cNvSpPr/>
          <p:nvPr/>
        </p:nvSpPr>
        <p:spPr>
          <a:xfrm>
            <a:off x="5681547" y="-247650"/>
            <a:ext cx="5029200" cy="5638800"/>
          </a:xfrm>
          <a:prstGeom prst="ellipse">
            <a:avLst/>
          </a:prstGeom>
          <a:blipFill>
            <a:blip r:embed="rId2"/>
            <a:srcRect/>
            <a:stretch>
              <a:fillRect l="-21148" t="604" r="21148" b="-3136"/>
            </a:stretch>
          </a:blip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a:ln>
                <a:noFill/>
              </a:ln>
              <a:solidFill>
                <a:prstClr val="white"/>
              </a:solidFill>
              <a:effectLst/>
              <a:uLnTx/>
              <a:uFillTx/>
              <a:latin typeface="Calibri"/>
              <a:ea typeface="+mn-ea"/>
              <a:cs typeface="+mn-cs"/>
            </a:endParaRPr>
          </a:p>
        </p:txBody>
      </p:sp>
      <p:pic>
        <p:nvPicPr>
          <p:cNvPr id="6" name="object 5"/>
          <p:cNvPicPr/>
          <p:nvPr/>
        </p:nvPicPr>
        <p:blipFill>
          <a:blip r:embed="rId3" cstate="print"/>
          <a:stretch>
            <a:fillRect/>
          </a:stretch>
        </p:blipFill>
        <p:spPr>
          <a:xfrm>
            <a:off x="-228600" y="3436242"/>
            <a:ext cx="3477767" cy="1954908"/>
          </a:xfrm>
          <a:prstGeom prst="rect">
            <a:avLst/>
          </a:prstGeom>
        </p:spPr>
      </p:pic>
      <p:sp>
        <p:nvSpPr>
          <p:cNvPr id="3" name="TextBox 2"/>
          <p:cNvSpPr txBox="1"/>
          <p:nvPr/>
        </p:nvSpPr>
        <p:spPr>
          <a:xfrm>
            <a:off x="228600" y="2952750"/>
            <a:ext cx="6553200" cy="677108"/>
          </a:xfrm>
          <a:prstGeom prst="rect">
            <a:avLst/>
          </a:prstGeom>
          <a:noFill/>
        </p:spPr>
        <p:txBody>
          <a:bodyPr wrap="square" rtlCol="0">
            <a:spAutoFit/>
          </a:bodyPr>
          <a:lstStyle/>
          <a:p>
            <a:pPr marL="12700" marR="0" lvl="0" indent="0" algn="l" defTabSz="914400" eaLnBrk="1" fontAlgn="auto" latinLnBrk="0" hangingPunct="1">
              <a:lnSpc>
                <a:spcPct val="100000"/>
              </a:lnSpc>
              <a:spcBef>
                <a:spcPts val="0"/>
              </a:spcBef>
              <a:spcAft>
                <a:spcPts val="0"/>
              </a:spcAft>
              <a:buClrTx/>
              <a:buSzTx/>
              <a:buFontTx/>
              <a:buNone/>
              <a:tabLst/>
              <a:defRPr/>
            </a:pPr>
            <a:r>
              <a:rPr kumimoji="0" lang="en-IE" sz="20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Overview Report </a:t>
            </a: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algn="l" defTabSz="914400" eaLnBrk="1" fontAlgn="auto" latinLnBrk="0" hangingPunct="1">
              <a:lnSpc>
                <a:spcPct val="100000"/>
              </a:lnSpc>
              <a:spcBef>
                <a:spcPts val="0"/>
              </a:spcBef>
              <a:spcAft>
                <a:spcPts val="0"/>
              </a:spcAft>
              <a:buClrTx/>
              <a:buSzTx/>
              <a:buFontTx/>
              <a:buNone/>
              <a:tabLst/>
              <a:defRPr/>
            </a:pPr>
            <a:r>
              <a:rPr kumimoji="0" lang="en-IE" sz="1800" b="0"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Child and Adolescent Mental Health Services</a:t>
            </a:r>
            <a:r>
              <a:rPr kumimoji="0" lang="en-IE" sz="1800" b="0" i="0" u="none" strike="noStrike" kern="0" cap="none" spc="-110" normalizeH="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lang="en-IE" sz="18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a:t>
            </a:r>
            <a:r>
              <a:rPr kumimoji="0" lang="en-IE" sz="1800" b="0" i="0" u="none" strike="noStrike" kern="0" cap="none" spc="-12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lang="en-IE" sz="18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Q2</a:t>
            </a:r>
            <a:r>
              <a:rPr kumimoji="0" lang="en-IE" sz="1800" b="0" i="0" u="none" strike="noStrike" kern="0" cap="none" spc="-135"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lang="en-IE" sz="1800" b="0" i="0" u="none" strike="noStrike" kern="0" cap="none" spc="-2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2023</a:t>
            </a:r>
            <a:endParaRPr kumimoji="0" lang="en-IE" sz="18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58188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51966"/>
            <a:ext cx="7400239" cy="369332"/>
          </a:xfrm>
        </p:spPr>
        <p:txBody>
          <a:bodyPr/>
          <a:lstStyle/>
          <a:p>
            <a:r>
              <a:rPr lang="en-IE" dirty="0" smtClean="0"/>
              <a:t>Child Safeguarding Statement | </a:t>
            </a:r>
            <a:r>
              <a:rPr lang="en-IE" sz="1800" b="0" dirty="0" smtClean="0"/>
              <a:t>Guidance issued by </a:t>
            </a:r>
            <a:r>
              <a:rPr lang="en-IE" sz="1800" b="0" dirty="0" err="1" smtClean="0"/>
              <a:t>Tusla</a:t>
            </a:r>
            <a:endParaRPr lang="en-IE" sz="1800" b="0" dirty="0"/>
          </a:p>
        </p:txBody>
      </p:sp>
      <p:sp>
        <p:nvSpPr>
          <p:cNvPr id="12" name="Rectangle 11"/>
          <p:cNvSpPr/>
          <p:nvPr/>
        </p:nvSpPr>
        <p:spPr>
          <a:xfrm>
            <a:off x="208902" y="2380544"/>
            <a:ext cx="6496698" cy="175432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a:t>
            </a:r>
            <a:r>
              <a:rPr kumimoji="0" lang="en-IE" sz="1200" b="1"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The name and address of the service provider/manager was not included. Only the Relevant Peron's name was listed - no contact details.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A secondary risk assessment was not </a:t>
            </a:r>
            <a:r>
              <a:rPr lang="en-IE" sz="1200" dirty="0" smtClean="0">
                <a:latin typeface="Arial" panose="020B0604020202020204" pitchFamily="34" charset="0"/>
                <a:cs typeface="Arial" panose="020B0604020202020204" pitchFamily="34" charset="0"/>
              </a:rPr>
              <a:t>mentioned</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on the CSS</a:t>
            </a:r>
            <a:r>
              <a:rPr lang="en-IE" sz="1200" dirty="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however</a:t>
            </a:r>
            <a:r>
              <a:rPr lang="en-IE" sz="1200" dirty="0">
                <a:latin typeface="Arial" panose="020B0604020202020204" pitchFamily="34" charset="0"/>
                <a:cs typeface="Arial" panose="020B0604020202020204" pitchFamily="34" charset="0"/>
              </a:rPr>
              <a:t>, a separate risk assessment document was provided as evidence</a:t>
            </a:r>
            <a:r>
              <a:rPr lang="en-IE" sz="1200" dirty="0" smtClean="0">
                <a:latin typeface="Arial" panose="020B0604020202020204" pitchFamily="34" charset="0"/>
                <a:cs typeface="Arial" panose="020B0604020202020204" pitchFamily="34" charset="0"/>
              </a:rPr>
              <a:t>.</a:t>
            </a: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4141441729"/>
              </p:ext>
            </p:extLst>
          </p:nvPr>
        </p:nvGraphicFramePr>
        <p:xfrm>
          <a:off x="265404" y="971550"/>
          <a:ext cx="6287796" cy="1193800"/>
        </p:xfrm>
        <a:graphic>
          <a:graphicData uri="http://schemas.openxmlformats.org/drawingml/2006/table">
            <a:tbl>
              <a:tblPr firstRow="1" bandRow="1">
                <a:tableStyleId>{5C22544A-7EE6-4342-B048-85BDC9FD1C3A}</a:tableStyleId>
              </a:tblPr>
              <a:tblGrid>
                <a:gridCol w="6287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 must be developed with due regard to, and in accordance with, any guidelines issued by </a:t>
                      </a:r>
                      <a:r>
                        <a:rPr lang="en-IE" sz="1200" dirty="0" err="1" smtClean="0">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 – Child and Family Agency*. </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4" name="TextBox 3"/>
          <p:cNvSpPr txBox="1"/>
          <p:nvPr/>
        </p:nvSpPr>
        <p:spPr>
          <a:xfrm>
            <a:off x="265404" y="4629150"/>
            <a:ext cx="7811796"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*Guidelines referenced in</a:t>
            </a:r>
            <a:r>
              <a:rPr kumimoji="0" lang="en-IE" sz="1000" b="0" i="0" u="none" strike="noStrike" kern="0" cap="none" spc="0" normalizeH="0" noProof="0" dirty="0" smtClean="0">
                <a:ln>
                  <a:noFill/>
                </a:ln>
                <a:solidFill>
                  <a:sysClr val="windowText" lastClr="000000"/>
                </a:solidFill>
                <a:effectLst/>
                <a:uLnTx/>
                <a:uFillTx/>
              </a:rPr>
              <a:t> this section of report</a:t>
            </a:r>
            <a:r>
              <a:rPr kumimoji="0" lang="en-IE" sz="1000" b="0" i="0" u="none" strike="noStrike" kern="0" cap="none" spc="0" normalizeH="0" baseline="0" noProof="0" dirty="0" smtClean="0">
                <a:ln>
                  <a:noFill/>
                </a:ln>
                <a:solidFill>
                  <a:sysClr val="windowText" lastClr="000000"/>
                </a:solidFill>
                <a:effectLst/>
                <a:uLnTx/>
                <a:uFillTx/>
              </a:rPr>
              <a:t> are taken from </a:t>
            </a:r>
            <a:r>
              <a:rPr kumimoji="0" lang="en-IE" sz="1000" b="0" i="0" u="none" strike="noStrike" kern="0" cap="none" spc="0" normalizeH="0" baseline="0" noProof="0" dirty="0" err="1" smtClean="0">
                <a:ln>
                  <a:noFill/>
                </a:ln>
                <a:solidFill>
                  <a:sysClr val="windowText" lastClr="000000"/>
                </a:solidFill>
                <a:effectLst/>
                <a:uLnTx/>
                <a:uFillTx/>
              </a:rPr>
              <a:t>Tusla</a:t>
            </a:r>
            <a:r>
              <a:rPr lang="en-IE" sz="1000" dirty="0" smtClean="0"/>
              <a:t>'s </a:t>
            </a:r>
            <a:r>
              <a:rPr kumimoji="0" lang="en-IE" sz="1000" b="0" i="0" u="none" strike="noStrike" kern="0" cap="none" spc="0" normalizeH="0" baseline="0" noProof="0" dirty="0" smtClean="0">
                <a:ln>
                  <a:noFill/>
                </a:ln>
                <a:solidFill>
                  <a:sysClr val="windowText" lastClr="000000"/>
                </a:solidFill>
                <a:effectLst/>
                <a:uLnTx/>
                <a:uFillTx/>
                <a:hlinkClick r:id="rId2"/>
              </a:rPr>
              <a:t>Checklist Review Outcome Form</a:t>
            </a:r>
            <a:r>
              <a:rPr kumimoji="0" lang="en-IE" sz="1000" b="0" i="0" u="none" strike="noStrike" kern="0" cap="none" spc="0" normalizeH="0" baseline="0" noProof="0" dirty="0" smtClean="0">
                <a:ln>
                  <a:noFill/>
                </a:ln>
                <a:solidFill>
                  <a:sysClr val="windowText" lastClr="000000"/>
                </a:solidFill>
                <a:effectLst/>
                <a:uLnTx/>
                <a:uFillTx/>
              </a:rPr>
              <a:t> Ref: RF/CSSCU/005</a:t>
            </a:r>
            <a:endParaRPr kumimoji="0" lang="en-IE" sz="700" b="0" i="0" u="none" strike="noStrike" kern="0" cap="none" spc="0" normalizeH="0" baseline="0" noProof="0" dirty="0" smtClean="0">
              <a:ln>
                <a:noFill/>
              </a:ln>
              <a:solidFill>
                <a:sysClr val="windowText" lastClr="000000"/>
              </a:solidFill>
              <a:effectLst/>
              <a:uLnTx/>
              <a:uFillTx/>
            </a:endParaRPr>
          </a:p>
        </p:txBody>
      </p:sp>
      <p:graphicFrame>
        <p:nvGraphicFramePr>
          <p:cNvPr id="10" name="Table 9"/>
          <p:cNvGraphicFramePr>
            <a:graphicFrameLocks noGrp="1"/>
          </p:cNvGraphicFramePr>
          <p:nvPr>
            <p:extLst>
              <p:ext uri="{D42A27DB-BD31-4B8C-83A1-F6EECF244321}">
                <p14:modId xmlns:p14="http://schemas.microsoft.com/office/powerpoint/2010/main" val="2911461657"/>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3</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43%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530394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400239" cy="369332"/>
          </a:xfrm>
        </p:spPr>
        <p:txBody>
          <a:bodyPr/>
          <a:lstStyle/>
          <a:p>
            <a:r>
              <a:rPr lang="en-IE" dirty="0" smtClean="0"/>
              <a:t>Child Safeguarding Statement | </a:t>
            </a:r>
            <a:r>
              <a:rPr lang="en-IE" sz="1800" b="0" dirty="0" smtClean="0"/>
              <a:t>Display</a:t>
            </a:r>
            <a:endParaRPr lang="en-IE" sz="1800" b="0" dirty="0"/>
          </a:p>
        </p:txBody>
      </p:sp>
      <p:sp>
        <p:nvSpPr>
          <p:cNvPr id="12" name="Rectangle 11"/>
          <p:cNvSpPr/>
          <p:nvPr/>
        </p:nvSpPr>
        <p:spPr>
          <a:xfrm>
            <a:off x="208902" y="2380544"/>
            <a:ext cx="6344298" cy="120032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IE" sz="1200" dirty="0" smtClean="0">
                <a:latin typeface="Arial" panose="020B0604020202020204" pitchFamily="34" charset="0"/>
                <a:cs typeface="Arial" panose="020B0604020202020204" pitchFamily="34" charset="0"/>
              </a:rPr>
              <a:t>Child Safeguarding Statements were displayed </a:t>
            </a:r>
            <a:r>
              <a:rPr lang="en-IE" sz="1200" dirty="0">
                <a:latin typeface="Arial" panose="020B0604020202020204" pitchFamily="34" charset="0"/>
                <a:cs typeface="Arial" panose="020B0604020202020204" pitchFamily="34" charset="0"/>
              </a:rPr>
              <a:t>appropriately in all sites from which the </a:t>
            </a:r>
            <a:r>
              <a:rPr lang="en-IE" sz="1200" dirty="0" smtClean="0">
                <a:latin typeface="Arial" panose="020B0604020202020204" pitchFamily="34" charset="0"/>
                <a:cs typeface="Arial" panose="020B0604020202020204" pitchFamily="34" charset="0"/>
              </a:rPr>
              <a:t>services operated. </a:t>
            </a: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2940262889"/>
              </p:ext>
            </p:extLst>
          </p:nvPr>
        </p:nvGraphicFramePr>
        <p:xfrm>
          <a:off x="265404" y="971550"/>
          <a:ext cx="6287796" cy="1376680"/>
        </p:xfrm>
        <a:graphic>
          <a:graphicData uri="http://schemas.openxmlformats.org/drawingml/2006/table">
            <a:tbl>
              <a:tblPr firstRow="1" bandRow="1">
                <a:tableStyleId>{5C22544A-7EE6-4342-B048-85BDC9FD1C3A}</a:tableStyleId>
              </a:tblPr>
              <a:tblGrid>
                <a:gridCol w="6287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a:t>
                      </a:r>
                      <a:r>
                        <a:rPr lang="en-IE" sz="1200" baseline="0" dirty="0" smtClean="0">
                          <a:latin typeface="Arial" panose="020B0604020202020204" pitchFamily="34" charset="0"/>
                          <a:cs typeface="Arial" panose="020B0604020202020204" pitchFamily="34" charset="0"/>
                        </a:rPr>
                        <a:t> must be displayed </a:t>
                      </a:r>
                      <a:r>
                        <a:rPr lang="en-IE" sz="1200" dirty="0" smtClean="0">
                          <a:latin typeface="Arial" panose="020B0604020202020204" pitchFamily="34" charset="0"/>
                          <a:cs typeface="Arial" panose="020B0604020202020204" pitchFamily="34" charset="0"/>
                        </a:rPr>
                        <a:t>in a prominent place where the relevant service concerned relates or is provided or both, as may be appropriate.</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91657098"/>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7</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241696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smtClean="0"/>
              <a:t>Child Safeguarding Statement | </a:t>
            </a:r>
            <a:r>
              <a:rPr lang="en-IE" sz="1800" b="0" dirty="0" smtClean="0"/>
              <a:t>Furnished and made available </a:t>
            </a:r>
            <a:endParaRPr lang="en-IE" sz="1800" b="0" dirty="0"/>
          </a:p>
        </p:txBody>
      </p:sp>
      <p:sp>
        <p:nvSpPr>
          <p:cNvPr id="12" name="Rectangle 11"/>
          <p:cNvSpPr/>
          <p:nvPr/>
        </p:nvSpPr>
        <p:spPr>
          <a:xfrm>
            <a:off x="208902" y="2647950"/>
            <a:ext cx="6191898" cy="120032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IE" sz="1200" dirty="0" smtClean="0">
                <a:latin typeface="Arial" panose="020B0604020202020204" pitchFamily="34" charset="0"/>
                <a:cs typeface="Arial" panose="020B0604020202020204" pitchFamily="34" charset="0"/>
              </a:rPr>
              <a:t>All staff were furnished with a copy of the service's Child Safeguarding Statement and copies were made available to parents, guardians, members of the public and </a:t>
            </a:r>
            <a:r>
              <a:rPr lang="en-IE" sz="1200" dirty="0" err="1" smtClean="0">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 on request. </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2607165277"/>
              </p:ext>
            </p:extLst>
          </p:nvPr>
        </p:nvGraphicFramePr>
        <p:xfrm>
          <a:off x="265404" y="971550"/>
          <a:ext cx="6135396" cy="1559560"/>
        </p:xfrm>
        <a:graphic>
          <a:graphicData uri="http://schemas.openxmlformats.org/drawingml/2006/table">
            <a:tbl>
              <a:tblPr firstRow="1" bandRow="1">
                <a:tableStyleId>{5C22544A-7EE6-4342-B048-85BDC9FD1C3A}</a:tableStyleId>
              </a:tblPr>
              <a:tblGrid>
                <a:gridCol w="61353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provider of a relevant service shall furnish a copy of the Child Safeguarding Statement to members of staff and, on request, to parents, guardians, members of the public and </a:t>
                      </a:r>
                      <a:r>
                        <a:rPr lang="en-IE" sz="1200" dirty="0" err="1" smtClean="0">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 – Child and Family Agency.</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880129667"/>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7</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721157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smtClean="0"/>
              <a:t>Child Safeguarding Statement | </a:t>
            </a:r>
            <a:r>
              <a:rPr lang="en-IE" sz="1800" b="0" dirty="0" smtClean="0"/>
              <a:t>Review </a:t>
            </a:r>
            <a:endParaRPr lang="en-IE" sz="1800" b="0" dirty="0"/>
          </a:p>
        </p:txBody>
      </p:sp>
      <p:sp>
        <p:nvSpPr>
          <p:cNvPr id="12" name="Rectangle 11"/>
          <p:cNvSpPr/>
          <p:nvPr/>
        </p:nvSpPr>
        <p:spPr>
          <a:xfrm>
            <a:off x="253507" y="2647950"/>
            <a:ext cx="6444659" cy="120032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200" dirty="0" smtClean="0">
                <a:latin typeface="Arial" panose="020B0604020202020204" pitchFamily="34" charset="0"/>
                <a:cs typeface="Arial" panose="020B0604020202020204" pitchFamily="34" charset="0"/>
              </a:rPr>
              <a:t>Child Safeguarding Statements were found to have been in date but material changes to which the Statements referred were not recognised as such and the Statements were not updated accordingly.</a:t>
            </a:r>
          </a:p>
          <a:p>
            <a:pPr marR="0" lvl="0" defTabSz="914400" eaLnBrk="1" fontAlgn="auto" latinLnBrk="0" hangingPunct="1">
              <a:lnSpc>
                <a:spcPct val="100000"/>
              </a:lnSpc>
              <a:spcBef>
                <a:spcPts val="0"/>
              </a:spcBef>
              <a:spcAft>
                <a:spcPts val="0"/>
              </a:spcAft>
              <a:buClrTx/>
              <a:buSzTx/>
              <a:tabLst/>
              <a:defRPr/>
            </a:pP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3387522871"/>
              </p:ext>
            </p:extLst>
          </p:nvPr>
        </p:nvGraphicFramePr>
        <p:xfrm>
          <a:off x="265404" y="971550"/>
          <a:ext cx="6211596" cy="155956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provider of a relevant service shall review a Child Safeguarding Statement at intervals of not more than 24 months or as soon</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as practicable after there has been a material change in any matter to which the statement refers.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626943901"/>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3</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57%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1658696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t>
            </a:r>
            <a:r>
              <a:rPr lang="en-IE" dirty="0"/>
              <a:t>&amp;</a:t>
            </a:r>
            <a:r>
              <a:rPr lang="en-IE" dirty="0" smtClean="0"/>
              <a:t> Welfare Policy | </a:t>
            </a:r>
            <a:r>
              <a:rPr lang="en-IE" sz="1800" b="0" dirty="0" smtClean="0"/>
              <a:t>Appendix 3 or equivalent </a:t>
            </a:r>
            <a:endParaRPr lang="en-IE" sz="1800" b="0" dirty="0"/>
          </a:p>
        </p:txBody>
      </p:sp>
      <p:sp>
        <p:nvSpPr>
          <p:cNvPr id="12" name="Rectangle 11"/>
          <p:cNvSpPr/>
          <p:nvPr/>
        </p:nvSpPr>
        <p:spPr>
          <a:xfrm>
            <a:off x="184741" y="2547372"/>
            <a:ext cx="6292259" cy="120032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Appendix 3 of the HSE CPW Policy </a:t>
            </a:r>
            <a:r>
              <a:rPr lang="en-IE" sz="1200" dirty="0" smtClean="0">
                <a:latin typeface="Arial" panose="020B0604020202020204" pitchFamily="34" charset="0"/>
                <a:cs typeface="Arial" panose="020B0604020202020204" pitchFamily="34" charset="0"/>
              </a:rPr>
              <a:t>was </a:t>
            </a:r>
            <a:r>
              <a:rPr lang="en-IE" sz="1200" dirty="0">
                <a:latin typeface="Arial" panose="020B0604020202020204" pitchFamily="34" charset="0"/>
                <a:cs typeface="Arial" panose="020B0604020202020204" pitchFamily="34" charset="0"/>
              </a:rPr>
              <a:t>retained by line managers and </a:t>
            </a:r>
            <a:r>
              <a:rPr lang="en-IE" sz="1200" dirty="0" smtClean="0">
                <a:latin typeface="Arial" panose="020B0604020202020204" pitchFamily="34" charset="0"/>
                <a:cs typeface="Arial" panose="020B0604020202020204" pitchFamily="34" charset="0"/>
              </a:rPr>
              <a:t>was </a:t>
            </a:r>
            <a:r>
              <a:rPr lang="en-IE" sz="1200" dirty="0">
                <a:latin typeface="Arial" panose="020B0604020202020204" pitchFamily="34" charset="0"/>
                <a:cs typeface="Arial" panose="020B0604020202020204" pitchFamily="34" charset="0"/>
              </a:rPr>
              <a:t>signed by all </a:t>
            </a:r>
            <a:r>
              <a:rPr lang="en-IE" sz="1200" dirty="0" smtClean="0">
                <a:latin typeface="Arial" panose="020B0604020202020204" pitchFamily="34" charset="0"/>
                <a:cs typeface="Arial" panose="020B0604020202020204" pitchFamily="34" charset="0"/>
              </a:rPr>
              <a:t>staff (HSE Services only)</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A copy of the CPW Policy </a:t>
            </a:r>
            <a:r>
              <a:rPr lang="en-IE" sz="1200" dirty="0" smtClean="0">
                <a:latin typeface="Arial" panose="020B0604020202020204" pitchFamily="34" charset="0"/>
                <a:cs typeface="Arial" panose="020B0604020202020204" pitchFamily="34" charset="0"/>
              </a:rPr>
              <a:t>was </a:t>
            </a:r>
            <a:r>
              <a:rPr lang="en-IE" sz="1200" dirty="0">
                <a:latin typeface="Arial" panose="020B0604020202020204" pitchFamily="34" charset="0"/>
                <a:cs typeface="Arial" panose="020B0604020202020204" pitchFamily="34" charset="0"/>
              </a:rPr>
              <a:t>made available to all </a:t>
            </a:r>
            <a:r>
              <a:rPr lang="en-IE" sz="1200" dirty="0" smtClean="0">
                <a:latin typeface="Arial" panose="020B0604020202020204" pitchFamily="34" charset="0"/>
                <a:cs typeface="Arial" panose="020B0604020202020204" pitchFamily="34" charset="0"/>
              </a:rPr>
              <a:t>staff (Funded Services). </a:t>
            </a: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986081336"/>
              </p:ext>
            </p:extLst>
          </p:nvPr>
        </p:nvGraphicFramePr>
        <p:xfrm>
          <a:off x="265404" y="971550"/>
          <a:ext cx="6211596" cy="137668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staff must ensure that they have read and understand their responsibilities as set out in the</a:t>
                      </a:r>
                      <a:r>
                        <a:rPr lang="en-IE" sz="1200" baseline="0" dirty="0" smtClean="0">
                          <a:latin typeface="Arial" panose="020B0604020202020204" pitchFamily="34" charset="0"/>
                          <a:cs typeface="Arial" panose="020B0604020202020204" pitchFamily="34" charset="0"/>
                        </a:rPr>
                        <a:t> Service's</a:t>
                      </a:r>
                      <a:r>
                        <a:rPr lang="en-IE" sz="1200" dirty="0" smtClean="0">
                          <a:latin typeface="Arial" panose="020B0604020202020204" pitchFamily="34" charset="0"/>
                          <a:cs typeface="Arial" panose="020B0604020202020204" pitchFamily="34" charset="0"/>
                        </a:rPr>
                        <a:t> Child Protection and Welfare Policy.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7" name="TextBox 6"/>
          <p:cNvSpPr txBox="1"/>
          <p:nvPr/>
        </p:nvSpPr>
        <p:spPr>
          <a:xfrm>
            <a:off x="184741" y="3937086"/>
            <a:ext cx="857379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0" i="0" u="none" strike="noStrike" kern="0" cap="none" spc="0" normalizeH="0" baseline="0" noProof="0" dirty="0" smtClean="0">
                <a:ln>
                  <a:noFill/>
                </a:ln>
                <a:solidFill>
                  <a:schemeClr val="tx1"/>
                </a:solidFill>
                <a:effectLst/>
                <a:uLnTx/>
                <a:uFillTx/>
              </a:rPr>
              <a:t>*</a:t>
            </a:r>
            <a:r>
              <a:rPr kumimoji="0" lang="en-IE" sz="1200" b="0" i="0" u="none" strike="noStrike" kern="0" cap="none" spc="0" normalizeH="0" baseline="0" noProof="0" dirty="0" smtClean="0">
                <a:ln>
                  <a:noFill/>
                </a:ln>
                <a:solidFill>
                  <a:srgbClr val="FF0000"/>
                </a:solidFill>
                <a:effectLst/>
                <a:uLnTx/>
                <a:uFillTx/>
              </a:rPr>
              <a:t> Findings</a:t>
            </a:r>
            <a:r>
              <a:rPr kumimoji="0" lang="en-IE" sz="1200" b="0" i="0" u="none" strike="noStrike" kern="0" cap="none" spc="0" normalizeH="0" noProof="0" dirty="0" smtClean="0">
                <a:ln>
                  <a:noFill/>
                </a:ln>
                <a:solidFill>
                  <a:srgbClr val="FF0000"/>
                </a:solidFill>
                <a:effectLst/>
                <a:uLnTx/>
                <a:uFillTx/>
              </a:rPr>
              <a:t> based on signed declarations by Service Managers</a:t>
            </a:r>
            <a:endParaRPr kumimoji="0" lang="en-IE" sz="1000" b="0" i="0" u="none" strike="noStrike" kern="0" cap="none" spc="0" normalizeH="0" baseline="0" noProof="0" dirty="0" smtClean="0">
              <a:ln>
                <a:noFill/>
              </a:ln>
              <a:solidFill>
                <a:srgbClr val="FF0000"/>
              </a:solidFill>
              <a:effectLst/>
              <a:uLnTx/>
              <a:uFillTx/>
            </a:endParaRPr>
          </a:p>
        </p:txBody>
      </p:sp>
      <p:graphicFrame>
        <p:nvGraphicFramePr>
          <p:cNvPr id="11" name="Table 10"/>
          <p:cNvGraphicFramePr>
            <a:graphicFrameLocks noGrp="1"/>
          </p:cNvGraphicFramePr>
          <p:nvPr>
            <p:extLst>
              <p:ext uri="{D42A27DB-BD31-4B8C-83A1-F6EECF244321}">
                <p14:modId xmlns:p14="http://schemas.microsoft.com/office/powerpoint/2010/main" val="3741735534"/>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7</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8619702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t>
            </a:r>
            <a:r>
              <a:rPr lang="en-IE" dirty="0"/>
              <a:t>&amp;</a:t>
            </a:r>
            <a:r>
              <a:rPr lang="en-IE" dirty="0" smtClean="0"/>
              <a:t> Welfare Policy | </a:t>
            </a:r>
            <a:r>
              <a:rPr lang="en-IE" sz="1800" b="0" dirty="0" smtClean="0"/>
              <a:t>Funded &amp; Contracted*</a:t>
            </a:r>
            <a:endParaRPr lang="en-IE" sz="1800" b="0" dirty="0"/>
          </a:p>
        </p:txBody>
      </p:sp>
      <p:sp>
        <p:nvSpPr>
          <p:cNvPr id="12" name="Rectangle 11"/>
          <p:cNvSpPr/>
          <p:nvPr/>
        </p:nvSpPr>
        <p:spPr>
          <a:xfrm>
            <a:off x="184741" y="2547372"/>
            <a:ext cx="6216059" cy="120032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There </a:t>
            </a:r>
            <a:r>
              <a:rPr lang="en-IE" sz="1200" dirty="0" smtClean="0">
                <a:latin typeface="Arial" panose="020B0604020202020204" pitchFamily="34" charset="0"/>
                <a:cs typeface="Arial" panose="020B0604020202020204" pitchFamily="34" charset="0"/>
              </a:rPr>
              <a:t>was </a:t>
            </a:r>
            <a:r>
              <a:rPr lang="en-IE" sz="1200" dirty="0">
                <a:latin typeface="Arial" panose="020B0604020202020204" pitchFamily="34" charset="0"/>
                <a:cs typeface="Arial" panose="020B0604020202020204" pitchFamily="34" charset="0"/>
              </a:rPr>
              <a:t>a CPW Policy in place that </a:t>
            </a:r>
            <a:r>
              <a:rPr lang="en-IE" sz="1200" dirty="0" smtClean="0">
                <a:latin typeface="Arial" panose="020B0604020202020204" pitchFamily="34" charset="0"/>
                <a:cs typeface="Arial" panose="020B0604020202020204" pitchFamily="34" charset="0"/>
              </a:rPr>
              <a:t>was </a:t>
            </a:r>
            <a:r>
              <a:rPr lang="en-IE" sz="1200" dirty="0">
                <a:latin typeface="Arial" panose="020B0604020202020204" pitchFamily="34" charset="0"/>
                <a:cs typeface="Arial" panose="020B0604020202020204" pitchFamily="34" charset="0"/>
              </a:rPr>
              <a:t>consistent with the core components of the HSE CPW Policy. </a:t>
            </a:r>
            <a:endParaRPr lang="en-IE" sz="1200" dirty="0" smtClean="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smtClean="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A copy of the CPW Policy </a:t>
            </a:r>
            <a:r>
              <a:rPr lang="en-IE" sz="1200" dirty="0" smtClean="0">
                <a:latin typeface="Arial" panose="020B0604020202020204" pitchFamily="34" charset="0"/>
                <a:cs typeface="Arial" panose="020B0604020202020204" pitchFamily="34" charset="0"/>
              </a:rPr>
              <a:t>was made </a:t>
            </a:r>
            <a:r>
              <a:rPr lang="en-IE" sz="1200" dirty="0">
                <a:latin typeface="Arial" panose="020B0604020202020204" pitchFamily="34" charset="0"/>
                <a:cs typeface="Arial" panose="020B0604020202020204" pitchFamily="34" charset="0"/>
              </a:rPr>
              <a:t>available to all staff. </a:t>
            </a: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307783077"/>
              </p:ext>
            </p:extLst>
          </p:nvPr>
        </p:nvGraphicFramePr>
        <p:xfrm>
          <a:off x="265404" y="971550"/>
          <a:ext cx="6135396" cy="1193800"/>
        </p:xfrm>
        <a:graphic>
          <a:graphicData uri="http://schemas.openxmlformats.org/drawingml/2006/table">
            <a:tbl>
              <a:tblPr firstRow="1" bandRow="1">
                <a:tableStyleId>{5C22544A-7EE6-4342-B048-85BDC9FD1C3A}</a:tableStyleId>
              </a:tblPr>
              <a:tblGrid>
                <a:gridCol w="61353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HSE funded and contracted services should have a CPW Policy that is consistent with the core components of the HSE CPW Policy.</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10" name="TextBox 9"/>
          <p:cNvSpPr txBox="1"/>
          <p:nvPr/>
        </p:nvSpPr>
        <p:spPr>
          <a:xfrm>
            <a:off x="265404" y="4629150"/>
            <a:ext cx="8573796"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 </a:t>
            </a:r>
            <a:r>
              <a:rPr lang="en-IE" sz="1000" dirty="0" smtClean="0"/>
              <a:t>One of the seven services selected was a HSE Funded Service.  </a:t>
            </a:r>
            <a:endParaRPr kumimoji="0" lang="en-IE" sz="700" b="0" i="0" u="none" strike="noStrike" kern="0" cap="none" spc="0" normalizeH="0" baseline="0" noProof="0" dirty="0" smtClean="0">
              <a:ln>
                <a:noFill/>
              </a:ln>
              <a:solidFill>
                <a:sysClr val="windowText" lastClr="000000"/>
              </a:solidFill>
              <a:effectLst/>
              <a:uLnTx/>
              <a:uFillTx/>
            </a:endParaRPr>
          </a:p>
        </p:txBody>
      </p:sp>
      <p:graphicFrame>
        <p:nvGraphicFramePr>
          <p:cNvPr id="13" name="Table 12"/>
          <p:cNvGraphicFramePr>
            <a:graphicFrameLocks noGrp="1"/>
          </p:cNvGraphicFramePr>
          <p:nvPr>
            <p:extLst>
              <p:ext uri="{D42A27DB-BD31-4B8C-83A1-F6EECF244321}">
                <p14:modId xmlns:p14="http://schemas.microsoft.com/office/powerpoint/2010/main" val="4011737486"/>
              </p:ext>
            </p:extLst>
          </p:nvPr>
        </p:nvGraphicFramePr>
        <p:xfrm>
          <a:off x="6705600" y="1002756"/>
          <a:ext cx="2174488" cy="2123321"/>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N/A</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1714089"/>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7018238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Mandatory Training | </a:t>
            </a:r>
            <a:r>
              <a:rPr lang="en-IE" sz="1800" b="0" dirty="0" smtClean="0"/>
              <a:t>'An Introduction to Children First' 3 yearly </a:t>
            </a:r>
            <a:endParaRPr lang="en-IE" sz="1800" b="0" dirty="0"/>
          </a:p>
        </p:txBody>
      </p:sp>
      <p:sp>
        <p:nvSpPr>
          <p:cNvPr id="12" name="Rectangle 11"/>
          <p:cNvSpPr/>
          <p:nvPr/>
        </p:nvSpPr>
        <p:spPr>
          <a:xfrm>
            <a:off x="208902" y="2750735"/>
            <a:ext cx="6344298" cy="120032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Mandatory Children First Training ‘An </a:t>
            </a:r>
            <a:r>
              <a:rPr lang="en-IE" sz="1200" dirty="0">
                <a:latin typeface="Arial" panose="020B0604020202020204" pitchFamily="34" charset="0"/>
                <a:cs typeface="Arial" panose="020B0604020202020204" pitchFamily="34" charset="0"/>
              </a:rPr>
              <a:t>Introduction to Children First</a:t>
            </a:r>
            <a:r>
              <a:rPr lang="en-IE" sz="1200" dirty="0" smtClean="0">
                <a:latin typeface="Arial" panose="020B0604020202020204" pitchFamily="34" charset="0"/>
                <a:cs typeface="Arial" panose="020B0604020202020204" pitchFamily="34" charset="0"/>
              </a:rPr>
              <a:t>’ was up to date for all staff. </a:t>
            </a: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Certificates of completion </a:t>
            </a:r>
            <a:r>
              <a:rPr lang="en-IE" sz="1200" dirty="0" smtClean="0">
                <a:latin typeface="Arial" panose="020B0604020202020204" pitchFamily="34" charset="0"/>
                <a:cs typeface="Arial" panose="020B0604020202020204" pitchFamily="34" charset="0"/>
              </a:rPr>
              <a:t>are </a:t>
            </a:r>
            <a:r>
              <a:rPr lang="en-IE" sz="1200" dirty="0">
                <a:latin typeface="Arial" panose="020B0604020202020204" pitchFamily="34" charset="0"/>
                <a:cs typeface="Arial" panose="020B0604020202020204" pitchFamily="34" charset="0"/>
              </a:rPr>
              <a:t>retained on file by line management. </a:t>
            </a:r>
          </a:p>
        </p:txBody>
      </p:sp>
      <p:graphicFrame>
        <p:nvGraphicFramePr>
          <p:cNvPr id="16" name="Table 15"/>
          <p:cNvGraphicFramePr>
            <a:graphicFrameLocks noGrp="1"/>
          </p:cNvGraphicFramePr>
          <p:nvPr>
            <p:extLst>
              <p:ext uri="{D42A27DB-BD31-4B8C-83A1-F6EECF244321}">
                <p14:modId xmlns:p14="http://schemas.microsoft.com/office/powerpoint/2010/main" val="3841070130"/>
              </p:ext>
            </p:extLst>
          </p:nvPr>
        </p:nvGraphicFramePr>
        <p:xfrm>
          <a:off x="265404" y="971550"/>
          <a:ext cx="6211596" cy="155956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 HSE staff, volunteers, students, contracted staff and staff of HSE funded organisations are required to complete the mandatory HSE eLearning module ‘An Introduction to Children First’, as required (currently every 3 years).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9" name="TextBox 8"/>
          <p:cNvSpPr txBox="1"/>
          <p:nvPr/>
        </p:nvSpPr>
        <p:spPr>
          <a:xfrm>
            <a:off x="265404" y="4170689"/>
            <a:ext cx="857379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0" i="0" u="none" strike="noStrike" kern="0" cap="none" spc="0" normalizeH="0" baseline="0" noProof="0" dirty="0" smtClean="0">
                <a:ln>
                  <a:noFill/>
                </a:ln>
                <a:solidFill>
                  <a:sysClr val="windowText" lastClr="000000"/>
                </a:solidFill>
                <a:effectLst/>
                <a:uLnTx/>
                <a:uFillTx/>
              </a:rPr>
              <a:t>* </a:t>
            </a:r>
            <a:r>
              <a:rPr kumimoji="0" lang="en-IE" sz="1200" b="0" i="0" u="none" strike="noStrike" kern="0" cap="none" spc="0" normalizeH="0" baseline="0" noProof="0" dirty="0" smtClean="0">
                <a:ln>
                  <a:noFill/>
                </a:ln>
                <a:solidFill>
                  <a:srgbClr val="FF0000"/>
                </a:solidFill>
                <a:effectLst/>
                <a:uLnTx/>
                <a:uFillTx/>
              </a:rPr>
              <a:t>Findings</a:t>
            </a:r>
            <a:r>
              <a:rPr kumimoji="0" lang="en-IE" sz="1200" b="0" i="0" u="none" strike="noStrike" kern="0" cap="none" spc="0" normalizeH="0" noProof="0" dirty="0" smtClean="0">
                <a:ln>
                  <a:noFill/>
                </a:ln>
                <a:solidFill>
                  <a:srgbClr val="FF0000"/>
                </a:solidFill>
                <a:effectLst/>
                <a:uLnTx/>
                <a:uFillTx/>
              </a:rPr>
              <a:t> based on signed declarations by Service Managers</a:t>
            </a:r>
            <a:endParaRPr kumimoji="0" lang="en-IE" sz="1000" b="0" i="0" u="none" strike="noStrike" kern="0" cap="none" spc="0" normalizeH="0" baseline="0" noProof="0" dirty="0" smtClean="0">
              <a:ln>
                <a:noFill/>
              </a:ln>
              <a:solidFill>
                <a:srgbClr val="FF0000"/>
              </a:solidFill>
              <a:effectLst/>
              <a:uLnTx/>
              <a:uFillTx/>
            </a:endParaRPr>
          </a:p>
        </p:txBody>
      </p:sp>
      <p:graphicFrame>
        <p:nvGraphicFramePr>
          <p:cNvPr id="13" name="Table 12"/>
          <p:cNvGraphicFramePr>
            <a:graphicFrameLocks noGrp="1"/>
          </p:cNvGraphicFramePr>
          <p:nvPr>
            <p:extLst>
              <p:ext uri="{D42A27DB-BD31-4B8C-83A1-F6EECF244321}">
                <p14:modId xmlns:p14="http://schemas.microsoft.com/office/powerpoint/2010/main" val="1397003563"/>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7</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7553169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&amp; Welfare Records | </a:t>
            </a:r>
            <a:r>
              <a:rPr lang="en-IE" sz="1800" b="0" dirty="0" smtClean="0"/>
              <a:t>Procedures for storage</a:t>
            </a:r>
            <a:endParaRPr lang="en-IE" sz="1800" b="0" dirty="0"/>
          </a:p>
        </p:txBody>
      </p:sp>
      <p:sp>
        <p:nvSpPr>
          <p:cNvPr id="12" name="Rectangle 11"/>
          <p:cNvSpPr/>
          <p:nvPr/>
        </p:nvSpPr>
        <p:spPr>
          <a:xfrm>
            <a:off x="184741" y="2547372"/>
            <a:ext cx="6292259" cy="1015663"/>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One service had a written procedure 'in draft'. The procedure was awaiting approval and sign off. CP&amp;W Records appeared to be stored securely and appropriately in the interim. </a:t>
            </a:r>
            <a:endParaRPr lang="en-IE" sz="1200" dirty="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393569251"/>
              </p:ext>
            </p:extLst>
          </p:nvPr>
        </p:nvGraphicFramePr>
        <p:xfrm>
          <a:off x="265404" y="971550"/>
          <a:ext cx="5982996" cy="1376680"/>
        </p:xfrm>
        <a:graphic>
          <a:graphicData uri="http://schemas.openxmlformats.org/drawingml/2006/table">
            <a:tbl>
              <a:tblPr firstRow="1" bandRow="1">
                <a:tableStyleId>{5C22544A-7EE6-4342-B048-85BDC9FD1C3A}</a:tableStyleId>
              </a:tblPr>
              <a:tblGrid>
                <a:gridCol w="59829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Child protection and welfare records must be appropriately filed and securely stored in a manner which upholds the</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confidential nature of the information.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780980786"/>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86%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15545382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CP&amp;W Concerns | </a:t>
            </a:r>
            <a:r>
              <a:rPr lang="en-IE" sz="1800" b="0" dirty="0" smtClean="0"/>
              <a:t>Reporting Procedure</a:t>
            </a:r>
            <a:endParaRPr lang="en-IE" sz="1800" b="0" dirty="0"/>
          </a:p>
        </p:txBody>
      </p:sp>
      <p:sp>
        <p:nvSpPr>
          <p:cNvPr id="12" name="Rectangle 11"/>
          <p:cNvSpPr/>
          <p:nvPr/>
        </p:nvSpPr>
        <p:spPr>
          <a:xfrm>
            <a:off x="208902" y="2724150"/>
            <a:ext cx="6914502" cy="64633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200" b="1" dirty="0" smtClean="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Inconsistencies were noted in the written procedures that were in place in one service. </a:t>
            </a:r>
            <a:endParaRPr lang="en-IE" sz="1200" dirty="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765947681"/>
              </p:ext>
            </p:extLst>
          </p:nvPr>
        </p:nvGraphicFramePr>
        <p:xfrm>
          <a:off x="265404" y="971550"/>
          <a:ext cx="5982996" cy="1559560"/>
        </p:xfrm>
        <a:graphic>
          <a:graphicData uri="http://schemas.openxmlformats.org/drawingml/2006/table">
            <a:tbl>
              <a:tblPr firstRow="1" bandRow="1">
                <a:tableStyleId>{5C22544A-7EE6-4342-B048-85BDC9FD1C3A}</a:tableStyleId>
              </a:tblPr>
              <a:tblGrid>
                <a:gridCol w="59829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 organisations should have procedures in place for reporting child protection and welfare concerns. Procedures should be made available and followed by all staff members, students and volunteers.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150414198"/>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86%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243578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Service Arrangements| </a:t>
            </a:r>
            <a:r>
              <a:rPr lang="en-IE" sz="1800" b="0" dirty="0" smtClean="0"/>
              <a:t>Funded &amp; Contracted*</a:t>
            </a:r>
            <a:endParaRPr lang="en-IE" sz="1800" b="0" dirty="0"/>
          </a:p>
        </p:txBody>
      </p:sp>
      <p:sp>
        <p:nvSpPr>
          <p:cNvPr id="12" name="Rectangle 11"/>
          <p:cNvSpPr/>
          <p:nvPr/>
        </p:nvSpPr>
        <p:spPr>
          <a:xfrm>
            <a:off x="208902" y="2652305"/>
            <a:ext cx="6496698" cy="83099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Self-assessment Checklists </a:t>
            </a:r>
            <a:r>
              <a:rPr lang="en-IE" sz="1200" dirty="0" smtClean="0">
                <a:latin typeface="Arial" panose="020B0604020202020204" pitchFamily="34" charset="0"/>
                <a:cs typeface="Arial" panose="020B0604020202020204" pitchFamily="34" charset="0"/>
              </a:rPr>
              <a:t>were </a:t>
            </a:r>
            <a:r>
              <a:rPr lang="en-IE" sz="1200" dirty="0">
                <a:latin typeface="Arial" panose="020B0604020202020204" pitchFamily="34" charset="0"/>
                <a:cs typeface="Arial" panose="020B0604020202020204" pitchFamily="34" charset="0"/>
              </a:rPr>
              <a:t>completed as required and </a:t>
            </a:r>
            <a:r>
              <a:rPr lang="en-IE" sz="1200" dirty="0" smtClean="0">
                <a:latin typeface="Arial" panose="020B0604020202020204" pitchFamily="34" charset="0"/>
                <a:cs typeface="Arial" panose="020B0604020202020204" pitchFamily="34" charset="0"/>
              </a:rPr>
              <a:t>could </a:t>
            </a:r>
            <a:r>
              <a:rPr lang="en-IE" sz="1200" dirty="0">
                <a:latin typeface="Arial" panose="020B0604020202020204" pitchFamily="34" charset="0"/>
                <a:cs typeface="Arial" panose="020B0604020202020204" pitchFamily="34" charset="0"/>
              </a:rPr>
              <a:t>be produced on request. </a:t>
            </a: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442993221"/>
              </p:ext>
            </p:extLst>
          </p:nvPr>
        </p:nvGraphicFramePr>
        <p:xfrm>
          <a:off x="265404" y="971550"/>
          <a:ext cx="6287796" cy="1376680"/>
        </p:xfrm>
        <a:graphic>
          <a:graphicData uri="http://schemas.openxmlformats.org/drawingml/2006/table">
            <a:tbl>
              <a:tblPr firstRow="1" bandRow="1">
                <a:tableStyleId>{5C22544A-7EE6-4342-B048-85BDC9FD1C3A}</a:tableStyleId>
              </a:tblPr>
              <a:tblGrid>
                <a:gridCol w="6287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The ‘Implementation and Compliance Self-Audit Checklist for HSE and HSE Funded and Contracted Services’ must be completed annually by Funded Service providers and made available to the HSE on request. </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10" name="TextBox 9"/>
          <p:cNvSpPr txBox="1"/>
          <p:nvPr/>
        </p:nvSpPr>
        <p:spPr>
          <a:xfrm>
            <a:off x="265404" y="4629150"/>
            <a:ext cx="8573796"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 One of the </a:t>
            </a:r>
            <a:r>
              <a:rPr lang="en-IE" sz="1000" dirty="0" smtClean="0"/>
              <a:t>seven</a:t>
            </a:r>
            <a:r>
              <a:rPr kumimoji="0" lang="en-IE" sz="1000" b="0" i="0" u="none" strike="noStrike" kern="0" cap="none" spc="0" normalizeH="0" baseline="0" noProof="0" dirty="0" smtClean="0">
                <a:ln>
                  <a:noFill/>
                </a:ln>
                <a:solidFill>
                  <a:sysClr val="windowText" lastClr="000000"/>
                </a:solidFill>
                <a:effectLst/>
                <a:uLnTx/>
                <a:uFillTx/>
              </a:rPr>
              <a:t> services selected was a HSE Funded Service.  </a:t>
            </a:r>
            <a:endParaRPr kumimoji="0" lang="en-IE" sz="700" b="0" i="0" u="none" strike="noStrike" kern="0" cap="none" spc="0" normalizeH="0" baseline="0" noProof="0" dirty="0" smtClean="0">
              <a:ln>
                <a:noFill/>
              </a:ln>
              <a:solidFill>
                <a:sysClr val="windowText" lastClr="000000"/>
              </a:solidFill>
              <a:effectLst/>
              <a:uLnTx/>
              <a:uFillTx/>
            </a:endParaRPr>
          </a:p>
        </p:txBody>
      </p:sp>
      <p:graphicFrame>
        <p:nvGraphicFramePr>
          <p:cNvPr id="13" name="Table 12"/>
          <p:cNvGraphicFramePr>
            <a:graphicFrameLocks noGrp="1"/>
          </p:cNvGraphicFramePr>
          <p:nvPr>
            <p:extLst>
              <p:ext uri="{D42A27DB-BD31-4B8C-83A1-F6EECF244321}">
                <p14:modId xmlns:p14="http://schemas.microsoft.com/office/powerpoint/2010/main" val="3209486329"/>
              </p:ext>
            </p:extLst>
          </p:nvPr>
        </p:nvGraphicFramePr>
        <p:xfrm>
          <a:off x="6705600" y="1002756"/>
          <a:ext cx="2174488" cy="2123321"/>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N/A</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8313198"/>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287463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Services</a:t>
            </a:r>
            <a:r>
              <a:rPr spc="-20" dirty="0"/>
              <a:t> </a:t>
            </a:r>
            <a:r>
              <a:rPr dirty="0"/>
              <a:t>selected</a:t>
            </a:r>
            <a:r>
              <a:rPr spc="-30" dirty="0"/>
              <a:t> </a:t>
            </a:r>
            <a:r>
              <a:rPr dirty="0"/>
              <a:t>for</a:t>
            </a:r>
            <a:r>
              <a:rPr spc="-114" dirty="0"/>
              <a:t> </a:t>
            </a:r>
            <a:r>
              <a:rPr lang="en-IE" dirty="0" smtClean="0"/>
              <a:t>Compliance Check</a:t>
            </a:r>
            <a:endParaRPr spc="-20" dirty="0"/>
          </a:p>
        </p:txBody>
      </p:sp>
      <p:sp>
        <p:nvSpPr>
          <p:cNvPr id="3" name="object 3"/>
          <p:cNvSpPr/>
          <p:nvPr/>
        </p:nvSpPr>
        <p:spPr>
          <a:xfrm>
            <a:off x="283463" y="2410967"/>
            <a:ext cx="7545705" cy="1324610"/>
          </a:xfrm>
          <a:custGeom>
            <a:avLst/>
            <a:gdLst/>
            <a:ahLst/>
            <a:cxnLst/>
            <a:rect l="l" t="t" r="r" b="b"/>
            <a:pathLst>
              <a:path w="7545705" h="1324610">
                <a:moveTo>
                  <a:pt x="0" y="1324356"/>
                </a:moveTo>
                <a:lnTo>
                  <a:pt x="7545324" y="1324356"/>
                </a:lnTo>
                <a:lnTo>
                  <a:pt x="7545324" y="0"/>
                </a:lnTo>
                <a:lnTo>
                  <a:pt x="0" y="0"/>
                </a:lnTo>
                <a:lnTo>
                  <a:pt x="0" y="1324356"/>
                </a:lnTo>
                <a:close/>
              </a:path>
            </a:pathLst>
          </a:custGeom>
          <a:ln w="12192">
            <a:solidFill>
              <a:srgbClr val="FFFFFF"/>
            </a:solidFill>
          </a:ln>
        </p:spPr>
        <p:txBody>
          <a:bodyPr wrap="square" lIns="0" tIns="0" rIns="0" bIns="0" rtlCol="0"/>
          <a:lstStyle/>
          <a:p>
            <a:endParaRPr/>
          </a:p>
        </p:txBody>
      </p:sp>
      <p:sp>
        <p:nvSpPr>
          <p:cNvPr id="4" name="object 4"/>
          <p:cNvSpPr txBox="1"/>
          <p:nvPr/>
        </p:nvSpPr>
        <p:spPr>
          <a:xfrm>
            <a:off x="283462" y="1200150"/>
            <a:ext cx="8479537" cy="3583032"/>
          </a:xfrm>
          <a:prstGeom prst="rect">
            <a:avLst/>
          </a:prstGeom>
        </p:spPr>
        <p:txBody>
          <a:bodyPr vert="horz" wrap="square" lIns="0" tIns="0" rIns="0" bIns="0" rtlCol="0">
            <a:spAutoFit/>
          </a:bodyPr>
          <a:lstStyle/>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CAMHS services were selected for HSE Children First Compliance Assurance Checks in Q2 to coincide with planned Sectoral Reviews of Child Safeguarding Statements by the </a:t>
            </a:r>
            <a:r>
              <a:rPr lang="en-IE" sz="1600" dirty="0" err="1" smtClean="0">
                <a:solidFill>
                  <a:schemeClr val="tx1"/>
                </a:solidFill>
                <a:latin typeface="Arial" panose="020B0604020202020204" pitchFamily="34" charset="0"/>
                <a:cs typeface="Arial" panose="020B0604020202020204" pitchFamily="34" charset="0"/>
              </a:rPr>
              <a:t>Tusla</a:t>
            </a:r>
            <a:r>
              <a:rPr lang="en-IE" sz="1600" dirty="0" smtClean="0">
                <a:solidFill>
                  <a:schemeClr val="tx1"/>
                </a:solidFill>
                <a:latin typeface="Arial" panose="020B0604020202020204" pitchFamily="34" charset="0"/>
                <a:cs typeface="Arial" panose="020B0604020202020204" pitchFamily="34" charset="0"/>
              </a:rPr>
              <a:t> Child Safeguarding Statement Compliance Unit (CSSCU) for later in the year. </a:t>
            </a:r>
          </a:p>
          <a:p>
            <a:pPr marL="12700">
              <a:lnSpc>
                <a:spcPts val="1920"/>
              </a:lnSpc>
              <a:buClr>
                <a:srgbClr val="F66946"/>
              </a:buClr>
              <a:buSzPct val="119444"/>
              <a:tabLst>
                <a:tab pos="354965" algn="l"/>
              </a:tabLst>
            </a:pPr>
            <a:endParaRPr lang="en-IE" sz="1600" dirty="0" smtClean="0">
              <a:solidFill>
                <a:schemeClr val="tx1"/>
              </a:solidFill>
              <a:latin typeface="Arial" panose="020B0604020202020204" pitchFamily="34" charset="0"/>
              <a:cs typeface="Arial" panose="020B0604020202020204" pitchFamily="34" charset="0"/>
            </a:endParaRPr>
          </a:p>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All Heads of Service for Mental Health and CAMHS Service Managers were invited to attended an Information Session which took place on 20th April 2023. All were provided with a copy of the </a:t>
            </a:r>
            <a:r>
              <a:rPr lang="en-IE" sz="1600" dirty="0" smtClean="0">
                <a:solidFill>
                  <a:schemeClr val="tx1"/>
                </a:solidFill>
                <a:latin typeface="Arial" panose="020B0604020202020204" pitchFamily="34" charset="0"/>
                <a:cs typeface="Arial" panose="020B0604020202020204" pitchFamily="34" charset="0"/>
                <a:hlinkClick r:id="rId2"/>
              </a:rPr>
              <a:t>HSE Children First Compliance Assurance Framework</a:t>
            </a:r>
            <a:r>
              <a:rPr lang="en-IE" sz="1600" dirty="0" smtClean="0">
                <a:solidFill>
                  <a:schemeClr val="tx1"/>
                </a:solidFill>
                <a:latin typeface="Arial" panose="020B0604020202020204" pitchFamily="34" charset="0"/>
                <a:cs typeface="Arial" panose="020B0604020202020204" pitchFamily="34" charset="0"/>
              </a:rPr>
              <a:t>. </a:t>
            </a:r>
          </a:p>
          <a:p>
            <a:pPr marL="12700">
              <a:lnSpc>
                <a:spcPts val="1920"/>
              </a:lnSpc>
              <a:buClr>
                <a:srgbClr val="F66946"/>
              </a:buClr>
              <a:buSzPct val="119444"/>
              <a:tabLst>
                <a:tab pos="354965" algn="l"/>
              </a:tabLst>
            </a:pPr>
            <a:endParaRPr lang="en-IE" sz="1600" dirty="0" smtClean="0">
              <a:solidFill>
                <a:schemeClr val="tx1"/>
              </a:solidFill>
              <a:latin typeface="Arial" panose="020B0604020202020204" pitchFamily="34" charset="0"/>
              <a:cs typeface="Arial" panose="020B0604020202020204" pitchFamily="34" charset="0"/>
            </a:endParaRPr>
          </a:p>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Seven CAMHS services were randomly selected to undergo a HSE Children First Compliance Assurance Check. Six were HSE services and one was led by a HSE Funded Agency.</a:t>
            </a:r>
          </a:p>
          <a:p>
            <a:pPr marL="12700">
              <a:lnSpc>
                <a:spcPts val="1920"/>
              </a:lnSpc>
              <a:buClr>
                <a:srgbClr val="F66946"/>
              </a:buClr>
              <a:buSzPct val="119444"/>
              <a:tabLst>
                <a:tab pos="354965" algn="l"/>
              </a:tabLst>
            </a:pPr>
            <a:r>
              <a:rPr lang="en-IE" sz="1600" dirty="0" smtClean="0">
                <a:solidFill>
                  <a:schemeClr val="tx1"/>
                </a:solidFill>
                <a:latin typeface="Arial" panose="020B0604020202020204" pitchFamily="34" charset="0"/>
                <a:cs typeface="Arial" panose="020B0604020202020204" pitchFamily="34" charset="0"/>
              </a:rPr>
              <a:t> </a:t>
            </a:r>
          </a:p>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Compliance Assurance Checks took place between April and July 2023.</a:t>
            </a:r>
          </a:p>
          <a:p>
            <a:pPr marL="12700">
              <a:lnSpc>
                <a:spcPct val="150000"/>
              </a:lnSpc>
              <a:buClr>
                <a:srgbClr val="F66946"/>
              </a:buClr>
              <a:buSzPct val="119444"/>
              <a:tabLst>
                <a:tab pos="354965" algn="l"/>
              </a:tabLst>
            </a:pPr>
            <a:endParaRPr lang="en-IE" sz="1800" dirty="0" smtClean="0">
              <a:latin typeface="Calibri"/>
              <a:cs typeface="Calibri"/>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1041952"/>
          </a:xfrm>
          <a:prstGeom prst="rect">
            <a:avLst/>
          </a:prstGeom>
        </p:spPr>
        <p:txBody>
          <a:bodyPr vert="horz" wrap="square" lIns="0" tIns="13335" rIns="0" bIns="0" rtlCol="0">
            <a:spAutoFit/>
          </a:bodyPr>
          <a:lstStyle/>
          <a:p>
            <a:pPr algn="ctr">
              <a:lnSpc>
                <a:spcPct val="100000"/>
              </a:lnSpc>
              <a:spcBef>
                <a:spcPts val="105"/>
              </a:spcBef>
            </a:pPr>
            <a:r>
              <a:rPr sz="3200" dirty="0"/>
              <a:t>Please</a:t>
            </a:r>
            <a:r>
              <a:rPr sz="3200" spc="-60" dirty="0"/>
              <a:t> </a:t>
            </a:r>
            <a:r>
              <a:rPr sz="3200" dirty="0"/>
              <a:t>direct</a:t>
            </a:r>
            <a:r>
              <a:rPr sz="3200" spc="-65" dirty="0"/>
              <a:t> </a:t>
            </a:r>
            <a:r>
              <a:rPr sz="3200" dirty="0"/>
              <a:t>queries</a:t>
            </a:r>
            <a:r>
              <a:rPr sz="3200" spc="-70" dirty="0"/>
              <a:t> </a:t>
            </a:r>
            <a:r>
              <a:rPr sz="3200" spc="-25" dirty="0"/>
              <a:t>to:</a:t>
            </a:r>
            <a:endParaRPr sz="3200" dirty="0"/>
          </a:p>
          <a:p>
            <a:pPr marR="5080" algn="ctr">
              <a:lnSpc>
                <a:spcPct val="100000"/>
              </a:lnSpc>
              <a:spcBef>
                <a:spcPts val="55"/>
              </a:spcBef>
            </a:pPr>
            <a:r>
              <a:rPr lang="en-IE" sz="1800" dirty="0" smtClean="0"/>
              <a:t>HSE Children First National Office</a:t>
            </a:r>
            <a:r>
              <a:rPr lang="en-IE" sz="1600" dirty="0" smtClean="0"/>
              <a:t/>
            </a:r>
            <a:br>
              <a:rPr lang="en-IE" sz="1600" dirty="0" smtClean="0"/>
            </a:br>
            <a:r>
              <a:rPr lang="en-IE" sz="1600" b="0" dirty="0" smtClean="0"/>
              <a:t>childrenfirst@hse.ie</a:t>
            </a:r>
            <a:endParaRPr sz="1600" b="0" dirty="0"/>
          </a:p>
        </p:txBody>
      </p:sp>
      <p:sp>
        <p:nvSpPr>
          <p:cNvPr id="3" name="object 3"/>
          <p:cNvSpPr txBox="1"/>
          <p:nvPr/>
        </p:nvSpPr>
        <p:spPr>
          <a:xfrm>
            <a:off x="1028699" y="3020561"/>
            <a:ext cx="7086600" cy="641201"/>
          </a:xfrm>
          <a:prstGeom prst="rect">
            <a:avLst/>
          </a:prstGeom>
        </p:spPr>
        <p:txBody>
          <a:bodyPr vert="horz" wrap="square" lIns="0" tIns="12700" rIns="0" bIns="0" rtlCol="0">
            <a:spAutoFit/>
          </a:bodyPr>
          <a:lstStyle/>
          <a:p>
            <a:pPr marL="12700" algn="ctr">
              <a:lnSpc>
                <a:spcPct val="100000"/>
              </a:lnSpc>
              <a:spcBef>
                <a:spcPts val="100"/>
              </a:spcBef>
            </a:pPr>
            <a:endParaRPr lang="en-IE" sz="2000" b="1" spc="-10" dirty="0" smtClean="0">
              <a:solidFill>
                <a:srgbClr val="FFFFFF"/>
              </a:solidFill>
              <a:latin typeface="Arial"/>
              <a:cs typeface="Arial"/>
            </a:endParaRPr>
          </a:p>
          <a:p>
            <a:pPr marL="12700" algn="ctr">
              <a:lnSpc>
                <a:spcPct val="100000"/>
              </a:lnSpc>
              <a:spcBef>
                <a:spcPts val="100"/>
              </a:spcBef>
            </a:pPr>
            <a:r>
              <a:rPr sz="2000" b="1" spc="-10" dirty="0" err="1" smtClean="0">
                <a:solidFill>
                  <a:srgbClr val="FFFFFF"/>
                </a:solidFill>
                <a:latin typeface="Arial"/>
                <a:cs typeface="Arial"/>
              </a:rPr>
              <a:t>ww</a:t>
            </a:r>
            <a:r>
              <a:rPr lang="en-IE" sz="2000" b="1" spc="-10" dirty="0" smtClean="0">
                <a:solidFill>
                  <a:srgbClr val="FFFFFF"/>
                </a:solidFill>
                <a:latin typeface="Arial"/>
                <a:cs typeface="Arial"/>
              </a:rPr>
              <a:t>w</a:t>
            </a:r>
            <a:r>
              <a:rPr sz="2000" b="1" spc="-10" dirty="0" smtClean="0">
                <a:solidFill>
                  <a:srgbClr val="FFFFFF"/>
                </a:solidFill>
                <a:latin typeface="Arial"/>
                <a:cs typeface="Arial"/>
              </a:rPr>
              <a:t>.hse.ie/</a:t>
            </a:r>
            <a:r>
              <a:rPr sz="2000" b="1" spc="-10" dirty="0" err="1" smtClean="0">
                <a:solidFill>
                  <a:srgbClr val="FFFFFF"/>
                </a:solidFill>
                <a:latin typeface="Arial"/>
                <a:cs typeface="Arial"/>
              </a:rPr>
              <a:t>childrenfirst</a:t>
            </a:r>
            <a:endParaRPr sz="2000" dirty="0">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txBox="1">
            <a:spLocks noGrp="1"/>
          </p:cNvSpPr>
          <p:nvPr>
            <p:ph type="title"/>
          </p:nvPr>
        </p:nvSpPr>
        <p:spPr>
          <a:xfrm>
            <a:off x="1211376" y="243916"/>
            <a:ext cx="7400239" cy="382156"/>
          </a:xfrm>
          <a:prstGeom prst="rect">
            <a:avLst/>
          </a:prstGeom>
        </p:spPr>
        <p:txBody>
          <a:bodyPr vert="horz" wrap="square" lIns="0" tIns="12700" rIns="0" bIns="0" rtlCol="0">
            <a:spAutoFit/>
          </a:bodyPr>
          <a:lstStyle/>
          <a:p>
            <a:pPr marL="12700">
              <a:lnSpc>
                <a:spcPct val="100000"/>
              </a:lnSpc>
              <a:spcBef>
                <a:spcPts val="100"/>
              </a:spcBef>
            </a:pPr>
            <a:r>
              <a:rPr lang="en-IE" dirty="0" smtClean="0"/>
              <a:t>Summary of</a:t>
            </a:r>
            <a:r>
              <a:rPr spc="-55" dirty="0" smtClean="0"/>
              <a:t> </a:t>
            </a:r>
            <a:r>
              <a:rPr dirty="0" smtClean="0"/>
              <a:t>Findings</a:t>
            </a:r>
            <a:r>
              <a:rPr lang="en-IE" dirty="0" smtClean="0"/>
              <a:t> </a:t>
            </a:r>
            <a:endParaRPr sz="1400" b="0" spc="-20" dirty="0">
              <a:solidFill>
                <a:srgbClr val="FF0000"/>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1946445070"/>
              </p:ext>
            </p:extLst>
          </p:nvPr>
        </p:nvGraphicFramePr>
        <p:xfrm>
          <a:off x="457195" y="1581151"/>
          <a:ext cx="8154420" cy="2057619"/>
        </p:xfrm>
        <a:graphic>
          <a:graphicData uri="http://schemas.openxmlformats.org/drawingml/2006/table">
            <a:tbl>
              <a:tblPr/>
              <a:tblGrid>
                <a:gridCol w="679535">
                  <a:extLst>
                    <a:ext uri="{9D8B030D-6E8A-4147-A177-3AD203B41FA5}">
                      <a16:colId xmlns:a16="http://schemas.microsoft.com/office/drawing/2014/main" val="3285884232"/>
                    </a:ext>
                  </a:extLst>
                </a:gridCol>
                <a:gridCol w="679535">
                  <a:extLst>
                    <a:ext uri="{9D8B030D-6E8A-4147-A177-3AD203B41FA5}">
                      <a16:colId xmlns:a16="http://schemas.microsoft.com/office/drawing/2014/main" val="4049810809"/>
                    </a:ext>
                  </a:extLst>
                </a:gridCol>
                <a:gridCol w="679535">
                  <a:extLst>
                    <a:ext uri="{9D8B030D-6E8A-4147-A177-3AD203B41FA5}">
                      <a16:colId xmlns:a16="http://schemas.microsoft.com/office/drawing/2014/main" val="3960908613"/>
                    </a:ext>
                  </a:extLst>
                </a:gridCol>
                <a:gridCol w="679535">
                  <a:extLst>
                    <a:ext uri="{9D8B030D-6E8A-4147-A177-3AD203B41FA5}">
                      <a16:colId xmlns:a16="http://schemas.microsoft.com/office/drawing/2014/main" val="3229298174"/>
                    </a:ext>
                  </a:extLst>
                </a:gridCol>
                <a:gridCol w="679535">
                  <a:extLst>
                    <a:ext uri="{9D8B030D-6E8A-4147-A177-3AD203B41FA5}">
                      <a16:colId xmlns:a16="http://schemas.microsoft.com/office/drawing/2014/main" val="3922697609"/>
                    </a:ext>
                  </a:extLst>
                </a:gridCol>
                <a:gridCol w="679535">
                  <a:extLst>
                    <a:ext uri="{9D8B030D-6E8A-4147-A177-3AD203B41FA5}">
                      <a16:colId xmlns:a16="http://schemas.microsoft.com/office/drawing/2014/main" val="1346757412"/>
                    </a:ext>
                  </a:extLst>
                </a:gridCol>
                <a:gridCol w="679535">
                  <a:extLst>
                    <a:ext uri="{9D8B030D-6E8A-4147-A177-3AD203B41FA5}">
                      <a16:colId xmlns:a16="http://schemas.microsoft.com/office/drawing/2014/main" val="3252411368"/>
                    </a:ext>
                  </a:extLst>
                </a:gridCol>
                <a:gridCol w="679535">
                  <a:extLst>
                    <a:ext uri="{9D8B030D-6E8A-4147-A177-3AD203B41FA5}">
                      <a16:colId xmlns:a16="http://schemas.microsoft.com/office/drawing/2014/main" val="3761963978"/>
                    </a:ext>
                  </a:extLst>
                </a:gridCol>
                <a:gridCol w="679535">
                  <a:extLst>
                    <a:ext uri="{9D8B030D-6E8A-4147-A177-3AD203B41FA5}">
                      <a16:colId xmlns:a16="http://schemas.microsoft.com/office/drawing/2014/main" val="3594639939"/>
                    </a:ext>
                  </a:extLst>
                </a:gridCol>
                <a:gridCol w="679535">
                  <a:extLst>
                    <a:ext uri="{9D8B030D-6E8A-4147-A177-3AD203B41FA5}">
                      <a16:colId xmlns:a16="http://schemas.microsoft.com/office/drawing/2014/main" val="2274835463"/>
                    </a:ext>
                  </a:extLst>
                </a:gridCol>
                <a:gridCol w="679535">
                  <a:extLst>
                    <a:ext uri="{9D8B030D-6E8A-4147-A177-3AD203B41FA5}">
                      <a16:colId xmlns:a16="http://schemas.microsoft.com/office/drawing/2014/main" val="2197330482"/>
                    </a:ext>
                  </a:extLst>
                </a:gridCol>
                <a:gridCol w="679535">
                  <a:extLst>
                    <a:ext uri="{9D8B030D-6E8A-4147-A177-3AD203B41FA5}">
                      <a16:colId xmlns:a16="http://schemas.microsoft.com/office/drawing/2014/main" val="3730167418"/>
                    </a:ext>
                  </a:extLst>
                </a:gridCol>
              </a:tblGrid>
              <a:tr h="227947">
                <a:tc gridSpan="12">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1500" b="1" i="0" u="none" strike="noStrike" dirty="0" smtClean="0">
                          <a:solidFill>
                            <a:schemeClr val="tx1"/>
                          </a:solidFill>
                          <a:effectLst/>
                          <a:latin typeface="Arial" panose="020B0604020202020204" pitchFamily="34" charset="0"/>
                        </a:rPr>
                        <a:t>Areas</a:t>
                      </a:r>
                      <a:r>
                        <a:rPr lang="en-IE" sz="1500" b="1" i="0" u="none" strike="noStrike" baseline="0" dirty="0" smtClean="0">
                          <a:solidFill>
                            <a:schemeClr val="tx1"/>
                          </a:solidFill>
                          <a:effectLst/>
                          <a:latin typeface="Arial" panose="020B0604020202020204" pitchFamily="34" charset="0"/>
                        </a:rPr>
                        <a:t> of </a:t>
                      </a:r>
                      <a:r>
                        <a:rPr lang="en-IE" sz="1500" b="1" i="0" u="none" strike="noStrike" dirty="0" smtClean="0">
                          <a:solidFill>
                            <a:schemeClr val="tx1"/>
                          </a:solidFill>
                          <a:effectLst/>
                          <a:latin typeface="Arial" panose="020B0604020202020204" pitchFamily="34" charset="0"/>
                        </a:rPr>
                        <a:t>Compliance</a:t>
                      </a:r>
                      <a:endParaRPr lang="en-IE" sz="15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557235210"/>
                  </a:ext>
                </a:extLst>
              </a:tr>
              <a:tr h="598621">
                <a:tc>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rgbClr val="000000"/>
                          </a:solidFill>
                          <a:effectLst/>
                          <a:latin typeface="Arial" panose="020B0604020202020204" pitchFamily="34" charset="0"/>
                        </a:rPr>
                        <a:t>Sufficient Risk Assessment undertaken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legislative requirements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Tusla guidelines</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Displayed appropriately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furnished to all staff</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reviewed within 24mths</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Policy Declaration </a:t>
                      </a:r>
                      <a:r>
                        <a:rPr lang="en-IE" sz="800" b="1" i="0" u="none" strike="noStrike" dirty="0" smtClean="0">
                          <a:solidFill>
                            <a:srgbClr val="000000"/>
                          </a:solidFill>
                          <a:effectLst/>
                          <a:latin typeface="Arial" panose="020B0604020202020204" pitchFamily="34" charset="0"/>
                        </a:rPr>
                        <a:t>HSE staff </a:t>
                      </a:r>
                    </a:p>
                    <a:p>
                      <a:pPr algn="ctr" fontAlgn="t"/>
                      <a:r>
                        <a:rPr lang="en-IE" sz="800" b="1" i="0" u="none" strike="noStrike" dirty="0" smtClean="0">
                          <a:solidFill>
                            <a:srgbClr val="000000"/>
                          </a:solidFill>
                          <a:effectLst/>
                          <a:latin typeface="Arial" panose="020B0604020202020204" pitchFamily="34" charset="0"/>
                        </a:rPr>
                        <a:t>(</a:t>
                      </a:r>
                      <a:r>
                        <a:rPr lang="en-IE" sz="800" b="1" i="0" u="none" strike="noStrike" dirty="0">
                          <a:solidFill>
                            <a:srgbClr val="000000"/>
                          </a:solidFill>
                          <a:effectLst/>
                          <a:latin typeface="Arial" panose="020B0604020202020204" pitchFamily="34" charset="0"/>
                        </a:rPr>
                        <a:t>appendix 3)</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Funded </a:t>
                      </a:r>
                      <a:r>
                        <a:rPr lang="en-IE" sz="800" b="1" i="0" u="none" strike="noStrike" dirty="0" smtClean="0">
                          <a:solidFill>
                            <a:srgbClr val="000000"/>
                          </a:solidFill>
                          <a:effectLst/>
                          <a:latin typeface="Arial" panose="020B0604020202020204" pitchFamily="34" charset="0"/>
                        </a:rPr>
                        <a:t>services </a:t>
                      </a:r>
                      <a:r>
                        <a:rPr lang="en-IE" sz="800" b="1" i="0" u="none" strike="noStrike" dirty="0">
                          <a:solidFill>
                            <a:srgbClr val="000000"/>
                          </a:solidFill>
                          <a:effectLst/>
                          <a:latin typeface="Arial" panose="020B0604020202020204" pitchFamily="34" charset="0"/>
                        </a:rPr>
                        <a:t>- CPW Policy Consistent</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err="1">
                          <a:solidFill>
                            <a:srgbClr val="000000"/>
                          </a:solidFill>
                          <a:effectLst/>
                          <a:latin typeface="Arial" panose="020B0604020202020204" pitchFamily="34" charset="0"/>
                        </a:rPr>
                        <a:t>Elearning</a:t>
                      </a:r>
                      <a:r>
                        <a:rPr lang="en-IE" sz="800" b="1" i="0" u="none" strike="noStrike" dirty="0">
                          <a:solidFill>
                            <a:srgbClr val="000000"/>
                          </a:solidFill>
                          <a:effectLst/>
                          <a:latin typeface="Arial" panose="020B0604020202020204" pitchFamily="34" charset="0"/>
                        </a:rPr>
                        <a:t> Completed</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Record </a:t>
                      </a:r>
                      <a:r>
                        <a:rPr lang="en-IE" sz="800" b="1" i="0" u="none" strike="noStrike" dirty="0" err="1">
                          <a:solidFill>
                            <a:srgbClr val="000000"/>
                          </a:solidFill>
                          <a:effectLst/>
                          <a:latin typeface="Arial" panose="020B0604020202020204" pitchFamily="34" charset="0"/>
                        </a:rPr>
                        <a:t>Mgt</a:t>
                      </a:r>
                      <a:r>
                        <a:rPr lang="en-IE" sz="800" b="1" i="0" u="none" strike="noStrike" dirty="0">
                          <a:solidFill>
                            <a:srgbClr val="000000"/>
                          </a:solidFill>
                          <a:effectLst/>
                          <a:latin typeface="Arial" panose="020B0604020202020204" pitchFamily="34" charset="0"/>
                        </a:rPr>
                        <a:t> Procedure</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Reporting Procedures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Funded </a:t>
                      </a:r>
                      <a:r>
                        <a:rPr lang="en-IE" sz="800" b="1" i="0" u="none" strike="noStrike" dirty="0" smtClean="0">
                          <a:solidFill>
                            <a:srgbClr val="000000"/>
                          </a:solidFill>
                          <a:effectLst/>
                          <a:latin typeface="Arial" panose="020B0604020202020204" pitchFamily="34" charset="0"/>
                        </a:rPr>
                        <a:t>services -          </a:t>
                      </a:r>
                      <a:r>
                        <a:rPr lang="en-IE" sz="800" b="1" i="0" u="none" strike="noStrike" dirty="0">
                          <a:solidFill>
                            <a:srgbClr val="000000"/>
                          </a:solidFill>
                          <a:effectLst/>
                          <a:latin typeface="Arial" panose="020B0604020202020204" pitchFamily="34" charset="0"/>
                        </a:rPr>
                        <a:t>Self-audit checklist completed</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00957846"/>
                  </a:ext>
                </a:extLst>
              </a:tr>
              <a:tr h="199475">
                <a:tc>
                  <a:txBody>
                    <a:bodyPr/>
                    <a:lstStyle/>
                    <a:p>
                      <a:pPr lvl="0" algn="ctr" fontAlgn="t"/>
                      <a:r>
                        <a:rPr lang="en-IE" sz="900" b="0" i="0" u="none" strike="noStrike" dirty="0" smtClean="0">
                          <a:solidFill>
                            <a:schemeClr val="tx1"/>
                          </a:solidFill>
                          <a:effectLst/>
                          <a:latin typeface="Arial" panose="020B0604020202020204" pitchFamily="34" charset="0"/>
                        </a:rPr>
                        <a:t>2</a:t>
                      </a:r>
                      <a:endParaRPr lang="en-IE" sz="900" b="0"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0" i="0" u="none" strike="noStrike" dirty="0" smtClean="0">
                          <a:solidFill>
                            <a:srgbClr val="000000"/>
                          </a:solidFill>
                          <a:effectLst/>
                          <a:latin typeface="Arial" panose="020B0604020202020204" pitchFamily="34" charset="0"/>
                        </a:rPr>
                        <a:t>5</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0" i="0" u="none" strike="noStrike" dirty="0" smtClean="0">
                          <a:solidFill>
                            <a:srgbClr val="000000"/>
                          </a:solidFill>
                          <a:effectLst/>
                          <a:latin typeface="Arial" panose="020B0604020202020204" pitchFamily="34" charset="0"/>
                        </a:rPr>
                        <a:t>3</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0" i="0" u="none" strike="noStrike" dirty="0" smtClean="0">
                          <a:solidFill>
                            <a:srgbClr val="000000"/>
                          </a:solidFill>
                          <a:effectLst/>
                          <a:latin typeface="Arial" panose="020B0604020202020204" pitchFamily="34" charset="0"/>
                        </a:rPr>
                        <a:t>7</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0" i="0" u="none" strike="noStrike" dirty="0" smtClean="0">
                          <a:solidFill>
                            <a:srgbClr val="000000"/>
                          </a:solidFill>
                          <a:effectLst/>
                          <a:latin typeface="Arial" panose="020B0604020202020204" pitchFamily="34" charset="0"/>
                        </a:rPr>
                        <a:t>7</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0" i="0" u="none" strike="noStrike" dirty="0" smtClean="0">
                          <a:solidFill>
                            <a:srgbClr val="000000"/>
                          </a:solidFill>
                          <a:effectLst/>
                          <a:latin typeface="Arial" panose="020B0604020202020204" pitchFamily="34" charset="0"/>
                        </a:rPr>
                        <a:t>4</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0" i="0" u="none" strike="noStrike" dirty="0" smtClean="0">
                          <a:solidFill>
                            <a:srgbClr val="000000"/>
                          </a:solidFill>
                          <a:effectLst/>
                          <a:latin typeface="Arial" panose="020B0604020202020204" pitchFamily="34" charset="0"/>
                        </a:rPr>
                        <a:t>7</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0" i="0" u="none" strike="noStrike" dirty="0" smtClean="0">
                          <a:solidFill>
                            <a:srgbClr val="000000"/>
                          </a:solidFill>
                          <a:effectLst/>
                          <a:latin typeface="Arial" panose="020B0604020202020204" pitchFamily="34" charset="0"/>
                        </a:rPr>
                        <a:t>1</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0" i="0" u="none" strike="noStrike" dirty="0" smtClean="0">
                          <a:solidFill>
                            <a:srgbClr val="000000"/>
                          </a:solidFill>
                          <a:effectLst/>
                          <a:latin typeface="Arial" panose="020B0604020202020204" pitchFamily="34" charset="0"/>
                        </a:rPr>
                        <a:t>7</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0" i="0" u="none" strike="noStrike" dirty="0" smtClean="0">
                          <a:solidFill>
                            <a:srgbClr val="000000"/>
                          </a:solidFill>
                          <a:effectLst/>
                          <a:latin typeface="Arial" panose="020B0604020202020204" pitchFamily="34" charset="0"/>
                        </a:rPr>
                        <a:t>6</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0" i="0" u="none" strike="noStrike" dirty="0" smtClean="0">
                          <a:solidFill>
                            <a:srgbClr val="000000"/>
                          </a:solidFill>
                          <a:effectLst/>
                          <a:latin typeface="Arial" panose="020B0604020202020204" pitchFamily="34" charset="0"/>
                        </a:rPr>
                        <a:t>6</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0" i="0" u="none" strike="noStrike" dirty="0" smtClean="0">
                          <a:solidFill>
                            <a:srgbClr val="000000"/>
                          </a:solidFill>
                          <a:effectLst/>
                          <a:latin typeface="Arial" panose="020B0604020202020204" pitchFamily="34" charset="0"/>
                        </a:rPr>
                        <a:t>1</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extLst>
                  <a:ext uri="{0D108BD9-81ED-4DB2-BD59-A6C34878D82A}">
                    <a16:rowId xmlns:a16="http://schemas.microsoft.com/office/drawing/2014/main" val="1215814624"/>
                  </a:ext>
                </a:extLst>
              </a:tr>
              <a:tr h="199475">
                <a:tc>
                  <a:txBody>
                    <a:bodyPr/>
                    <a:lstStyle/>
                    <a:p>
                      <a:pPr lvl="0" algn="ctr" fontAlgn="t"/>
                      <a:r>
                        <a:rPr lang="en-IE" sz="900" b="0" i="0" u="none" strike="noStrike" dirty="0" smtClean="0">
                          <a:solidFill>
                            <a:schemeClr val="tx1"/>
                          </a:solidFill>
                          <a:effectLst/>
                          <a:latin typeface="Arial" panose="020B0604020202020204" pitchFamily="34" charset="0"/>
                        </a:rPr>
                        <a:t>5</a:t>
                      </a:r>
                      <a:endParaRPr lang="en-IE" sz="900" b="0"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0" i="0" u="none" strike="noStrike" dirty="0" smtClean="0">
                          <a:solidFill>
                            <a:srgbClr val="000000"/>
                          </a:solidFill>
                          <a:effectLst/>
                          <a:latin typeface="Arial" panose="020B0604020202020204" pitchFamily="34" charset="0"/>
                        </a:rPr>
                        <a:t>2</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0" i="0" u="none" strike="noStrike" dirty="0" smtClean="0">
                          <a:solidFill>
                            <a:srgbClr val="000000"/>
                          </a:solidFill>
                          <a:effectLst/>
                          <a:latin typeface="Arial" panose="020B0604020202020204" pitchFamily="34" charset="0"/>
                        </a:rPr>
                        <a:t>4</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0" i="0" u="none" strike="noStrike" dirty="0" smtClean="0">
                          <a:solidFill>
                            <a:srgbClr val="000000"/>
                          </a:solidFill>
                          <a:effectLst/>
                          <a:latin typeface="Arial" panose="020B0604020202020204" pitchFamily="34" charset="0"/>
                        </a:rPr>
                        <a:t>3</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0" i="0" u="none" strike="noStrike" dirty="0" smtClean="0">
                          <a:solidFill>
                            <a:srgbClr val="000000"/>
                          </a:solidFill>
                          <a:effectLst/>
                          <a:latin typeface="Arial" panose="020B0604020202020204" pitchFamily="34" charset="0"/>
                        </a:rPr>
                        <a:t>1</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0" i="0" u="none" strike="noStrike" dirty="0" smtClean="0">
                          <a:solidFill>
                            <a:srgbClr val="000000"/>
                          </a:solidFill>
                          <a:effectLst/>
                          <a:latin typeface="Arial" panose="020B0604020202020204" pitchFamily="34" charset="0"/>
                        </a:rPr>
                        <a:t>1</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912343503"/>
                  </a:ext>
                </a:extLst>
              </a:tr>
              <a:tr h="199475">
                <a:tc>
                  <a:txBody>
                    <a:bodyPr/>
                    <a:lstStyle/>
                    <a:p>
                      <a:pPr lvl="0" algn="ctr" fontAlgn="t"/>
                      <a:r>
                        <a:rPr lang="en-IE" sz="900" b="0" i="0" u="none" strike="noStrike" dirty="0" smtClean="0">
                          <a:solidFill>
                            <a:schemeClr val="tx1"/>
                          </a:solidFill>
                          <a:effectLst/>
                          <a:latin typeface="Arial" panose="020B0604020202020204" pitchFamily="34" charset="0"/>
                        </a:rPr>
                        <a:t>0</a:t>
                      </a:r>
                      <a:endParaRPr lang="en-IE" sz="900" b="0"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0" i="0" u="none" strike="noStrike" dirty="0" smtClean="0">
                          <a:solidFill>
                            <a:srgbClr val="000000"/>
                          </a:solidFill>
                          <a:effectLst/>
                          <a:latin typeface="Arial" panose="020B0604020202020204" pitchFamily="34" charset="0"/>
                        </a:rPr>
                        <a:t>0</a:t>
                      </a:r>
                      <a:endParaRPr lang="en-IE" sz="9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370875293"/>
                  </a:ext>
                </a:extLst>
              </a:tr>
              <a:tr h="480006">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29</a:t>
                      </a:r>
                      <a:r>
                        <a:rPr lang="en-IE" sz="800" b="1" i="0" u="none" strike="noStrike" dirty="0" smtClean="0">
                          <a:solidFill>
                            <a:schemeClr val="tx1"/>
                          </a:solidFill>
                          <a:effectLst/>
                          <a:latin typeface="Arial" panose="020B0604020202020204" pitchFamily="34" charset="0"/>
                        </a:rPr>
                        <a:t>%</a:t>
                      </a:r>
                    </a:p>
                    <a:p>
                      <a:pPr algn="ctr" fontAlgn="t"/>
                      <a:r>
                        <a:rPr lang="en-IE" sz="800" b="1" i="0" u="none" strike="noStrike" dirty="0" smtClean="0">
                          <a:solidFill>
                            <a:schemeClr val="tx1"/>
                          </a:solidFill>
                          <a:effectLst/>
                          <a:latin typeface="Arial" panose="020B0604020202020204" pitchFamily="34" charset="0"/>
                        </a:rPr>
                        <a:t>Evidence</a:t>
                      </a:r>
                      <a:r>
                        <a:rPr lang="en-IE" sz="800" b="1" i="0" u="none" strike="noStrike" baseline="0" dirty="0" smtClean="0">
                          <a:solidFill>
                            <a:schemeClr val="tx1"/>
                          </a:solidFill>
                          <a:effectLst/>
                          <a:latin typeface="Arial" panose="020B0604020202020204" pitchFamily="34" charset="0"/>
                        </a:rPr>
                        <a:t> full compliance</a:t>
                      </a:r>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71</a:t>
                      </a:r>
                      <a:r>
                        <a:rPr lang="en-IE" sz="800" b="1" i="0" u="none" strike="noStrike" dirty="0" smtClean="0">
                          <a:solidFill>
                            <a:schemeClr val="tx1"/>
                          </a:solidFill>
                          <a:effectLst/>
                          <a:latin typeface="Arial" panose="020B0604020202020204" pitchFamily="34" charset="0"/>
                        </a:rPr>
                        <a:t>%</a:t>
                      </a:r>
                    </a:p>
                    <a:p>
                      <a:pPr algn="ctr" fontAlgn="t"/>
                      <a:r>
                        <a:rPr lang="en-IE" sz="800" b="1" i="0" u="none" strike="noStrike" dirty="0" smtClean="0">
                          <a:solidFill>
                            <a:schemeClr val="tx1"/>
                          </a:solidFill>
                          <a:effectLst/>
                          <a:latin typeface="Arial" panose="020B0604020202020204" pitchFamily="34" charset="0"/>
                        </a:rPr>
                        <a:t>Evidence full compliance</a:t>
                      </a:r>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43</a:t>
                      </a:r>
                      <a:r>
                        <a:rPr lang="en-IE" sz="800" b="1" i="0" u="none" strike="noStrike" dirty="0" smtClean="0">
                          <a:solidFill>
                            <a:schemeClr val="tx1"/>
                          </a:solidFill>
                          <a:effectLst/>
                          <a:latin typeface="Arial" panose="020B0604020202020204" pitchFamily="34" charset="0"/>
                        </a:rPr>
                        <a:t>%</a:t>
                      </a:r>
                    </a:p>
                    <a:p>
                      <a:pPr algn="ctr" fontAlgn="t"/>
                      <a:r>
                        <a:rPr lang="en-IE" sz="800" b="1" i="0" u="none" strike="noStrike" dirty="0" smtClean="0">
                          <a:solidFill>
                            <a:schemeClr val="tx1"/>
                          </a:solidFill>
                          <a:effectLst/>
                          <a:latin typeface="Arial" panose="020B0604020202020204" pitchFamily="34" charset="0"/>
                        </a:rPr>
                        <a:t>Evidence ful</a:t>
                      </a:r>
                      <a:r>
                        <a:rPr lang="en-IE" sz="800" b="1" i="0" u="none" strike="noStrike" baseline="0" dirty="0" smtClean="0">
                          <a:solidFill>
                            <a:schemeClr val="tx1"/>
                          </a:solidFill>
                          <a:effectLst/>
                          <a:latin typeface="Arial" panose="020B0604020202020204" pitchFamily="34" charset="0"/>
                        </a:rPr>
                        <a:t>l compliance</a:t>
                      </a:r>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r>
                        <a:rPr lang="en-IE" sz="800" b="1" i="0" u="none" strike="noStrike" dirty="0" smtClean="0">
                          <a:solidFill>
                            <a:schemeClr val="tx1"/>
                          </a:solidFill>
                          <a:effectLst/>
                          <a:latin typeface="Arial" panose="020B0604020202020204" pitchFamily="34" charset="0"/>
                        </a:rPr>
                        <a:t>%</a:t>
                      </a:r>
                    </a:p>
                    <a:p>
                      <a:pPr algn="ctr" fontAlgn="t"/>
                      <a:r>
                        <a:rPr lang="en-IE" sz="800" b="1" i="0" u="none" strike="noStrike" dirty="0" smtClean="0">
                          <a:solidFill>
                            <a:schemeClr val="tx1"/>
                          </a:solidFill>
                          <a:effectLst/>
                          <a:latin typeface="Arial" panose="020B0604020202020204" pitchFamily="34" charset="0"/>
                        </a:rPr>
                        <a:t>Evidence full compliance</a:t>
                      </a:r>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57</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86</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86</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r>
                        <a:rPr lang="en-IE" sz="800" b="1" i="0" u="none" strike="noStrike" dirty="0" smtClean="0">
                          <a:solidFill>
                            <a:schemeClr val="tx1"/>
                          </a:solidFill>
                          <a:effectLst/>
                          <a:latin typeface="Arial" panose="020B0604020202020204" pitchFamily="34" charset="0"/>
                        </a:rPr>
                        <a:t>%</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11783474"/>
                  </a:ext>
                </a:extLst>
              </a:tr>
            </a:tbl>
          </a:graphicData>
        </a:graphic>
      </p:graphicFrame>
      <p:sp>
        <p:nvSpPr>
          <p:cNvPr id="3" name="TextBox 2"/>
          <p:cNvSpPr txBox="1"/>
          <p:nvPr/>
        </p:nvSpPr>
        <p:spPr>
          <a:xfrm>
            <a:off x="457195" y="3942279"/>
            <a:ext cx="7924800" cy="261610"/>
          </a:xfrm>
          <a:prstGeom prst="rect">
            <a:avLst/>
          </a:prstGeom>
          <a:noFill/>
        </p:spPr>
        <p:txBody>
          <a:bodyPr wrap="square" rtlCol="0">
            <a:spAutoFit/>
          </a:bodyPr>
          <a:lstStyle/>
          <a:p>
            <a:r>
              <a:rPr lang="en-IE" sz="1100" dirty="0" smtClean="0"/>
              <a:t>* One HSE Funded and six HSE services were selected for Compliance Checks.  </a:t>
            </a:r>
            <a:endParaRPr lang="en-IE" sz="1100" dirty="0"/>
          </a:p>
        </p:txBody>
      </p:sp>
      <p:sp>
        <p:nvSpPr>
          <p:cNvPr id="4" name="TextBox 3"/>
          <p:cNvSpPr txBox="1"/>
          <p:nvPr/>
        </p:nvSpPr>
        <p:spPr>
          <a:xfrm>
            <a:off x="457195" y="4400550"/>
            <a:ext cx="8382005" cy="261610"/>
          </a:xfrm>
          <a:prstGeom prst="rect">
            <a:avLst/>
          </a:prstGeom>
          <a:noFill/>
        </p:spPr>
        <p:txBody>
          <a:bodyPr wrap="square" rtlCol="0">
            <a:spAutoFit/>
          </a:bodyPr>
          <a:lstStyle/>
          <a:p>
            <a:r>
              <a:rPr lang="en-IE" sz="1100" dirty="0" smtClean="0"/>
              <a:t>Evidence of compliance	              Evidence of partial </a:t>
            </a:r>
            <a:r>
              <a:rPr lang="en-IE" sz="1100" dirty="0"/>
              <a:t>c</a:t>
            </a:r>
            <a:r>
              <a:rPr lang="en-IE" sz="1100" dirty="0" smtClean="0"/>
              <a:t>ompliance 	               No evidence of compliance</a:t>
            </a:r>
            <a:endParaRPr lang="en-IE" sz="1100" dirty="0"/>
          </a:p>
        </p:txBody>
      </p:sp>
      <p:sp>
        <p:nvSpPr>
          <p:cNvPr id="6" name="Rectangle 5"/>
          <p:cNvSpPr/>
          <p:nvPr/>
        </p:nvSpPr>
        <p:spPr>
          <a:xfrm>
            <a:off x="2150945" y="4487513"/>
            <a:ext cx="533400" cy="120473"/>
          </a:xfrm>
          <a:prstGeom prst="rect">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7467600" y="4471118"/>
            <a:ext cx="533400" cy="12047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4911495" y="4487513"/>
            <a:ext cx="533400" cy="120473"/>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272313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Summary </a:t>
            </a:r>
            <a:r>
              <a:rPr lang="en-IE" dirty="0"/>
              <a:t>Findings (continued) </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20944353"/>
              </p:ext>
            </p:extLst>
          </p:nvPr>
        </p:nvGraphicFramePr>
        <p:xfrm>
          <a:off x="228600" y="1047750"/>
          <a:ext cx="8763000" cy="5160445"/>
        </p:xfrm>
        <a:graphic>
          <a:graphicData uri="http://schemas.openxmlformats.org/drawingml/2006/table">
            <a:tbl>
              <a:tblPr firstRow="1" bandRow="1">
                <a:tableStyleId>{5C22544A-7EE6-4342-B048-85BDC9FD1C3A}</a:tableStyleId>
              </a:tblPr>
              <a:tblGrid>
                <a:gridCol w="8763000">
                  <a:extLst>
                    <a:ext uri="{9D8B030D-6E8A-4147-A177-3AD203B41FA5}">
                      <a16:colId xmlns:a16="http://schemas.microsoft.com/office/drawing/2014/main" val="361165049"/>
                    </a:ext>
                  </a:extLst>
                </a:gridCol>
              </a:tblGrid>
              <a:tr h="3057724">
                <a:tc>
                  <a:txBody>
                    <a:bodyPr/>
                    <a:lstStyle/>
                    <a:p>
                      <a:pPr marL="0" indent="0">
                        <a:buClr>
                          <a:srgbClr val="006152"/>
                        </a:buClr>
                        <a:buFont typeface="Arial" panose="020B0604020202020204" pitchFamily="34" charset="0"/>
                        <a:buNone/>
                      </a:pPr>
                      <a:r>
                        <a:rPr lang="en-IE" sz="1400" b="0" strike="noStrike" baseline="0" dirty="0" smtClean="0">
                          <a:solidFill>
                            <a:schemeClr val="tx1"/>
                          </a:solidFill>
                          <a:latin typeface="Arial" panose="020B0604020202020204" pitchFamily="34" charset="0"/>
                          <a:cs typeface="Arial" panose="020B0604020202020204" pitchFamily="34" charset="0"/>
                        </a:rPr>
                        <a:t>Strong effort of </a:t>
                      </a:r>
                      <a:r>
                        <a:rPr lang="en-IE" sz="1400" b="0" baseline="0" dirty="0" smtClean="0">
                          <a:solidFill>
                            <a:schemeClr val="tx1"/>
                          </a:solidFill>
                          <a:latin typeface="Arial" panose="020B0604020202020204" pitchFamily="34" charset="0"/>
                          <a:cs typeface="Arial" panose="020B0604020202020204" pitchFamily="34" charset="0"/>
                        </a:rPr>
                        <a:t>compliance noted across the seven CAMHS services that underwent Compliance Assurance</a:t>
                      </a:r>
                      <a:r>
                        <a:rPr lang="en-IE" sz="1400" b="0" baseline="0" dirty="0" smtClean="0">
                          <a:solidFill>
                            <a:srgbClr val="FF0000"/>
                          </a:solidFill>
                          <a:latin typeface="Arial" panose="020B0604020202020204" pitchFamily="34" charset="0"/>
                          <a:cs typeface="Arial" panose="020B0604020202020204" pitchFamily="34" charset="0"/>
                        </a:rPr>
                        <a:t> </a:t>
                      </a:r>
                      <a:r>
                        <a:rPr lang="en-IE" sz="1400" b="0" baseline="0" dirty="0" smtClean="0">
                          <a:solidFill>
                            <a:schemeClr val="tx1"/>
                          </a:solidFill>
                          <a:latin typeface="Arial" panose="020B0604020202020204" pitchFamily="34" charset="0"/>
                          <a:cs typeface="Arial" panose="020B0604020202020204" pitchFamily="34" charset="0"/>
                        </a:rPr>
                        <a:t>Checks. Evidence of Compliance across six of the 12 requirements reported on and evidence of partial compliance found in the remainder. No findings of 'no evidence of compliance' noted.</a:t>
                      </a:r>
                    </a:p>
                    <a:p>
                      <a:pPr marL="0" indent="0">
                        <a:buClr>
                          <a:srgbClr val="006152"/>
                        </a:buClr>
                        <a:buFont typeface="Arial" panose="020B0604020202020204" pitchFamily="34" charset="0"/>
                        <a:buNone/>
                      </a:pPr>
                      <a:endParaRPr lang="en-IE" sz="1050" b="0" baseline="0" dirty="0" smtClean="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IE" sz="1600" b="1" baseline="0" dirty="0" smtClean="0">
                          <a:solidFill>
                            <a:schemeClr val="tx1"/>
                          </a:solidFill>
                          <a:latin typeface="Arial" panose="020B0604020202020204" pitchFamily="34" charset="0"/>
                          <a:cs typeface="Arial" panose="020B0604020202020204" pitchFamily="34" charset="0"/>
                        </a:rPr>
                        <a:t>Reasons for findings of partial compliance:</a:t>
                      </a:r>
                    </a:p>
                    <a:p>
                      <a:pPr marL="0" indent="0">
                        <a:buFont typeface="Arial" panose="020B0604020202020204" pitchFamily="34" charset="0"/>
                        <a:buNone/>
                      </a:pPr>
                      <a:endParaRPr lang="en-IE" sz="600" b="0" baseline="0" dirty="0" smtClean="0">
                        <a:solidFill>
                          <a:schemeClr val="tx1"/>
                        </a:solidFill>
                        <a:latin typeface="Arial" panose="020B0604020202020204" pitchFamily="34" charset="0"/>
                        <a:cs typeface="Arial" panose="020B0604020202020204" pitchFamily="34" charset="0"/>
                      </a:endParaRPr>
                    </a:p>
                    <a:p>
                      <a:pPr marL="342900" indent="-342900">
                        <a:lnSpc>
                          <a:spcPts val="2400"/>
                        </a:lnSpc>
                        <a:spcAft>
                          <a:spcPts val="600"/>
                        </a:spcAft>
                        <a:buClr>
                          <a:srgbClr val="006152"/>
                        </a:buClr>
                        <a:buSzPct val="120000"/>
                        <a:buFont typeface="+mj-lt"/>
                        <a:buAutoNum type="arabicPeriod"/>
                      </a:pPr>
                      <a:r>
                        <a:rPr lang="en-IE" sz="1400" b="0" baseline="0" dirty="0" smtClean="0">
                          <a:solidFill>
                            <a:schemeClr val="tx1"/>
                          </a:solidFill>
                          <a:latin typeface="Arial" panose="020B0604020202020204" pitchFamily="34" charset="0"/>
                          <a:cs typeface="Arial" panose="020B0604020202020204" pitchFamily="34" charset="0"/>
                        </a:rPr>
                        <a:t>Child Safeguarding Risk Assessments were insufficient or incomplete.</a:t>
                      </a:r>
                    </a:p>
                    <a:p>
                      <a:pPr marL="342900" marR="0" lvl="0" indent="-342900" defTabSz="914400" eaLnBrk="1" fontAlgn="auto" latinLnBrk="0" hangingPunct="1">
                        <a:lnSpc>
                          <a:spcPts val="2400"/>
                        </a:lnSpc>
                        <a:spcBef>
                          <a:spcPts val="0"/>
                        </a:spcBef>
                        <a:spcAft>
                          <a:spcPts val="0"/>
                        </a:spcAft>
                        <a:buClr>
                          <a:srgbClr val="006152"/>
                        </a:buClr>
                        <a:buSzPct val="120000"/>
                        <a:buFont typeface="+mj-lt"/>
                        <a:buAutoNum type="arabicPeriod"/>
                        <a:tabLst/>
                        <a:defRPr/>
                      </a:pPr>
                      <a:r>
                        <a:rPr lang="en-IE" sz="1400" b="0" baseline="0" dirty="0" smtClean="0">
                          <a:solidFill>
                            <a:schemeClr val="tx1"/>
                          </a:solidFill>
                          <a:latin typeface="Arial" panose="020B0604020202020204" pitchFamily="34" charset="0"/>
                          <a:cs typeface="Arial" panose="020B0604020202020204" pitchFamily="34" charset="0"/>
                        </a:rPr>
                        <a:t>Child Safeguarding Statements were not always; </a:t>
                      </a:r>
                    </a:p>
                    <a:p>
                      <a:pPr marL="534988" marR="0" lvl="0" indent="0" defTabSz="914400" eaLnBrk="1" fontAlgn="auto" latinLnBrk="0" hangingPunct="1">
                        <a:lnSpc>
                          <a:spcPct val="100000"/>
                        </a:lnSpc>
                        <a:spcBef>
                          <a:spcPts val="0"/>
                        </a:spcBef>
                        <a:spcAft>
                          <a:spcPts val="0"/>
                        </a:spcAft>
                        <a:buClr>
                          <a:srgbClr val="006152"/>
                        </a:buClr>
                        <a:buSzPct val="120000"/>
                        <a:buFont typeface="+mj-lt"/>
                        <a:buNone/>
                        <a:tabLst/>
                        <a:defRPr/>
                      </a:pPr>
                      <a:r>
                        <a:rPr lang="en-IE" sz="1400" b="0" baseline="0" dirty="0" smtClean="0">
                          <a:solidFill>
                            <a:schemeClr val="tx1"/>
                          </a:solidFill>
                          <a:latin typeface="Arial" panose="020B0604020202020204" pitchFamily="34" charset="0"/>
                          <a:cs typeface="Arial" panose="020B0604020202020204" pitchFamily="34" charset="0"/>
                        </a:rPr>
                        <a:t>(a) </a:t>
                      </a:r>
                      <a:r>
                        <a:rPr lang="en-IE" sz="1400" b="0" u="none" baseline="0" dirty="0" smtClean="0">
                          <a:solidFill>
                            <a:schemeClr val="tx1"/>
                          </a:solidFill>
                          <a:latin typeface="Arial" panose="020B0604020202020204" pitchFamily="34" charset="0"/>
                          <a:cs typeface="Arial" panose="020B0604020202020204" pitchFamily="34" charset="0"/>
                        </a:rPr>
                        <a:t>developed</a:t>
                      </a:r>
                      <a:r>
                        <a:rPr lang="en-IE" sz="1400" b="0" baseline="0" dirty="0" smtClean="0">
                          <a:solidFill>
                            <a:schemeClr val="tx1"/>
                          </a:solidFill>
                          <a:latin typeface="Arial" panose="020B0604020202020204" pitchFamily="34" charset="0"/>
                          <a:cs typeface="Arial" panose="020B0604020202020204" pitchFamily="34" charset="0"/>
                        </a:rPr>
                        <a:t> in line with legislative requirements </a:t>
                      </a:r>
                    </a:p>
                    <a:p>
                      <a:pPr marL="534988" marR="0" lvl="0" indent="0" defTabSz="914400" eaLnBrk="1" fontAlgn="auto" latinLnBrk="0" hangingPunct="1">
                        <a:lnSpc>
                          <a:spcPct val="100000"/>
                        </a:lnSpc>
                        <a:spcBef>
                          <a:spcPts val="0"/>
                        </a:spcBef>
                        <a:spcAft>
                          <a:spcPts val="0"/>
                        </a:spcAft>
                        <a:buClr>
                          <a:srgbClr val="006152"/>
                        </a:buClr>
                        <a:buSzPct val="120000"/>
                        <a:buFont typeface="+mj-lt"/>
                        <a:buNone/>
                        <a:tabLst/>
                        <a:defRPr/>
                      </a:pPr>
                      <a:r>
                        <a:rPr lang="en-IE" sz="1400" b="0" baseline="0" dirty="0" smtClean="0">
                          <a:solidFill>
                            <a:schemeClr val="tx1"/>
                          </a:solidFill>
                          <a:latin typeface="Arial" panose="020B0604020202020204" pitchFamily="34" charset="0"/>
                          <a:cs typeface="Arial" panose="020B0604020202020204" pitchFamily="34" charset="0"/>
                        </a:rPr>
                        <a:t>(b) developed in line with </a:t>
                      </a:r>
                      <a:r>
                        <a:rPr lang="en-IE" sz="1400" b="0" baseline="0" dirty="0" err="1" smtClean="0">
                          <a:solidFill>
                            <a:schemeClr val="tx1"/>
                          </a:solidFill>
                          <a:latin typeface="Arial" panose="020B0604020202020204" pitchFamily="34" charset="0"/>
                          <a:cs typeface="Arial" panose="020B0604020202020204" pitchFamily="34" charset="0"/>
                        </a:rPr>
                        <a:t>Tusla</a:t>
                      </a:r>
                      <a:r>
                        <a:rPr lang="en-IE" sz="1400" b="0" baseline="0" dirty="0" smtClean="0">
                          <a:solidFill>
                            <a:schemeClr val="tx1"/>
                          </a:solidFill>
                          <a:latin typeface="Arial" panose="020B0604020202020204" pitchFamily="34" charset="0"/>
                          <a:cs typeface="Arial" panose="020B0604020202020204" pitchFamily="34" charset="0"/>
                        </a:rPr>
                        <a:t> guidance </a:t>
                      </a:r>
                    </a:p>
                    <a:p>
                      <a:pPr marL="534988" marR="0" lvl="0" indent="0" defTabSz="914400" eaLnBrk="1" fontAlgn="auto" latinLnBrk="0" hangingPunct="1">
                        <a:lnSpc>
                          <a:spcPct val="100000"/>
                        </a:lnSpc>
                        <a:spcBef>
                          <a:spcPts val="0"/>
                        </a:spcBef>
                        <a:spcAft>
                          <a:spcPts val="1200"/>
                        </a:spcAft>
                        <a:buClr>
                          <a:srgbClr val="006152"/>
                        </a:buClr>
                        <a:buSzPct val="120000"/>
                        <a:buFont typeface="+mj-lt"/>
                        <a:buNone/>
                        <a:tabLst/>
                        <a:defRPr/>
                      </a:pPr>
                      <a:r>
                        <a:rPr lang="en-IE" sz="1400" b="0" baseline="0" dirty="0" smtClean="0">
                          <a:solidFill>
                            <a:schemeClr val="tx1"/>
                          </a:solidFill>
                          <a:latin typeface="Arial" panose="020B0604020202020204" pitchFamily="34" charset="0"/>
                          <a:cs typeface="Arial" panose="020B0604020202020204" pitchFamily="34" charset="0"/>
                        </a:rPr>
                        <a:t>(c) </a:t>
                      </a:r>
                      <a:r>
                        <a:rPr lang="en-IE" sz="1400" b="0" i="0" u="none" baseline="0" dirty="0" smtClean="0">
                          <a:solidFill>
                            <a:schemeClr val="tx1"/>
                          </a:solidFill>
                          <a:latin typeface="Arial" panose="020B0604020202020204" pitchFamily="34" charset="0"/>
                          <a:cs typeface="Arial" panose="020B0604020202020204" pitchFamily="34" charset="0"/>
                        </a:rPr>
                        <a:t>reviewed </a:t>
                      </a:r>
                      <a:r>
                        <a:rPr lang="en-IE" sz="1400" b="0" baseline="0" dirty="0" smtClean="0">
                          <a:solidFill>
                            <a:schemeClr val="tx1"/>
                          </a:solidFill>
                          <a:latin typeface="Arial" panose="020B0604020202020204" pitchFamily="34" charset="0"/>
                          <a:cs typeface="Arial" panose="020B0604020202020204" pitchFamily="34" charset="0"/>
                        </a:rPr>
                        <a:t>in line with legislative timeframe </a:t>
                      </a:r>
                    </a:p>
                    <a:p>
                      <a:pPr marL="342900" indent="-342900">
                        <a:lnSpc>
                          <a:spcPct val="100000"/>
                        </a:lnSpc>
                        <a:spcAft>
                          <a:spcPts val="1200"/>
                        </a:spcAft>
                        <a:buClr>
                          <a:srgbClr val="006152"/>
                        </a:buClr>
                        <a:buSzPct val="120000"/>
                        <a:buFont typeface="+mj-lt"/>
                        <a:buAutoNum type="arabicPeriod" startAt="3"/>
                      </a:pPr>
                      <a:r>
                        <a:rPr lang="en-IE" sz="1400" b="0" baseline="0" dirty="0" smtClean="0">
                          <a:solidFill>
                            <a:schemeClr val="tx1"/>
                          </a:solidFill>
                          <a:latin typeface="Arial" panose="020B0604020202020204" pitchFamily="34" charset="0"/>
                          <a:cs typeface="Arial" panose="020B0604020202020204" pitchFamily="34" charset="0"/>
                        </a:rPr>
                        <a:t>Procedures for the management and storage of Child Protection and Welfare Records were not always adequate or in place e.g. procedure in draft.</a:t>
                      </a:r>
                    </a:p>
                    <a:p>
                      <a:pPr marL="342900" indent="-342900">
                        <a:lnSpc>
                          <a:spcPct val="100000"/>
                        </a:lnSpc>
                        <a:spcAft>
                          <a:spcPts val="1200"/>
                        </a:spcAft>
                        <a:buClr>
                          <a:srgbClr val="006152"/>
                        </a:buClr>
                        <a:buSzPct val="120000"/>
                        <a:buFont typeface="+mj-lt"/>
                        <a:buAutoNum type="arabicPeriod" startAt="3"/>
                      </a:pPr>
                      <a:r>
                        <a:rPr lang="en-IE" sz="1400" b="0" baseline="0" dirty="0" smtClean="0">
                          <a:solidFill>
                            <a:schemeClr val="tx1"/>
                          </a:solidFill>
                          <a:latin typeface="Arial" panose="020B0604020202020204" pitchFamily="34" charset="0"/>
                          <a:cs typeface="Arial" panose="020B0604020202020204" pitchFamily="34" charset="0"/>
                        </a:rPr>
                        <a:t>Inconsistencies were noted in the written procedures for reporting Child Protection &amp; Welfare Concerns in one service. </a:t>
                      </a:r>
                    </a:p>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1114225">
                <a:tc>
                  <a:txBody>
                    <a:bodyPr/>
                    <a:lstStyle/>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3263211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Learning</a:t>
            </a:r>
            <a:endParaRPr spc="-20"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870173772"/>
              </p:ext>
            </p:extLst>
          </p:nvPr>
        </p:nvGraphicFramePr>
        <p:xfrm>
          <a:off x="381000" y="1276350"/>
          <a:ext cx="8077200" cy="5730239"/>
        </p:xfrm>
        <a:graphic>
          <a:graphicData uri="http://schemas.openxmlformats.org/drawingml/2006/table">
            <a:tbl>
              <a:tblPr firstRow="1" bandRow="1">
                <a:tableStyleId>{5C22544A-7EE6-4342-B048-85BDC9FD1C3A}</a:tableStyleId>
              </a:tblPr>
              <a:tblGrid>
                <a:gridCol w="8077200">
                  <a:extLst>
                    <a:ext uri="{9D8B030D-6E8A-4147-A177-3AD203B41FA5}">
                      <a16:colId xmlns:a16="http://schemas.microsoft.com/office/drawing/2014/main" val="361165049"/>
                    </a:ext>
                  </a:extLst>
                </a:gridCol>
              </a:tblGrid>
              <a:tr h="2133600">
                <a:tc>
                  <a:txBody>
                    <a:bodyPr/>
                    <a:lstStyle/>
                    <a:p>
                      <a:pPr marL="285750" indent="-285750">
                        <a:spcAft>
                          <a:spcPts val="600"/>
                        </a:spcAft>
                        <a:buClr>
                          <a:srgbClr val="006152"/>
                        </a:buClr>
                        <a:buFont typeface="Arial" panose="020B0604020202020204" pitchFamily="34" charset="0"/>
                        <a:buChar char="►"/>
                      </a:pPr>
                      <a:r>
                        <a:rPr lang="en-IE" sz="1400" b="0" u="none" dirty="0" smtClean="0">
                          <a:solidFill>
                            <a:schemeClr val="tx1"/>
                          </a:solidFill>
                          <a:latin typeface="Arial" panose="020B0604020202020204" pitchFamily="34" charset="0"/>
                          <a:cs typeface="Arial" panose="020B0604020202020204" pitchFamily="34" charset="0"/>
                        </a:rPr>
                        <a:t>In order for procedures to be considered in place they must be approved</a:t>
                      </a:r>
                      <a:r>
                        <a:rPr lang="en-IE" sz="1400" b="0" u="none" baseline="0" dirty="0" smtClean="0">
                          <a:solidFill>
                            <a:schemeClr val="tx1"/>
                          </a:solidFill>
                          <a:latin typeface="Arial" panose="020B0604020202020204" pitchFamily="34" charset="0"/>
                          <a:cs typeface="Arial" panose="020B0604020202020204" pitchFamily="34" charset="0"/>
                        </a:rPr>
                        <a:t>, </a:t>
                      </a:r>
                      <a:r>
                        <a:rPr lang="en-IE" sz="1400" b="0" u="none" dirty="0" smtClean="0">
                          <a:solidFill>
                            <a:schemeClr val="tx1"/>
                          </a:solidFill>
                          <a:latin typeface="Arial" panose="020B0604020202020204" pitchFamily="34" charset="0"/>
                          <a:cs typeface="Arial" panose="020B0604020202020204" pitchFamily="34" charset="0"/>
                        </a:rPr>
                        <a:t>in date and show evidence of implementation. </a:t>
                      </a:r>
                    </a:p>
                    <a:p>
                      <a:pPr marL="285750" indent="-285750">
                        <a:spcAft>
                          <a:spcPts val="600"/>
                        </a:spcAft>
                        <a:buClr>
                          <a:srgbClr val="006152"/>
                        </a:buClr>
                        <a:buFont typeface="Arial" panose="020B0604020202020204" pitchFamily="34" charset="0"/>
                        <a:buChar char="►"/>
                      </a:pPr>
                      <a:endParaRPr lang="en-IE" sz="1400" b="1" u="sng"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r>
                        <a:rPr lang="en-IE" sz="1400" b="1" u="sng" dirty="0" smtClean="0">
                          <a:solidFill>
                            <a:schemeClr val="tx1"/>
                          </a:solidFill>
                          <a:latin typeface="Arial" panose="020B0604020202020204" pitchFamily="34" charset="0"/>
                          <a:cs typeface="Arial" panose="020B0604020202020204" pitchFamily="34" charset="0"/>
                        </a:rPr>
                        <a:t>ANY</a:t>
                      </a:r>
                      <a:r>
                        <a:rPr lang="en-IE" sz="1400" b="0" dirty="0" smtClean="0">
                          <a:solidFill>
                            <a:schemeClr val="tx1"/>
                          </a:solidFill>
                          <a:latin typeface="Arial" panose="020B0604020202020204" pitchFamily="34" charset="0"/>
                          <a:cs typeface="Arial" panose="020B0604020202020204" pitchFamily="34" charset="0"/>
                        </a:rPr>
                        <a:t> potential for harm to a child while availing of the service must be considered (risk</a:t>
                      </a:r>
                      <a:r>
                        <a:rPr lang="en-IE" sz="1400" b="0" baseline="0" dirty="0" smtClean="0">
                          <a:solidFill>
                            <a:schemeClr val="tx1"/>
                          </a:solidFill>
                          <a:latin typeface="Arial" panose="020B0604020202020204" pitchFamily="34" charset="0"/>
                          <a:cs typeface="Arial" panose="020B0604020202020204" pitchFamily="34" charset="0"/>
                        </a:rPr>
                        <a:t> assessment); in doing so it is important to consider who the service user is; the vulnerability of children attending the</a:t>
                      </a:r>
                      <a:r>
                        <a:rPr lang="en-IE" sz="1400" b="0" baseline="0" dirty="0" smtClean="0">
                          <a:solidFill>
                            <a:srgbClr val="FF0000"/>
                          </a:solidFill>
                          <a:latin typeface="Arial" panose="020B0604020202020204" pitchFamily="34" charset="0"/>
                          <a:cs typeface="Arial" panose="020B0604020202020204" pitchFamily="34" charset="0"/>
                        </a:rPr>
                        <a:t> </a:t>
                      </a:r>
                      <a:r>
                        <a:rPr lang="en-IE" sz="1400" b="0" baseline="0" dirty="0" smtClean="0">
                          <a:solidFill>
                            <a:schemeClr val="tx1"/>
                          </a:solidFill>
                          <a:latin typeface="Arial" panose="020B0604020202020204" pitchFamily="34" charset="0"/>
                          <a:cs typeface="Arial" panose="020B0604020202020204" pitchFamily="34" charset="0"/>
                        </a:rPr>
                        <a:t>service, and </a:t>
                      </a:r>
                      <a:r>
                        <a:rPr lang="en-IE" sz="1400" b="0" u="sng" baseline="0" dirty="0" smtClean="0">
                          <a:solidFill>
                            <a:schemeClr val="tx1"/>
                          </a:solidFill>
                          <a:latin typeface="Arial" panose="020B0604020202020204" pitchFamily="34" charset="0"/>
                          <a:cs typeface="Arial" panose="020B0604020202020204" pitchFamily="34" charset="0"/>
                        </a:rPr>
                        <a:t>all</a:t>
                      </a:r>
                      <a:r>
                        <a:rPr lang="en-IE" sz="1400" b="0" baseline="0" dirty="0" smtClean="0">
                          <a:solidFill>
                            <a:schemeClr val="tx1"/>
                          </a:solidFill>
                          <a:latin typeface="Arial" panose="020B0604020202020204" pitchFamily="34" charset="0"/>
                          <a:cs typeface="Arial" panose="020B0604020202020204" pitchFamily="34" charset="0"/>
                        </a:rPr>
                        <a:t> activities provided </a:t>
                      </a:r>
                      <a:r>
                        <a:rPr lang="en-IE" sz="1400" b="0" strike="noStrike" baseline="0" dirty="0" smtClean="0">
                          <a:solidFill>
                            <a:schemeClr val="tx1"/>
                          </a:solidFill>
                          <a:latin typeface="Arial" panose="020B0604020202020204" pitchFamily="34" charset="0"/>
                          <a:cs typeface="Arial" panose="020B0604020202020204" pitchFamily="34" charset="0"/>
                        </a:rPr>
                        <a:t>as part of </a:t>
                      </a:r>
                      <a:r>
                        <a:rPr lang="en-IE" sz="1400" b="0" baseline="0" dirty="0" smtClean="0">
                          <a:solidFill>
                            <a:schemeClr val="tx1"/>
                          </a:solidFill>
                          <a:latin typeface="Arial" panose="020B0604020202020204" pitchFamily="34" charset="0"/>
                          <a:cs typeface="Arial" panose="020B0604020202020204" pitchFamily="34" charset="0"/>
                        </a:rPr>
                        <a:t>the service e.g. lone working, home visits, prescribing of medication, services provided online or by phone.</a:t>
                      </a:r>
                    </a:p>
                    <a:p>
                      <a:pPr marL="285750" indent="-285750">
                        <a:spcAft>
                          <a:spcPts val="600"/>
                        </a:spcAft>
                        <a:buClr>
                          <a:srgbClr val="006152"/>
                        </a:buClr>
                        <a:buFont typeface="Arial" panose="020B0604020202020204" pitchFamily="34" charset="0"/>
                        <a:buChar char="►"/>
                      </a:pPr>
                      <a:endParaRPr lang="en-IE" sz="1400" b="0" baseline="0"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Child Safeguarding Statements must be developed in line with any guidance issued by </a:t>
                      </a:r>
                      <a:r>
                        <a:rPr lang="en-IE" sz="1400" b="0" baseline="0" dirty="0" err="1" smtClean="0">
                          <a:solidFill>
                            <a:schemeClr val="tx1"/>
                          </a:solidFill>
                          <a:latin typeface="Arial" panose="020B0604020202020204" pitchFamily="34" charset="0"/>
                          <a:cs typeface="Arial" panose="020B0604020202020204" pitchFamily="34" charset="0"/>
                        </a:rPr>
                        <a:t>Tusla</a:t>
                      </a:r>
                      <a:r>
                        <a:rPr lang="en-IE" sz="1400" b="0" baseline="0" dirty="0" smtClean="0">
                          <a:solidFill>
                            <a:schemeClr val="tx1"/>
                          </a:solidFill>
                          <a:latin typeface="Arial" panose="020B0604020202020204" pitchFamily="34" charset="0"/>
                          <a:cs typeface="Arial" panose="020B0604020202020204" pitchFamily="34" charset="0"/>
                        </a:rPr>
                        <a:t>. It is advisable to refer to the </a:t>
                      </a:r>
                      <a:r>
                        <a:rPr lang="en-IE" sz="1400" b="0" baseline="0" dirty="0" smtClean="0">
                          <a:solidFill>
                            <a:schemeClr val="tx1"/>
                          </a:solidFill>
                          <a:latin typeface="Arial" panose="020B0604020202020204" pitchFamily="34" charset="0"/>
                          <a:cs typeface="Arial" panose="020B0604020202020204" pitchFamily="34" charset="0"/>
                          <a:hlinkClick r:id="rId2"/>
                        </a:rPr>
                        <a:t>Outcome Review Form </a:t>
                      </a:r>
                      <a:r>
                        <a:rPr lang="en-IE" sz="1400" b="0" baseline="0" dirty="0" smtClean="0">
                          <a:solidFill>
                            <a:schemeClr val="tx1"/>
                          </a:solidFill>
                          <a:latin typeface="Arial" panose="020B0604020202020204" pitchFamily="34" charset="0"/>
                          <a:cs typeface="Arial" panose="020B0604020202020204" pitchFamily="34" charset="0"/>
                        </a:rPr>
                        <a:t>used by the </a:t>
                      </a:r>
                      <a:r>
                        <a:rPr lang="en-IE" sz="1400" b="0" baseline="0" dirty="0" err="1" smtClean="0">
                          <a:solidFill>
                            <a:schemeClr val="tx1"/>
                          </a:solidFill>
                          <a:latin typeface="Arial" panose="020B0604020202020204" pitchFamily="34" charset="0"/>
                          <a:cs typeface="Arial" panose="020B0604020202020204" pitchFamily="34" charset="0"/>
                        </a:rPr>
                        <a:t>Tusla</a:t>
                      </a:r>
                      <a:r>
                        <a:rPr lang="en-IE" sz="1400" b="0" baseline="0" dirty="0" smtClean="0">
                          <a:solidFill>
                            <a:schemeClr val="tx1"/>
                          </a:solidFill>
                          <a:latin typeface="Arial" panose="020B0604020202020204" pitchFamily="34" charset="0"/>
                          <a:cs typeface="Arial" panose="020B0604020202020204" pitchFamily="34" charset="0"/>
                        </a:rPr>
                        <a:t> Child Safeguarding Statement Compliance Unit when developing or reviewing HSE Child Safeguarding Statements. The form can be found on the </a:t>
                      </a:r>
                      <a:r>
                        <a:rPr lang="en-IE" sz="1400" b="0" baseline="0" dirty="0" err="1" smtClean="0">
                          <a:solidFill>
                            <a:schemeClr val="tx1"/>
                          </a:solidFill>
                          <a:latin typeface="Arial" panose="020B0604020202020204" pitchFamily="34" charset="0"/>
                          <a:cs typeface="Arial" panose="020B0604020202020204" pitchFamily="34" charset="0"/>
                        </a:rPr>
                        <a:t>Tusla</a:t>
                      </a:r>
                      <a:r>
                        <a:rPr lang="en-IE" sz="1400" b="0" baseline="0" dirty="0" smtClean="0">
                          <a:solidFill>
                            <a:schemeClr val="tx1"/>
                          </a:solidFill>
                          <a:latin typeface="Arial" panose="020B0604020202020204" pitchFamily="34" charset="0"/>
                          <a:cs typeface="Arial" panose="020B0604020202020204" pitchFamily="34" charset="0"/>
                        </a:rPr>
                        <a:t> website </a:t>
                      </a:r>
                      <a:r>
                        <a:rPr lang="en-IE" sz="1400" b="0" baseline="0" dirty="0" smtClean="0">
                          <a:solidFill>
                            <a:schemeClr val="tx1"/>
                          </a:solidFill>
                          <a:latin typeface="Arial" panose="020B0604020202020204" pitchFamily="34" charset="0"/>
                          <a:cs typeface="Arial" panose="020B0604020202020204" pitchFamily="34" charset="0"/>
                          <a:hlinkClick r:id="rId3"/>
                        </a:rPr>
                        <a:t>www.tusla.ie</a:t>
                      </a:r>
                      <a:r>
                        <a:rPr lang="en-IE" sz="1400" b="0" baseline="0" dirty="0" smtClean="0">
                          <a:solidFill>
                            <a:schemeClr val="tx1"/>
                          </a:solidFill>
                          <a:latin typeface="Arial" panose="020B0604020202020204" pitchFamily="34" charset="0"/>
                          <a:cs typeface="Arial" panose="020B0604020202020204" pitchFamily="34" charset="0"/>
                        </a:rPr>
                        <a:t>  </a:t>
                      </a:r>
                    </a:p>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2514599">
                <a:tc>
                  <a:txBody>
                    <a:bodyPr/>
                    <a:lstStyle/>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37171321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Learning (continued) </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1276781264"/>
              </p:ext>
            </p:extLst>
          </p:nvPr>
        </p:nvGraphicFramePr>
        <p:xfrm>
          <a:off x="381000" y="1276350"/>
          <a:ext cx="8077200" cy="6187439"/>
        </p:xfrm>
        <a:graphic>
          <a:graphicData uri="http://schemas.openxmlformats.org/drawingml/2006/table">
            <a:tbl>
              <a:tblPr firstRow="1" bandRow="1">
                <a:tableStyleId>{5C22544A-7EE6-4342-B048-85BDC9FD1C3A}</a:tableStyleId>
              </a:tblPr>
              <a:tblGrid>
                <a:gridCol w="8077200">
                  <a:extLst>
                    <a:ext uri="{9D8B030D-6E8A-4147-A177-3AD203B41FA5}">
                      <a16:colId xmlns:a16="http://schemas.microsoft.com/office/drawing/2014/main" val="361165049"/>
                    </a:ext>
                  </a:extLst>
                </a:gridCol>
              </a:tblGrid>
              <a:tr h="2133600">
                <a:tc>
                  <a:txBody>
                    <a:bodyPr/>
                    <a:lstStyle/>
                    <a:p>
                      <a:pPr marL="285750" indent="-285750">
                        <a:spcAft>
                          <a:spcPts val="600"/>
                        </a:spcAft>
                        <a:buClr>
                          <a:srgbClr val="006152"/>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Child Safeguarding Statements must be reviewed at intervals of not more than 24 months, or, sooner following a material change in any matter to which the statement refers.</a:t>
                      </a:r>
                    </a:p>
                    <a:p>
                      <a:pPr marL="285750" indent="-285750">
                        <a:spcAft>
                          <a:spcPts val="600"/>
                        </a:spcAft>
                        <a:buClr>
                          <a:srgbClr val="006152"/>
                        </a:buClr>
                        <a:buFont typeface="Arial" panose="020B0604020202020204" pitchFamily="34" charset="0"/>
                        <a:buChar char="►"/>
                      </a:pPr>
                      <a:endParaRPr lang="en-IE" sz="1400" b="0" baseline="0"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The Children First Act 2015 Section 11(3) sets out a number of prescribed procedures that must be specified in a Child Safeguarding Statement. The majority of prescribed procedures are national HSE PPPGs however two of the prescribed procedures must be developed locally:</a:t>
                      </a:r>
                      <a:endParaRPr lang="en-IE" sz="1400" b="1" baseline="0" dirty="0" smtClean="0">
                        <a:solidFill>
                          <a:schemeClr val="tx1"/>
                        </a:solidFill>
                        <a:latin typeface="Arial" panose="020B0604020202020204" pitchFamily="34" charset="0"/>
                        <a:cs typeface="Arial" panose="020B0604020202020204" pitchFamily="34" charset="0"/>
                      </a:endParaRPr>
                    </a:p>
                    <a:p>
                      <a:pPr marL="550863" indent="-285750">
                        <a:spcAft>
                          <a:spcPts val="0"/>
                        </a:spcAft>
                        <a:buClr>
                          <a:srgbClr val="006152"/>
                        </a:buClr>
                        <a:buFont typeface="Arial" panose="020B0604020202020204" pitchFamily="34" charset="0"/>
                        <a:buChar char="►"/>
                        <a:tabLst>
                          <a:tab pos="985838" algn="l"/>
                        </a:tabLst>
                      </a:pPr>
                      <a:r>
                        <a:rPr lang="en-IE" sz="1400" b="1" baseline="0" dirty="0" smtClean="0">
                          <a:solidFill>
                            <a:schemeClr val="tx1"/>
                          </a:solidFill>
                          <a:latin typeface="Arial" panose="020B0604020202020204" pitchFamily="34" charset="0"/>
                          <a:cs typeface="Arial" panose="020B0604020202020204" pitchFamily="34" charset="0"/>
                        </a:rPr>
                        <a:t>(</a:t>
                      </a:r>
                      <a:r>
                        <a:rPr lang="en-IE" sz="1400" b="1" baseline="0" dirty="0" err="1" smtClean="0">
                          <a:solidFill>
                            <a:schemeClr val="tx1"/>
                          </a:solidFill>
                          <a:latin typeface="Arial" panose="020B0604020202020204" pitchFamily="34" charset="0"/>
                          <a:cs typeface="Arial" panose="020B0604020202020204" pitchFamily="34" charset="0"/>
                        </a:rPr>
                        <a:t>i</a:t>
                      </a:r>
                      <a:r>
                        <a:rPr lang="en-IE" sz="1400" b="1" baseline="0" dirty="0" smtClean="0">
                          <a:solidFill>
                            <a:schemeClr val="tx1"/>
                          </a:solidFill>
                          <a:latin typeface="Arial" panose="020B0604020202020204" pitchFamily="34" charset="0"/>
                          <a:cs typeface="Arial" panose="020B0604020202020204" pitchFamily="34" charset="0"/>
                        </a:rPr>
                        <a:t>) Procedure for appointing a Relevant Person</a:t>
                      </a:r>
                    </a:p>
                    <a:p>
                      <a:pPr marL="550863" indent="-285750">
                        <a:spcAft>
                          <a:spcPts val="0"/>
                        </a:spcAft>
                        <a:buClr>
                          <a:srgbClr val="006152"/>
                        </a:buClr>
                        <a:buFont typeface="Arial" panose="020B0604020202020204" pitchFamily="34" charset="0"/>
                        <a:buChar char="►"/>
                        <a:tabLst>
                          <a:tab pos="985838" algn="l"/>
                        </a:tabLst>
                      </a:pPr>
                      <a:r>
                        <a:rPr lang="en-IE" sz="1400" b="1" baseline="0" dirty="0" smtClean="0">
                          <a:solidFill>
                            <a:schemeClr val="tx1"/>
                          </a:solidFill>
                          <a:latin typeface="Arial" panose="020B0604020202020204" pitchFamily="34" charset="0"/>
                          <a:cs typeface="Arial" panose="020B0604020202020204" pitchFamily="34" charset="0"/>
                        </a:rPr>
                        <a:t>(ii) Procedure for maintaining a List of Mandated Persons</a:t>
                      </a:r>
                    </a:p>
                    <a:p>
                      <a:pPr marL="1187450" indent="-285750">
                        <a:spcAft>
                          <a:spcPts val="600"/>
                        </a:spcAft>
                        <a:buClr>
                          <a:srgbClr val="006152"/>
                        </a:buClr>
                        <a:buFont typeface="Arial" panose="020B0604020202020204" pitchFamily="34" charset="0"/>
                        <a:buChar char="►"/>
                        <a:tabLst>
                          <a:tab pos="985838" algn="l"/>
                        </a:tabLst>
                      </a:pPr>
                      <a:endParaRPr lang="en-IE" sz="1400" b="1" baseline="0"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tabLst>
                          <a:tab pos="985838" algn="l"/>
                        </a:tabLst>
                      </a:pPr>
                      <a:r>
                        <a:rPr lang="en-IE" sz="1400" b="0" baseline="0" dirty="0" smtClean="0">
                          <a:solidFill>
                            <a:schemeClr val="tx1"/>
                          </a:solidFill>
                          <a:latin typeface="Arial" panose="020B0604020202020204" pitchFamily="34" charset="0"/>
                          <a:cs typeface="Arial" panose="020B0604020202020204" pitchFamily="34" charset="0"/>
                        </a:rPr>
                        <a:t>Services must have appropriate procedures in place for the management and storage of Child Protection &amp; Welfare records. CP&amp;W records must be stored securely in a manner that upholds the confidential nature of the information. See HSE Child Protection &amp; Welfare Policy for guidance. </a:t>
                      </a:r>
                    </a:p>
                    <a:p>
                      <a:pPr marL="280988" indent="0">
                        <a:buClr>
                          <a:srgbClr val="006152"/>
                        </a:buClr>
                        <a:buFont typeface="+mj-lt"/>
                        <a:buNone/>
                      </a:pPr>
                      <a:endParaRPr lang="en-IE" sz="1600" b="0" dirty="0" smtClean="0">
                        <a:solidFill>
                          <a:schemeClr val="tx1"/>
                        </a:solidFill>
                        <a:latin typeface="Arial" panose="020B0604020202020204" pitchFamily="34" charset="0"/>
                        <a:cs typeface="Arial" panose="020B0604020202020204" pitchFamily="34" charset="0"/>
                      </a:endParaRPr>
                    </a:p>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2514599">
                <a:tc>
                  <a:txBody>
                    <a:bodyPr/>
                    <a:lstStyle/>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1984064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505908"/>
          </a:xfrm>
          <a:prstGeom prst="rect">
            <a:avLst/>
          </a:prstGeom>
        </p:spPr>
        <p:txBody>
          <a:bodyPr vert="horz" wrap="square" lIns="0" tIns="13335" rIns="0" bIns="0" rtlCol="0">
            <a:spAutoFit/>
          </a:bodyPr>
          <a:lstStyle/>
          <a:p>
            <a:pPr algn="ctr">
              <a:lnSpc>
                <a:spcPct val="100000"/>
              </a:lnSpc>
              <a:spcBef>
                <a:spcPts val="105"/>
              </a:spcBef>
            </a:pPr>
            <a:r>
              <a:rPr lang="en-IE" sz="3200" dirty="0" smtClean="0"/>
              <a:t>Breakdown of Findings</a:t>
            </a:r>
            <a:endParaRPr sz="1600" b="0" dirty="0"/>
          </a:p>
        </p:txBody>
      </p:sp>
    </p:spTree>
    <p:extLst>
      <p:ext uri="{BB962C8B-B14F-4D97-AF65-F5344CB8AC3E}">
        <p14:creationId xmlns:p14="http://schemas.microsoft.com/office/powerpoint/2010/main" val="36818896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2223261"/>
            <a:ext cx="6324600" cy="2492990"/>
          </a:xfrm>
          <a:prstGeom prst="rect">
            <a:avLst/>
          </a:prstGeom>
        </p:spPr>
        <p:txBody>
          <a:bodyPr wrap="square">
            <a:spAutoFit/>
          </a:bodyPr>
          <a:lstStyle/>
          <a:p>
            <a:r>
              <a:rPr lang="en-IE" sz="1200" b="1" dirty="0" smtClean="0">
                <a:latin typeface="Arial" panose="020B0604020202020204" pitchFamily="34" charset="0"/>
                <a:cs typeface="Arial" panose="020B0604020202020204" pitchFamily="34" charset="0"/>
              </a:rPr>
              <a:t>Key Findings:</a:t>
            </a:r>
          </a:p>
          <a:p>
            <a:endParaRPr lang="en-IE" sz="12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IE" sz="1200" dirty="0" smtClean="0">
                <a:latin typeface="Arial" panose="020B0604020202020204" pitchFamily="34" charset="0"/>
                <a:cs typeface="Arial" panose="020B0604020202020204" pitchFamily="34" charset="0"/>
              </a:rPr>
              <a:t>Additional risks should have been considered and addressed in the risk assessment</a:t>
            </a:r>
            <a:r>
              <a:rPr lang="en-IE" sz="1200" dirty="0" smtClean="0"/>
              <a:t>.</a:t>
            </a:r>
          </a:p>
          <a:p>
            <a:pPr marL="171450" indent="-171450">
              <a:buFont typeface="Arial" panose="020B0604020202020204" pitchFamily="34" charset="0"/>
              <a:buChar char="•"/>
            </a:pPr>
            <a:endParaRPr lang="en-IE" sz="1200" dirty="0"/>
          </a:p>
          <a:p>
            <a:pPr marL="171450" indent="-171450">
              <a:buFont typeface="Arial" panose="020B0604020202020204" pitchFamily="34" charset="0"/>
              <a:buChar char="•"/>
            </a:pPr>
            <a:r>
              <a:rPr lang="en-IE" sz="1200" dirty="0" smtClean="0"/>
              <a:t>Procedures were identified as being in place (or in development) in relation to some, but not all, of the risks identified. </a:t>
            </a:r>
          </a:p>
          <a:p>
            <a:pPr marL="171450" indent="-171450">
              <a:buFont typeface="Arial" panose="020B0604020202020204" pitchFamily="34" charset="0"/>
              <a:buChar char="•"/>
            </a:pPr>
            <a:endParaRPr lang="en-IE" sz="1200" dirty="0"/>
          </a:p>
          <a:p>
            <a:pPr marL="171450" indent="-171450">
              <a:buFont typeface="Arial" panose="020B0604020202020204" pitchFamily="34" charset="0"/>
              <a:buChar char="•"/>
            </a:pPr>
            <a:r>
              <a:rPr lang="en-IE" sz="1200" dirty="0" smtClean="0"/>
              <a:t>Some of the procedures listed as being in place were in draft; awaiting sign off through local governance structures.</a:t>
            </a:r>
          </a:p>
          <a:p>
            <a:pPr marL="171450" indent="-171450">
              <a:buFont typeface="Arial" panose="020B0604020202020204" pitchFamily="34" charset="0"/>
              <a:buChar char="•"/>
            </a:pPr>
            <a:endParaRPr lang="en-IE" sz="1200" dirty="0"/>
          </a:p>
          <a:p>
            <a:pPr marL="171450" indent="-171450">
              <a:buFont typeface="Arial" panose="020B0604020202020204" pitchFamily="34" charset="0"/>
              <a:buChar char="•"/>
            </a:pPr>
            <a:r>
              <a:rPr lang="en-IE" sz="1200" dirty="0" smtClean="0"/>
              <a:t>The procedures listed as controls to manage safeguarding risks associated with facilitating groups in an online/virtual context were not considered to be sufficient.</a:t>
            </a:r>
          </a:p>
          <a:p>
            <a:endParaRPr lang="en-IE" sz="1100" dirty="0"/>
          </a:p>
        </p:txBody>
      </p:sp>
      <p:graphicFrame>
        <p:nvGraphicFramePr>
          <p:cNvPr id="16" name="Table 15"/>
          <p:cNvGraphicFramePr>
            <a:graphicFrameLocks noGrp="1"/>
          </p:cNvGraphicFramePr>
          <p:nvPr>
            <p:extLst>
              <p:ext uri="{D42A27DB-BD31-4B8C-83A1-F6EECF244321}">
                <p14:modId xmlns:p14="http://schemas.microsoft.com/office/powerpoint/2010/main" val="1600248009"/>
              </p:ext>
            </p:extLst>
          </p:nvPr>
        </p:nvGraphicFramePr>
        <p:xfrm>
          <a:off x="228600" y="1120544"/>
          <a:ext cx="6248400" cy="1010920"/>
        </p:xfrm>
        <a:graphic>
          <a:graphicData uri="http://schemas.openxmlformats.org/drawingml/2006/table">
            <a:tbl>
              <a:tblPr firstRow="1" bandRow="1">
                <a:tableStyleId>{5C22544A-7EE6-4342-B048-85BDC9FD1C3A}</a:tableStyleId>
              </a:tblPr>
              <a:tblGrid>
                <a:gridCol w="6248400">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An assessment of any potential for harm to a child must be undertaken (risk assessment). </a:t>
                      </a:r>
                      <a:endParaRPr lang="en-IE" sz="1200"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7" name="Title 1"/>
          <p:cNvSpPr txBox="1">
            <a:spLocks/>
          </p:cNvSpPr>
          <p:nvPr/>
        </p:nvSpPr>
        <p:spPr>
          <a:xfrm>
            <a:off x="1210361" y="354839"/>
            <a:ext cx="7793320" cy="369332"/>
          </a:xfrm>
          <a:prstGeom prst="rect">
            <a:avLst/>
          </a:prstGeom>
        </p:spPr>
        <p:txBody>
          <a:bodyPr wrap="square" lIns="0" tIns="0" rIns="0" bIns="0">
            <a:spAutoFit/>
          </a:bodyPr>
          <a:lstStyle>
            <a:lvl1pPr>
              <a:defRPr sz="2400" b="1" i="0">
                <a:solidFill>
                  <a:schemeClr val="bg1"/>
                </a:solidFill>
                <a:latin typeface="Arial"/>
                <a:ea typeface="+mj-ea"/>
                <a:cs typeface="Arial"/>
              </a:defRPr>
            </a:lvl1pPr>
          </a:lstStyle>
          <a:p>
            <a:r>
              <a:rPr lang="en-IE" dirty="0" smtClean="0"/>
              <a:t>Risk Assessment | </a:t>
            </a:r>
            <a:r>
              <a:rPr lang="en-IE" sz="1800" b="0" dirty="0" smtClean="0"/>
              <a:t>Assessment of any potential for harm to a child</a:t>
            </a:r>
            <a:endParaRPr lang="en-IE" dirty="0"/>
          </a:p>
        </p:txBody>
      </p:sp>
      <p:graphicFrame>
        <p:nvGraphicFramePr>
          <p:cNvPr id="8" name="Table 7"/>
          <p:cNvGraphicFramePr>
            <a:graphicFrameLocks noGrp="1"/>
          </p:cNvGraphicFramePr>
          <p:nvPr>
            <p:extLst>
              <p:ext uri="{D42A27DB-BD31-4B8C-83A1-F6EECF244321}">
                <p14:modId xmlns:p14="http://schemas.microsoft.com/office/powerpoint/2010/main" val="3386302951"/>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29%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4256387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26400"/>
            <a:ext cx="7400239" cy="369332"/>
          </a:xfrm>
        </p:spPr>
        <p:txBody>
          <a:bodyPr/>
          <a:lstStyle/>
          <a:p>
            <a:r>
              <a:rPr lang="en-IE" dirty="0" smtClean="0"/>
              <a:t>Child Safeguarding Statement | </a:t>
            </a:r>
            <a:r>
              <a:rPr lang="en-IE" sz="1800" b="0" dirty="0" smtClean="0"/>
              <a:t>Legislative Requirements</a:t>
            </a:r>
            <a:r>
              <a:rPr lang="en-IE" dirty="0" smtClean="0"/>
              <a:t> </a:t>
            </a:r>
            <a:endParaRPr lang="en-IE" dirty="0"/>
          </a:p>
        </p:txBody>
      </p:sp>
      <p:sp>
        <p:nvSpPr>
          <p:cNvPr id="12" name="Rectangle 11"/>
          <p:cNvSpPr/>
          <p:nvPr/>
        </p:nvSpPr>
        <p:spPr>
          <a:xfrm>
            <a:off x="208902" y="2380544"/>
            <a:ext cx="6496698" cy="123110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noProof="0" dirty="0" smtClean="0">
                <a:latin typeface="Arial" panose="020B0604020202020204" pitchFamily="34" charset="0"/>
                <a:cs typeface="Arial" panose="020B0604020202020204" pitchFamily="34" charset="0"/>
              </a:rPr>
              <a:t>Pr</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ocedures for maintaining a list of Mandated Persons and</a:t>
            </a:r>
            <a:r>
              <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for appointing a Relevant Person were listed as being in place on the CSS</a:t>
            </a:r>
            <a:r>
              <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but</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in reality</a:t>
            </a:r>
            <a:r>
              <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they did </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not exist.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Prescribed procedures were in draft.  </a:t>
            </a: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4122558740"/>
              </p:ext>
            </p:extLst>
          </p:nvPr>
        </p:nvGraphicFramePr>
        <p:xfrm>
          <a:off x="265404" y="971550"/>
          <a:ext cx="6211596" cy="119380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 (CSS) must be prepared in accordance with legislative requirements*.</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4" name="TextBox 3"/>
          <p:cNvSpPr txBox="1"/>
          <p:nvPr/>
        </p:nvSpPr>
        <p:spPr>
          <a:xfrm>
            <a:off x="265404" y="4193853"/>
            <a:ext cx="8614684" cy="738664"/>
          </a:xfrm>
          <a:prstGeom prst="rect">
            <a:avLst/>
          </a:prstGeom>
          <a:noFill/>
        </p:spPr>
        <p:txBody>
          <a:bodyPr wrap="square" rtlCol="0">
            <a:spAutoFit/>
          </a:bodyPr>
          <a:lstStyle/>
          <a:p>
            <a:r>
              <a:rPr lang="en-IE" sz="1200" dirty="0" smtClean="0"/>
              <a:t>*</a:t>
            </a:r>
            <a:r>
              <a:rPr lang="en-IE" sz="1000" dirty="0" smtClean="0"/>
              <a:t>(i) The CSS must describe the service being provided and the principles to be observed to safeguard children while availing of the service (ii) A Relevant Person must be appointed for the purpose of the CSS (iii) The CSS must include a written assessment of any potential for harm to a child while availing of the service (iv) The CSS must specify the procedures that are in place to manage any risk identified and the prescribed procedures required to be in place, as listed in Section 11(3) of the Children First Act 2015. </a:t>
            </a:r>
            <a:endParaRPr lang="en-IE" sz="1000" dirty="0"/>
          </a:p>
        </p:txBody>
      </p:sp>
      <p:graphicFrame>
        <p:nvGraphicFramePr>
          <p:cNvPr id="13" name="Table 12"/>
          <p:cNvGraphicFramePr>
            <a:graphicFrameLocks noGrp="1"/>
          </p:cNvGraphicFramePr>
          <p:nvPr>
            <p:extLst>
              <p:ext uri="{D42A27DB-BD31-4B8C-83A1-F6EECF244321}">
                <p14:modId xmlns:p14="http://schemas.microsoft.com/office/powerpoint/2010/main" val="29801809"/>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71%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612232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1370</TotalTime>
  <Words>2109</Words>
  <Application>Microsoft Office PowerPoint</Application>
  <PresentationFormat>On-screen Show (16:9)</PresentationFormat>
  <Paragraphs>364</Paragraphs>
  <Slides>20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PowerPoint Presentation</vt:lpstr>
      <vt:lpstr>Services selected for Compliance Check</vt:lpstr>
      <vt:lpstr>Summary of Findings </vt:lpstr>
      <vt:lpstr>Summary Findings (continued) </vt:lpstr>
      <vt:lpstr>Learning</vt:lpstr>
      <vt:lpstr>Learning (continued) </vt:lpstr>
      <vt:lpstr>Breakdown of Findings</vt:lpstr>
      <vt:lpstr>PowerPoint Presentation</vt:lpstr>
      <vt:lpstr>Child Safeguarding Statement | Legislative Requirements </vt:lpstr>
      <vt:lpstr>Child Safeguarding Statement | Guidance issued by Tusla</vt:lpstr>
      <vt:lpstr>Child Safeguarding Statement | Display</vt:lpstr>
      <vt:lpstr>Child Safeguarding Statement | Furnished and made available </vt:lpstr>
      <vt:lpstr>Child Safeguarding Statement | Review </vt:lpstr>
      <vt:lpstr>Child Protection &amp; Welfare Policy | Appendix 3 or equivalent </vt:lpstr>
      <vt:lpstr>Child Protection &amp; Welfare Policy | Funded &amp; Contracted*</vt:lpstr>
      <vt:lpstr>Mandatory Training | 'An Introduction to Children First' 3 yearly </vt:lpstr>
      <vt:lpstr>Child Protection &amp; Welfare Records | Procedures for storage</vt:lpstr>
      <vt:lpstr>CP&amp;W Concerns | Reporting Procedure</vt:lpstr>
      <vt:lpstr>Service Arrangements| Funded &amp; Contracted*</vt:lpstr>
      <vt:lpstr>Please direct queries to: HSE Children First National Office childrenfirst@hse.ie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Proofreading Academy Student</dc:creator>
  <cp:lastModifiedBy>Jennifer Healy (Children First Training &amp; Development Officer)</cp:lastModifiedBy>
  <cp:revision>95</cp:revision>
  <cp:lastPrinted>2024-02-06T12:57:16Z</cp:lastPrinted>
  <dcterms:created xsi:type="dcterms:W3CDTF">2024-01-17T14:37:24Z</dcterms:created>
  <dcterms:modified xsi:type="dcterms:W3CDTF">2024-06-26T12:07:51Z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2023-12-20T00:00:00Z</vt:filetime>
  </property>
  <property fmtid="{D5CDD505-2E9C-101B-9397-08002B2CF9AE}" pid="3" name="Creator">
    <vt:lpwstr>Microsoft® PowerPoint® 2016</vt:lpwstr>
  </property>
  <property fmtid="{D5CDD505-2E9C-101B-9397-08002B2CF9AE}" pid="4" name="LastSaved">
    <vt:filetime>2024-01-17T00:00:00Z</vt:filetime>
  </property>
  <property fmtid="{D5CDD505-2E9C-101B-9397-08002B2CF9AE}" pid="5" name="Producer">
    <vt:lpwstr>Microsoft® PowerPoint® 2016</vt:lpwstr>
  </property>
</Properties>
</file>