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2"/>
    <p:sldId id="257" r:id="rId3"/>
    <p:sldId id="289" r:id="rId4"/>
    <p:sldId id="283" r:id="rId5"/>
    <p:sldId id="284" r:id="rId6"/>
    <p:sldId id="285" r:id="rId7"/>
    <p:sldId id="287" r:id="rId8"/>
    <p:sldId id="268" r:id="rId9"/>
    <p:sldId id="269" r:id="rId10"/>
    <p:sldId id="270" r:id="rId11"/>
    <p:sldId id="272" r:id="rId12"/>
    <p:sldId id="273" r:id="rId13"/>
    <p:sldId id="274" r:id="rId14"/>
    <p:sldId id="275" r:id="rId15"/>
    <p:sldId id="281" r:id="rId16"/>
    <p:sldId id="276" r:id="rId17"/>
    <p:sldId id="277" r:id="rId18"/>
    <p:sldId id="278" r:id="rId19"/>
    <p:sldId id="282" r:id="rId20"/>
    <p:sldId id="266" r:id="rId21"/>
  </p:sldIdLst>
  <p:sldSz cx="9144000" cy="5143500" type="screen16x9"/>
  <p:notesSz cx="10234613" cy="70993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AD47"/>
    <a:srgbClr val="006152"/>
    <a:srgbClr val="71A5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250" autoAdjust="0"/>
    <p:restoredTop sz="94660"/>
  </p:normalViewPr>
  <p:slideViewPr>
    <p:cSldViewPr>
      <p:cViewPr varScale="1">
        <p:scale>
          <a:sx n="86" d="100"/>
          <a:sy n="86" d="100"/>
        </p:scale>
        <p:origin x="216"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434999" cy="354965"/>
          </a:xfrm>
          <a:prstGeom prst="rect">
            <a:avLst/>
          </a:prstGeom>
        </p:spPr>
        <p:txBody>
          <a:bodyPr vert="horz" lIns="110935" tIns="55468" rIns="110935" bIns="55468" rtlCol="0"/>
          <a:lstStyle>
            <a:lvl1pPr algn="l">
              <a:defRPr sz="1500"/>
            </a:lvl1pPr>
          </a:lstStyle>
          <a:p>
            <a:endParaRPr lang="en-IE"/>
          </a:p>
        </p:txBody>
      </p:sp>
      <p:sp>
        <p:nvSpPr>
          <p:cNvPr id="3" name="Date Placeholder 2"/>
          <p:cNvSpPr>
            <a:spLocks noGrp="1"/>
          </p:cNvSpPr>
          <p:nvPr>
            <p:ph type="dt" idx="1"/>
          </p:nvPr>
        </p:nvSpPr>
        <p:spPr>
          <a:xfrm>
            <a:off x="5797838" y="1"/>
            <a:ext cx="4434999" cy="354965"/>
          </a:xfrm>
          <a:prstGeom prst="rect">
            <a:avLst/>
          </a:prstGeom>
        </p:spPr>
        <p:txBody>
          <a:bodyPr vert="horz" lIns="110935" tIns="55468" rIns="110935" bIns="55468" rtlCol="0"/>
          <a:lstStyle>
            <a:lvl1pPr algn="r">
              <a:defRPr sz="1500"/>
            </a:lvl1pPr>
          </a:lstStyle>
          <a:p>
            <a:fld id="{E444F275-E0FB-4B8B-9F61-D9C71C1E02DD}" type="datetimeFigureOut">
              <a:rPr lang="en-IE" smtClean="0"/>
              <a:t>31/07/2024</a:t>
            </a:fld>
            <a:endParaRPr lang="en-IE"/>
          </a:p>
        </p:txBody>
      </p:sp>
      <p:sp>
        <p:nvSpPr>
          <p:cNvPr id="4" name="Slide Image Placeholder 3"/>
          <p:cNvSpPr>
            <a:spLocks noGrp="1" noRot="1" noChangeAspect="1"/>
          </p:cNvSpPr>
          <p:nvPr>
            <p:ph type="sldImg" idx="2"/>
          </p:nvPr>
        </p:nvSpPr>
        <p:spPr>
          <a:xfrm>
            <a:off x="2987675" y="887413"/>
            <a:ext cx="4259263" cy="2397125"/>
          </a:xfrm>
          <a:prstGeom prst="rect">
            <a:avLst/>
          </a:prstGeom>
          <a:noFill/>
          <a:ln w="12700">
            <a:solidFill>
              <a:prstClr val="black"/>
            </a:solidFill>
          </a:ln>
        </p:spPr>
        <p:txBody>
          <a:bodyPr vert="horz" lIns="110935" tIns="55468" rIns="110935" bIns="55468" rtlCol="0" anchor="ctr"/>
          <a:lstStyle/>
          <a:p>
            <a:endParaRPr lang="en-IE"/>
          </a:p>
        </p:txBody>
      </p:sp>
      <p:sp>
        <p:nvSpPr>
          <p:cNvPr id="5" name="Notes Placeholder 4"/>
          <p:cNvSpPr>
            <a:spLocks noGrp="1"/>
          </p:cNvSpPr>
          <p:nvPr>
            <p:ph type="body" sz="quarter" idx="3"/>
          </p:nvPr>
        </p:nvSpPr>
        <p:spPr>
          <a:xfrm>
            <a:off x="1023462" y="3415991"/>
            <a:ext cx="8187690" cy="2795897"/>
          </a:xfrm>
          <a:prstGeom prst="rect">
            <a:avLst/>
          </a:prstGeom>
        </p:spPr>
        <p:txBody>
          <a:bodyPr vert="horz" lIns="110935" tIns="55468" rIns="110935" bIns="55468"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6744336"/>
            <a:ext cx="4434999" cy="354965"/>
          </a:xfrm>
          <a:prstGeom prst="rect">
            <a:avLst/>
          </a:prstGeom>
        </p:spPr>
        <p:txBody>
          <a:bodyPr vert="horz" lIns="110935" tIns="55468" rIns="110935" bIns="55468" rtlCol="0" anchor="b"/>
          <a:lstStyle>
            <a:lvl1pPr algn="l">
              <a:defRPr sz="1500"/>
            </a:lvl1pPr>
          </a:lstStyle>
          <a:p>
            <a:endParaRPr lang="en-IE"/>
          </a:p>
        </p:txBody>
      </p:sp>
      <p:sp>
        <p:nvSpPr>
          <p:cNvPr id="7" name="Slide Number Placeholder 6"/>
          <p:cNvSpPr>
            <a:spLocks noGrp="1"/>
          </p:cNvSpPr>
          <p:nvPr>
            <p:ph type="sldNum" sz="quarter" idx="5"/>
          </p:nvPr>
        </p:nvSpPr>
        <p:spPr>
          <a:xfrm>
            <a:off x="5797838" y="6744336"/>
            <a:ext cx="4434999" cy="354965"/>
          </a:xfrm>
          <a:prstGeom prst="rect">
            <a:avLst/>
          </a:prstGeom>
        </p:spPr>
        <p:txBody>
          <a:bodyPr vert="horz" lIns="110935" tIns="55468" rIns="110935" bIns="55468" rtlCol="0" anchor="b"/>
          <a:lstStyle>
            <a:lvl1pPr algn="r">
              <a:defRPr sz="1500"/>
            </a:lvl1pPr>
          </a:lstStyle>
          <a:p>
            <a:fld id="{05F2C560-EBDC-4F9F-9C38-97291AC4D482}" type="slidenum">
              <a:rPr lang="en-IE" smtClean="0"/>
              <a:t>‹#›</a:t>
            </a:fld>
            <a:endParaRPr lang="en-IE"/>
          </a:p>
        </p:txBody>
      </p:sp>
    </p:spTree>
    <p:extLst>
      <p:ext uri="{BB962C8B-B14F-4D97-AF65-F5344CB8AC3E}">
        <p14:creationId xmlns:p14="http://schemas.microsoft.com/office/powerpoint/2010/main" val="1136704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3</a:t>
            </a:fld>
            <a:endParaRPr lang="en-IE"/>
          </a:p>
        </p:txBody>
      </p:sp>
    </p:spTree>
    <p:extLst>
      <p:ext uri="{BB962C8B-B14F-4D97-AF65-F5344CB8AC3E}">
        <p14:creationId xmlns:p14="http://schemas.microsoft.com/office/powerpoint/2010/main" val="16392401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defTabSz="1109350"/>
            <a:fld id="{05F2C560-EBDC-4F9F-9C38-97291AC4D482}" type="slidenum">
              <a:rPr lang="en-IE"/>
              <a:pPr defTabSz="1109350"/>
              <a:t>19</a:t>
            </a:fld>
            <a:endParaRPr lang="en-IE"/>
          </a:p>
        </p:txBody>
      </p:sp>
    </p:spTree>
    <p:extLst>
      <p:ext uri="{BB962C8B-B14F-4D97-AF65-F5344CB8AC3E}">
        <p14:creationId xmlns:p14="http://schemas.microsoft.com/office/powerpoint/2010/main" val="1904506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4</a:t>
            </a:fld>
            <a:endParaRPr lang="en-IE"/>
          </a:p>
        </p:txBody>
      </p:sp>
    </p:spTree>
    <p:extLst>
      <p:ext uri="{BB962C8B-B14F-4D97-AF65-F5344CB8AC3E}">
        <p14:creationId xmlns:p14="http://schemas.microsoft.com/office/powerpoint/2010/main" val="2806804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9</a:t>
            </a:fld>
            <a:endParaRPr lang="en-IE"/>
          </a:p>
        </p:txBody>
      </p:sp>
    </p:spTree>
    <p:extLst>
      <p:ext uri="{BB962C8B-B14F-4D97-AF65-F5344CB8AC3E}">
        <p14:creationId xmlns:p14="http://schemas.microsoft.com/office/powerpoint/2010/main" val="6062167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13</a:t>
            </a:fld>
            <a:endParaRPr lang="en-IE"/>
          </a:p>
        </p:txBody>
      </p:sp>
    </p:spTree>
    <p:extLst>
      <p:ext uri="{BB962C8B-B14F-4D97-AF65-F5344CB8AC3E}">
        <p14:creationId xmlns:p14="http://schemas.microsoft.com/office/powerpoint/2010/main" val="17932577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14</a:t>
            </a:fld>
            <a:endParaRPr lang="en-IE"/>
          </a:p>
        </p:txBody>
      </p:sp>
    </p:spTree>
    <p:extLst>
      <p:ext uri="{BB962C8B-B14F-4D97-AF65-F5344CB8AC3E}">
        <p14:creationId xmlns:p14="http://schemas.microsoft.com/office/powerpoint/2010/main" val="659220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15</a:t>
            </a:fld>
            <a:endParaRPr lang="en-IE"/>
          </a:p>
        </p:txBody>
      </p:sp>
    </p:spTree>
    <p:extLst>
      <p:ext uri="{BB962C8B-B14F-4D97-AF65-F5344CB8AC3E}">
        <p14:creationId xmlns:p14="http://schemas.microsoft.com/office/powerpoint/2010/main" val="3177765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16</a:t>
            </a:fld>
            <a:endParaRPr lang="en-IE"/>
          </a:p>
        </p:txBody>
      </p:sp>
    </p:spTree>
    <p:extLst>
      <p:ext uri="{BB962C8B-B14F-4D97-AF65-F5344CB8AC3E}">
        <p14:creationId xmlns:p14="http://schemas.microsoft.com/office/powerpoint/2010/main" val="5070835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17</a:t>
            </a:fld>
            <a:endParaRPr lang="en-IE"/>
          </a:p>
        </p:txBody>
      </p:sp>
    </p:spTree>
    <p:extLst>
      <p:ext uri="{BB962C8B-B14F-4D97-AF65-F5344CB8AC3E}">
        <p14:creationId xmlns:p14="http://schemas.microsoft.com/office/powerpoint/2010/main" val="32290897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18</a:t>
            </a:fld>
            <a:endParaRPr lang="en-IE"/>
          </a:p>
        </p:txBody>
      </p:sp>
    </p:spTree>
    <p:extLst>
      <p:ext uri="{BB962C8B-B14F-4D97-AF65-F5344CB8AC3E}">
        <p14:creationId xmlns:p14="http://schemas.microsoft.com/office/powerpoint/2010/main" val="41415139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9143999" cy="3798276"/>
          </a:xfrm>
          <a:prstGeom prst="rect">
            <a:avLst/>
          </a:prstGeom>
        </p:spPr>
      </p:pic>
      <p:pic>
        <p:nvPicPr>
          <p:cNvPr id="17" name="bg object 17"/>
          <p:cNvPicPr/>
          <p:nvPr/>
        </p:nvPicPr>
        <p:blipFill>
          <a:blip r:embed="rId3" cstate="print"/>
          <a:stretch>
            <a:fillRect/>
          </a:stretch>
        </p:blipFill>
        <p:spPr>
          <a:xfrm>
            <a:off x="0" y="1525524"/>
            <a:ext cx="6790943" cy="3617975"/>
          </a:xfrm>
          <a:prstGeom prst="rect">
            <a:avLst/>
          </a:prstGeom>
        </p:spPr>
      </p:pic>
      <p:sp>
        <p:nvSpPr>
          <p:cNvPr id="2" name="Holder 2"/>
          <p:cNvSpPr>
            <a:spLocks noGrp="1"/>
          </p:cNvSpPr>
          <p:nvPr>
            <p:ph type="ctrTitle"/>
          </p:nvPr>
        </p:nvSpPr>
        <p:spPr>
          <a:xfrm>
            <a:off x="1986152" y="1978609"/>
            <a:ext cx="5171694" cy="1008380"/>
          </a:xfrm>
          <a:prstGeom prst="rect">
            <a:avLst/>
          </a:prstGeom>
        </p:spPr>
        <p:txBody>
          <a:bodyPr wrap="square" lIns="0" tIns="0" rIns="0" bIns="0">
            <a:spAutoFit/>
          </a:bodyPr>
          <a:lstStyle>
            <a:lvl1pPr>
              <a:defRPr sz="2400" b="1" i="0">
                <a:solidFill>
                  <a:schemeClr val="bg1"/>
                </a:solidFill>
                <a:latin typeface="Arial"/>
                <a:cs typeface="Arial"/>
              </a:defRPr>
            </a:lvl1pPr>
          </a:lstStyle>
          <a:p>
            <a:endParaRPr/>
          </a:p>
        </p:txBody>
      </p:sp>
      <p:sp>
        <p:nvSpPr>
          <p:cNvPr id="3" name="Holder 3"/>
          <p:cNvSpPr>
            <a:spLocks noGrp="1"/>
          </p:cNvSpPr>
          <p:nvPr>
            <p:ph type="subTitle" idx="4"/>
          </p:nvPr>
        </p:nvSpPr>
        <p:spPr>
          <a:xfrm>
            <a:off x="1371600" y="2880360"/>
            <a:ext cx="6400800" cy="1285875"/>
          </a:xfrm>
          <a:prstGeom prst="rect">
            <a:avLst/>
          </a:prstGeom>
        </p:spPr>
        <p:txBody>
          <a:bodyPr wrap="square" lIns="0" tIns="0" rIns="0" bIns="0">
            <a:spAutoFit/>
          </a:bodyPr>
          <a:lstStyle>
            <a:lvl1pPr>
              <a:defRPr sz="17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7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sz="half" idx="2"/>
          </p:nvPr>
        </p:nvSpPr>
        <p:spPr>
          <a:xfrm>
            <a:off x="457200" y="1183005"/>
            <a:ext cx="3977640" cy="339471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183005"/>
            <a:ext cx="3977640" cy="339471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7/31/2024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7/31/2024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9143999" cy="3798276"/>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7/31/2024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9143999" cy="5143498"/>
          </a:xfrm>
          <a:prstGeom prst="rect">
            <a:avLst/>
          </a:prstGeom>
        </p:spPr>
      </p:pic>
      <p:sp>
        <p:nvSpPr>
          <p:cNvPr id="2" name="Holder 2"/>
          <p:cNvSpPr>
            <a:spLocks noGrp="1"/>
          </p:cNvSpPr>
          <p:nvPr>
            <p:ph type="title"/>
          </p:nvPr>
        </p:nvSpPr>
        <p:spPr>
          <a:xfrm>
            <a:off x="1211376" y="243916"/>
            <a:ext cx="7400239" cy="391795"/>
          </a:xfrm>
          <a:prstGeom prst="rect">
            <a:avLst/>
          </a:prstGeom>
        </p:spPr>
        <p:txBody>
          <a:bodyPr wrap="square" lIns="0" tIns="0" rIns="0" bIns="0">
            <a:spAutoFit/>
          </a:bodyPr>
          <a:lstStyle>
            <a:lvl1pPr>
              <a:defRPr sz="2400" b="1" i="0">
                <a:solidFill>
                  <a:schemeClr val="bg1"/>
                </a:solidFill>
                <a:latin typeface="Arial"/>
                <a:cs typeface="Arial"/>
              </a:defRPr>
            </a:lvl1pPr>
          </a:lstStyle>
          <a:p>
            <a:endParaRPr/>
          </a:p>
        </p:txBody>
      </p:sp>
      <p:sp>
        <p:nvSpPr>
          <p:cNvPr id="3" name="Holder 3"/>
          <p:cNvSpPr>
            <a:spLocks noGrp="1"/>
          </p:cNvSpPr>
          <p:nvPr>
            <p:ph type="body" idx="1"/>
          </p:nvPr>
        </p:nvSpPr>
        <p:spPr>
          <a:xfrm>
            <a:off x="368604" y="1157096"/>
            <a:ext cx="8013700" cy="3395345"/>
          </a:xfrm>
          <a:prstGeom prst="rect">
            <a:avLst/>
          </a:prstGeom>
        </p:spPr>
        <p:txBody>
          <a:bodyPr wrap="square" lIns="0" tIns="0" rIns="0" bIns="0">
            <a:spAutoFit/>
          </a:bodyPr>
          <a:lstStyle>
            <a:lvl1pPr>
              <a:defRPr sz="17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3108960" y="4783455"/>
            <a:ext cx="2926080" cy="25717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4783455"/>
            <a:ext cx="2103120" cy="25717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7/31/2024</a:t>
            </a:fld>
            <a:endParaRPr lang="en-US"/>
          </a:p>
        </p:txBody>
      </p:sp>
      <p:sp>
        <p:nvSpPr>
          <p:cNvPr id="6" name="Holder 6"/>
          <p:cNvSpPr>
            <a:spLocks noGrp="1"/>
          </p:cNvSpPr>
          <p:nvPr>
            <p:ph type="sldNum" sz="quarter" idx="7"/>
          </p:nvPr>
        </p:nvSpPr>
        <p:spPr>
          <a:xfrm>
            <a:off x="6583680" y="4783455"/>
            <a:ext cx="2103120" cy="25717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hyperlink" Target="https://www.tusla.ie/uploads/content/CROF_CSSCU_005_web.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hse.ie/eng/services/list/2/primarycare/childrenfirst/compliance-self-audit-checklist/hse-children-first-national-office-compliance-assurance-framework.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tusla.ie/" TargetMode="External"/><Relationship Id="rId2" Type="http://schemas.openxmlformats.org/officeDocument/2006/relationships/hyperlink" Target="https://www.tusla.ie/uploads/content/CROF_CSSCU_005_web.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25244" y="1962150"/>
            <a:ext cx="5486400" cy="2178802"/>
          </a:xfrm>
          <a:prstGeom prst="rect">
            <a:avLst/>
          </a:prstGeom>
        </p:spPr>
        <p:txBody>
          <a:bodyPr vert="horz" wrap="square" lIns="0" tIns="69850" rIns="0" bIns="0" rtlCol="0">
            <a:spAutoFit/>
          </a:bodyPr>
          <a:lstStyle/>
          <a:p>
            <a:pPr marL="12700">
              <a:lnSpc>
                <a:spcPct val="100000"/>
              </a:lnSpc>
            </a:pPr>
            <a:r>
              <a:rPr sz="2400" b="1" dirty="0" smtClean="0">
                <a:solidFill>
                  <a:srgbClr val="FFFFFF"/>
                </a:solidFill>
                <a:latin typeface="Arial" panose="020B0604020202020204" pitchFamily="34" charset="0"/>
                <a:cs typeface="Arial" panose="020B0604020202020204" pitchFamily="34" charset="0"/>
              </a:rPr>
              <a:t>Children</a:t>
            </a:r>
            <a:r>
              <a:rPr sz="2400" b="1" spc="-125" dirty="0" smtClean="0">
                <a:solidFill>
                  <a:srgbClr val="FFFFFF"/>
                </a:solidFill>
                <a:latin typeface="Arial" panose="020B0604020202020204" pitchFamily="34" charset="0"/>
                <a:cs typeface="Arial" panose="020B0604020202020204" pitchFamily="34" charset="0"/>
              </a:rPr>
              <a:t> </a:t>
            </a:r>
            <a:r>
              <a:rPr sz="2400" b="1" dirty="0" smtClean="0">
                <a:solidFill>
                  <a:srgbClr val="FFFFFF"/>
                </a:solidFill>
                <a:latin typeface="Arial" panose="020B0604020202020204" pitchFamily="34" charset="0"/>
                <a:cs typeface="Arial" panose="020B0604020202020204" pitchFamily="34" charset="0"/>
              </a:rPr>
              <a:t>First</a:t>
            </a:r>
            <a:r>
              <a:rPr lang="en-IE" sz="2400" b="1" spc="-110" dirty="0">
                <a:solidFill>
                  <a:srgbClr val="FFFFFF"/>
                </a:solidFill>
                <a:latin typeface="Arial" panose="020B0604020202020204" pitchFamily="34" charset="0"/>
                <a:cs typeface="Arial" panose="020B0604020202020204" pitchFamily="34" charset="0"/>
              </a:rPr>
              <a:t> </a:t>
            </a:r>
            <a:endParaRPr lang="en-IE" sz="2400" b="1" spc="-110" dirty="0" smtClean="0">
              <a:solidFill>
                <a:srgbClr val="FFFFFF"/>
              </a:solidFill>
              <a:latin typeface="Arial" panose="020B0604020202020204" pitchFamily="34" charset="0"/>
              <a:cs typeface="Arial" panose="020B0604020202020204" pitchFamily="34" charset="0"/>
            </a:endParaRPr>
          </a:p>
          <a:p>
            <a:pPr marL="12700">
              <a:lnSpc>
                <a:spcPct val="100000"/>
              </a:lnSpc>
            </a:pPr>
            <a:r>
              <a:rPr lang="en-IE" sz="2400" b="1" spc="-110" dirty="0" smtClean="0">
                <a:solidFill>
                  <a:srgbClr val="FFFFFF"/>
                </a:solidFill>
                <a:latin typeface="Arial" panose="020B0604020202020204" pitchFamily="34" charset="0"/>
                <a:cs typeface="Arial" panose="020B0604020202020204" pitchFamily="34" charset="0"/>
              </a:rPr>
              <a:t>Compliance Assurance Checks</a:t>
            </a:r>
          </a:p>
          <a:p>
            <a:pPr marL="12700">
              <a:lnSpc>
                <a:spcPct val="100000"/>
              </a:lnSpc>
            </a:pPr>
            <a:endParaRPr lang="en-IE" sz="2400" b="1" spc="-110" dirty="0">
              <a:solidFill>
                <a:srgbClr val="FFFFFF"/>
              </a:solidFill>
              <a:latin typeface="Arial" panose="020B0604020202020204" pitchFamily="34" charset="0"/>
              <a:cs typeface="Arial" panose="020B0604020202020204" pitchFamily="34" charset="0"/>
            </a:endParaRPr>
          </a:p>
          <a:p>
            <a:pPr marL="12700">
              <a:lnSpc>
                <a:spcPct val="100000"/>
              </a:lnSpc>
            </a:pPr>
            <a:endParaRPr lang="en-IE" sz="2400" b="1" spc="-110" dirty="0" smtClean="0">
              <a:solidFill>
                <a:srgbClr val="FFFFFF"/>
              </a:solidFill>
              <a:latin typeface="Arial" panose="020B0604020202020204" pitchFamily="34" charset="0"/>
              <a:cs typeface="Arial" panose="020B0604020202020204" pitchFamily="34" charset="0"/>
            </a:endParaRPr>
          </a:p>
          <a:p>
            <a:pPr marL="12700">
              <a:lnSpc>
                <a:spcPct val="100000"/>
              </a:lnSpc>
            </a:pPr>
            <a:endParaRPr lang="en-IE" sz="2100" b="1" spc="-110" dirty="0" smtClean="0">
              <a:solidFill>
                <a:srgbClr val="FFFFFF"/>
              </a:solidFill>
              <a:latin typeface="Arial" panose="020B0604020202020204" pitchFamily="34" charset="0"/>
              <a:cs typeface="Arial" panose="020B0604020202020204" pitchFamily="34" charset="0"/>
            </a:endParaRPr>
          </a:p>
          <a:p>
            <a:pPr marL="12700">
              <a:lnSpc>
                <a:spcPct val="100000"/>
              </a:lnSpc>
            </a:pPr>
            <a:endParaRPr lang="en-IE" sz="2000" b="1" spc="-135" dirty="0" smtClean="0">
              <a:solidFill>
                <a:srgbClr val="FFFFFF"/>
              </a:solidFill>
              <a:latin typeface="Arial" panose="020B0604020202020204" pitchFamily="34" charset="0"/>
              <a:cs typeface="Arial" panose="020B0604020202020204" pitchFamily="34" charset="0"/>
            </a:endParaRPr>
          </a:p>
        </p:txBody>
      </p:sp>
      <p:sp>
        <p:nvSpPr>
          <p:cNvPr id="8" name="Oval 7"/>
          <p:cNvSpPr/>
          <p:nvPr/>
        </p:nvSpPr>
        <p:spPr>
          <a:xfrm>
            <a:off x="5681547" y="-247650"/>
            <a:ext cx="5029200" cy="5638800"/>
          </a:xfrm>
          <a:prstGeom prst="ellipse">
            <a:avLst/>
          </a:prstGeom>
          <a:blipFill>
            <a:blip r:embed="rId2"/>
            <a:srcRect/>
            <a:stretch>
              <a:fillRect l="-21148" t="604" r="21148" b="-3136"/>
            </a:stretch>
          </a:blipFill>
          <a:ln>
            <a:no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6" name="object 5"/>
          <p:cNvPicPr/>
          <p:nvPr/>
        </p:nvPicPr>
        <p:blipFill>
          <a:blip r:embed="rId3" cstate="print"/>
          <a:stretch>
            <a:fillRect/>
          </a:stretch>
        </p:blipFill>
        <p:spPr>
          <a:xfrm>
            <a:off x="-228600" y="3436242"/>
            <a:ext cx="3477767" cy="1954908"/>
          </a:xfrm>
          <a:prstGeom prst="rect">
            <a:avLst/>
          </a:prstGeom>
        </p:spPr>
      </p:pic>
      <p:sp>
        <p:nvSpPr>
          <p:cNvPr id="3" name="TextBox 2"/>
          <p:cNvSpPr txBox="1"/>
          <p:nvPr/>
        </p:nvSpPr>
        <p:spPr>
          <a:xfrm>
            <a:off x="228600" y="2952750"/>
            <a:ext cx="5105400" cy="677108"/>
          </a:xfrm>
          <a:prstGeom prst="rect">
            <a:avLst/>
          </a:prstGeom>
          <a:noFill/>
        </p:spPr>
        <p:txBody>
          <a:bodyPr wrap="square" rtlCol="0">
            <a:spAutoFit/>
          </a:bodyPr>
          <a:lstStyle/>
          <a:p>
            <a:pPr marL="12700" algn="l"/>
            <a:r>
              <a:rPr lang="en-IE" sz="2000" b="1" spc="-110" dirty="0" smtClean="0">
                <a:solidFill>
                  <a:srgbClr val="FFFFFF"/>
                </a:solidFill>
                <a:latin typeface="Arial" panose="020B0604020202020204" pitchFamily="34" charset="0"/>
                <a:cs typeface="Arial" panose="020B0604020202020204" pitchFamily="34" charset="0"/>
              </a:rPr>
              <a:t>Overview Report </a:t>
            </a:r>
            <a:endParaRPr lang="en-IE" sz="2400" b="1" spc="-110" dirty="0" smtClean="0">
              <a:solidFill>
                <a:srgbClr val="FFFFFF"/>
              </a:solidFill>
              <a:latin typeface="Arial" panose="020B0604020202020204" pitchFamily="34" charset="0"/>
              <a:cs typeface="Arial" panose="020B0604020202020204" pitchFamily="34" charset="0"/>
            </a:endParaRPr>
          </a:p>
          <a:p>
            <a:pPr marL="12700" algn="l"/>
            <a:r>
              <a:rPr lang="en-IE" spc="-110" dirty="0" smtClean="0">
                <a:solidFill>
                  <a:srgbClr val="FFFFFF"/>
                </a:solidFill>
                <a:latin typeface="Arial" panose="020B0604020202020204" pitchFamily="34" charset="0"/>
                <a:cs typeface="Arial" panose="020B0604020202020204" pitchFamily="34" charset="0"/>
              </a:rPr>
              <a:t>Children's </a:t>
            </a:r>
            <a:r>
              <a:rPr lang="en-IE" spc="-110" dirty="0" smtClean="0">
                <a:solidFill>
                  <a:srgbClr val="FFFFFF"/>
                </a:solidFill>
                <a:latin typeface="Arial" panose="020B0604020202020204" pitchFamily="34" charset="0"/>
                <a:cs typeface="Arial" panose="020B0604020202020204" pitchFamily="34" charset="0"/>
              </a:rPr>
              <a:t>Disability Network Teams </a:t>
            </a:r>
            <a:r>
              <a:rPr lang="en-IE" dirty="0" smtClean="0">
                <a:solidFill>
                  <a:srgbClr val="FFFFFF"/>
                </a:solidFill>
                <a:latin typeface="Arial" panose="020B0604020202020204" pitchFamily="34" charset="0"/>
                <a:cs typeface="Arial" panose="020B0604020202020204" pitchFamily="34" charset="0"/>
              </a:rPr>
              <a:t>|</a:t>
            </a:r>
            <a:r>
              <a:rPr lang="en-IE" spc="-120" dirty="0" smtClean="0">
                <a:solidFill>
                  <a:srgbClr val="FFFFFF"/>
                </a:solidFill>
                <a:latin typeface="Arial" panose="020B0604020202020204" pitchFamily="34" charset="0"/>
                <a:cs typeface="Arial" panose="020B0604020202020204" pitchFamily="34" charset="0"/>
              </a:rPr>
              <a:t> </a:t>
            </a:r>
            <a:r>
              <a:rPr lang="en-IE" dirty="0" smtClean="0">
                <a:solidFill>
                  <a:srgbClr val="FFFFFF"/>
                </a:solidFill>
                <a:latin typeface="Arial" panose="020B0604020202020204" pitchFamily="34" charset="0"/>
                <a:cs typeface="Arial" panose="020B0604020202020204" pitchFamily="34" charset="0"/>
              </a:rPr>
              <a:t>Q2</a:t>
            </a:r>
            <a:r>
              <a:rPr lang="en-IE" spc="-135" dirty="0" smtClean="0">
                <a:solidFill>
                  <a:srgbClr val="FFFFFF"/>
                </a:solidFill>
                <a:latin typeface="Arial" panose="020B0604020202020204" pitchFamily="34" charset="0"/>
                <a:cs typeface="Arial" panose="020B0604020202020204" pitchFamily="34" charset="0"/>
              </a:rPr>
              <a:t> </a:t>
            </a:r>
            <a:r>
              <a:rPr lang="en-IE" spc="-20" dirty="0" smtClean="0">
                <a:solidFill>
                  <a:srgbClr val="FFFFFF"/>
                </a:solidFill>
                <a:latin typeface="Arial" panose="020B0604020202020204" pitchFamily="34" charset="0"/>
                <a:cs typeface="Arial" panose="020B0604020202020204" pitchFamily="34" charset="0"/>
              </a:rPr>
              <a:t>2023</a:t>
            </a:r>
            <a:endParaRPr lang="en-IE" dirty="0" smtClean="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51966"/>
            <a:ext cx="7400239" cy="369332"/>
          </a:xfrm>
        </p:spPr>
        <p:txBody>
          <a:bodyPr/>
          <a:lstStyle/>
          <a:p>
            <a:r>
              <a:rPr lang="en-IE" dirty="0" smtClean="0"/>
              <a:t>Child Safeguarding Statement | </a:t>
            </a:r>
            <a:r>
              <a:rPr lang="en-IE" sz="1800" b="0" dirty="0" smtClean="0"/>
              <a:t>Guidance issued by </a:t>
            </a:r>
            <a:r>
              <a:rPr lang="en-IE" sz="1800" b="0" dirty="0" err="1" smtClean="0"/>
              <a:t>Tusla</a:t>
            </a:r>
            <a:endParaRPr lang="en-IE" sz="1800" b="0" dirty="0"/>
          </a:p>
        </p:txBody>
      </p:sp>
      <p:sp>
        <p:nvSpPr>
          <p:cNvPr id="12" name="Rectangle 11"/>
          <p:cNvSpPr/>
          <p:nvPr/>
        </p:nvSpPr>
        <p:spPr>
          <a:xfrm>
            <a:off x="265404" y="2243473"/>
            <a:ext cx="5830596" cy="249299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2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a:t>
            </a:r>
            <a:r>
              <a:rPr kumimoji="0" lang="en-IE" sz="1200" b="1" i="0" u="none" strike="noStrike" kern="0" cap="none" spc="0" normalizeH="0" noProof="0" dirty="0" smtClean="0">
                <a:ln>
                  <a:noFill/>
                </a:ln>
                <a:solidFill>
                  <a:sysClr val="windowText" lastClr="000000"/>
                </a:solidFill>
                <a:effectLst/>
                <a:uLnTx/>
                <a:uFillTx/>
                <a:latin typeface="Arial" panose="020B0604020202020204" pitchFamily="34" charset="0"/>
                <a:cs typeface="Arial" panose="020B0604020202020204" pitchFamily="34" charset="0"/>
              </a:rPr>
              <a:t> </a:t>
            </a:r>
            <a:r>
              <a:rPr kumimoji="0" lang="en-IE" sz="12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There was no evidence that the following </a:t>
            </a:r>
            <a:r>
              <a:rPr lang="en-IE" sz="1200" dirty="0">
                <a:latin typeface="Arial" panose="020B0604020202020204" pitchFamily="34" charset="0"/>
                <a:cs typeface="Arial" panose="020B0604020202020204" pitchFamily="34" charset="0"/>
              </a:rPr>
              <a:t>risks </a:t>
            </a:r>
            <a:r>
              <a:rPr lang="en-IE" sz="1200" dirty="0" smtClean="0">
                <a:latin typeface="Arial" panose="020B0604020202020204" pitchFamily="34" charset="0"/>
                <a:cs typeface="Arial" panose="020B0604020202020204" pitchFamily="34" charset="0"/>
              </a:rPr>
              <a:t>had been considered: </a:t>
            </a:r>
            <a:r>
              <a:rPr lang="en-IE" sz="1200" dirty="0">
                <a:latin typeface="Arial" panose="020B0604020202020204" pitchFamily="34" charset="0"/>
                <a:cs typeface="Arial" panose="020B0604020202020204" pitchFamily="34" charset="0"/>
              </a:rPr>
              <a:t>risks regarding outings; risks regarding access to ICT; risks regarding digital </a:t>
            </a:r>
            <a:r>
              <a:rPr lang="en-IE" sz="1200" dirty="0" smtClean="0">
                <a:latin typeface="Arial" panose="020B0604020202020204" pitchFamily="34" charset="0"/>
                <a:cs typeface="Arial" panose="020B0604020202020204" pitchFamily="34" charset="0"/>
              </a:rPr>
              <a:t>imagery.</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Contact details for the Relevant Person were omitted in two Child Safeguarding Statements and the Relevant Person was unclear on another.  </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There was no reference to a Secondary Risk Assessment on </a:t>
            </a:r>
            <a:r>
              <a:rPr lang="en-IE" sz="1200" dirty="0">
                <a:latin typeface="Arial" panose="020B0604020202020204" pitchFamily="34" charset="0"/>
                <a:cs typeface="Arial" panose="020B0604020202020204" pitchFamily="34" charset="0"/>
              </a:rPr>
              <a:t>a</a:t>
            </a:r>
            <a:r>
              <a:rPr lang="en-IE" sz="1200" dirty="0" smtClean="0">
                <a:latin typeface="Arial" panose="020B0604020202020204" pitchFamily="34" charset="0"/>
                <a:cs typeface="Arial" panose="020B0604020202020204" pitchFamily="34" charset="0"/>
              </a:rPr>
              <a:t> Child Safeguarding Statement when a Secondary Risk Assessment had been completed and was available.</a:t>
            </a:r>
            <a:endPar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R="0" lvl="0" defTabSz="914400" eaLnBrk="1" fontAlgn="auto" latinLnBrk="0" hangingPunct="1">
              <a:lnSpc>
                <a:spcPct val="100000"/>
              </a:lnSpc>
              <a:spcBef>
                <a:spcPts val="0"/>
              </a:spcBef>
              <a:spcAft>
                <a:spcPts val="0"/>
              </a:spcAft>
              <a:buClrTx/>
              <a:buSzTx/>
              <a:tabLst/>
              <a:defRPr/>
            </a:pP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 </a:t>
            </a:r>
            <a:endParaRPr kumimoji="0" lang="en-IE" sz="1200" b="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0" i="0" u="none" strike="noStrike" kern="0" cap="none" spc="0" normalizeH="0" baseline="0" noProof="0" dirty="0" smtClean="0">
              <a:ln>
                <a:noFill/>
              </a:ln>
              <a:solidFill>
                <a:sysClr val="windowText" lastClr="000000"/>
              </a:solidFill>
              <a:effectLst/>
              <a:uLnTx/>
              <a:uFillTx/>
            </a:endParaRPr>
          </a:p>
        </p:txBody>
      </p:sp>
      <p:graphicFrame>
        <p:nvGraphicFramePr>
          <p:cNvPr id="16" name="Table 15"/>
          <p:cNvGraphicFramePr>
            <a:graphicFrameLocks noGrp="1"/>
          </p:cNvGraphicFramePr>
          <p:nvPr>
            <p:extLst>
              <p:ext uri="{D42A27DB-BD31-4B8C-83A1-F6EECF244321}">
                <p14:modId xmlns:p14="http://schemas.microsoft.com/office/powerpoint/2010/main" val="144777572"/>
              </p:ext>
            </p:extLst>
          </p:nvPr>
        </p:nvGraphicFramePr>
        <p:xfrm>
          <a:off x="265404" y="971550"/>
          <a:ext cx="5830596" cy="1193800"/>
        </p:xfrm>
        <a:graphic>
          <a:graphicData uri="http://schemas.openxmlformats.org/drawingml/2006/table">
            <a:tbl>
              <a:tblPr firstRow="1" bandRow="1">
                <a:tableStyleId>{5C22544A-7EE6-4342-B048-85BDC9FD1C3A}</a:tableStyleId>
              </a:tblPr>
              <a:tblGrid>
                <a:gridCol w="58305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Child Safeguarding Statement must be developed with due regard to, and in accordance with, any guidelines issued by </a:t>
                      </a:r>
                      <a:r>
                        <a:rPr lang="en-IE" sz="1200" dirty="0" err="1" smtClean="0">
                          <a:latin typeface="Arial" panose="020B0604020202020204" pitchFamily="34" charset="0"/>
                          <a:cs typeface="Arial" panose="020B0604020202020204" pitchFamily="34" charset="0"/>
                        </a:rPr>
                        <a:t>Tusla</a:t>
                      </a:r>
                      <a:r>
                        <a:rPr lang="en-IE" sz="1200" dirty="0" smtClean="0">
                          <a:latin typeface="Arial" panose="020B0604020202020204" pitchFamily="34" charset="0"/>
                          <a:cs typeface="Arial" panose="020B0604020202020204" pitchFamily="34" charset="0"/>
                        </a:rPr>
                        <a:t> – Child and Family Agency*. </a:t>
                      </a: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4" name="TextBox 3"/>
          <p:cNvSpPr txBox="1"/>
          <p:nvPr/>
        </p:nvSpPr>
        <p:spPr>
          <a:xfrm>
            <a:off x="11151" y="4738346"/>
            <a:ext cx="8649996" cy="24622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ysClr val="windowText" lastClr="000000"/>
                </a:solidFill>
                <a:effectLst/>
                <a:uLnTx/>
                <a:uFillTx/>
              </a:rPr>
              <a:t>*Guidelines referenced in</a:t>
            </a:r>
            <a:r>
              <a:rPr kumimoji="0" lang="en-IE" sz="1000" b="0" i="0" u="none" strike="noStrike" kern="0" cap="none" spc="0" normalizeH="0" noProof="0" dirty="0" smtClean="0">
                <a:ln>
                  <a:noFill/>
                </a:ln>
                <a:solidFill>
                  <a:sysClr val="windowText" lastClr="000000"/>
                </a:solidFill>
                <a:effectLst/>
                <a:uLnTx/>
                <a:uFillTx/>
              </a:rPr>
              <a:t> this section of report</a:t>
            </a:r>
            <a:r>
              <a:rPr kumimoji="0" lang="en-IE" sz="1000" b="0" i="0" u="none" strike="noStrike" kern="0" cap="none" spc="0" normalizeH="0" baseline="0" noProof="0" dirty="0" smtClean="0">
                <a:ln>
                  <a:noFill/>
                </a:ln>
                <a:solidFill>
                  <a:sysClr val="windowText" lastClr="000000"/>
                </a:solidFill>
                <a:effectLst/>
                <a:uLnTx/>
                <a:uFillTx/>
              </a:rPr>
              <a:t> are taken from </a:t>
            </a:r>
            <a:r>
              <a:rPr kumimoji="0" lang="en-IE" sz="1000" b="0" i="0" u="none" strike="noStrike" kern="0" cap="none" spc="0" normalizeH="0" baseline="0" noProof="0" dirty="0" err="1" smtClean="0">
                <a:ln>
                  <a:noFill/>
                </a:ln>
                <a:solidFill>
                  <a:sysClr val="windowText" lastClr="000000"/>
                </a:solidFill>
                <a:effectLst/>
                <a:uLnTx/>
                <a:uFillTx/>
              </a:rPr>
              <a:t>Tusla</a:t>
            </a:r>
            <a:r>
              <a:rPr lang="en-IE" sz="1000" dirty="0" smtClean="0"/>
              <a:t>'s </a:t>
            </a:r>
            <a:r>
              <a:rPr kumimoji="0" lang="en-IE" sz="1000" b="0" i="0" u="none" strike="noStrike" kern="0" cap="none" spc="0" normalizeH="0" baseline="0" noProof="0" dirty="0" smtClean="0">
                <a:ln>
                  <a:noFill/>
                </a:ln>
                <a:solidFill>
                  <a:sysClr val="windowText" lastClr="000000"/>
                </a:solidFill>
                <a:effectLst/>
                <a:uLnTx/>
                <a:uFillTx/>
                <a:hlinkClick r:id="rId2"/>
              </a:rPr>
              <a:t>Checklist Review Outcome Form</a:t>
            </a:r>
            <a:r>
              <a:rPr kumimoji="0" lang="en-IE" sz="1000" b="0" i="0" u="none" strike="noStrike" kern="0" cap="none" spc="0" normalizeH="0" baseline="0" noProof="0" dirty="0" smtClean="0">
                <a:ln>
                  <a:noFill/>
                </a:ln>
                <a:solidFill>
                  <a:sysClr val="windowText" lastClr="000000"/>
                </a:solidFill>
                <a:effectLst/>
                <a:uLnTx/>
                <a:uFillTx/>
              </a:rPr>
              <a:t> Ref: RF/CSSCU/005</a:t>
            </a:r>
            <a:endParaRPr kumimoji="0" lang="en-IE" sz="700" b="0" i="0" u="none" strike="noStrike" kern="0" cap="none" spc="0" normalizeH="0" baseline="0" noProof="0" dirty="0" smtClean="0">
              <a:ln>
                <a:noFill/>
              </a:ln>
              <a:solidFill>
                <a:sysClr val="windowText" lastClr="000000"/>
              </a:solidFill>
              <a:effectLst/>
              <a:uLnTx/>
              <a:uFillTx/>
            </a:endParaRPr>
          </a:p>
        </p:txBody>
      </p:sp>
      <p:graphicFrame>
        <p:nvGraphicFramePr>
          <p:cNvPr id="10" name="Table 9"/>
          <p:cNvGraphicFramePr>
            <a:graphicFrameLocks noGrp="1"/>
          </p:cNvGraphicFramePr>
          <p:nvPr>
            <p:extLst>
              <p:ext uri="{D42A27DB-BD31-4B8C-83A1-F6EECF244321}">
                <p14:modId xmlns:p14="http://schemas.microsoft.com/office/powerpoint/2010/main" val="3300652445"/>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2</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5</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29%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5303940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39227"/>
            <a:ext cx="7400239" cy="369332"/>
          </a:xfrm>
        </p:spPr>
        <p:txBody>
          <a:bodyPr/>
          <a:lstStyle/>
          <a:p>
            <a:r>
              <a:rPr lang="en-IE" dirty="0" smtClean="0"/>
              <a:t>Child Safeguarding Statement | </a:t>
            </a:r>
            <a:r>
              <a:rPr lang="en-IE" sz="1800" b="0" dirty="0" smtClean="0"/>
              <a:t>Display</a:t>
            </a:r>
            <a:endParaRPr lang="en-IE" sz="1800" b="0" dirty="0"/>
          </a:p>
        </p:txBody>
      </p:sp>
      <p:sp>
        <p:nvSpPr>
          <p:cNvPr id="12" name="Rectangle 11"/>
          <p:cNvSpPr/>
          <p:nvPr/>
        </p:nvSpPr>
        <p:spPr>
          <a:xfrm>
            <a:off x="208902" y="2380544"/>
            <a:ext cx="5963298" cy="1200329"/>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2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200" b="1" dirty="0">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lang="en-IE" sz="1200" dirty="0" smtClean="0">
                <a:latin typeface="Arial" panose="020B0604020202020204" pitchFamily="34" charset="0"/>
                <a:cs typeface="Arial" panose="020B0604020202020204" pitchFamily="34" charset="0"/>
              </a:rPr>
              <a:t>As it was a ‘desk-top’ check, requests were </a:t>
            </a:r>
            <a:r>
              <a:rPr lang="en-IE" sz="1200" dirty="0">
                <a:latin typeface="Arial" panose="020B0604020202020204" pitchFamily="34" charset="0"/>
                <a:cs typeface="Arial" panose="020B0604020202020204" pitchFamily="34" charset="0"/>
              </a:rPr>
              <a:t>made for photographic </a:t>
            </a:r>
            <a:r>
              <a:rPr lang="en-IE" sz="1200" dirty="0" smtClean="0">
                <a:latin typeface="Arial" panose="020B0604020202020204" pitchFamily="34" charset="0"/>
                <a:cs typeface="Arial" panose="020B0604020202020204" pitchFamily="34" charset="0"/>
              </a:rPr>
              <a:t>evidence and/or a written </a:t>
            </a:r>
            <a:r>
              <a:rPr lang="en-IE" sz="1200" dirty="0">
                <a:latin typeface="Arial" panose="020B0604020202020204" pitchFamily="34" charset="0"/>
                <a:cs typeface="Arial" panose="020B0604020202020204" pitchFamily="34" charset="0"/>
              </a:rPr>
              <a:t>description of where the </a:t>
            </a:r>
            <a:r>
              <a:rPr lang="en-IE" sz="1200" dirty="0" smtClean="0">
                <a:latin typeface="Arial" panose="020B0604020202020204" pitchFamily="34" charset="0"/>
                <a:cs typeface="Arial" panose="020B0604020202020204" pitchFamily="34" charset="0"/>
              </a:rPr>
              <a:t>Child Safeguarding Statement was displayed in one service, however evidence was not provided. </a:t>
            </a: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 </a:t>
            </a:r>
            <a:endParaRPr kumimoji="0" lang="en-IE" sz="1200" b="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0" i="0" u="none" strike="noStrike" kern="0" cap="none" spc="0" normalizeH="0" baseline="0" noProof="0" dirty="0" smtClean="0">
              <a:ln>
                <a:noFill/>
              </a:ln>
              <a:solidFill>
                <a:sysClr val="windowText" lastClr="000000"/>
              </a:solidFill>
              <a:effectLst/>
              <a:uLnTx/>
              <a:uFillTx/>
            </a:endParaRPr>
          </a:p>
        </p:txBody>
      </p:sp>
      <p:graphicFrame>
        <p:nvGraphicFramePr>
          <p:cNvPr id="16" name="Table 15"/>
          <p:cNvGraphicFramePr>
            <a:graphicFrameLocks noGrp="1"/>
          </p:cNvGraphicFramePr>
          <p:nvPr>
            <p:extLst>
              <p:ext uri="{D42A27DB-BD31-4B8C-83A1-F6EECF244321}">
                <p14:modId xmlns:p14="http://schemas.microsoft.com/office/powerpoint/2010/main" val="479774129"/>
              </p:ext>
            </p:extLst>
          </p:nvPr>
        </p:nvGraphicFramePr>
        <p:xfrm>
          <a:off x="265404" y="971550"/>
          <a:ext cx="5906796" cy="1376680"/>
        </p:xfrm>
        <a:graphic>
          <a:graphicData uri="http://schemas.openxmlformats.org/drawingml/2006/table">
            <a:tbl>
              <a:tblPr firstRow="1" bandRow="1">
                <a:tableStyleId>{5C22544A-7EE6-4342-B048-85BDC9FD1C3A}</a:tableStyleId>
              </a:tblPr>
              <a:tblGrid>
                <a:gridCol w="59067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Child Safeguarding Statement</a:t>
                      </a:r>
                      <a:r>
                        <a:rPr lang="en-IE" sz="1200" baseline="0" dirty="0" smtClean="0">
                          <a:latin typeface="Arial" panose="020B0604020202020204" pitchFamily="34" charset="0"/>
                          <a:cs typeface="Arial" panose="020B0604020202020204" pitchFamily="34" charset="0"/>
                        </a:rPr>
                        <a:t> must be displayed </a:t>
                      </a:r>
                      <a:r>
                        <a:rPr lang="en-IE" sz="1200" dirty="0" smtClean="0">
                          <a:latin typeface="Arial" panose="020B0604020202020204" pitchFamily="34" charset="0"/>
                          <a:cs typeface="Arial" panose="020B0604020202020204" pitchFamily="34" charset="0"/>
                        </a:rPr>
                        <a:t>in a prominent place where the relevant service concerned relates or is provided or both, as may be appropriate.</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979812543"/>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6</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86%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2416964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39227"/>
            <a:ext cx="7917000" cy="369332"/>
          </a:xfrm>
        </p:spPr>
        <p:txBody>
          <a:bodyPr/>
          <a:lstStyle/>
          <a:p>
            <a:r>
              <a:rPr lang="en-IE" dirty="0" smtClean="0"/>
              <a:t>Child Safeguarding Statement | </a:t>
            </a:r>
            <a:r>
              <a:rPr lang="en-IE" sz="1800" b="0" dirty="0" smtClean="0"/>
              <a:t>Furnished and made available </a:t>
            </a:r>
            <a:endParaRPr lang="en-IE" sz="1800" b="0" dirty="0"/>
          </a:p>
        </p:txBody>
      </p:sp>
      <p:sp>
        <p:nvSpPr>
          <p:cNvPr id="12" name="Rectangle 11"/>
          <p:cNvSpPr/>
          <p:nvPr/>
        </p:nvSpPr>
        <p:spPr>
          <a:xfrm>
            <a:off x="208902" y="2647950"/>
            <a:ext cx="6268098" cy="1384995"/>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2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200" b="1"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It was unclear whether a copy of the Child Safeguarding Statement had been furnished to staff without a work email address. </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A</a:t>
            </a:r>
            <a:r>
              <a:rPr lang="en-IE" sz="1200" dirty="0" smtClean="0">
                <a:latin typeface="Arial" panose="020B0604020202020204" pitchFamily="34" charset="0"/>
                <a:cs typeface="Arial" panose="020B0604020202020204" pitchFamily="34" charset="0"/>
              </a:rPr>
              <a:t>n out of date Child Safeguarding Statement was published online.</a:t>
            </a:r>
            <a:endParaRPr kumimoji="0" lang="en-IE" sz="1200" b="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0" i="0" u="none" strike="noStrike" kern="0" cap="none" spc="0" normalizeH="0" baseline="0" noProof="0" dirty="0" smtClean="0">
              <a:ln>
                <a:noFill/>
              </a:ln>
              <a:solidFill>
                <a:sysClr val="windowText" lastClr="000000"/>
              </a:solidFill>
              <a:effectLst/>
              <a:uLnTx/>
              <a:uFillTx/>
            </a:endParaRPr>
          </a:p>
        </p:txBody>
      </p:sp>
      <p:graphicFrame>
        <p:nvGraphicFramePr>
          <p:cNvPr id="16" name="Table 15"/>
          <p:cNvGraphicFramePr>
            <a:graphicFrameLocks noGrp="1"/>
          </p:cNvGraphicFramePr>
          <p:nvPr>
            <p:extLst>
              <p:ext uri="{D42A27DB-BD31-4B8C-83A1-F6EECF244321}">
                <p14:modId xmlns:p14="http://schemas.microsoft.com/office/powerpoint/2010/main" val="800097879"/>
              </p:ext>
            </p:extLst>
          </p:nvPr>
        </p:nvGraphicFramePr>
        <p:xfrm>
          <a:off x="265404" y="971550"/>
          <a:ext cx="5830596" cy="1559560"/>
        </p:xfrm>
        <a:graphic>
          <a:graphicData uri="http://schemas.openxmlformats.org/drawingml/2006/table">
            <a:tbl>
              <a:tblPr firstRow="1" bandRow="1">
                <a:tableStyleId>{5C22544A-7EE6-4342-B048-85BDC9FD1C3A}</a:tableStyleId>
              </a:tblPr>
              <a:tblGrid>
                <a:gridCol w="58305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provider of a relevant service shall furnish a copy of the Child Safeguarding Statement to members of staff and, on request, to parents, guardians, members of the public and </a:t>
                      </a:r>
                      <a:r>
                        <a:rPr lang="en-IE" sz="1200" dirty="0" err="1" smtClean="0">
                          <a:latin typeface="Arial" panose="020B0604020202020204" pitchFamily="34" charset="0"/>
                          <a:cs typeface="Arial" panose="020B0604020202020204" pitchFamily="34" charset="0"/>
                        </a:rPr>
                        <a:t>Tusla</a:t>
                      </a:r>
                      <a:r>
                        <a:rPr lang="en-IE" sz="1200" dirty="0" smtClean="0">
                          <a:latin typeface="Arial" panose="020B0604020202020204" pitchFamily="34" charset="0"/>
                          <a:cs typeface="Arial" panose="020B0604020202020204" pitchFamily="34" charset="0"/>
                        </a:rPr>
                        <a:t> – Child and Family Agency.</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112855098"/>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6</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86%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7211572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39227"/>
            <a:ext cx="7917000" cy="369332"/>
          </a:xfrm>
        </p:spPr>
        <p:txBody>
          <a:bodyPr/>
          <a:lstStyle/>
          <a:p>
            <a:r>
              <a:rPr lang="en-IE" dirty="0" smtClean="0"/>
              <a:t>Child Safeguarding Statement | </a:t>
            </a:r>
            <a:r>
              <a:rPr lang="en-IE" sz="1800" b="0" dirty="0" smtClean="0"/>
              <a:t>Review </a:t>
            </a:r>
            <a:endParaRPr lang="en-IE" sz="1800" b="0" dirty="0"/>
          </a:p>
        </p:txBody>
      </p:sp>
      <p:sp>
        <p:nvSpPr>
          <p:cNvPr id="12" name="Rectangle 11"/>
          <p:cNvSpPr/>
          <p:nvPr/>
        </p:nvSpPr>
        <p:spPr>
          <a:xfrm>
            <a:off x="184741" y="2547372"/>
            <a:ext cx="6063659" cy="156966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2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200" b="1"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There was no evidence that Child </a:t>
            </a:r>
            <a:r>
              <a:rPr lang="en-IE" sz="1200" dirty="0">
                <a:latin typeface="Arial" panose="020B0604020202020204" pitchFamily="34" charset="0"/>
                <a:cs typeface="Arial" panose="020B0604020202020204" pitchFamily="34" charset="0"/>
              </a:rPr>
              <a:t>Safeguarding </a:t>
            </a:r>
            <a:r>
              <a:rPr lang="en-IE" sz="1200" dirty="0" smtClean="0">
                <a:latin typeface="Arial" panose="020B0604020202020204" pitchFamily="34" charset="0"/>
                <a:cs typeface="Arial" panose="020B0604020202020204" pitchFamily="34" charset="0"/>
              </a:rPr>
              <a:t>Statements had been reviewed within 24 months.</a:t>
            </a:r>
            <a:endParaRPr lang="en-IE" sz="1200"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smtClean="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A </a:t>
            </a:r>
            <a:r>
              <a:rPr lang="en-IE" sz="1200" dirty="0">
                <a:latin typeface="Arial" panose="020B0604020202020204" pitchFamily="34" charset="0"/>
                <a:cs typeface="Arial" panose="020B0604020202020204" pitchFamily="34" charset="0"/>
              </a:rPr>
              <a:t>material change to which </a:t>
            </a:r>
            <a:r>
              <a:rPr lang="en-IE" sz="1200" dirty="0" smtClean="0">
                <a:latin typeface="Arial" panose="020B0604020202020204" pitchFamily="34" charset="0"/>
                <a:cs typeface="Arial" panose="020B0604020202020204" pitchFamily="34" charset="0"/>
              </a:rPr>
              <a:t>one </a:t>
            </a:r>
            <a:r>
              <a:rPr lang="en-IE" sz="1200" dirty="0">
                <a:latin typeface="Arial" panose="020B0604020202020204" pitchFamily="34" charset="0"/>
                <a:cs typeface="Arial" panose="020B0604020202020204" pitchFamily="34" charset="0"/>
              </a:rPr>
              <a:t>Statement </a:t>
            </a:r>
            <a:r>
              <a:rPr lang="en-IE" sz="1200" dirty="0" smtClean="0">
                <a:latin typeface="Arial" panose="020B0604020202020204" pitchFamily="34" charset="0"/>
                <a:cs typeface="Arial" panose="020B0604020202020204" pitchFamily="34" charset="0"/>
              </a:rPr>
              <a:t>referred was </a:t>
            </a:r>
            <a:r>
              <a:rPr lang="en-IE" sz="1200" dirty="0">
                <a:latin typeface="Arial" panose="020B0604020202020204" pitchFamily="34" charset="0"/>
                <a:cs typeface="Arial" panose="020B0604020202020204" pitchFamily="34" charset="0"/>
              </a:rPr>
              <a:t>not recognised as </a:t>
            </a:r>
            <a:r>
              <a:rPr lang="en-IE" sz="1200" dirty="0" smtClean="0">
                <a:latin typeface="Arial" panose="020B0604020202020204" pitchFamily="34" charset="0"/>
                <a:cs typeface="Arial" panose="020B0604020202020204" pitchFamily="34" charset="0"/>
              </a:rPr>
              <a:t>such and </a:t>
            </a:r>
            <a:r>
              <a:rPr lang="en-IE" sz="1200" dirty="0">
                <a:latin typeface="Arial" panose="020B0604020202020204" pitchFamily="34" charset="0"/>
                <a:cs typeface="Arial" panose="020B0604020202020204" pitchFamily="34" charset="0"/>
              </a:rPr>
              <a:t>the Statement was </a:t>
            </a:r>
            <a:r>
              <a:rPr lang="en-IE" sz="1200" dirty="0" smtClean="0">
                <a:latin typeface="Arial" panose="020B0604020202020204" pitchFamily="34" charset="0"/>
                <a:cs typeface="Arial" panose="020B0604020202020204" pitchFamily="34" charset="0"/>
              </a:rPr>
              <a:t>not reviewed accordingly i.e. procedures named on the CSS were no longer available. </a:t>
            </a:r>
          </a:p>
        </p:txBody>
      </p:sp>
      <p:graphicFrame>
        <p:nvGraphicFramePr>
          <p:cNvPr id="16" name="Table 15"/>
          <p:cNvGraphicFramePr>
            <a:graphicFrameLocks noGrp="1"/>
          </p:cNvGraphicFramePr>
          <p:nvPr>
            <p:extLst>
              <p:ext uri="{D42A27DB-BD31-4B8C-83A1-F6EECF244321}">
                <p14:modId xmlns:p14="http://schemas.microsoft.com/office/powerpoint/2010/main" val="343928642"/>
              </p:ext>
            </p:extLst>
          </p:nvPr>
        </p:nvGraphicFramePr>
        <p:xfrm>
          <a:off x="265404" y="971550"/>
          <a:ext cx="5982996" cy="1559560"/>
        </p:xfrm>
        <a:graphic>
          <a:graphicData uri="http://schemas.openxmlformats.org/drawingml/2006/table">
            <a:tbl>
              <a:tblPr firstRow="1" bandRow="1">
                <a:tableStyleId>{5C22544A-7EE6-4342-B048-85BDC9FD1C3A}</a:tableStyleId>
              </a:tblPr>
              <a:tblGrid>
                <a:gridCol w="59829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provider of a relevant service shall review a Child Safeguarding Statement at intervals of not more than 24 months or as soon</a:t>
                      </a:r>
                      <a:r>
                        <a:rPr lang="en-IE" sz="1200" baseline="0" dirty="0" smtClean="0">
                          <a:latin typeface="Arial" panose="020B0604020202020204" pitchFamily="34" charset="0"/>
                          <a:cs typeface="Arial" panose="020B0604020202020204" pitchFamily="34" charset="0"/>
                        </a:rPr>
                        <a:t> </a:t>
                      </a:r>
                      <a:r>
                        <a:rPr lang="en-IE" sz="1200" dirty="0" smtClean="0">
                          <a:latin typeface="Arial" panose="020B0604020202020204" pitchFamily="34" charset="0"/>
                          <a:cs typeface="Arial" panose="020B0604020202020204" pitchFamily="34" charset="0"/>
                        </a:rPr>
                        <a:t>as practicable after there has been a material change in any matter to which the statement refers.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655513822"/>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4</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2</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57%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31658696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Child Protection </a:t>
            </a:r>
            <a:r>
              <a:rPr lang="en-IE" dirty="0"/>
              <a:t>&amp;</a:t>
            </a:r>
            <a:r>
              <a:rPr lang="en-IE" dirty="0" smtClean="0"/>
              <a:t> Welfare Policy | </a:t>
            </a:r>
            <a:r>
              <a:rPr lang="en-IE" sz="1800" b="0" dirty="0" smtClean="0"/>
              <a:t>Appendix 3 or equivalent </a:t>
            </a:r>
            <a:endParaRPr lang="en-IE" sz="1800" b="0" dirty="0"/>
          </a:p>
        </p:txBody>
      </p:sp>
      <p:sp>
        <p:nvSpPr>
          <p:cNvPr id="12" name="Rectangle 11"/>
          <p:cNvSpPr/>
          <p:nvPr/>
        </p:nvSpPr>
        <p:spPr>
          <a:xfrm>
            <a:off x="184741" y="2547372"/>
            <a:ext cx="6063659" cy="1200329"/>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2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200" b="1"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Appendix 3 of the HSE CPW Policy </a:t>
            </a:r>
            <a:r>
              <a:rPr lang="en-IE" sz="1200" dirty="0" smtClean="0">
                <a:latin typeface="Arial" panose="020B0604020202020204" pitchFamily="34" charset="0"/>
                <a:cs typeface="Arial" panose="020B0604020202020204" pitchFamily="34" charset="0"/>
              </a:rPr>
              <a:t>was </a:t>
            </a:r>
            <a:r>
              <a:rPr lang="en-IE" sz="1200" dirty="0">
                <a:latin typeface="Arial" panose="020B0604020202020204" pitchFamily="34" charset="0"/>
                <a:cs typeface="Arial" panose="020B0604020202020204" pitchFamily="34" charset="0"/>
              </a:rPr>
              <a:t>retained by line managers and </a:t>
            </a:r>
            <a:r>
              <a:rPr lang="en-IE" sz="1200" dirty="0" smtClean="0">
                <a:latin typeface="Arial" panose="020B0604020202020204" pitchFamily="34" charset="0"/>
                <a:cs typeface="Arial" panose="020B0604020202020204" pitchFamily="34" charset="0"/>
              </a:rPr>
              <a:t>was </a:t>
            </a:r>
            <a:r>
              <a:rPr lang="en-IE" sz="1200" dirty="0">
                <a:latin typeface="Arial" panose="020B0604020202020204" pitchFamily="34" charset="0"/>
                <a:cs typeface="Arial" panose="020B0604020202020204" pitchFamily="34" charset="0"/>
              </a:rPr>
              <a:t>signed by all </a:t>
            </a:r>
            <a:r>
              <a:rPr lang="en-IE" sz="1200" dirty="0" smtClean="0">
                <a:latin typeface="Arial" panose="020B0604020202020204" pitchFamily="34" charset="0"/>
                <a:cs typeface="Arial" panose="020B0604020202020204" pitchFamily="34" charset="0"/>
              </a:rPr>
              <a:t>staff (HSE Services only)</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IE" sz="12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A copy of the CPW Policy </a:t>
            </a:r>
            <a:r>
              <a:rPr lang="en-IE" sz="1200" dirty="0" smtClean="0">
                <a:latin typeface="Arial" panose="020B0604020202020204" pitchFamily="34" charset="0"/>
                <a:cs typeface="Arial" panose="020B0604020202020204" pitchFamily="34" charset="0"/>
              </a:rPr>
              <a:t>was </a:t>
            </a:r>
            <a:r>
              <a:rPr lang="en-IE" sz="1200" dirty="0">
                <a:latin typeface="Arial" panose="020B0604020202020204" pitchFamily="34" charset="0"/>
                <a:cs typeface="Arial" panose="020B0604020202020204" pitchFamily="34" charset="0"/>
              </a:rPr>
              <a:t>made available to all </a:t>
            </a:r>
            <a:r>
              <a:rPr lang="en-IE" sz="1200" dirty="0" smtClean="0">
                <a:latin typeface="Arial" panose="020B0604020202020204" pitchFamily="34" charset="0"/>
                <a:cs typeface="Arial" panose="020B0604020202020204" pitchFamily="34" charset="0"/>
              </a:rPr>
              <a:t>staff (Funded Services). </a:t>
            </a:r>
            <a:endParaRPr kumimoji="0" lang="en-IE" sz="12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2649316249"/>
              </p:ext>
            </p:extLst>
          </p:nvPr>
        </p:nvGraphicFramePr>
        <p:xfrm>
          <a:off x="265404" y="971550"/>
          <a:ext cx="5906796" cy="1376680"/>
        </p:xfrm>
        <a:graphic>
          <a:graphicData uri="http://schemas.openxmlformats.org/drawingml/2006/table">
            <a:tbl>
              <a:tblPr firstRow="1" bandRow="1">
                <a:tableStyleId>{5C22544A-7EE6-4342-B048-85BDC9FD1C3A}</a:tableStyleId>
              </a:tblPr>
              <a:tblGrid>
                <a:gridCol w="59067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All</a:t>
                      </a:r>
                      <a:r>
                        <a:rPr lang="en-IE" sz="1200" baseline="0" dirty="0" smtClean="0">
                          <a:latin typeface="Arial" panose="020B0604020202020204" pitchFamily="34" charset="0"/>
                          <a:cs typeface="Arial" panose="020B0604020202020204" pitchFamily="34" charset="0"/>
                        </a:rPr>
                        <a:t> </a:t>
                      </a:r>
                      <a:r>
                        <a:rPr lang="en-IE" sz="1200" dirty="0" smtClean="0">
                          <a:latin typeface="Arial" panose="020B0604020202020204" pitchFamily="34" charset="0"/>
                          <a:cs typeface="Arial" panose="020B0604020202020204" pitchFamily="34" charset="0"/>
                        </a:rPr>
                        <a:t>staff must ensure that they have read and understand their responsibilities as set out in the</a:t>
                      </a:r>
                      <a:r>
                        <a:rPr lang="en-IE" sz="1200" baseline="0" dirty="0" smtClean="0">
                          <a:latin typeface="Arial" panose="020B0604020202020204" pitchFamily="34" charset="0"/>
                          <a:cs typeface="Arial" panose="020B0604020202020204" pitchFamily="34" charset="0"/>
                        </a:rPr>
                        <a:t> Service's</a:t>
                      </a:r>
                      <a:r>
                        <a:rPr lang="en-IE" sz="1200" dirty="0" smtClean="0">
                          <a:latin typeface="Arial" panose="020B0604020202020204" pitchFamily="34" charset="0"/>
                          <a:cs typeface="Arial" panose="020B0604020202020204" pitchFamily="34" charset="0"/>
                        </a:rPr>
                        <a:t> Child Protection and Welfare Policy.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7" name="TextBox 6"/>
          <p:cNvSpPr txBox="1"/>
          <p:nvPr/>
        </p:nvSpPr>
        <p:spPr>
          <a:xfrm>
            <a:off x="184741" y="3948237"/>
            <a:ext cx="857379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ysClr val="windowText" lastClr="000000"/>
                </a:solidFill>
                <a:effectLst/>
                <a:uLnTx/>
                <a:uFillTx/>
              </a:rPr>
              <a:t>* </a:t>
            </a:r>
            <a:r>
              <a:rPr kumimoji="0" lang="en-IE" sz="1200" b="0" i="0" u="none" strike="noStrike" kern="0" cap="none" spc="0" normalizeH="0" baseline="0" noProof="0" dirty="0" smtClean="0">
                <a:ln>
                  <a:noFill/>
                </a:ln>
                <a:solidFill>
                  <a:srgbClr val="FF0000"/>
                </a:solidFill>
                <a:effectLst/>
                <a:uLnTx/>
                <a:uFillTx/>
              </a:rPr>
              <a:t>Findings</a:t>
            </a:r>
            <a:r>
              <a:rPr kumimoji="0" lang="en-IE" sz="1200" b="0" i="0" u="none" strike="noStrike" kern="0" cap="none" spc="0" normalizeH="0" noProof="0" dirty="0" smtClean="0">
                <a:ln>
                  <a:noFill/>
                </a:ln>
                <a:solidFill>
                  <a:srgbClr val="FF0000"/>
                </a:solidFill>
                <a:effectLst/>
                <a:uLnTx/>
                <a:uFillTx/>
              </a:rPr>
              <a:t> based on signed declarations by Service Managers</a:t>
            </a:r>
            <a:endParaRPr kumimoji="0" lang="en-IE" sz="1000" b="0" i="0" u="none" strike="noStrike" kern="0" cap="none" spc="0" normalizeH="0" baseline="0" noProof="0" dirty="0" smtClean="0">
              <a:ln>
                <a:noFill/>
              </a:ln>
              <a:solidFill>
                <a:srgbClr val="FF0000"/>
              </a:solidFill>
              <a:effectLst/>
              <a:uLnTx/>
              <a:uFillTx/>
            </a:endParaRPr>
          </a:p>
        </p:txBody>
      </p:sp>
      <p:graphicFrame>
        <p:nvGraphicFramePr>
          <p:cNvPr id="11" name="Table 10"/>
          <p:cNvGraphicFramePr>
            <a:graphicFrameLocks noGrp="1"/>
          </p:cNvGraphicFramePr>
          <p:nvPr>
            <p:extLst>
              <p:ext uri="{D42A27DB-BD31-4B8C-83A1-F6EECF244321}">
                <p14:modId xmlns:p14="http://schemas.microsoft.com/office/powerpoint/2010/main" val="3626417421"/>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7</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100%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8619702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Child Protection </a:t>
            </a:r>
            <a:r>
              <a:rPr lang="en-IE" dirty="0"/>
              <a:t>&amp;</a:t>
            </a:r>
            <a:r>
              <a:rPr lang="en-IE" dirty="0" smtClean="0"/>
              <a:t> Welfare Policy | </a:t>
            </a:r>
            <a:r>
              <a:rPr lang="en-IE" sz="1800" b="0" dirty="0" smtClean="0"/>
              <a:t>Funded &amp; Contracted*</a:t>
            </a:r>
            <a:endParaRPr lang="en-IE" sz="1800" b="0" dirty="0"/>
          </a:p>
        </p:txBody>
      </p:sp>
      <p:sp>
        <p:nvSpPr>
          <p:cNvPr id="12" name="Rectangle 11"/>
          <p:cNvSpPr/>
          <p:nvPr/>
        </p:nvSpPr>
        <p:spPr>
          <a:xfrm>
            <a:off x="184741" y="2547372"/>
            <a:ext cx="6063659" cy="1384995"/>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2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200" b="1"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There was </a:t>
            </a:r>
            <a:r>
              <a:rPr lang="en-IE" sz="1200" dirty="0">
                <a:latin typeface="Arial" panose="020B0604020202020204" pitchFamily="34" charset="0"/>
                <a:cs typeface="Arial" panose="020B0604020202020204" pitchFamily="34" charset="0"/>
              </a:rPr>
              <a:t>a CPW Policy in place </a:t>
            </a:r>
            <a:r>
              <a:rPr lang="en-IE" sz="1200" dirty="0" smtClean="0">
                <a:latin typeface="Arial" panose="020B0604020202020204" pitchFamily="34" charset="0"/>
                <a:cs typeface="Arial" panose="020B0604020202020204" pitchFamily="34" charset="0"/>
              </a:rPr>
              <a:t>in one service that was </a:t>
            </a:r>
            <a:r>
              <a:rPr lang="en-IE" sz="1200" dirty="0">
                <a:latin typeface="Arial" panose="020B0604020202020204" pitchFamily="34" charset="0"/>
                <a:cs typeface="Arial" panose="020B0604020202020204" pitchFamily="34" charset="0"/>
              </a:rPr>
              <a:t>not consistent with some of the core components of the HSE CPW </a:t>
            </a:r>
            <a:r>
              <a:rPr lang="en-IE" sz="1200" dirty="0" smtClean="0">
                <a:latin typeface="Arial" panose="020B0604020202020204" pitchFamily="34" charset="0"/>
                <a:cs typeface="Arial" panose="020B0604020202020204" pitchFamily="34" charset="0"/>
              </a:rPr>
              <a:t>Policy</a:t>
            </a:r>
            <a:r>
              <a:rPr lang="en-IE" sz="1200" dirty="0">
                <a:latin typeface="Arial" panose="020B0604020202020204" pitchFamily="34" charset="0"/>
                <a:cs typeface="Arial" panose="020B0604020202020204" pitchFamily="34" charset="0"/>
              </a:rPr>
              <a:t> </a:t>
            </a:r>
            <a:r>
              <a:rPr lang="en-IE" sz="1200" dirty="0" smtClean="0">
                <a:latin typeface="Arial" panose="020B0604020202020204" pitchFamily="34" charset="0"/>
                <a:cs typeface="Arial" panose="020B0604020202020204" pitchFamily="34" charset="0"/>
              </a:rPr>
              <a:t>i.e. the reporting procedure and dealing with disclosures of retrospective abuse. </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smtClean="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A copy of </a:t>
            </a:r>
            <a:r>
              <a:rPr lang="en-IE" sz="1200" dirty="0" smtClean="0">
                <a:latin typeface="Arial" panose="020B0604020202020204" pitchFamily="34" charset="0"/>
                <a:cs typeface="Arial" panose="020B0604020202020204" pitchFamily="34" charset="0"/>
              </a:rPr>
              <a:t>each service's </a:t>
            </a:r>
            <a:r>
              <a:rPr lang="en-IE" sz="1200" dirty="0">
                <a:latin typeface="Arial" panose="020B0604020202020204" pitchFamily="34" charset="0"/>
                <a:cs typeface="Arial" panose="020B0604020202020204" pitchFamily="34" charset="0"/>
              </a:rPr>
              <a:t>CPW Policy </a:t>
            </a:r>
            <a:r>
              <a:rPr lang="en-IE" sz="1200" dirty="0" smtClean="0">
                <a:latin typeface="Arial" panose="020B0604020202020204" pitchFamily="34" charset="0"/>
                <a:cs typeface="Arial" panose="020B0604020202020204" pitchFamily="34" charset="0"/>
              </a:rPr>
              <a:t>was made </a:t>
            </a:r>
            <a:r>
              <a:rPr lang="en-IE" sz="1200" dirty="0">
                <a:latin typeface="Arial" panose="020B0604020202020204" pitchFamily="34" charset="0"/>
                <a:cs typeface="Arial" panose="020B0604020202020204" pitchFamily="34" charset="0"/>
              </a:rPr>
              <a:t>available to all staff. </a:t>
            </a:r>
            <a:endParaRPr kumimoji="0" lang="en-IE" sz="12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1386647529"/>
              </p:ext>
            </p:extLst>
          </p:nvPr>
        </p:nvGraphicFramePr>
        <p:xfrm>
          <a:off x="265404" y="971550"/>
          <a:ext cx="5982996" cy="1193800"/>
        </p:xfrm>
        <a:graphic>
          <a:graphicData uri="http://schemas.openxmlformats.org/drawingml/2006/table">
            <a:tbl>
              <a:tblPr firstRow="1" bandRow="1">
                <a:tableStyleId>{5C22544A-7EE6-4342-B048-85BDC9FD1C3A}</a:tableStyleId>
              </a:tblPr>
              <a:tblGrid>
                <a:gridCol w="59829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HSE funded and contracted services should have a CPW Policy that is consistent with the core components of the HSE CPW Policy.</a:t>
                      </a: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10" name="TextBox 9"/>
          <p:cNvSpPr txBox="1"/>
          <p:nvPr/>
        </p:nvSpPr>
        <p:spPr>
          <a:xfrm>
            <a:off x="265404" y="4629150"/>
            <a:ext cx="8573796" cy="24622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ysClr val="windowText" lastClr="000000"/>
                </a:solidFill>
                <a:effectLst/>
                <a:uLnTx/>
                <a:uFillTx/>
              </a:rPr>
              <a:t>* </a:t>
            </a:r>
            <a:r>
              <a:rPr lang="en-IE" sz="1000" noProof="0" dirty="0" smtClean="0"/>
              <a:t>Five</a:t>
            </a:r>
            <a:r>
              <a:rPr lang="en-IE" sz="1000" dirty="0" smtClean="0"/>
              <a:t> of the seven services selected were HSE Funded Services.  </a:t>
            </a:r>
            <a:endParaRPr kumimoji="0" lang="en-IE" sz="700" b="0" i="0" u="none" strike="noStrike" kern="0" cap="none" spc="0" normalizeH="0" baseline="0" noProof="0" dirty="0" smtClean="0">
              <a:ln>
                <a:noFill/>
              </a:ln>
              <a:solidFill>
                <a:sysClr val="windowText" lastClr="000000"/>
              </a:solidFill>
              <a:effectLst/>
              <a:uLnTx/>
              <a:uFillTx/>
            </a:endParaRPr>
          </a:p>
        </p:txBody>
      </p:sp>
      <p:graphicFrame>
        <p:nvGraphicFramePr>
          <p:cNvPr id="13" name="Table 12"/>
          <p:cNvGraphicFramePr>
            <a:graphicFrameLocks noGrp="1"/>
          </p:cNvGraphicFramePr>
          <p:nvPr>
            <p:extLst>
              <p:ext uri="{D42A27DB-BD31-4B8C-83A1-F6EECF244321}">
                <p14:modId xmlns:p14="http://schemas.microsoft.com/office/powerpoint/2010/main" val="3026135507"/>
              </p:ext>
            </p:extLst>
          </p:nvPr>
        </p:nvGraphicFramePr>
        <p:xfrm>
          <a:off x="6705600" y="1002756"/>
          <a:ext cx="2174488" cy="2123321"/>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4</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N/A</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r>
                        <a:rPr lang="en-IE" sz="1100" b="0" i="0" u="none" strike="noStrike" dirty="0" smtClean="0">
                          <a:solidFill>
                            <a:srgbClr val="000000"/>
                          </a:solidFill>
                          <a:effectLst/>
                          <a:latin typeface="Arial" panose="020B0604020202020204" pitchFamily="34" charset="0"/>
                        </a:rPr>
                        <a:t>2</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42445644"/>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80%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7018238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Mandatory Training | </a:t>
            </a:r>
            <a:r>
              <a:rPr lang="en-IE" sz="1800" b="0" dirty="0" smtClean="0"/>
              <a:t>'An Introduction to Children First' 3 yearly </a:t>
            </a:r>
            <a:endParaRPr lang="en-IE" sz="1800" b="0" dirty="0"/>
          </a:p>
        </p:txBody>
      </p:sp>
      <p:sp>
        <p:nvSpPr>
          <p:cNvPr id="12" name="Rectangle 11"/>
          <p:cNvSpPr/>
          <p:nvPr/>
        </p:nvSpPr>
        <p:spPr>
          <a:xfrm>
            <a:off x="184741" y="2547372"/>
            <a:ext cx="5987459" cy="1200329"/>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2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200" b="1"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Mandatory Children First Training ‘An Introduction to Children First’ was up to date for all staff. </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Certificates of completion are retained on file by line management. </a:t>
            </a:r>
          </a:p>
        </p:txBody>
      </p:sp>
      <p:graphicFrame>
        <p:nvGraphicFramePr>
          <p:cNvPr id="16" name="Table 15"/>
          <p:cNvGraphicFramePr>
            <a:graphicFrameLocks noGrp="1"/>
          </p:cNvGraphicFramePr>
          <p:nvPr>
            <p:extLst>
              <p:ext uri="{D42A27DB-BD31-4B8C-83A1-F6EECF244321}">
                <p14:modId xmlns:p14="http://schemas.microsoft.com/office/powerpoint/2010/main" val="599463815"/>
              </p:ext>
            </p:extLst>
          </p:nvPr>
        </p:nvGraphicFramePr>
        <p:xfrm>
          <a:off x="265404" y="971550"/>
          <a:ext cx="5906796" cy="1559560"/>
        </p:xfrm>
        <a:graphic>
          <a:graphicData uri="http://schemas.openxmlformats.org/drawingml/2006/table">
            <a:tbl>
              <a:tblPr firstRow="1" bandRow="1">
                <a:tableStyleId>{5C22544A-7EE6-4342-B048-85BDC9FD1C3A}</a:tableStyleId>
              </a:tblPr>
              <a:tblGrid>
                <a:gridCol w="59067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All HSE staff, volunteers, students, contracted staff and staff of HSE funded organisations are required to complete the mandatory HSE eLearning module ‘An Introduction to Children First’, as required (currently every 3 years).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9" name="TextBox 8"/>
          <p:cNvSpPr txBox="1"/>
          <p:nvPr/>
        </p:nvSpPr>
        <p:spPr>
          <a:xfrm>
            <a:off x="184741" y="4019550"/>
            <a:ext cx="857379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ysClr val="windowText" lastClr="000000"/>
                </a:solidFill>
                <a:effectLst/>
                <a:uLnTx/>
                <a:uFillTx/>
              </a:rPr>
              <a:t>* </a:t>
            </a:r>
            <a:r>
              <a:rPr kumimoji="0" lang="en-IE" sz="1200" b="0" i="0" u="none" strike="noStrike" kern="0" cap="none" spc="0" normalizeH="0" baseline="0" noProof="0" dirty="0" smtClean="0">
                <a:ln>
                  <a:noFill/>
                </a:ln>
                <a:solidFill>
                  <a:srgbClr val="FF0000"/>
                </a:solidFill>
                <a:effectLst/>
                <a:uLnTx/>
                <a:uFillTx/>
              </a:rPr>
              <a:t>Findings</a:t>
            </a:r>
            <a:r>
              <a:rPr kumimoji="0" lang="en-IE" sz="1200" b="0" i="0" u="none" strike="noStrike" kern="0" cap="none" spc="0" normalizeH="0" noProof="0" dirty="0" smtClean="0">
                <a:ln>
                  <a:noFill/>
                </a:ln>
                <a:solidFill>
                  <a:srgbClr val="FF0000"/>
                </a:solidFill>
                <a:effectLst/>
                <a:uLnTx/>
                <a:uFillTx/>
              </a:rPr>
              <a:t> based on signed declarations by Service Managers</a:t>
            </a:r>
            <a:endParaRPr kumimoji="0" lang="en-IE" sz="700" b="0" i="0" u="none" strike="noStrike" kern="0" cap="none" spc="0" normalizeH="0" baseline="0" noProof="0" dirty="0" smtClean="0">
              <a:ln>
                <a:noFill/>
              </a:ln>
              <a:solidFill>
                <a:srgbClr val="FF0000"/>
              </a:solidFill>
              <a:effectLst/>
              <a:uLnTx/>
              <a:uFillTx/>
            </a:endParaRPr>
          </a:p>
        </p:txBody>
      </p:sp>
      <p:graphicFrame>
        <p:nvGraphicFramePr>
          <p:cNvPr id="11" name="Table 10"/>
          <p:cNvGraphicFramePr>
            <a:graphicFrameLocks noGrp="1"/>
          </p:cNvGraphicFramePr>
          <p:nvPr>
            <p:extLst>
              <p:ext uri="{D42A27DB-BD31-4B8C-83A1-F6EECF244321}">
                <p14:modId xmlns:p14="http://schemas.microsoft.com/office/powerpoint/2010/main" val="1370598816"/>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7</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100%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7553169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Child Protection &amp; Welfare Records | </a:t>
            </a:r>
            <a:r>
              <a:rPr lang="en-IE" sz="1800" b="0" dirty="0" smtClean="0"/>
              <a:t>Procedures for storage</a:t>
            </a:r>
            <a:endParaRPr lang="en-IE" sz="1800" b="0" dirty="0"/>
          </a:p>
        </p:txBody>
      </p:sp>
      <p:sp>
        <p:nvSpPr>
          <p:cNvPr id="12" name="Rectangle 11"/>
          <p:cNvSpPr/>
          <p:nvPr/>
        </p:nvSpPr>
        <p:spPr>
          <a:xfrm>
            <a:off x="184741" y="2547372"/>
            <a:ext cx="5911259" cy="1384995"/>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2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200" b="1"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In one service, CPW records appeared to be stored securely and appropriately however clear procedures and implementation of same could not be evidenced. There was no procedure in place on how to separate and manage files, and there was no evidence to suggest that access to CPW records had been considered to ensure proportionate access on a 'need to know' basis. </a:t>
            </a:r>
          </a:p>
        </p:txBody>
      </p:sp>
      <p:graphicFrame>
        <p:nvGraphicFramePr>
          <p:cNvPr id="16" name="Table 15"/>
          <p:cNvGraphicFramePr>
            <a:graphicFrameLocks noGrp="1"/>
          </p:cNvGraphicFramePr>
          <p:nvPr>
            <p:extLst>
              <p:ext uri="{D42A27DB-BD31-4B8C-83A1-F6EECF244321}">
                <p14:modId xmlns:p14="http://schemas.microsoft.com/office/powerpoint/2010/main" val="43070108"/>
              </p:ext>
            </p:extLst>
          </p:nvPr>
        </p:nvGraphicFramePr>
        <p:xfrm>
          <a:off x="265404" y="971550"/>
          <a:ext cx="5830596" cy="1376680"/>
        </p:xfrm>
        <a:graphic>
          <a:graphicData uri="http://schemas.openxmlformats.org/drawingml/2006/table">
            <a:tbl>
              <a:tblPr firstRow="1" bandRow="1">
                <a:tableStyleId>{5C22544A-7EE6-4342-B048-85BDC9FD1C3A}</a:tableStyleId>
              </a:tblPr>
              <a:tblGrid>
                <a:gridCol w="58305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Child protection and welfare records must be appropriately filed and securely stored in a manner which upholds the</a:t>
                      </a:r>
                      <a:r>
                        <a:rPr lang="en-IE" sz="1200" baseline="0" dirty="0" smtClean="0">
                          <a:latin typeface="Arial" panose="020B0604020202020204" pitchFamily="34" charset="0"/>
                          <a:cs typeface="Arial" panose="020B0604020202020204" pitchFamily="34" charset="0"/>
                        </a:rPr>
                        <a:t> </a:t>
                      </a:r>
                      <a:r>
                        <a:rPr lang="en-IE" sz="1200" dirty="0" smtClean="0">
                          <a:latin typeface="Arial" panose="020B0604020202020204" pitchFamily="34" charset="0"/>
                          <a:cs typeface="Arial" panose="020B0604020202020204" pitchFamily="34" charset="0"/>
                        </a:rPr>
                        <a:t>confidential nature of the information.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214657198"/>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6</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86%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15545382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CP&amp;W Concerns | </a:t>
            </a:r>
            <a:r>
              <a:rPr lang="en-IE" sz="1800" b="0" dirty="0" smtClean="0"/>
              <a:t>Reporting Procedure</a:t>
            </a:r>
            <a:endParaRPr lang="en-IE" sz="1800" b="0" dirty="0"/>
          </a:p>
        </p:txBody>
      </p:sp>
      <p:sp>
        <p:nvSpPr>
          <p:cNvPr id="12" name="Rectangle 11"/>
          <p:cNvSpPr/>
          <p:nvPr/>
        </p:nvSpPr>
        <p:spPr>
          <a:xfrm>
            <a:off x="184741" y="2547372"/>
            <a:ext cx="5758859" cy="83099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2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200" b="1" dirty="0" smtClean="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All services could evidence that CPW </a:t>
            </a:r>
            <a:r>
              <a:rPr lang="en-IE" sz="1200" dirty="0">
                <a:latin typeface="Arial" panose="020B0604020202020204" pitchFamily="34" charset="0"/>
                <a:cs typeface="Arial" panose="020B0604020202020204" pitchFamily="34" charset="0"/>
              </a:rPr>
              <a:t>Reporting </a:t>
            </a:r>
            <a:r>
              <a:rPr lang="en-IE" sz="1200" dirty="0" smtClean="0">
                <a:latin typeface="Arial" panose="020B0604020202020204" pitchFamily="34" charset="0"/>
                <a:cs typeface="Arial" panose="020B0604020202020204" pitchFamily="34" charset="0"/>
              </a:rPr>
              <a:t>Procedures were </a:t>
            </a:r>
            <a:r>
              <a:rPr lang="en-IE" sz="1200" dirty="0">
                <a:latin typeface="Arial" panose="020B0604020202020204" pitchFamily="34" charset="0"/>
                <a:cs typeface="Arial" panose="020B0604020202020204" pitchFamily="34" charset="0"/>
              </a:rPr>
              <a:t>in place </a:t>
            </a:r>
            <a:r>
              <a:rPr lang="en-IE" sz="1200" dirty="0" smtClean="0">
                <a:latin typeface="Arial" panose="020B0604020202020204" pitchFamily="34" charset="0"/>
                <a:cs typeface="Arial" panose="020B0604020202020204" pitchFamily="34" charset="0"/>
              </a:rPr>
              <a:t>that were </a:t>
            </a:r>
            <a:r>
              <a:rPr lang="en-IE" sz="1200" dirty="0">
                <a:latin typeface="Arial" panose="020B0604020202020204" pitchFamily="34" charset="0"/>
                <a:cs typeface="Arial" panose="020B0604020202020204" pitchFamily="34" charset="0"/>
              </a:rPr>
              <a:t>fully implemented and being adhered to. </a:t>
            </a:r>
          </a:p>
        </p:txBody>
      </p:sp>
      <p:graphicFrame>
        <p:nvGraphicFramePr>
          <p:cNvPr id="16" name="Table 15"/>
          <p:cNvGraphicFramePr>
            <a:graphicFrameLocks noGrp="1"/>
          </p:cNvGraphicFramePr>
          <p:nvPr>
            <p:extLst>
              <p:ext uri="{D42A27DB-BD31-4B8C-83A1-F6EECF244321}">
                <p14:modId xmlns:p14="http://schemas.microsoft.com/office/powerpoint/2010/main" val="4248673206"/>
              </p:ext>
            </p:extLst>
          </p:nvPr>
        </p:nvGraphicFramePr>
        <p:xfrm>
          <a:off x="265404" y="971550"/>
          <a:ext cx="5525796" cy="1559560"/>
        </p:xfrm>
        <a:graphic>
          <a:graphicData uri="http://schemas.openxmlformats.org/drawingml/2006/table">
            <a:tbl>
              <a:tblPr firstRow="1" bandRow="1">
                <a:tableStyleId>{5C22544A-7EE6-4342-B048-85BDC9FD1C3A}</a:tableStyleId>
              </a:tblPr>
              <a:tblGrid>
                <a:gridCol w="55257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All organisations should have procedures in place for reporting child protection and welfare concerns. Procedures should be made available and followed by all staff members, students and volunteers.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90666109"/>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7</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100%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243578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Service Arrangements| </a:t>
            </a:r>
            <a:r>
              <a:rPr lang="en-IE" sz="1800" b="0" dirty="0" smtClean="0"/>
              <a:t>Funded &amp; Contracted*</a:t>
            </a:r>
            <a:endParaRPr lang="en-IE" sz="1800" b="0" dirty="0"/>
          </a:p>
        </p:txBody>
      </p:sp>
      <p:sp>
        <p:nvSpPr>
          <p:cNvPr id="12" name="Rectangle 11"/>
          <p:cNvSpPr/>
          <p:nvPr/>
        </p:nvSpPr>
        <p:spPr>
          <a:xfrm>
            <a:off x="184741" y="2547372"/>
            <a:ext cx="5911259" cy="83099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2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In two services Self-assessment </a:t>
            </a:r>
            <a:r>
              <a:rPr lang="en-IE" sz="1200" dirty="0">
                <a:latin typeface="Arial" panose="020B0604020202020204" pitchFamily="34" charset="0"/>
                <a:cs typeface="Arial" panose="020B0604020202020204" pitchFamily="34" charset="0"/>
              </a:rPr>
              <a:t>Checklists </a:t>
            </a:r>
            <a:r>
              <a:rPr lang="en-IE" sz="1200" dirty="0" smtClean="0">
                <a:latin typeface="Arial" panose="020B0604020202020204" pitchFamily="34" charset="0"/>
                <a:cs typeface="Arial" panose="020B0604020202020204" pitchFamily="34" charset="0"/>
              </a:rPr>
              <a:t>were not available on request; in one service for the current year and in another for the previous year.  </a:t>
            </a:r>
            <a:endPar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2584781001"/>
              </p:ext>
            </p:extLst>
          </p:nvPr>
        </p:nvGraphicFramePr>
        <p:xfrm>
          <a:off x="265404" y="971550"/>
          <a:ext cx="5830596" cy="1376680"/>
        </p:xfrm>
        <a:graphic>
          <a:graphicData uri="http://schemas.openxmlformats.org/drawingml/2006/table">
            <a:tbl>
              <a:tblPr firstRow="1" bandRow="1">
                <a:tableStyleId>{5C22544A-7EE6-4342-B048-85BDC9FD1C3A}</a:tableStyleId>
              </a:tblPr>
              <a:tblGrid>
                <a:gridCol w="58305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The ‘Implementation and Compliance Self-Audit Checklist for HSE and HSE Funded and Contracted Services’ must be completed annually by Funded Service providers and made available to the HSE on request. </a:t>
                      </a: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10" name="TextBox 9"/>
          <p:cNvSpPr txBox="1"/>
          <p:nvPr/>
        </p:nvSpPr>
        <p:spPr>
          <a:xfrm>
            <a:off x="265404" y="4629150"/>
            <a:ext cx="8573796" cy="24622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ysClr val="windowText" lastClr="000000"/>
                </a:solidFill>
                <a:effectLst/>
                <a:uLnTx/>
                <a:uFillTx/>
              </a:rPr>
              <a:t>* </a:t>
            </a:r>
            <a:r>
              <a:rPr lang="en-IE" sz="1000" dirty="0" smtClean="0"/>
              <a:t>Five</a:t>
            </a:r>
            <a:r>
              <a:rPr kumimoji="0" lang="en-IE" sz="1000" b="0" i="0" u="none" strike="noStrike" kern="0" cap="none" spc="0" normalizeH="0" baseline="0" noProof="0" dirty="0" smtClean="0">
                <a:ln>
                  <a:noFill/>
                </a:ln>
                <a:solidFill>
                  <a:sysClr val="windowText" lastClr="000000"/>
                </a:solidFill>
                <a:effectLst/>
                <a:uLnTx/>
                <a:uFillTx/>
              </a:rPr>
              <a:t> of the </a:t>
            </a:r>
            <a:r>
              <a:rPr lang="en-IE" sz="1000" dirty="0" smtClean="0"/>
              <a:t>seven</a:t>
            </a:r>
            <a:r>
              <a:rPr kumimoji="0" lang="en-IE" sz="1000" b="0" i="0" u="none" strike="noStrike" kern="0" cap="none" spc="0" normalizeH="0" baseline="0" noProof="0" dirty="0" smtClean="0">
                <a:ln>
                  <a:noFill/>
                </a:ln>
                <a:solidFill>
                  <a:sysClr val="windowText" lastClr="000000"/>
                </a:solidFill>
                <a:effectLst/>
                <a:uLnTx/>
                <a:uFillTx/>
              </a:rPr>
              <a:t> services selected were HSE Funded Services.  </a:t>
            </a:r>
            <a:endParaRPr kumimoji="0" lang="en-IE" sz="700" b="0" i="0" u="none" strike="noStrike" kern="0" cap="none" spc="0" normalizeH="0" baseline="0" noProof="0" dirty="0" smtClean="0">
              <a:ln>
                <a:noFill/>
              </a:ln>
              <a:solidFill>
                <a:sysClr val="windowText" lastClr="000000"/>
              </a:solidFill>
              <a:effectLst/>
              <a:uLnTx/>
              <a:uFillTx/>
            </a:endParaRPr>
          </a:p>
        </p:txBody>
      </p:sp>
      <p:graphicFrame>
        <p:nvGraphicFramePr>
          <p:cNvPr id="13" name="Table 12"/>
          <p:cNvGraphicFramePr>
            <a:graphicFrameLocks noGrp="1"/>
          </p:cNvGraphicFramePr>
          <p:nvPr>
            <p:extLst>
              <p:ext uri="{D42A27DB-BD31-4B8C-83A1-F6EECF244321}">
                <p14:modId xmlns:p14="http://schemas.microsoft.com/office/powerpoint/2010/main" val="4035077621"/>
              </p:ext>
            </p:extLst>
          </p:nvPr>
        </p:nvGraphicFramePr>
        <p:xfrm>
          <a:off x="6705600" y="1002756"/>
          <a:ext cx="2174488" cy="2123321"/>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3</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N/A</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r>
                        <a:rPr lang="en-IE" sz="1100" b="0" i="0" u="none" strike="noStrike" dirty="0" smtClean="0">
                          <a:solidFill>
                            <a:srgbClr val="000000"/>
                          </a:solidFill>
                          <a:effectLst/>
                          <a:latin typeface="Arial" panose="020B0604020202020204" pitchFamily="34" charset="0"/>
                        </a:rPr>
                        <a:t>2</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6197765"/>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60%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32874635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dirty="0"/>
              <a:t>Services</a:t>
            </a:r>
            <a:r>
              <a:rPr spc="-20" dirty="0"/>
              <a:t> </a:t>
            </a:r>
            <a:r>
              <a:rPr dirty="0"/>
              <a:t>selected</a:t>
            </a:r>
            <a:r>
              <a:rPr spc="-30" dirty="0"/>
              <a:t> </a:t>
            </a:r>
            <a:r>
              <a:rPr dirty="0"/>
              <a:t>for</a:t>
            </a:r>
            <a:r>
              <a:rPr spc="-114" dirty="0"/>
              <a:t> </a:t>
            </a:r>
            <a:r>
              <a:rPr lang="en-IE" dirty="0" smtClean="0"/>
              <a:t>Compliance Check</a:t>
            </a:r>
            <a:endParaRPr spc="-20" dirty="0"/>
          </a:p>
        </p:txBody>
      </p:sp>
      <p:sp>
        <p:nvSpPr>
          <p:cNvPr id="3" name="object 3"/>
          <p:cNvSpPr/>
          <p:nvPr/>
        </p:nvSpPr>
        <p:spPr>
          <a:xfrm>
            <a:off x="283463" y="2410967"/>
            <a:ext cx="7545705" cy="1324610"/>
          </a:xfrm>
          <a:custGeom>
            <a:avLst/>
            <a:gdLst/>
            <a:ahLst/>
            <a:cxnLst/>
            <a:rect l="l" t="t" r="r" b="b"/>
            <a:pathLst>
              <a:path w="7545705" h="1324610">
                <a:moveTo>
                  <a:pt x="0" y="1324356"/>
                </a:moveTo>
                <a:lnTo>
                  <a:pt x="7545324" y="1324356"/>
                </a:lnTo>
                <a:lnTo>
                  <a:pt x="7545324" y="0"/>
                </a:lnTo>
                <a:lnTo>
                  <a:pt x="0" y="0"/>
                </a:lnTo>
                <a:lnTo>
                  <a:pt x="0" y="1324356"/>
                </a:lnTo>
                <a:close/>
              </a:path>
            </a:pathLst>
          </a:custGeom>
          <a:ln w="12192">
            <a:solidFill>
              <a:srgbClr val="FFFFFF"/>
            </a:solidFill>
          </a:ln>
        </p:spPr>
        <p:txBody>
          <a:bodyPr wrap="square" lIns="0" tIns="0" rIns="0" bIns="0" rtlCol="0"/>
          <a:lstStyle/>
          <a:p>
            <a:endParaRPr/>
          </a:p>
        </p:txBody>
      </p:sp>
      <p:sp>
        <p:nvSpPr>
          <p:cNvPr id="4" name="object 4"/>
          <p:cNvSpPr txBox="1"/>
          <p:nvPr/>
        </p:nvSpPr>
        <p:spPr>
          <a:xfrm>
            <a:off x="457199" y="1200150"/>
            <a:ext cx="8154416" cy="3339376"/>
          </a:xfrm>
          <a:prstGeom prst="rect">
            <a:avLst/>
          </a:prstGeom>
        </p:spPr>
        <p:txBody>
          <a:bodyPr vert="horz" wrap="square" lIns="0" tIns="0" rIns="0" bIns="0" rtlCol="0">
            <a:spAutoFit/>
          </a:bodyPr>
          <a:lstStyle/>
          <a:p>
            <a:pPr marL="354965" indent="-342265">
              <a:lnSpc>
                <a:spcPts val="1920"/>
              </a:lnSpc>
              <a:buClr>
                <a:srgbClr val="F66946"/>
              </a:buClr>
              <a:buSzPct val="119444"/>
              <a:buFont typeface="Arial" panose="020B0604020202020204" pitchFamily="34" charset="0"/>
              <a:buChar char="•"/>
              <a:tabLst>
                <a:tab pos="354965" algn="l"/>
              </a:tabLst>
            </a:pPr>
            <a:r>
              <a:rPr lang="en-IE" sz="1600" dirty="0" smtClean="0">
                <a:solidFill>
                  <a:schemeClr val="tx1"/>
                </a:solidFill>
                <a:latin typeface="Arial" panose="020B0604020202020204" pitchFamily="34" charset="0"/>
                <a:cs typeface="Arial" panose="020B0604020202020204" pitchFamily="34" charset="0"/>
              </a:rPr>
              <a:t>Children's </a:t>
            </a:r>
            <a:r>
              <a:rPr lang="en-IE" sz="1600" dirty="0" smtClean="0">
                <a:solidFill>
                  <a:schemeClr val="tx1"/>
                </a:solidFill>
                <a:latin typeface="Arial" panose="020B0604020202020204" pitchFamily="34" charset="0"/>
                <a:cs typeface="Arial" panose="020B0604020202020204" pitchFamily="34" charset="0"/>
              </a:rPr>
              <a:t>Disability Network Teams were selected for HSE Children First Compliance Assurance Checks in Q2 2023. </a:t>
            </a:r>
          </a:p>
          <a:p>
            <a:pPr marL="12700">
              <a:lnSpc>
                <a:spcPts val="1920"/>
              </a:lnSpc>
              <a:buClr>
                <a:srgbClr val="F66946"/>
              </a:buClr>
              <a:buSzPct val="119444"/>
              <a:tabLst>
                <a:tab pos="354965" algn="l"/>
              </a:tabLst>
            </a:pPr>
            <a:endParaRPr lang="en-IE" sz="1600" dirty="0" smtClean="0">
              <a:solidFill>
                <a:schemeClr val="tx1"/>
              </a:solidFill>
              <a:latin typeface="Arial" panose="020B0604020202020204" pitchFamily="34" charset="0"/>
              <a:cs typeface="Arial" panose="020B0604020202020204" pitchFamily="34" charset="0"/>
            </a:endParaRPr>
          </a:p>
          <a:p>
            <a:pPr marL="354965" indent="-342265">
              <a:lnSpc>
                <a:spcPts val="1920"/>
              </a:lnSpc>
              <a:buClr>
                <a:srgbClr val="F66946"/>
              </a:buClr>
              <a:buSzPct val="119444"/>
              <a:buFont typeface="Arial" panose="020B0604020202020204" pitchFamily="34" charset="0"/>
              <a:buChar char="•"/>
              <a:tabLst>
                <a:tab pos="354965" algn="l"/>
              </a:tabLst>
            </a:pPr>
            <a:r>
              <a:rPr lang="en-IE" sz="1600" dirty="0" smtClean="0">
                <a:solidFill>
                  <a:schemeClr val="tx1"/>
                </a:solidFill>
                <a:latin typeface="Arial" panose="020B0604020202020204" pitchFamily="34" charset="0"/>
                <a:cs typeface="Arial" panose="020B0604020202020204" pitchFamily="34" charset="0"/>
              </a:rPr>
              <a:t>All Heads of Service for Disability Services and CDNT Managers were invited to attend an Information Session which took place on 20th April 2023. All were provided with a copy of the </a:t>
            </a:r>
            <a:r>
              <a:rPr lang="en-IE" sz="1600" dirty="0" smtClean="0">
                <a:solidFill>
                  <a:schemeClr val="tx1"/>
                </a:solidFill>
                <a:latin typeface="Arial" panose="020B0604020202020204" pitchFamily="34" charset="0"/>
                <a:cs typeface="Arial" panose="020B0604020202020204" pitchFamily="34" charset="0"/>
                <a:hlinkClick r:id="rId2"/>
              </a:rPr>
              <a:t>HSE Children First Compliance Assurance Framework</a:t>
            </a:r>
            <a:r>
              <a:rPr lang="en-IE" sz="1600" dirty="0" smtClean="0">
                <a:solidFill>
                  <a:schemeClr val="tx1"/>
                </a:solidFill>
                <a:latin typeface="Arial" panose="020B0604020202020204" pitchFamily="34" charset="0"/>
                <a:cs typeface="Arial" panose="020B0604020202020204" pitchFamily="34" charset="0"/>
              </a:rPr>
              <a:t>. </a:t>
            </a:r>
          </a:p>
          <a:p>
            <a:pPr marL="12700">
              <a:lnSpc>
                <a:spcPts val="1920"/>
              </a:lnSpc>
              <a:buClr>
                <a:srgbClr val="F66946"/>
              </a:buClr>
              <a:buSzPct val="119444"/>
              <a:tabLst>
                <a:tab pos="354965" algn="l"/>
              </a:tabLst>
            </a:pPr>
            <a:endParaRPr lang="en-IE" sz="1600" dirty="0" smtClean="0">
              <a:solidFill>
                <a:schemeClr val="tx1"/>
              </a:solidFill>
              <a:latin typeface="Arial" panose="020B0604020202020204" pitchFamily="34" charset="0"/>
              <a:cs typeface="Arial" panose="020B0604020202020204" pitchFamily="34" charset="0"/>
            </a:endParaRPr>
          </a:p>
          <a:p>
            <a:pPr marL="354965" indent="-342265">
              <a:lnSpc>
                <a:spcPts val="1920"/>
              </a:lnSpc>
              <a:buClr>
                <a:srgbClr val="F66946"/>
              </a:buClr>
              <a:buSzPct val="119444"/>
              <a:buFont typeface="Arial" panose="020B0604020202020204" pitchFamily="34" charset="0"/>
              <a:buChar char="•"/>
              <a:tabLst>
                <a:tab pos="354965" algn="l"/>
              </a:tabLst>
            </a:pPr>
            <a:r>
              <a:rPr lang="en-IE" sz="1600" dirty="0" smtClean="0">
                <a:solidFill>
                  <a:schemeClr val="tx1"/>
                </a:solidFill>
                <a:latin typeface="Arial" panose="020B0604020202020204" pitchFamily="34" charset="0"/>
                <a:cs typeface="Arial" panose="020B0604020202020204" pitchFamily="34" charset="0"/>
              </a:rPr>
              <a:t>Seven CDNT</a:t>
            </a:r>
            <a:r>
              <a:rPr lang="en-IE" sz="1600" dirty="0">
                <a:solidFill>
                  <a:schemeClr val="tx1"/>
                </a:solidFill>
                <a:latin typeface="Arial" panose="020B0604020202020204" pitchFamily="34" charset="0"/>
                <a:cs typeface="Arial" panose="020B0604020202020204" pitchFamily="34" charset="0"/>
              </a:rPr>
              <a:t>s</a:t>
            </a:r>
            <a:r>
              <a:rPr lang="en-IE" sz="1600" dirty="0" smtClean="0">
                <a:solidFill>
                  <a:schemeClr val="tx1"/>
                </a:solidFill>
                <a:latin typeface="Arial" panose="020B0604020202020204" pitchFamily="34" charset="0"/>
                <a:cs typeface="Arial" panose="020B0604020202020204" pitchFamily="34" charset="0"/>
              </a:rPr>
              <a:t> were randomly selected to undergo a HSE Children First Compliance Assurance Check. Two were HSE services and five were led by a HSE Funded Agency.</a:t>
            </a:r>
          </a:p>
          <a:p>
            <a:pPr marL="12700">
              <a:lnSpc>
                <a:spcPts val="1920"/>
              </a:lnSpc>
              <a:buClr>
                <a:srgbClr val="F66946"/>
              </a:buClr>
              <a:buSzPct val="119444"/>
              <a:tabLst>
                <a:tab pos="354965" algn="l"/>
              </a:tabLst>
            </a:pPr>
            <a:r>
              <a:rPr lang="en-IE" sz="1600" dirty="0" smtClean="0">
                <a:solidFill>
                  <a:schemeClr val="tx1"/>
                </a:solidFill>
                <a:latin typeface="Arial" panose="020B0604020202020204" pitchFamily="34" charset="0"/>
                <a:cs typeface="Arial" panose="020B0604020202020204" pitchFamily="34" charset="0"/>
              </a:rPr>
              <a:t> </a:t>
            </a:r>
          </a:p>
          <a:p>
            <a:pPr marL="354965" indent="-342265">
              <a:lnSpc>
                <a:spcPts val="1920"/>
              </a:lnSpc>
              <a:buClr>
                <a:srgbClr val="F66946"/>
              </a:buClr>
              <a:buSzPct val="119444"/>
              <a:buFont typeface="Arial" panose="020B0604020202020204" pitchFamily="34" charset="0"/>
              <a:buChar char="•"/>
              <a:tabLst>
                <a:tab pos="354965" algn="l"/>
              </a:tabLst>
            </a:pPr>
            <a:r>
              <a:rPr lang="en-IE" sz="1600" dirty="0" smtClean="0">
                <a:solidFill>
                  <a:schemeClr val="tx1"/>
                </a:solidFill>
                <a:latin typeface="Arial" panose="020B0604020202020204" pitchFamily="34" charset="0"/>
                <a:cs typeface="Arial" panose="020B0604020202020204" pitchFamily="34" charset="0"/>
              </a:rPr>
              <a:t>Compliance Assurance Checks took place between April and July 2023.</a:t>
            </a:r>
          </a:p>
          <a:p>
            <a:pPr marL="12700">
              <a:lnSpc>
                <a:spcPct val="150000"/>
              </a:lnSpc>
              <a:buClr>
                <a:srgbClr val="F66946"/>
              </a:buClr>
              <a:buSzPct val="119444"/>
              <a:tabLst>
                <a:tab pos="354965" algn="l"/>
              </a:tabLst>
            </a:pPr>
            <a:endParaRPr lang="en-IE" sz="1800" dirty="0" smtClean="0">
              <a:latin typeface="Calibri"/>
              <a:cs typeface="Calibri"/>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1986152" y="1978609"/>
            <a:ext cx="5171694" cy="1041952"/>
          </a:xfrm>
          <a:prstGeom prst="rect">
            <a:avLst/>
          </a:prstGeom>
        </p:spPr>
        <p:txBody>
          <a:bodyPr vert="horz" wrap="square" lIns="0" tIns="13335" rIns="0" bIns="0" rtlCol="0">
            <a:spAutoFit/>
          </a:bodyPr>
          <a:lstStyle/>
          <a:p>
            <a:pPr algn="ctr">
              <a:lnSpc>
                <a:spcPct val="100000"/>
              </a:lnSpc>
              <a:spcBef>
                <a:spcPts val="105"/>
              </a:spcBef>
            </a:pPr>
            <a:r>
              <a:rPr sz="3200" dirty="0"/>
              <a:t>Please</a:t>
            </a:r>
            <a:r>
              <a:rPr sz="3200" spc="-60" dirty="0"/>
              <a:t> </a:t>
            </a:r>
            <a:r>
              <a:rPr sz="3200" dirty="0"/>
              <a:t>direct</a:t>
            </a:r>
            <a:r>
              <a:rPr sz="3200" spc="-65" dirty="0"/>
              <a:t> </a:t>
            </a:r>
            <a:r>
              <a:rPr sz="3200" dirty="0"/>
              <a:t>queries</a:t>
            </a:r>
            <a:r>
              <a:rPr sz="3200" spc="-70" dirty="0"/>
              <a:t> </a:t>
            </a:r>
            <a:r>
              <a:rPr sz="3200" spc="-25" dirty="0"/>
              <a:t>to:</a:t>
            </a:r>
            <a:endParaRPr sz="3200" dirty="0"/>
          </a:p>
          <a:p>
            <a:pPr marR="5080" algn="ctr">
              <a:lnSpc>
                <a:spcPct val="100000"/>
              </a:lnSpc>
              <a:spcBef>
                <a:spcPts val="55"/>
              </a:spcBef>
            </a:pPr>
            <a:r>
              <a:rPr lang="en-IE" sz="1800" dirty="0" smtClean="0"/>
              <a:t>HSE Children First National Office</a:t>
            </a:r>
            <a:r>
              <a:rPr lang="en-IE" sz="1600" dirty="0" smtClean="0"/>
              <a:t/>
            </a:r>
            <a:br>
              <a:rPr lang="en-IE" sz="1600" dirty="0" smtClean="0"/>
            </a:br>
            <a:r>
              <a:rPr lang="en-IE" sz="1600" b="0" dirty="0" smtClean="0"/>
              <a:t>childrenfirst@hse.ie</a:t>
            </a:r>
            <a:endParaRPr sz="1600" b="0" dirty="0"/>
          </a:p>
        </p:txBody>
      </p:sp>
      <p:sp>
        <p:nvSpPr>
          <p:cNvPr id="3" name="object 3"/>
          <p:cNvSpPr txBox="1"/>
          <p:nvPr/>
        </p:nvSpPr>
        <p:spPr>
          <a:xfrm>
            <a:off x="1028699" y="3020561"/>
            <a:ext cx="7086600" cy="641201"/>
          </a:xfrm>
          <a:prstGeom prst="rect">
            <a:avLst/>
          </a:prstGeom>
        </p:spPr>
        <p:txBody>
          <a:bodyPr vert="horz" wrap="square" lIns="0" tIns="12700" rIns="0" bIns="0" rtlCol="0">
            <a:spAutoFit/>
          </a:bodyPr>
          <a:lstStyle/>
          <a:p>
            <a:pPr marL="12700" algn="ctr">
              <a:lnSpc>
                <a:spcPct val="100000"/>
              </a:lnSpc>
              <a:spcBef>
                <a:spcPts val="100"/>
              </a:spcBef>
            </a:pPr>
            <a:endParaRPr lang="en-IE" sz="2000" b="1" spc="-10" dirty="0" smtClean="0">
              <a:solidFill>
                <a:srgbClr val="FFFFFF"/>
              </a:solidFill>
              <a:latin typeface="Arial"/>
              <a:cs typeface="Arial"/>
            </a:endParaRPr>
          </a:p>
          <a:p>
            <a:pPr marL="12700" algn="ctr">
              <a:lnSpc>
                <a:spcPct val="100000"/>
              </a:lnSpc>
              <a:spcBef>
                <a:spcPts val="100"/>
              </a:spcBef>
            </a:pPr>
            <a:r>
              <a:rPr sz="2000" b="1" spc="-10" dirty="0" err="1" smtClean="0">
                <a:solidFill>
                  <a:srgbClr val="FFFFFF"/>
                </a:solidFill>
                <a:latin typeface="Arial"/>
                <a:cs typeface="Arial"/>
              </a:rPr>
              <a:t>ww</a:t>
            </a:r>
            <a:r>
              <a:rPr lang="en-IE" sz="2000" b="1" spc="-10" dirty="0" smtClean="0">
                <a:solidFill>
                  <a:srgbClr val="FFFFFF"/>
                </a:solidFill>
                <a:latin typeface="Arial"/>
                <a:cs typeface="Arial"/>
              </a:rPr>
              <a:t>w</a:t>
            </a:r>
            <a:r>
              <a:rPr sz="2000" b="1" spc="-10" dirty="0" smtClean="0">
                <a:solidFill>
                  <a:srgbClr val="FFFFFF"/>
                </a:solidFill>
                <a:latin typeface="Arial"/>
                <a:cs typeface="Arial"/>
              </a:rPr>
              <a:t>.hse.ie/</a:t>
            </a:r>
            <a:r>
              <a:rPr sz="2000" b="1" spc="-10" dirty="0" err="1" smtClean="0">
                <a:solidFill>
                  <a:srgbClr val="FFFFFF"/>
                </a:solidFill>
                <a:latin typeface="Arial"/>
                <a:cs typeface="Arial"/>
              </a:rPr>
              <a:t>childrenfirst</a:t>
            </a:r>
            <a:endParaRPr sz="2000" dirty="0">
              <a:latin typeface="Arial"/>
              <a:cs typeface="Aria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2"/>
          <p:cNvSpPr txBox="1">
            <a:spLocks noGrp="1"/>
          </p:cNvSpPr>
          <p:nvPr>
            <p:ph type="title"/>
          </p:nvPr>
        </p:nvSpPr>
        <p:spPr>
          <a:xfrm>
            <a:off x="1211376" y="243916"/>
            <a:ext cx="7400239" cy="382156"/>
          </a:xfrm>
          <a:prstGeom prst="rect">
            <a:avLst/>
          </a:prstGeom>
        </p:spPr>
        <p:txBody>
          <a:bodyPr vert="horz" wrap="square" lIns="0" tIns="12700" rIns="0" bIns="0" rtlCol="0">
            <a:spAutoFit/>
          </a:bodyPr>
          <a:lstStyle/>
          <a:p>
            <a:pPr marL="12700">
              <a:lnSpc>
                <a:spcPct val="100000"/>
              </a:lnSpc>
              <a:spcBef>
                <a:spcPts val="100"/>
              </a:spcBef>
            </a:pPr>
            <a:r>
              <a:rPr lang="en-IE" dirty="0" smtClean="0"/>
              <a:t>Summary of</a:t>
            </a:r>
            <a:r>
              <a:rPr spc="-55" dirty="0" smtClean="0"/>
              <a:t> </a:t>
            </a:r>
            <a:r>
              <a:rPr dirty="0" smtClean="0"/>
              <a:t>Findings</a:t>
            </a:r>
            <a:r>
              <a:rPr lang="en-IE" dirty="0" smtClean="0"/>
              <a:t> </a:t>
            </a:r>
            <a:endParaRPr sz="1400" b="0" spc="-20" dirty="0">
              <a:solidFill>
                <a:srgbClr val="FF0000"/>
              </a:solidFill>
            </a:endParaRPr>
          </a:p>
        </p:txBody>
      </p:sp>
      <p:graphicFrame>
        <p:nvGraphicFramePr>
          <p:cNvPr id="10" name="Table 9"/>
          <p:cNvGraphicFramePr>
            <a:graphicFrameLocks noGrp="1"/>
          </p:cNvGraphicFramePr>
          <p:nvPr>
            <p:extLst>
              <p:ext uri="{D42A27DB-BD31-4B8C-83A1-F6EECF244321}">
                <p14:modId xmlns:p14="http://schemas.microsoft.com/office/powerpoint/2010/main" val="2357050249"/>
              </p:ext>
            </p:extLst>
          </p:nvPr>
        </p:nvGraphicFramePr>
        <p:xfrm>
          <a:off x="457195" y="1581151"/>
          <a:ext cx="8154420" cy="2179539"/>
        </p:xfrm>
        <a:graphic>
          <a:graphicData uri="http://schemas.openxmlformats.org/drawingml/2006/table">
            <a:tbl>
              <a:tblPr/>
              <a:tblGrid>
                <a:gridCol w="679535">
                  <a:extLst>
                    <a:ext uri="{9D8B030D-6E8A-4147-A177-3AD203B41FA5}">
                      <a16:colId xmlns:a16="http://schemas.microsoft.com/office/drawing/2014/main" val="3285884232"/>
                    </a:ext>
                  </a:extLst>
                </a:gridCol>
                <a:gridCol w="679535">
                  <a:extLst>
                    <a:ext uri="{9D8B030D-6E8A-4147-A177-3AD203B41FA5}">
                      <a16:colId xmlns:a16="http://schemas.microsoft.com/office/drawing/2014/main" val="4049810809"/>
                    </a:ext>
                  </a:extLst>
                </a:gridCol>
                <a:gridCol w="679535">
                  <a:extLst>
                    <a:ext uri="{9D8B030D-6E8A-4147-A177-3AD203B41FA5}">
                      <a16:colId xmlns:a16="http://schemas.microsoft.com/office/drawing/2014/main" val="3960908613"/>
                    </a:ext>
                  </a:extLst>
                </a:gridCol>
                <a:gridCol w="679535">
                  <a:extLst>
                    <a:ext uri="{9D8B030D-6E8A-4147-A177-3AD203B41FA5}">
                      <a16:colId xmlns:a16="http://schemas.microsoft.com/office/drawing/2014/main" val="3229298174"/>
                    </a:ext>
                  </a:extLst>
                </a:gridCol>
                <a:gridCol w="679535">
                  <a:extLst>
                    <a:ext uri="{9D8B030D-6E8A-4147-A177-3AD203B41FA5}">
                      <a16:colId xmlns:a16="http://schemas.microsoft.com/office/drawing/2014/main" val="3922697609"/>
                    </a:ext>
                  </a:extLst>
                </a:gridCol>
                <a:gridCol w="679535">
                  <a:extLst>
                    <a:ext uri="{9D8B030D-6E8A-4147-A177-3AD203B41FA5}">
                      <a16:colId xmlns:a16="http://schemas.microsoft.com/office/drawing/2014/main" val="1346757412"/>
                    </a:ext>
                  </a:extLst>
                </a:gridCol>
                <a:gridCol w="679535">
                  <a:extLst>
                    <a:ext uri="{9D8B030D-6E8A-4147-A177-3AD203B41FA5}">
                      <a16:colId xmlns:a16="http://schemas.microsoft.com/office/drawing/2014/main" val="3252411368"/>
                    </a:ext>
                  </a:extLst>
                </a:gridCol>
                <a:gridCol w="679535">
                  <a:extLst>
                    <a:ext uri="{9D8B030D-6E8A-4147-A177-3AD203B41FA5}">
                      <a16:colId xmlns:a16="http://schemas.microsoft.com/office/drawing/2014/main" val="3761963978"/>
                    </a:ext>
                  </a:extLst>
                </a:gridCol>
                <a:gridCol w="679535">
                  <a:extLst>
                    <a:ext uri="{9D8B030D-6E8A-4147-A177-3AD203B41FA5}">
                      <a16:colId xmlns:a16="http://schemas.microsoft.com/office/drawing/2014/main" val="3594639939"/>
                    </a:ext>
                  </a:extLst>
                </a:gridCol>
                <a:gridCol w="679535">
                  <a:extLst>
                    <a:ext uri="{9D8B030D-6E8A-4147-A177-3AD203B41FA5}">
                      <a16:colId xmlns:a16="http://schemas.microsoft.com/office/drawing/2014/main" val="2274835463"/>
                    </a:ext>
                  </a:extLst>
                </a:gridCol>
                <a:gridCol w="679535">
                  <a:extLst>
                    <a:ext uri="{9D8B030D-6E8A-4147-A177-3AD203B41FA5}">
                      <a16:colId xmlns:a16="http://schemas.microsoft.com/office/drawing/2014/main" val="2197330482"/>
                    </a:ext>
                  </a:extLst>
                </a:gridCol>
                <a:gridCol w="679535">
                  <a:extLst>
                    <a:ext uri="{9D8B030D-6E8A-4147-A177-3AD203B41FA5}">
                      <a16:colId xmlns:a16="http://schemas.microsoft.com/office/drawing/2014/main" val="3730167418"/>
                    </a:ext>
                  </a:extLst>
                </a:gridCol>
              </a:tblGrid>
              <a:tr h="227947">
                <a:tc gridSpan="12">
                  <a:txBody>
                    <a:bodyPr/>
                    <a:lstStyle/>
                    <a:p>
                      <a:pPr marL="0" marR="0" lvl="0" indent="0" algn="ctr" defTabSz="914400" eaLnBrk="1" fontAlgn="t" latinLnBrk="0" hangingPunct="1">
                        <a:lnSpc>
                          <a:spcPct val="100000"/>
                        </a:lnSpc>
                        <a:spcBef>
                          <a:spcPts val="0"/>
                        </a:spcBef>
                        <a:spcAft>
                          <a:spcPts val="0"/>
                        </a:spcAft>
                        <a:buClrTx/>
                        <a:buSzTx/>
                        <a:buFontTx/>
                        <a:buNone/>
                        <a:tabLst/>
                        <a:defRPr/>
                      </a:pPr>
                      <a:r>
                        <a:rPr lang="en-IE" sz="1500" b="1" i="0" u="none" strike="noStrike" dirty="0" smtClean="0">
                          <a:solidFill>
                            <a:schemeClr val="tx1"/>
                          </a:solidFill>
                          <a:effectLst/>
                          <a:latin typeface="Arial" panose="020B0604020202020204" pitchFamily="34" charset="0"/>
                        </a:rPr>
                        <a:t>Areas</a:t>
                      </a:r>
                      <a:r>
                        <a:rPr lang="en-IE" sz="1500" b="1" i="0" u="none" strike="noStrike" baseline="0" dirty="0" smtClean="0">
                          <a:solidFill>
                            <a:schemeClr val="tx1"/>
                          </a:solidFill>
                          <a:effectLst/>
                          <a:latin typeface="Arial" panose="020B0604020202020204" pitchFamily="34" charset="0"/>
                        </a:rPr>
                        <a:t> of </a:t>
                      </a:r>
                      <a:r>
                        <a:rPr lang="en-IE" sz="1500" b="1" i="0" u="none" strike="noStrike" dirty="0" smtClean="0">
                          <a:solidFill>
                            <a:schemeClr val="tx1"/>
                          </a:solidFill>
                          <a:effectLst/>
                          <a:latin typeface="Arial" panose="020B0604020202020204" pitchFamily="34" charset="0"/>
                        </a:rPr>
                        <a:t>Compliance</a:t>
                      </a:r>
                      <a:endParaRPr lang="en-IE" sz="15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557235210"/>
                  </a:ext>
                </a:extLst>
              </a:tr>
              <a:tr h="598621">
                <a:tc>
                  <a:txBody>
                    <a:bodyPr/>
                    <a:lstStyle/>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rgbClr val="000000"/>
                          </a:solidFill>
                          <a:effectLst/>
                          <a:latin typeface="Arial" panose="020B0604020202020204" pitchFamily="34" charset="0"/>
                        </a:rPr>
                        <a:t>Sufficient Risk Assessment undertaken </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in accordance with legislative requirements </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in accordance with Tusla guidelines</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Displayed appropriately </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furnished to all staff</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reviewed within 24mths</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CPW Policy Declaration </a:t>
                      </a:r>
                      <a:r>
                        <a:rPr lang="en-IE" sz="800" b="1" i="0" u="none" strike="noStrike" dirty="0" smtClean="0">
                          <a:solidFill>
                            <a:srgbClr val="000000"/>
                          </a:solidFill>
                          <a:effectLst/>
                          <a:latin typeface="Arial" panose="020B0604020202020204" pitchFamily="34" charset="0"/>
                        </a:rPr>
                        <a:t>HSE staff </a:t>
                      </a:r>
                    </a:p>
                    <a:p>
                      <a:pPr algn="ctr" fontAlgn="t"/>
                      <a:r>
                        <a:rPr lang="en-IE" sz="800" b="1" i="0" u="none" strike="noStrike" dirty="0" smtClean="0">
                          <a:solidFill>
                            <a:srgbClr val="000000"/>
                          </a:solidFill>
                          <a:effectLst/>
                          <a:latin typeface="Arial" panose="020B0604020202020204" pitchFamily="34" charset="0"/>
                        </a:rPr>
                        <a:t>(</a:t>
                      </a:r>
                      <a:r>
                        <a:rPr lang="en-IE" sz="800" b="1" i="0" u="none" strike="noStrike" dirty="0">
                          <a:solidFill>
                            <a:srgbClr val="000000"/>
                          </a:solidFill>
                          <a:effectLst/>
                          <a:latin typeface="Arial" panose="020B0604020202020204" pitchFamily="34" charset="0"/>
                        </a:rPr>
                        <a:t>appendix 3)</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Funded </a:t>
                      </a:r>
                      <a:r>
                        <a:rPr lang="en-IE" sz="800" b="1" i="0" u="none" strike="noStrike" dirty="0" smtClean="0">
                          <a:solidFill>
                            <a:srgbClr val="000000"/>
                          </a:solidFill>
                          <a:effectLst/>
                          <a:latin typeface="Arial" panose="020B0604020202020204" pitchFamily="34" charset="0"/>
                        </a:rPr>
                        <a:t>services </a:t>
                      </a:r>
                      <a:r>
                        <a:rPr lang="en-IE" sz="800" b="1" i="0" u="none" strike="noStrike" dirty="0">
                          <a:solidFill>
                            <a:srgbClr val="000000"/>
                          </a:solidFill>
                          <a:effectLst/>
                          <a:latin typeface="Arial" panose="020B0604020202020204" pitchFamily="34" charset="0"/>
                        </a:rPr>
                        <a:t>- CPW Policy Consistent</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err="1">
                          <a:solidFill>
                            <a:srgbClr val="000000"/>
                          </a:solidFill>
                          <a:effectLst/>
                          <a:latin typeface="Arial" panose="020B0604020202020204" pitchFamily="34" charset="0"/>
                        </a:rPr>
                        <a:t>Elearning</a:t>
                      </a:r>
                      <a:r>
                        <a:rPr lang="en-IE" sz="800" b="1" i="0" u="none" strike="noStrike" dirty="0">
                          <a:solidFill>
                            <a:srgbClr val="000000"/>
                          </a:solidFill>
                          <a:effectLst/>
                          <a:latin typeface="Arial" panose="020B0604020202020204" pitchFamily="34" charset="0"/>
                        </a:rPr>
                        <a:t> Completed</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CPW Record </a:t>
                      </a:r>
                      <a:r>
                        <a:rPr lang="en-IE" sz="800" b="1" i="0" u="none" strike="noStrike" dirty="0" err="1">
                          <a:solidFill>
                            <a:srgbClr val="000000"/>
                          </a:solidFill>
                          <a:effectLst/>
                          <a:latin typeface="Arial" panose="020B0604020202020204" pitchFamily="34" charset="0"/>
                        </a:rPr>
                        <a:t>Mgt</a:t>
                      </a:r>
                      <a:r>
                        <a:rPr lang="en-IE" sz="800" b="1" i="0" u="none" strike="noStrike" dirty="0">
                          <a:solidFill>
                            <a:srgbClr val="000000"/>
                          </a:solidFill>
                          <a:effectLst/>
                          <a:latin typeface="Arial" panose="020B0604020202020204" pitchFamily="34" charset="0"/>
                        </a:rPr>
                        <a:t> Procedure</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CPW Reporting Procedures </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Funded </a:t>
                      </a:r>
                      <a:r>
                        <a:rPr lang="en-IE" sz="800" b="1" i="0" u="none" strike="noStrike" dirty="0" smtClean="0">
                          <a:solidFill>
                            <a:srgbClr val="000000"/>
                          </a:solidFill>
                          <a:effectLst/>
                          <a:latin typeface="Arial" panose="020B0604020202020204" pitchFamily="34" charset="0"/>
                        </a:rPr>
                        <a:t>services -          </a:t>
                      </a:r>
                      <a:r>
                        <a:rPr lang="en-IE" sz="800" b="1" i="0" u="none" strike="noStrike" dirty="0">
                          <a:solidFill>
                            <a:srgbClr val="000000"/>
                          </a:solidFill>
                          <a:effectLst/>
                          <a:latin typeface="Arial" panose="020B0604020202020204" pitchFamily="34" charset="0"/>
                        </a:rPr>
                        <a:t>Self-audit checklist completed</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300957846"/>
                  </a:ext>
                </a:extLst>
              </a:tr>
              <a:tr h="199475">
                <a:tc>
                  <a:txBody>
                    <a:bodyPr/>
                    <a:lstStyle/>
                    <a:p>
                      <a:pPr lvl="0" algn="ctr" fontAlgn="t"/>
                      <a:r>
                        <a:rPr lang="en-IE" sz="1000" b="0" i="0" u="none" strike="noStrike" dirty="0" smtClean="0">
                          <a:solidFill>
                            <a:schemeClr val="tx1"/>
                          </a:solidFill>
                          <a:effectLst/>
                          <a:latin typeface="Arial" panose="020B0604020202020204" pitchFamily="34" charset="0"/>
                        </a:rPr>
                        <a:t>1</a:t>
                      </a:r>
                      <a:endParaRPr lang="en-IE" sz="1000" b="0" i="0" u="none" strike="noStrike" dirty="0">
                        <a:solidFill>
                          <a:schemeClr val="tx1"/>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0" i="0" u="none" strike="noStrike" dirty="0" smtClean="0">
                          <a:solidFill>
                            <a:srgbClr val="000000"/>
                          </a:solidFill>
                          <a:effectLst/>
                          <a:latin typeface="Arial" panose="020B0604020202020204" pitchFamily="34" charset="0"/>
                        </a:rPr>
                        <a:t>3</a:t>
                      </a:r>
                      <a:endParaRPr lang="en-IE" sz="10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0" i="0" u="none" strike="noStrike" dirty="0" smtClean="0">
                          <a:solidFill>
                            <a:srgbClr val="000000"/>
                          </a:solidFill>
                          <a:effectLst/>
                          <a:latin typeface="Arial" panose="020B0604020202020204" pitchFamily="34" charset="0"/>
                        </a:rPr>
                        <a:t>2</a:t>
                      </a:r>
                      <a:endParaRPr lang="en-IE" sz="10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0" i="0" u="none" strike="noStrike" dirty="0" smtClean="0">
                          <a:solidFill>
                            <a:srgbClr val="000000"/>
                          </a:solidFill>
                          <a:effectLst/>
                          <a:latin typeface="Arial" panose="020B0604020202020204" pitchFamily="34" charset="0"/>
                        </a:rPr>
                        <a:t>6</a:t>
                      </a:r>
                      <a:endParaRPr lang="en-IE" sz="10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0" i="0" u="none" strike="noStrike" dirty="0" smtClean="0">
                          <a:solidFill>
                            <a:srgbClr val="000000"/>
                          </a:solidFill>
                          <a:effectLst/>
                          <a:latin typeface="Arial" panose="020B0604020202020204" pitchFamily="34" charset="0"/>
                        </a:rPr>
                        <a:t>6</a:t>
                      </a:r>
                      <a:endParaRPr lang="en-IE" sz="10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0" i="0" u="none" strike="noStrike" dirty="0" smtClean="0">
                          <a:solidFill>
                            <a:srgbClr val="000000"/>
                          </a:solidFill>
                          <a:effectLst/>
                          <a:latin typeface="Arial" panose="020B0604020202020204" pitchFamily="34" charset="0"/>
                        </a:rPr>
                        <a:t>4</a:t>
                      </a:r>
                      <a:endParaRPr lang="en-IE" sz="10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0" i="0" u="none" strike="noStrike" dirty="0" smtClean="0">
                          <a:solidFill>
                            <a:srgbClr val="000000"/>
                          </a:solidFill>
                          <a:effectLst/>
                          <a:latin typeface="Arial" panose="020B0604020202020204" pitchFamily="34" charset="0"/>
                        </a:rPr>
                        <a:t>7</a:t>
                      </a:r>
                      <a:endParaRPr lang="en-IE" sz="10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0" i="0" u="none" strike="noStrike" dirty="0" smtClean="0">
                          <a:solidFill>
                            <a:srgbClr val="000000"/>
                          </a:solidFill>
                          <a:effectLst/>
                          <a:latin typeface="Arial" panose="020B0604020202020204" pitchFamily="34" charset="0"/>
                        </a:rPr>
                        <a:t>4</a:t>
                      </a:r>
                      <a:endParaRPr lang="en-IE" sz="10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0" i="0" u="none" strike="noStrike" dirty="0" smtClean="0">
                          <a:solidFill>
                            <a:srgbClr val="000000"/>
                          </a:solidFill>
                          <a:effectLst/>
                          <a:latin typeface="Arial" panose="020B0604020202020204" pitchFamily="34" charset="0"/>
                        </a:rPr>
                        <a:t>7</a:t>
                      </a:r>
                      <a:endParaRPr lang="en-IE" sz="10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0" i="0" u="none" strike="noStrike" dirty="0" smtClean="0">
                          <a:solidFill>
                            <a:srgbClr val="000000"/>
                          </a:solidFill>
                          <a:effectLst/>
                          <a:latin typeface="Arial" panose="020B0604020202020204" pitchFamily="34" charset="0"/>
                        </a:rPr>
                        <a:t>6</a:t>
                      </a:r>
                      <a:endParaRPr lang="en-IE" sz="10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0" i="0" u="none" strike="noStrike" dirty="0" smtClean="0">
                          <a:solidFill>
                            <a:srgbClr val="000000"/>
                          </a:solidFill>
                          <a:effectLst/>
                          <a:latin typeface="Arial" panose="020B0604020202020204" pitchFamily="34" charset="0"/>
                        </a:rPr>
                        <a:t>7</a:t>
                      </a:r>
                      <a:endParaRPr lang="en-IE" sz="10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0" i="0" u="none" strike="noStrike" dirty="0" smtClean="0">
                          <a:solidFill>
                            <a:srgbClr val="000000"/>
                          </a:solidFill>
                          <a:effectLst/>
                          <a:latin typeface="Arial" panose="020B0604020202020204" pitchFamily="34" charset="0"/>
                        </a:rPr>
                        <a:t>3</a:t>
                      </a:r>
                      <a:endParaRPr lang="en-IE" sz="10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extLst>
                  <a:ext uri="{0D108BD9-81ED-4DB2-BD59-A6C34878D82A}">
                    <a16:rowId xmlns:a16="http://schemas.microsoft.com/office/drawing/2014/main" val="1215814624"/>
                  </a:ext>
                </a:extLst>
              </a:tr>
              <a:tr h="199475">
                <a:tc>
                  <a:txBody>
                    <a:bodyPr/>
                    <a:lstStyle/>
                    <a:p>
                      <a:pPr lvl="0" algn="ctr" fontAlgn="t"/>
                      <a:r>
                        <a:rPr lang="en-IE" sz="1000" b="0" i="0" u="none" strike="noStrike" dirty="0" smtClean="0">
                          <a:solidFill>
                            <a:schemeClr val="tx1"/>
                          </a:solidFill>
                          <a:effectLst/>
                          <a:latin typeface="Arial" panose="020B0604020202020204" pitchFamily="34" charset="0"/>
                        </a:rPr>
                        <a:t>6</a:t>
                      </a:r>
                      <a:endParaRPr lang="en-IE" sz="1000" b="0" i="0" u="none" strike="noStrike" dirty="0">
                        <a:solidFill>
                          <a:schemeClr val="tx1"/>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0" i="0" u="none" strike="noStrike" dirty="0" smtClean="0">
                          <a:solidFill>
                            <a:srgbClr val="000000"/>
                          </a:solidFill>
                          <a:effectLst/>
                          <a:latin typeface="Arial" panose="020B0604020202020204" pitchFamily="34" charset="0"/>
                        </a:rPr>
                        <a:t>4</a:t>
                      </a:r>
                      <a:endParaRPr lang="en-IE" sz="10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0" i="0" u="none" strike="noStrike" dirty="0" smtClean="0">
                          <a:solidFill>
                            <a:srgbClr val="000000"/>
                          </a:solidFill>
                          <a:effectLst/>
                          <a:latin typeface="Arial" panose="020B0604020202020204" pitchFamily="34" charset="0"/>
                        </a:rPr>
                        <a:t>5</a:t>
                      </a:r>
                      <a:endParaRPr lang="en-IE" sz="10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0" i="0" u="none" strike="noStrike" dirty="0" smtClean="0">
                          <a:solidFill>
                            <a:srgbClr val="000000"/>
                          </a:solidFill>
                          <a:effectLst/>
                          <a:latin typeface="Arial" panose="020B0604020202020204" pitchFamily="34" charset="0"/>
                        </a:rPr>
                        <a:t>0</a:t>
                      </a:r>
                      <a:endParaRPr lang="en-IE" sz="10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0" i="0" u="none" strike="noStrike" dirty="0" smtClean="0">
                          <a:solidFill>
                            <a:srgbClr val="000000"/>
                          </a:solidFill>
                          <a:effectLst/>
                          <a:latin typeface="Arial" panose="020B0604020202020204" pitchFamily="34" charset="0"/>
                        </a:rPr>
                        <a:t>1</a:t>
                      </a:r>
                      <a:endParaRPr lang="en-IE" sz="10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0" i="0" u="none" strike="noStrike" dirty="0" smtClean="0">
                          <a:solidFill>
                            <a:srgbClr val="000000"/>
                          </a:solidFill>
                          <a:effectLst/>
                          <a:latin typeface="Arial" panose="020B0604020202020204" pitchFamily="34" charset="0"/>
                        </a:rPr>
                        <a:t>1</a:t>
                      </a:r>
                      <a:endParaRPr lang="en-IE" sz="10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0" i="0" u="none" strike="noStrike" dirty="0" smtClean="0">
                          <a:solidFill>
                            <a:srgbClr val="000000"/>
                          </a:solidFill>
                          <a:effectLst/>
                          <a:latin typeface="Arial" panose="020B0604020202020204" pitchFamily="34" charset="0"/>
                        </a:rPr>
                        <a:t>0</a:t>
                      </a:r>
                      <a:endParaRPr lang="en-IE" sz="10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0" i="0" u="none" strike="noStrike" dirty="0" smtClean="0">
                          <a:solidFill>
                            <a:srgbClr val="000000"/>
                          </a:solidFill>
                          <a:effectLst/>
                          <a:latin typeface="Arial" panose="020B0604020202020204" pitchFamily="34" charset="0"/>
                        </a:rPr>
                        <a:t>1</a:t>
                      </a:r>
                      <a:endParaRPr lang="en-IE" sz="10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0" i="0" u="none" strike="noStrike" dirty="0" smtClean="0">
                          <a:solidFill>
                            <a:srgbClr val="000000"/>
                          </a:solidFill>
                          <a:effectLst/>
                          <a:latin typeface="Arial" panose="020B0604020202020204" pitchFamily="34" charset="0"/>
                        </a:rPr>
                        <a:t>0</a:t>
                      </a:r>
                      <a:endParaRPr lang="en-IE" sz="10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0" i="0" u="none" strike="noStrike" dirty="0" smtClean="0">
                          <a:solidFill>
                            <a:srgbClr val="000000"/>
                          </a:solidFill>
                          <a:effectLst/>
                          <a:latin typeface="Arial" panose="020B0604020202020204" pitchFamily="34" charset="0"/>
                        </a:rPr>
                        <a:t>1</a:t>
                      </a:r>
                      <a:endParaRPr lang="en-IE" sz="10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0" i="0" u="none" strike="noStrike" dirty="0" smtClean="0">
                          <a:solidFill>
                            <a:srgbClr val="000000"/>
                          </a:solidFill>
                          <a:effectLst/>
                          <a:latin typeface="Arial" panose="020B0604020202020204" pitchFamily="34" charset="0"/>
                        </a:rPr>
                        <a:t>0</a:t>
                      </a:r>
                      <a:endParaRPr lang="en-IE" sz="10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0" i="0" u="none" strike="noStrike" dirty="0" smtClean="0">
                          <a:solidFill>
                            <a:srgbClr val="000000"/>
                          </a:solidFill>
                          <a:effectLst/>
                          <a:latin typeface="Arial" panose="020B0604020202020204" pitchFamily="34" charset="0"/>
                        </a:rPr>
                        <a:t>1</a:t>
                      </a:r>
                      <a:endParaRPr lang="en-IE" sz="10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912343503"/>
                  </a:ext>
                </a:extLst>
              </a:tr>
              <a:tr h="199475">
                <a:tc>
                  <a:txBody>
                    <a:bodyPr/>
                    <a:lstStyle/>
                    <a:p>
                      <a:pPr lvl="0" algn="ctr" fontAlgn="t"/>
                      <a:r>
                        <a:rPr lang="en-IE" sz="1000" b="0" i="0" u="none" strike="noStrike" dirty="0" smtClean="0">
                          <a:solidFill>
                            <a:schemeClr val="tx1"/>
                          </a:solidFill>
                          <a:effectLst/>
                          <a:latin typeface="Arial" panose="020B0604020202020204" pitchFamily="34" charset="0"/>
                        </a:rPr>
                        <a:t>0</a:t>
                      </a:r>
                      <a:endParaRPr lang="en-IE" sz="1000" b="0" i="0" u="none" strike="noStrike" dirty="0">
                        <a:solidFill>
                          <a:schemeClr val="tx1"/>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0" i="0" u="none" strike="noStrike" dirty="0" smtClean="0">
                          <a:solidFill>
                            <a:srgbClr val="000000"/>
                          </a:solidFill>
                          <a:effectLst/>
                          <a:latin typeface="Arial" panose="020B0604020202020204" pitchFamily="34" charset="0"/>
                        </a:rPr>
                        <a:t>0</a:t>
                      </a:r>
                      <a:endParaRPr lang="en-IE" sz="10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0" i="0" u="none" strike="noStrike" dirty="0" smtClean="0">
                          <a:solidFill>
                            <a:srgbClr val="000000"/>
                          </a:solidFill>
                          <a:effectLst/>
                          <a:latin typeface="Arial" panose="020B0604020202020204" pitchFamily="34" charset="0"/>
                        </a:rPr>
                        <a:t>0</a:t>
                      </a:r>
                      <a:endParaRPr lang="en-IE" sz="10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0" i="0" u="none" strike="noStrike" dirty="0" smtClean="0">
                          <a:solidFill>
                            <a:srgbClr val="000000"/>
                          </a:solidFill>
                          <a:effectLst/>
                          <a:latin typeface="Arial" panose="020B0604020202020204" pitchFamily="34" charset="0"/>
                        </a:rPr>
                        <a:t>1</a:t>
                      </a:r>
                      <a:endParaRPr lang="en-IE" sz="10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0" i="0" u="none" strike="noStrike" dirty="0" smtClean="0">
                          <a:solidFill>
                            <a:srgbClr val="000000"/>
                          </a:solidFill>
                          <a:effectLst/>
                          <a:latin typeface="Arial" panose="020B0604020202020204" pitchFamily="34" charset="0"/>
                        </a:rPr>
                        <a:t>0</a:t>
                      </a:r>
                      <a:endParaRPr lang="en-IE" sz="10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0" i="0" u="none" strike="noStrike" dirty="0" smtClean="0">
                          <a:solidFill>
                            <a:srgbClr val="000000"/>
                          </a:solidFill>
                          <a:effectLst/>
                          <a:latin typeface="Arial" panose="020B0604020202020204" pitchFamily="34" charset="0"/>
                        </a:rPr>
                        <a:t>2</a:t>
                      </a:r>
                      <a:endParaRPr lang="en-IE" sz="10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0" i="0" u="none" strike="noStrike" dirty="0" smtClean="0">
                          <a:solidFill>
                            <a:srgbClr val="000000"/>
                          </a:solidFill>
                          <a:effectLst/>
                          <a:latin typeface="Arial" panose="020B0604020202020204" pitchFamily="34" charset="0"/>
                        </a:rPr>
                        <a:t>0</a:t>
                      </a:r>
                      <a:endParaRPr lang="en-IE" sz="10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0" i="0" u="none" strike="noStrike" dirty="0" smtClean="0">
                          <a:solidFill>
                            <a:srgbClr val="000000"/>
                          </a:solidFill>
                          <a:effectLst/>
                          <a:latin typeface="Arial" panose="020B0604020202020204" pitchFamily="34" charset="0"/>
                        </a:rPr>
                        <a:t>0</a:t>
                      </a:r>
                      <a:endParaRPr lang="en-IE" sz="10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0" i="0" u="none" strike="noStrike" dirty="0" smtClean="0">
                          <a:solidFill>
                            <a:srgbClr val="000000"/>
                          </a:solidFill>
                          <a:effectLst/>
                          <a:latin typeface="Arial" panose="020B0604020202020204" pitchFamily="34" charset="0"/>
                        </a:rPr>
                        <a:t>0</a:t>
                      </a:r>
                      <a:endParaRPr lang="en-IE" sz="10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0" i="0" u="none" strike="noStrike" dirty="0" smtClean="0">
                          <a:solidFill>
                            <a:srgbClr val="000000"/>
                          </a:solidFill>
                          <a:effectLst/>
                          <a:latin typeface="Arial" panose="020B0604020202020204" pitchFamily="34" charset="0"/>
                        </a:rPr>
                        <a:t>0</a:t>
                      </a:r>
                      <a:endParaRPr lang="en-IE" sz="10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0" i="0" u="none" strike="noStrike" dirty="0" smtClean="0">
                          <a:solidFill>
                            <a:srgbClr val="000000"/>
                          </a:solidFill>
                          <a:effectLst/>
                          <a:latin typeface="Arial" panose="020B0604020202020204" pitchFamily="34" charset="0"/>
                        </a:rPr>
                        <a:t>0</a:t>
                      </a:r>
                      <a:endParaRPr lang="en-IE" sz="10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0" i="0" u="none" strike="noStrike" dirty="0" smtClean="0">
                          <a:solidFill>
                            <a:srgbClr val="000000"/>
                          </a:solidFill>
                          <a:effectLst/>
                          <a:latin typeface="Arial" panose="020B0604020202020204" pitchFamily="34" charset="0"/>
                        </a:rPr>
                        <a:t>1</a:t>
                      </a:r>
                      <a:endParaRPr lang="en-IE" sz="10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370875293"/>
                  </a:ext>
                </a:extLst>
              </a:tr>
              <a:tr h="480006">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14% Evidence</a:t>
                      </a:r>
                      <a:r>
                        <a:rPr lang="en-IE" sz="800" b="1" i="0" u="none" strike="noStrike" baseline="0" dirty="0" smtClean="0">
                          <a:solidFill>
                            <a:schemeClr val="tx1"/>
                          </a:solidFill>
                          <a:effectLst/>
                          <a:latin typeface="Arial" panose="020B0604020202020204" pitchFamily="34" charset="0"/>
                        </a:rPr>
                        <a:t> full compliance</a:t>
                      </a:r>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43%</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a:t>
                      </a:r>
                      <a:r>
                        <a:rPr lang="en-IE" sz="800" b="1" i="0" u="none" strike="noStrike" baseline="0" dirty="0" smtClean="0">
                          <a:solidFill>
                            <a:schemeClr val="tx1"/>
                          </a:solidFill>
                          <a:effectLst/>
                          <a:latin typeface="Arial" panose="020B0604020202020204" pitchFamily="34" charset="0"/>
                        </a:rPr>
                        <a:t> full compliance</a:t>
                      </a:r>
                      <a:endParaRPr lang="en-IE" sz="800" b="1" i="0" u="none" strike="noStrike" dirty="0" smtClean="0">
                        <a:solidFill>
                          <a:schemeClr val="tx1"/>
                        </a:solidFill>
                        <a:effectLst/>
                        <a:latin typeface="Arial" panose="020B0604020202020204" pitchFamily="34" charset="0"/>
                      </a:endParaRPr>
                    </a:p>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 </a:t>
                      </a:r>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29%</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a:t>
                      </a:r>
                      <a:r>
                        <a:rPr lang="en-IE" sz="800" b="1" i="0" u="none" strike="noStrike" baseline="0" dirty="0" smtClean="0">
                          <a:solidFill>
                            <a:schemeClr val="tx1"/>
                          </a:solidFill>
                          <a:effectLst/>
                          <a:latin typeface="Arial" panose="020B0604020202020204" pitchFamily="34" charset="0"/>
                        </a:rPr>
                        <a:t> full compliance</a:t>
                      </a:r>
                      <a:endParaRPr lang="en-IE" sz="800" b="1" i="0" u="none" strike="noStrike" dirty="0" smtClean="0">
                        <a:solidFill>
                          <a:schemeClr val="tx1"/>
                        </a:solidFill>
                        <a:effectLst/>
                        <a:latin typeface="Arial" panose="020B0604020202020204" pitchFamily="34" charset="0"/>
                      </a:endParaRP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86%</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a:t>
                      </a:r>
                      <a:r>
                        <a:rPr lang="en-IE" sz="800" b="1" i="0" u="none" strike="noStrike" baseline="0" dirty="0" smtClean="0">
                          <a:solidFill>
                            <a:schemeClr val="tx1"/>
                          </a:solidFill>
                          <a:effectLst/>
                          <a:latin typeface="Arial" panose="020B0604020202020204" pitchFamily="34" charset="0"/>
                        </a:rPr>
                        <a:t> full compliance</a:t>
                      </a:r>
                      <a:endParaRPr lang="en-IE" sz="800" b="1" i="0" u="none" strike="noStrike" dirty="0" smtClean="0">
                        <a:solidFill>
                          <a:schemeClr val="tx1"/>
                        </a:solidFill>
                        <a:effectLst/>
                        <a:latin typeface="Arial" panose="020B0604020202020204" pitchFamily="34" charset="0"/>
                      </a:endParaRP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86%</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a:t>
                      </a:r>
                      <a:r>
                        <a:rPr lang="en-IE" sz="800" b="1" i="0" u="none" strike="noStrike" baseline="0" dirty="0" smtClean="0">
                          <a:solidFill>
                            <a:schemeClr val="tx1"/>
                          </a:solidFill>
                          <a:effectLst/>
                          <a:latin typeface="Arial" panose="020B0604020202020204" pitchFamily="34" charset="0"/>
                        </a:rPr>
                        <a:t> full compliance</a:t>
                      </a:r>
                      <a:endParaRPr lang="en-IE" sz="800" b="1" i="0" u="none" strike="noStrike" dirty="0" smtClean="0">
                        <a:solidFill>
                          <a:schemeClr val="tx1"/>
                        </a:solidFill>
                        <a:effectLst/>
                        <a:latin typeface="Arial" panose="020B0604020202020204" pitchFamily="34" charset="0"/>
                      </a:endParaRP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57%</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a:t>
                      </a:r>
                      <a:r>
                        <a:rPr lang="en-IE" sz="800" b="1" i="0" u="none" strike="noStrike" baseline="0" dirty="0" smtClean="0">
                          <a:solidFill>
                            <a:schemeClr val="tx1"/>
                          </a:solidFill>
                          <a:effectLst/>
                          <a:latin typeface="Arial" panose="020B0604020202020204" pitchFamily="34" charset="0"/>
                        </a:rPr>
                        <a:t> full compliance</a:t>
                      </a:r>
                      <a:endParaRPr lang="en-IE" sz="800" b="1" i="0" u="none" strike="noStrike" dirty="0" smtClean="0">
                        <a:solidFill>
                          <a:schemeClr val="tx1"/>
                        </a:solidFill>
                        <a:effectLst/>
                        <a:latin typeface="Arial" panose="020B0604020202020204" pitchFamily="34" charset="0"/>
                      </a:endParaRP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100%</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a:t>
                      </a:r>
                      <a:r>
                        <a:rPr lang="en-IE" sz="800" b="1" i="0" u="none" strike="noStrike" baseline="0" dirty="0" smtClean="0">
                          <a:solidFill>
                            <a:schemeClr val="tx1"/>
                          </a:solidFill>
                          <a:effectLst/>
                          <a:latin typeface="Arial" panose="020B0604020202020204" pitchFamily="34" charset="0"/>
                        </a:rPr>
                        <a:t> full compliance</a:t>
                      </a:r>
                      <a:endParaRPr lang="en-IE" sz="800" b="1" i="0" u="none" strike="noStrike" dirty="0" smtClean="0">
                        <a:solidFill>
                          <a:schemeClr val="tx1"/>
                        </a:solidFill>
                        <a:effectLst/>
                        <a:latin typeface="Arial" panose="020B0604020202020204" pitchFamily="34" charset="0"/>
                      </a:endParaRP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80%</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a:t>
                      </a:r>
                      <a:r>
                        <a:rPr lang="en-IE" sz="800" b="1" i="0" u="none" strike="noStrike" baseline="0" dirty="0" smtClean="0">
                          <a:solidFill>
                            <a:schemeClr val="tx1"/>
                          </a:solidFill>
                          <a:effectLst/>
                          <a:latin typeface="Arial" panose="020B0604020202020204" pitchFamily="34" charset="0"/>
                        </a:rPr>
                        <a:t> full compliance</a:t>
                      </a:r>
                      <a:endParaRPr lang="en-IE" sz="800" b="1" i="0" u="none" strike="noStrike" dirty="0" smtClean="0">
                        <a:solidFill>
                          <a:schemeClr val="tx1"/>
                        </a:solidFill>
                        <a:effectLst/>
                        <a:latin typeface="Arial" panose="020B0604020202020204" pitchFamily="34" charset="0"/>
                      </a:endParaRP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*100%</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a:t>
                      </a:r>
                      <a:r>
                        <a:rPr lang="en-IE" sz="800" b="1" i="0" u="none" strike="noStrike" baseline="0" dirty="0" smtClean="0">
                          <a:solidFill>
                            <a:schemeClr val="tx1"/>
                          </a:solidFill>
                          <a:effectLst/>
                          <a:latin typeface="Arial" panose="020B0604020202020204" pitchFamily="34" charset="0"/>
                        </a:rPr>
                        <a:t> full compliance</a:t>
                      </a:r>
                      <a:endParaRPr lang="en-IE" sz="800" b="1" i="0" u="none" strike="noStrike" dirty="0" smtClean="0">
                        <a:solidFill>
                          <a:schemeClr val="tx1"/>
                        </a:solidFill>
                        <a:effectLst/>
                        <a:latin typeface="Arial" panose="020B0604020202020204" pitchFamily="34" charset="0"/>
                      </a:endParaRP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86%</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a:t>
                      </a:r>
                      <a:r>
                        <a:rPr lang="en-IE" sz="800" b="1" i="0" u="none" strike="noStrike" baseline="0" dirty="0" smtClean="0">
                          <a:solidFill>
                            <a:schemeClr val="tx1"/>
                          </a:solidFill>
                          <a:effectLst/>
                          <a:latin typeface="Arial" panose="020B0604020202020204" pitchFamily="34" charset="0"/>
                        </a:rPr>
                        <a:t> full compliance</a:t>
                      </a:r>
                      <a:endParaRPr lang="en-IE" sz="800" b="1" i="0" u="none" strike="noStrike" dirty="0" smtClean="0">
                        <a:solidFill>
                          <a:schemeClr val="tx1"/>
                        </a:solidFill>
                        <a:effectLst/>
                        <a:latin typeface="Arial" panose="020B0604020202020204" pitchFamily="34" charset="0"/>
                      </a:endParaRP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100%</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a:t>
                      </a:r>
                      <a:r>
                        <a:rPr lang="en-IE" sz="800" b="1" i="0" u="none" strike="noStrike" baseline="0" dirty="0" smtClean="0">
                          <a:solidFill>
                            <a:schemeClr val="tx1"/>
                          </a:solidFill>
                          <a:effectLst/>
                          <a:latin typeface="Arial" panose="020B0604020202020204" pitchFamily="34" charset="0"/>
                        </a:rPr>
                        <a:t> full compliance</a:t>
                      </a:r>
                      <a:endParaRPr lang="en-IE" sz="800" b="1" i="0" u="none" strike="noStrike" dirty="0" smtClean="0">
                        <a:solidFill>
                          <a:schemeClr val="tx1"/>
                        </a:solidFill>
                        <a:effectLst/>
                        <a:latin typeface="Arial" panose="020B0604020202020204" pitchFamily="34" charset="0"/>
                      </a:endParaRP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*60%</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a:t>
                      </a:r>
                      <a:r>
                        <a:rPr lang="en-IE" sz="800" b="1" i="0" u="none" strike="noStrike" baseline="0" dirty="0" smtClean="0">
                          <a:solidFill>
                            <a:schemeClr val="tx1"/>
                          </a:solidFill>
                          <a:effectLst/>
                          <a:latin typeface="Arial" panose="020B0604020202020204" pitchFamily="34" charset="0"/>
                        </a:rPr>
                        <a:t> full compliance</a:t>
                      </a:r>
                      <a:endParaRPr lang="en-IE" sz="800" b="1" i="0" u="none" strike="noStrike" dirty="0" smtClean="0">
                        <a:solidFill>
                          <a:schemeClr val="tx1"/>
                        </a:solidFill>
                        <a:effectLst/>
                        <a:latin typeface="Arial" panose="020B0604020202020204" pitchFamily="34" charset="0"/>
                      </a:endParaRP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511783474"/>
                  </a:ext>
                </a:extLst>
              </a:tr>
            </a:tbl>
          </a:graphicData>
        </a:graphic>
      </p:graphicFrame>
      <p:sp>
        <p:nvSpPr>
          <p:cNvPr id="3" name="TextBox 2"/>
          <p:cNvSpPr txBox="1"/>
          <p:nvPr/>
        </p:nvSpPr>
        <p:spPr>
          <a:xfrm>
            <a:off x="457195" y="3942279"/>
            <a:ext cx="7924800" cy="261610"/>
          </a:xfrm>
          <a:prstGeom prst="rect">
            <a:avLst/>
          </a:prstGeom>
          <a:noFill/>
        </p:spPr>
        <p:txBody>
          <a:bodyPr wrap="square" rtlCol="0">
            <a:spAutoFit/>
          </a:bodyPr>
          <a:lstStyle/>
          <a:p>
            <a:r>
              <a:rPr lang="en-IE" sz="1100" dirty="0" smtClean="0"/>
              <a:t>*Two HSE services and five HSE funded services were selected for Compliance Checks.  </a:t>
            </a:r>
            <a:endParaRPr lang="en-IE" sz="1100" dirty="0"/>
          </a:p>
        </p:txBody>
      </p:sp>
      <p:sp>
        <p:nvSpPr>
          <p:cNvPr id="4" name="TextBox 3"/>
          <p:cNvSpPr txBox="1"/>
          <p:nvPr/>
        </p:nvSpPr>
        <p:spPr>
          <a:xfrm>
            <a:off x="457195" y="4400550"/>
            <a:ext cx="8382005" cy="261610"/>
          </a:xfrm>
          <a:prstGeom prst="rect">
            <a:avLst/>
          </a:prstGeom>
          <a:noFill/>
        </p:spPr>
        <p:txBody>
          <a:bodyPr wrap="square" rtlCol="0">
            <a:spAutoFit/>
          </a:bodyPr>
          <a:lstStyle/>
          <a:p>
            <a:r>
              <a:rPr lang="en-IE" sz="1100" dirty="0" smtClean="0"/>
              <a:t>Evidence of compliance	              Evidence of partial </a:t>
            </a:r>
            <a:r>
              <a:rPr lang="en-IE" sz="1100" dirty="0"/>
              <a:t>c</a:t>
            </a:r>
            <a:r>
              <a:rPr lang="en-IE" sz="1100" dirty="0" smtClean="0"/>
              <a:t>ompliance 	               No evidence of compliance</a:t>
            </a:r>
            <a:endParaRPr lang="en-IE" sz="1100" dirty="0"/>
          </a:p>
        </p:txBody>
      </p:sp>
      <p:sp>
        <p:nvSpPr>
          <p:cNvPr id="6" name="Rectangle 5"/>
          <p:cNvSpPr/>
          <p:nvPr/>
        </p:nvSpPr>
        <p:spPr>
          <a:xfrm>
            <a:off x="2150945" y="4487513"/>
            <a:ext cx="533400" cy="120473"/>
          </a:xfrm>
          <a:prstGeom prst="rect">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7467600" y="4471118"/>
            <a:ext cx="533400" cy="12047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4911495" y="4487513"/>
            <a:ext cx="533400" cy="120473"/>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1984119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lang="en-IE" dirty="0" smtClean="0"/>
              <a:t>Summary </a:t>
            </a:r>
            <a:r>
              <a:rPr lang="en-IE" dirty="0"/>
              <a:t>Findings (continued) </a:t>
            </a:r>
            <a:endParaRPr spc="-20" dirty="0"/>
          </a:p>
        </p:txBody>
      </p:sp>
      <p:graphicFrame>
        <p:nvGraphicFramePr>
          <p:cNvPr id="3" name="Table 2"/>
          <p:cNvGraphicFramePr>
            <a:graphicFrameLocks noGrp="1"/>
          </p:cNvGraphicFramePr>
          <p:nvPr>
            <p:extLst>
              <p:ext uri="{D42A27DB-BD31-4B8C-83A1-F6EECF244321}">
                <p14:modId xmlns:p14="http://schemas.microsoft.com/office/powerpoint/2010/main" val="1040220450"/>
              </p:ext>
            </p:extLst>
          </p:nvPr>
        </p:nvGraphicFramePr>
        <p:xfrm>
          <a:off x="228600" y="971550"/>
          <a:ext cx="8763000" cy="4748965"/>
        </p:xfrm>
        <a:graphic>
          <a:graphicData uri="http://schemas.openxmlformats.org/drawingml/2006/table">
            <a:tbl>
              <a:tblPr firstRow="1" bandRow="1">
                <a:tableStyleId>{5C22544A-7EE6-4342-B048-85BDC9FD1C3A}</a:tableStyleId>
              </a:tblPr>
              <a:tblGrid>
                <a:gridCol w="8763000">
                  <a:extLst>
                    <a:ext uri="{9D8B030D-6E8A-4147-A177-3AD203B41FA5}">
                      <a16:colId xmlns:a16="http://schemas.microsoft.com/office/drawing/2014/main" val="361165049"/>
                    </a:ext>
                  </a:extLst>
                </a:gridCol>
              </a:tblGrid>
              <a:tr h="3057724">
                <a:tc>
                  <a:txBody>
                    <a:bodyPr/>
                    <a:lstStyle/>
                    <a:p>
                      <a:pPr marL="0" indent="0">
                        <a:buClr>
                          <a:srgbClr val="006152"/>
                        </a:buClr>
                        <a:buFont typeface="Arial" panose="020B0604020202020204" pitchFamily="34" charset="0"/>
                        <a:buNone/>
                      </a:pPr>
                      <a:r>
                        <a:rPr lang="en-IE" sz="1400" b="0" strike="noStrike" baseline="0" dirty="0" smtClean="0">
                          <a:solidFill>
                            <a:schemeClr val="tx1"/>
                          </a:solidFill>
                          <a:latin typeface="Arial" panose="020B0604020202020204" pitchFamily="34" charset="0"/>
                          <a:cs typeface="Arial" panose="020B0604020202020204" pitchFamily="34" charset="0"/>
                        </a:rPr>
                        <a:t>Strong effort of </a:t>
                      </a:r>
                      <a:r>
                        <a:rPr lang="en-IE" sz="1400" b="0" baseline="0" dirty="0" smtClean="0">
                          <a:solidFill>
                            <a:schemeClr val="tx1"/>
                          </a:solidFill>
                          <a:latin typeface="Arial" panose="020B0604020202020204" pitchFamily="34" charset="0"/>
                          <a:cs typeface="Arial" panose="020B0604020202020204" pitchFamily="34" charset="0"/>
                        </a:rPr>
                        <a:t>compliance noted across the seven CDNTs that underwent Compliance Assurance</a:t>
                      </a:r>
                      <a:r>
                        <a:rPr lang="en-IE" sz="1400" b="0" baseline="0" dirty="0" smtClean="0">
                          <a:solidFill>
                            <a:srgbClr val="FF0000"/>
                          </a:solidFill>
                          <a:latin typeface="Arial" panose="020B0604020202020204" pitchFamily="34" charset="0"/>
                          <a:cs typeface="Arial" panose="020B0604020202020204" pitchFamily="34" charset="0"/>
                        </a:rPr>
                        <a:t> </a:t>
                      </a:r>
                      <a:r>
                        <a:rPr lang="en-IE" sz="1400" b="0" baseline="0" dirty="0" smtClean="0">
                          <a:solidFill>
                            <a:schemeClr val="tx1"/>
                          </a:solidFill>
                          <a:latin typeface="Arial" panose="020B0604020202020204" pitchFamily="34" charset="0"/>
                          <a:cs typeface="Arial" panose="020B0604020202020204" pitchFamily="34" charset="0"/>
                        </a:rPr>
                        <a:t>Checks. Evidence of full compliance across three of the 12 requirements reported on; evidence of partial compliance found in nine requirement areas and 'no evidence of compliance' noted in three.</a:t>
                      </a:r>
                    </a:p>
                    <a:p>
                      <a:pPr marL="0" indent="0">
                        <a:buClr>
                          <a:srgbClr val="006152"/>
                        </a:buClr>
                        <a:buFont typeface="Arial" panose="020B0604020202020204" pitchFamily="34" charset="0"/>
                        <a:buNone/>
                      </a:pPr>
                      <a:endParaRPr lang="en-IE" sz="1050" b="0" baseline="0" dirty="0" smtClean="0">
                        <a:solidFill>
                          <a:schemeClr val="tx1"/>
                        </a:solidFill>
                        <a:latin typeface="Arial" panose="020B0604020202020204" pitchFamily="34" charset="0"/>
                        <a:cs typeface="Arial" panose="020B0604020202020204" pitchFamily="34" charset="0"/>
                      </a:endParaRPr>
                    </a:p>
                    <a:p>
                      <a:pPr marL="0" indent="0">
                        <a:buFont typeface="Arial" panose="020B0604020202020204" pitchFamily="34" charset="0"/>
                        <a:buNone/>
                      </a:pPr>
                      <a:r>
                        <a:rPr lang="en-IE" sz="1600" b="1" baseline="0" dirty="0" smtClean="0">
                          <a:solidFill>
                            <a:schemeClr val="tx1"/>
                          </a:solidFill>
                          <a:latin typeface="Arial" panose="020B0604020202020204" pitchFamily="34" charset="0"/>
                          <a:cs typeface="Arial" panose="020B0604020202020204" pitchFamily="34" charset="0"/>
                        </a:rPr>
                        <a:t>Reasons for findings of no or partial compliance:</a:t>
                      </a:r>
                    </a:p>
                    <a:p>
                      <a:pPr marL="0" indent="0">
                        <a:buFont typeface="Arial" panose="020B0604020202020204" pitchFamily="34" charset="0"/>
                        <a:buNone/>
                      </a:pPr>
                      <a:endParaRPr lang="en-IE" sz="600" b="0" baseline="0" dirty="0" smtClean="0">
                        <a:solidFill>
                          <a:schemeClr val="tx1"/>
                        </a:solidFill>
                        <a:latin typeface="Arial" panose="020B0604020202020204" pitchFamily="34" charset="0"/>
                        <a:cs typeface="Arial" panose="020B0604020202020204" pitchFamily="34" charset="0"/>
                      </a:endParaRPr>
                    </a:p>
                    <a:p>
                      <a:pPr marL="342900" indent="-342900">
                        <a:lnSpc>
                          <a:spcPct val="100000"/>
                        </a:lnSpc>
                        <a:spcAft>
                          <a:spcPts val="600"/>
                        </a:spcAft>
                        <a:buClr>
                          <a:srgbClr val="006152"/>
                        </a:buClr>
                        <a:buSzPct val="120000"/>
                        <a:buFont typeface="+mj-lt"/>
                        <a:buAutoNum type="arabicPeriod"/>
                      </a:pPr>
                      <a:r>
                        <a:rPr lang="en-IE" sz="1400" b="0" baseline="0" dirty="0" smtClean="0">
                          <a:solidFill>
                            <a:schemeClr val="tx1"/>
                          </a:solidFill>
                          <a:latin typeface="Arial" panose="020B0604020202020204" pitchFamily="34" charset="0"/>
                          <a:cs typeface="Arial" panose="020B0604020202020204" pitchFamily="34" charset="0"/>
                        </a:rPr>
                        <a:t>Child Safeguarding Risk Assessments; additional risks should have been considered by some CDNTs given the nature of services provided.</a:t>
                      </a:r>
                    </a:p>
                    <a:p>
                      <a:pPr marL="342900" marR="0" lvl="0" indent="-342900" defTabSz="914400" eaLnBrk="1" fontAlgn="auto" latinLnBrk="0" hangingPunct="1">
                        <a:lnSpc>
                          <a:spcPts val="2400"/>
                        </a:lnSpc>
                        <a:spcBef>
                          <a:spcPts val="0"/>
                        </a:spcBef>
                        <a:spcAft>
                          <a:spcPts val="0"/>
                        </a:spcAft>
                        <a:buClr>
                          <a:srgbClr val="006152"/>
                        </a:buClr>
                        <a:buSzPct val="120000"/>
                        <a:buFont typeface="+mj-lt"/>
                        <a:buAutoNum type="arabicPeriod"/>
                        <a:tabLst/>
                        <a:defRPr/>
                      </a:pPr>
                      <a:r>
                        <a:rPr lang="en-IE" sz="1400" b="0" baseline="0" dirty="0" smtClean="0">
                          <a:solidFill>
                            <a:schemeClr val="tx1"/>
                          </a:solidFill>
                          <a:latin typeface="Arial" panose="020B0604020202020204" pitchFamily="34" charset="0"/>
                          <a:cs typeface="Arial" panose="020B0604020202020204" pitchFamily="34" charset="0"/>
                        </a:rPr>
                        <a:t>Child Safeguarding Statements were not always; </a:t>
                      </a:r>
                    </a:p>
                    <a:p>
                      <a:pPr marL="534988" marR="0" lvl="0" indent="0" defTabSz="914400" eaLnBrk="1" fontAlgn="auto" latinLnBrk="0" hangingPunct="1">
                        <a:lnSpc>
                          <a:spcPts val="2400"/>
                        </a:lnSpc>
                        <a:spcBef>
                          <a:spcPts val="0"/>
                        </a:spcBef>
                        <a:spcAft>
                          <a:spcPts val="0"/>
                        </a:spcAft>
                        <a:buClr>
                          <a:srgbClr val="006152"/>
                        </a:buClr>
                        <a:buSzPct val="120000"/>
                        <a:buFont typeface="+mj-lt"/>
                        <a:buNone/>
                        <a:tabLst/>
                        <a:defRPr/>
                      </a:pPr>
                      <a:r>
                        <a:rPr lang="en-IE" sz="1400" b="0" baseline="0" dirty="0" smtClean="0">
                          <a:solidFill>
                            <a:schemeClr val="tx1"/>
                          </a:solidFill>
                          <a:latin typeface="Arial" panose="020B0604020202020204" pitchFamily="34" charset="0"/>
                          <a:cs typeface="Arial" panose="020B0604020202020204" pitchFamily="34" charset="0"/>
                        </a:rPr>
                        <a:t>(a) </a:t>
                      </a:r>
                      <a:r>
                        <a:rPr lang="en-IE" sz="1400" b="0" u="none" baseline="0" dirty="0" smtClean="0">
                          <a:solidFill>
                            <a:schemeClr val="tx1"/>
                          </a:solidFill>
                          <a:latin typeface="Arial" panose="020B0604020202020204" pitchFamily="34" charset="0"/>
                          <a:cs typeface="Arial" panose="020B0604020202020204" pitchFamily="34" charset="0"/>
                        </a:rPr>
                        <a:t>developed</a:t>
                      </a:r>
                      <a:r>
                        <a:rPr lang="en-IE" sz="1400" b="0" baseline="0" dirty="0" smtClean="0">
                          <a:solidFill>
                            <a:schemeClr val="tx1"/>
                          </a:solidFill>
                          <a:latin typeface="Arial" panose="020B0604020202020204" pitchFamily="34" charset="0"/>
                          <a:cs typeface="Arial" panose="020B0604020202020204" pitchFamily="34" charset="0"/>
                        </a:rPr>
                        <a:t> in line with legislative requirements </a:t>
                      </a:r>
                    </a:p>
                    <a:p>
                      <a:pPr marL="534988" marR="0" lvl="0" indent="0" defTabSz="914400" eaLnBrk="1" fontAlgn="auto" latinLnBrk="0" hangingPunct="1">
                        <a:lnSpc>
                          <a:spcPts val="2400"/>
                        </a:lnSpc>
                        <a:spcBef>
                          <a:spcPts val="0"/>
                        </a:spcBef>
                        <a:spcAft>
                          <a:spcPts val="0"/>
                        </a:spcAft>
                        <a:buClr>
                          <a:srgbClr val="006152"/>
                        </a:buClr>
                        <a:buSzPct val="120000"/>
                        <a:buFont typeface="+mj-lt"/>
                        <a:buNone/>
                        <a:tabLst/>
                        <a:defRPr/>
                      </a:pPr>
                      <a:r>
                        <a:rPr lang="en-IE" sz="1400" b="0" baseline="0" dirty="0" smtClean="0">
                          <a:solidFill>
                            <a:schemeClr val="tx1"/>
                          </a:solidFill>
                          <a:latin typeface="Arial" panose="020B0604020202020204" pitchFamily="34" charset="0"/>
                          <a:cs typeface="Arial" panose="020B0604020202020204" pitchFamily="34" charset="0"/>
                        </a:rPr>
                        <a:t>(b) developed in line with </a:t>
                      </a:r>
                      <a:r>
                        <a:rPr lang="en-IE" sz="1400" b="0" baseline="0" dirty="0" err="1" smtClean="0">
                          <a:solidFill>
                            <a:schemeClr val="tx1"/>
                          </a:solidFill>
                          <a:latin typeface="Arial" panose="020B0604020202020204" pitchFamily="34" charset="0"/>
                          <a:cs typeface="Arial" panose="020B0604020202020204" pitchFamily="34" charset="0"/>
                        </a:rPr>
                        <a:t>Tusla</a:t>
                      </a:r>
                      <a:r>
                        <a:rPr lang="en-IE" sz="1400" b="0" baseline="0" dirty="0" smtClean="0">
                          <a:solidFill>
                            <a:schemeClr val="tx1"/>
                          </a:solidFill>
                          <a:latin typeface="Arial" panose="020B0604020202020204" pitchFamily="34" charset="0"/>
                          <a:cs typeface="Arial" panose="020B0604020202020204" pitchFamily="34" charset="0"/>
                        </a:rPr>
                        <a:t> guidance </a:t>
                      </a:r>
                    </a:p>
                    <a:p>
                      <a:pPr marL="534988" marR="0" lvl="0" indent="0" defTabSz="914400" eaLnBrk="1" fontAlgn="auto" latinLnBrk="0" hangingPunct="1">
                        <a:lnSpc>
                          <a:spcPts val="2400"/>
                        </a:lnSpc>
                        <a:spcBef>
                          <a:spcPts val="0"/>
                        </a:spcBef>
                        <a:spcAft>
                          <a:spcPts val="600"/>
                        </a:spcAft>
                        <a:buClr>
                          <a:srgbClr val="006152"/>
                        </a:buClr>
                        <a:buSzPct val="120000"/>
                        <a:buFont typeface="+mj-lt"/>
                        <a:buNone/>
                        <a:tabLst/>
                        <a:defRPr/>
                      </a:pPr>
                      <a:r>
                        <a:rPr lang="en-IE" sz="1400" b="0" baseline="0" dirty="0" smtClean="0">
                          <a:solidFill>
                            <a:schemeClr val="tx1"/>
                          </a:solidFill>
                          <a:latin typeface="Arial" panose="020B0604020202020204" pitchFamily="34" charset="0"/>
                          <a:cs typeface="Arial" panose="020B0604020202020204" pitchFamily="34" charset="0"/>
                        </a:rPr>
                        <a:t>(c) </a:t>
                      </a:r>
                      <a:r>
                        <a:rPr lang="en-IE" sz="1400" b="0" i="0" u="none" baseline="0" dirty="0" smtClean="0">
                          <a:solidFill>
                            <a:schemeClr val="tx1"/>
                          </a:solidFill>
                          <a:latin typeface="Arial" panose="020B0604020202020204" pitchFamily="34" charset="0"/>
                          <a:cs typeface="Arial" panose="020B0604020202020204" pitchFamily="34" charset="0"/>
                        </a:rPr>
                        <a:t>reviewed </a:t>
                      </a:r>
                      <a:r>
                        <a:rPr lang="en-IE" sz="1400" b="0" baseline="0" dirty="0" smtClean="0">
                          <a:solidFill>
                            <a:schemeClr val="tx1"/>
                          </a:solidFill>
                          <a:latin typeface="Arial" panose="020B0604020202020204" pitchFamily="34" charset="0"/>
                          <a:cs typeface="Arial" panose="020B0604020202020204" pitchFamily="34" charset="0"/>
                        </a:rPr>
                        <a:t>in line with the legislative timeframe </a:t>
                      </a:r>
                    </a:p>
                    <a:p>
                      <a:pPr marL="357188" marR="0" lvl="0" indent="-342900" defTabSz="914400" eaLnBrk="1" fontAlgn="auto" latinLnBrk="0" hangingPunct="1">
                        <a:lnSpc>
                          <a:spcPts val="2400"/>
                        </a:lnSpc>
                        <a:spcBef>
                          <a:spcPts val="0"/>
                        </a:spcBef>
                        <a:spcAft>
                          <a:spcPts val="600"/>
                        </a:spcAft>
                        <a:buClr>
                          <a:srgbClr val="006152"/>
                        </a:buClr>
                        <a:buSzPct val="120000"/>
                        <a:buFont typeface="+mj-lt"/>
                        <a:buAutoNum type="arabicPeriod" startAt="3"/>
                        <a:tabLst/>
                        <a:defRPr/>
                      </a:pPr>
                      <a:r>
                        <a:rPr lang="en-IE" sz="1400" b="0" baseline="0" dirty="0" smtClean="0">
                          <a:solidFill>
                            <a:schemeClr val="tx1"/>
                          </a:solidFill>
                          <a:latin typeface="Arial" panose="020B0604020202020204" pitchFamily="34" charset="0"/>
                          <a:cs typeface="Arial" panose="020B0604020202020204" pitchFamily="34" charset="0"/>
                        </a:rPr>
                        <a:t>The service description provided in some Child Safeguarding Statements was too broad and overarching; there was insufficient detail about the specific activities provided by the CDNT. </a:t>
                      </a:r>
                      <a:endParaRPr lang="en-IE" sz="12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632709619"/>
                  </a:ext>
                </a:extLst>
              </a:tr>
              <a:tr h="1114225">
                <a:tc>
                  <a:txBody>
                    <a:bodyPr/>
                    <a:lstStyle/>
                    <a:p>
                      <a:endParaRPr lang="en-IE" sz="12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906514490"/>
                  </a:ext>
                </a:extLst>
              </a:tr>
            </a:tbl>
          </a:graphicData>
        </a:graphic>
      </p:graphicFrame>
    </p:spTree>
    <p:extLst>
      <p:ext uri="{BB962C8B-B14F-4D97-AF65-F5344CB8AC3E}">
        <p14:creationId xmlns:p14="http://schemas.microsoft.com/office/powerpoint/2010/main" val="3263211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lang="en-IE" dirty="0" smtClean="0"/>
              <a:t>Learning</a:t>
            </a:r>
            <a:endParaRPr spc="-20" dirty="0">
              <a:solidFill>
                <a:srgbClr val="FF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295873374"/>
              </p:ext>
            </p:extLst>
          </p:nvPr>
        </p:nvGraphicFramePr>
        <p:xfrm>
          <a:off x="381000" y="1276350"/>
          <a:ext cx="8077200" cy="6004559"/>
        </p:xfrm>
        <a:graphic>
          <a:graphicData uri="http://schemas.openxmlformats.org/drawingml/2006/table">
            <a:tbl>
              <a:tblPr firstRow="1" bandRow="1">
                <a:tableStyleId>{5C22544A-7EE6-4342-B048-85BDC9FD1C3A}</a:tableStyleId>
              </a:tblPr>
              <a:tblGrid>
                <a:gridCol w="8077200">
                  <a:extLst>
                    <a:ext uri="{9D8B030D-6E8A-4147-A177-3AD203B41FA5}">
                      <a16:colId xmlns:a16="http://schemas.microsoft.com/office/drawing/2014/main" val="361165049"/>
                    </a:ext>
                  </a:extLst>
                </a:gridCol>
              </a:tblGrid>
              <a:tr h="2133600">
                <a:tc>
                  <a:txBody>
                    <a:bodyPr/>
                    <a:lstStyle/>
                    <a:p>
                      <a:pPr marL="285750" indent="-285750">
                        <a:spcAft>
                          <a:spcPts val="600"/>
                        </a:spcAft>
                        <a:buClr>
                          <a:srgbClr val="006152"/>
                        </a:buClr>
                        <a:buFont typeface="Arial" panose="020B0604020202020204" pitchFamily="34" charset="0"/>
                        <a:buChar char="►"/>
                      </a:pPr>
                      <a:r>
                        <a:rPr lang="en-IE" sz="1400" b="0" u="none" dirty="0" smtClean="0">
                          <a:solidFill>
                            <a:schemeClr val="tx1"/>
                          </a:solidFill>
                          <a:latin typeface="Arial" panose="020B0604020202020204" pitchFamily="34" charset="0"/>
                          <a:cs typeface="Arial" panose="020B0604020202020204" pitchFamily="34" charset="0"/>
                        </a:rPr>
                        <a:t>Procedures</a:t>
                      </a:r>
                      <a:r>
                        <a:rPr lang="en-IE" sz="1400" b="0" u="none" baseline="0" dirty="0" smtClean="0">
                          <a:solidFill>
                            <a:schemeClr val="tx1"/>
                          </a:solidFill>
                          <a:latin typeface="Arial" panose="020B0604020202020204" pitchFamily="34" charset="0"/>
                          <a:cs typeface="Arial" panose="020B0604020202020204" pitchFamily="34" charset="0"/>
                        </a:rPr>
                        <a:t> or controls must be </a:t>
                      </a:r>
                      <a:r>
                        <a:rPr lang="en-IE" sz="1400" b="0" u="none" dirty="0" smtClean="0">
                          <a:solidFill>
                            <a:schemeClr val="tx1"/>
                          </a:solidFill>
                          <a:latin typeface="Arial" panose="020B0604020202020204" pitchFamily="34" charset="0"/>
                          <a:cs typeface="Arial" panose="020B0604020202020204" pitchFamily="34" charset="0"/>
                        </a:rPr>
                        <a:t>listed as being in place</a:t>
                      </a:r>
                      <a:r>
                        <a:rPr lang="en-IE" sz="1400" b="0" u="none" baseline="0" dirty="0" smtClean="0">
                          <a:solidFill>
                            <a:schemeClr val="tx1"/>
                          </a:solidFill>
                          <a:latin typeface="Arial" panose="020B0604020202020204" pitchFamily="34" charset="0"/>
                          <a:cs typeface="Arial" panose="020B0604020202020204" pitchFamily="34" charset="0"/>
                        </a:rPr>
                        <a:t> in relation to </a:t>
                      </a:r>
                      <a:r>
                        <a:rPr lang="en-IE" sz="1400" b="1" u="sng" baseline="0" dirty="0" smtClean="0">
                          <a:solidFill>
                            <a:schemeClr val="tx1"/>
                          </a:solidFill>
                          <a:latin typeface="Arial" panose="020B0604020202020204" pitchFamily="34" charset="0"/>
                          <a:cs typeface="Arial" panose="020B0604020202020204" pitchFamily="34" charset="0"/>
                        </a:rPr>
                        <a:t>all</a:t>
                      </a:r>
                      <a:r>
                        <a:rPr lang="en-IE" sz="1400" b="0" u="none" baseline="0" dirty="0" smtClean="0">
                          <a:solidFill>
                            <a:schemeClr val="tx1"/>
                          </a:solidFill>
                          <a:latin typeface="Arial" panose="020B0604020202020204" pitchFamily="34" charset="0"/>
                          <a:cs typeface="Arial" panose="020B0604020202020204" pitchFamily="34" charset="0"/>
                        </a:rPr>
                        <a:t> identified child safeguarding risks and the CSS must list the procedures prescribed in Section 11(3) of the Children First Act 2015</a:t>
                      </a:r>
                      <a:r>
                        <a:rPr lang="en-IE" sz="1400" b="0" u="none" dirty="0" smtClean="0">
                          <a:solidFill>
                            <a:schemeClr val="tx1"/>
                          </a:solidFill>
                          <a:latin typeface="Arial" panose="020B0604020202020204" pitchFamily="34" charset="0"/>
                          <a:cs typeface="Arial" panose="020B0604020202020204" pitchFamily="34" charset="0"/>
                        </a:rPr>
                        <a:t>.  </a:t>
                      </a:r>
                    </a:p>
                    <a:p>
                      <a:pPr marL="285750" indent="-285750">
                        <a:spcAft>
                          <a:spcPts val="600"/>
                        </a:spcAft>
                        <a:buClr>
                          <a:srgbClr val="006152"/>
                        </a:buClr>
                        <a:buFont typeface="Arial" panose="020B0604020202020204" pitchFamily="34" charset="0"/>
                        <a:buChar char="►"/>
                      </a:pPr>
                      <a:endParaRPr lang="en-IE" sz="900" b="1" u="sng" dirty="0" smtClean="0">
                        <a:solidFill>
                          <a:schemeClr val="tx1"/>
                        </a:solidFill>
                        <a:latin typeface="Arial" panose="020B0604020202020204" pitchFamily="34" charset="0"/>
                        <a:cs typeface="Arial" panose="020B0604020202020204" pitchFamily="34" charset="0"/>
                      </a:endParaRPr>
                    </a:p>
                    <a:p>
                      <a:pPr marL="285750" indent="-285750">
                        <a:spcAft>
                          <a:spcPts val="600"/>
                        </a:spcAft>
                        <a:buClr>
                          <a:srgbClr val="006152"/>
                        </a:buClr>
                        <a:buFont typeface="Arial" panose="020B0604020202020204" pitchFamily="34" charset="0"/>
                        <a:buChar char="►"/>
                      </a:pPr>
                      <a:r>
                        <a:rPr lang="en-IE" sz="1400" b="1" u="sng" dirty="0" smtClean="0">
                          <a:solidFill>
                            <a:schemeClr val="tx1"/>
                          </a:solidFill>
                          <a:latin typeface="Arial" panose="020B0604020202020204" pitchFamily="34" charset="0"/>
                          <a:cs typeface="Arial" panose="020B0604020202020204" pitchFamily="34" charset="0"/>
                        </a:rPr>
                        <a:t>ANY</a:t>
                      </a:r>
                      <a:r>
                        <a:rPr lang="en-IE" sz="1400" b="0" dirty="0" smtClean="0">
                          <a:solidFill>
                            <a:schemeClr val="tx1"/>
                          </a:solidFill>
                          <a:latin typeface="Arial" panose="020B0604020202020204" pitchFamily="34" charset="0"/>
                          <a:cs typeface="Arial" panose="020B0604020202020204" pitchFamily="34" charset="0"/>
                        </a:rPr>
                        <a:t> potential for harm to a child while availing of the service must be considered (risk</a:t>
                      </a:r>
                      <a:r>
                        <a:rPr lang="en-IE" sz="1400" b="0" baseline="0" dirty="0" smtClean="0">
                          <a:solidFill>
                            <a:schemeClr val="tx1"/>
                          </a:solidFill>
                          <a:latin typeface="Arial" panose="020B0604020202020204" pitchFamily="34" charset="0"/>
                          <a:cs typeface="Arial" panose="020B0604020202020204" pitchFamily="34" charset="0"/>
                        </a:rPr>
                        <a:t> assessment); in doing so it is important to consider who the service user is; the vulnerability of children attending the service, and </a:t>
                      </a:r>
                      <a:r>
                        <a:rPr lang="en-IE" sz="1400" b="0" u="sng" baseline="0" dirty="0" smtClean="0">
                          <a:solidFill>
                            <a:schemeClr val="tx1"/>
                          </a:solidFill>
                          <a:latin typeface="Arial" panose="020B0604020202020204" pitchFamily="34" charset="0"/>
                          <a:cs typeface="Arial" panose="020B0604020202020204" pitchFamily="34" charset="0"/>
                        </a:rPr>
                        <a:t>all</a:t>
                      </a:r>
                      <a:r>
                        <a:rPr lang="en-IE" sz="1400" b="0" baseline="0" dirty="0" smtClean="0">
                          <a:solidFill>
                            <a:schemeClr val="tx1"/>
                          </a:solidFill>
                          <a:latin typeface="Arial" panose="020B0604020202020204" pitchFamily="34" charset="0"/>
                          <a:cs typeface="Arial" panose="020B0604020202020204" pitchFamily="34" charset="0"/>
                        </a:rPr>
                        <a:t> activities provided </a:t>
                      </a:r>
                      <a:r>
                        <a:rPr lang="en-IE" sz="1400" b="0" strike="noStrike" baseline="0" dirty="0" smtClean="0">
                          <a:solidFill>
                            <a:schemeClr val="tx1"/>
                          </a:solidFill>
                          <a:latin typeface="Arial" panose="020B0604020202020204" pitchFamily="34" charset="0"/>
                          <a:cs typeface="Arial" panose="020B0604020202020204" pitchFamily="34" charset="0"/>
                        </a:rPr>
                        <a:t>as part of </a:t>
                      </a:r>
                      <a:r>
                        <a:rPr lang="en-IE" sz="1400" b="0" baseline="0" dirty="0" smtClean="0">
                          <a:solidFill>
                            <a:schemeClr val="tx1"/>
                          </a:solidFill>
                          <a:latin typeface="Arial" panose="020B0604020202020204" pitchFamily="34" charset="0"/>
                          <a:cs typeface="Arial" panose="020B0604020202020204" pitchFamily="34" charset="0"/>
                        </a:rPr>
                        <a:t>the service e.g. lone working, home visits, intimate care, outings, prescribing of medication, services provided online or by phone.</a:t>
                      </a:r>
                    </a:p>
                    <a:p>
                      <a:pPr marL="285750" indent="-285750">
                        <a:spcAft>
                          <a:spcPts val="600"/>
                        </a:spcAft>
                        <a:buClr>
                          <a:srgbClr val="006152"/>
                        </a:buClr>
                        <a:buFont typeface="Arial" panose="020B0604020202020204" pitchFamily="34" charset="0"/>
                        <a:buChar char="►"/>
                      </a:pPr>
                      <a:endParaRPr lang="en-IE" sz="900" b="0" baseline="0" dirty="0" smtClean="0">
                        <a:solidFill>
                          <a:schemeClr val="tx1"/>
                        </a:solidFill>
                        <a:latin typeface="Arial" panose="020B0604020202020204" pitchFamily="34" charset="0"/>
                        <a:cs typeface="Arial" panose="020B0604020202020204" pitchFamily="34" charset="0"/>
                      </a:endParaRPr>
                    </a:p>
                    <a:p>
                      <a:pPr marL="285750" indent="-285750">
                        <a:spcAft>
                          <a:spcPts val="600"/>
                        </a:spcAft>
                        <a:buClr>
                          <a:srgbClr val="006152"/>
                        </a:buClr>
                        <a:buFont typeface="Arial" panose="020B0604020202020204" pitchFamily="34" charset="0"/>
                        <a:buChar char="►"/>
                      </a:pPr>
                      <a:r>
                        <a:rPr lang="en-IE" sz="1400" b="0" baseline="0" dirty="0" smtClean="0">
                          <a:solidFill>
                            <a:schemeClr val="tx1"/>
                          </a:solidFill>
                          <a:latin typeface="Arial" panose="020B0604020202020204" pitchFamily="34" charset="0"/>
                          <a:cs typeface="Arial" panose="020B0604020202020204" pitchFamily="34" charset="0"/>
                        </a:rPr>
                        <a:t>Child Safeguarding Statements must be developed in line with any guidance issued by </a:t>
                      </a:r>
                      <a:r>
                        <a:rPr lang="en-IE" sz="1400" b="0" baseline="0" dirty="0" err="1" smtClean="0">
                          <a:solidFill>
                            <a:schemeClr val="tx1"/>
                          </a:solidFill>
                          <a:latin typeface="Arial" panose="020B0604020202020204" pitchFamily="34" charset="0"/>
                          <a:cs typeface="Arial" panose="020B0604020202020204" pitchFamily="34" charset="0"/>
                        </a:rPr>
                        <a:t>Tusla</a:t>
                      </a:r>
                      <a:r>
                        <a:rPr lang="en-IE" sz="1400" b="0" baseline="0" dirty="0" smtClean="0">
                          <a:solidFill>
                            <a:schemeClr val="tx1"/>
                          </a:solidFill>
                          <a:latin typeface="Arial" panose="020B0604020202020204" pitchFamily="34" charset="0"/>
                          <a:cs typeface="Arial" panose="020B0604020202020204" pitchFamily="34" charset="0"/>
                        </a:rPr>
                        <a:t>. It is advisable to refer to the </a:t>
                      </a:r>
                      <a:r>
                        <a:rPr lang="en-IE" sz="1400" b="0" baseline="0" dirty="0" smtClean="0">
                          <a:solidFill>
                            <a:schemeClr val="tx1"/>
                          </a:solidFill>
                          <a:latin typeface="Arial" panose="020B0604020202020204" pitchFamily="34" charset="0"/>
                          <a:cs typeface="Arial" panose="020B0604020202020204" pitchFamily="34" charset="0"/>
                          <a:hlinkClick r:id="rId2"/>
                        </a:rPr>
                        <a:t>Outcome Review Form </a:t>
                      </a:r>
                      <a:r>
                        <a:rPr lang="en-IE" sz="1400" b="0" baseline="0" dirty="0" smtClean="0">
                          <a:solidFill>
                            <a:schemeClr val="tx1"/>
                          </a:solidFill>
                          <a:latin typeface="Arial" panose="020B0604020202020204" pitchFamily="34" charset="0"/>
                          <a:cs typeface="Arial" panose="020B0604020202020204" pitchFamily="34" charset="0"/>
                        </a:rPr>
                        <a:t>used by the </a:t>
                      </a:r>
                      <a:r>
                        <a:rPr lang="en-IE" sz="1400" b="0" baseline="0" dirty="0" err="1" smtClean="0">
                          <a:solidFill>
                            <a:schemeClr val="tx1"/>
                          </a:solidFill>
                          <a:latin typeface="Arial" panose="020B0604020202020204" pitchFamily="34" charset="0"/>
                          <a:cs typeface="Arial" panose="020B0604020202020204" pitchFamily="34" charset="0"/>
                        </a:rPr>
                        <a:t>Tusla</a:t>
                      </a:r>
                      <a:r>
                        <a:rPr lang="en-IE" sz="1400" b="0" baseline="0" dirty="0" smtClean="0">
                          <a:solidFill>
                            <a:schemeClr val="tx1"/>
                          </a:solidFill>
                          <a:latin typeface="Arial" panose="020B0604020202020204" pitchFamily="34" charset="0"/>
                          <a:cs typeface="Arial" panose="020B0604020202020204" pitchFamily="34" charset="0"/>
                        </a:rPr>
                        <a:t> Child Safeguarding Statement Compliance Unit when developing or reviewing HSE Child Safeguarding Statements. The form can be found on the </a:t>
                      </a:r>
                      <a:r>
                        <a:rPr lang="en-IE" sz="1400" b="0" baseline="0" dirty="0" err="1" smtClean="0">
                          <a:solidFill>
                            <a:schemeClr val="tx1"/>
                          </a:solidFill>
                          <a:latin typeface="Arial" panose="020B0604020202020204" pitchFamily="34" charset="0"/>
                          <a:cs typeface="Arial" panose="020B0604020202020204" pitchFamily="34" charset="0"/>
                        </a:rPr>
                        <a:t>Tusla</a:t>
                      </a:r>
                      <a:r>
                        <a:rPr lang="en-IE" sz="1400" b="0" baseline="0" dirty="0" smtClean="0">
                          <a:solidFill>
                            <a:schemeClr val="tx1"/>
                          </a:solidFill>
                          <a:latin typeface="Arial" panose="020B0604020202020204" pitchFamily="34" charset="0"/>
                          <a:cs typeface="Arial" panose="020B0604020202020204" pitchFamily="34" charset="0"/>
                        </a:rPr>
                        <a:t> website </a:t>
                      </a:r>
                      <a:r>
                        <a:rPr lang="en-IE" sz="1400" b="0" baseline="0" dirty="0" smtClean="0">
                          <a:solidFill>
                            <a:schemeClr val="tx1"/>
                          </a:solidFill>
                          <a:latin typeface="Arial" panose="020B0604020202020204" pitchFamily="34" charset="0"/>
                          <a:cs typeface="Arial" panose="020B0604020202020204" pitchFamily="34" charset="0"/>
                          <a:hlinkClick r:id="rId3"/>
                        </a:rPr>
                        <a:t>www.tusla.ie</a:t>
                      </a:r>
                      <a:r>
                        <a:rPr lang="en-IE" sz="1400" b="0" baseline="0" dirty="0" smtClean="0">
                          <a:solidFill>
                            <a:schemeClr val="tx1"/>
                          </a:solidFill>
                          <a:latin typeface="Arial" panose="020B0604020202020204" pitchFamily="34" charset="0"/>
                          <a:cs typeface="Arial" panose="020B0604020202020204" pitchFamily="34" charset="0"/>
                        </a:rPr>
                        <a:t>  </a:t>
                      </a:r>
                    </a:p>
                    <a:p>
                      <a:endParaRPr lang="en-IE" sz="12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632709619"/>
                  </a:ext>
                </a:extLst>
              </a:tr>
              <a:tr h="2514599">
                <a:tc>
                  <a:txBody>
                    <a:bodyPr/>
                    <a:lstStyle/>
                    <a:p>
                      <a:endParaRPr lang="en-IE" sz="12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906514490"/>
                  </a:ext>
                </a:extLst>
              </a:tr>
            </a:tbl>
          </a:graphicData>
        </a:graphic>
      </p:graphicFrame>
    </p:spTree>
    <p:extLst>
      <p:ext uri="{BB962C8B-B14F-4D97-AF65-F5344CB8AC3E}">
        <p14:creationId xmlns:p14="http://schemas.microsoft.com/office/powerpoint/2010/main" val="37171321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lang="en-IE" dirty="0" smtClean="0"/>
              <a:t>Learning (continued) </a:t>
            </a:r>
            <a:endParaRPr spc="-20" dirty="0"/>
          </a:p>
        </p:txBody>
      </p:sp>
      <p:graphicFrame>
        <p:nvGraphicFramePr>
          <p:cNvPr id="3" name="Table 2"/>
          <p:cNvGraphicFramePr>
            <a:graphicFrameLocks noGrp="1"/>
          </p:cNvGraphicFramePr>
          <p:nvPr>
            <p:extLst>
              <p:ext uri="{D42A27DB-BD31-4B8C-83A1-F6EECF244321}">
                <p14:modId xmlns:p14="http://schemas.microsoft.com/office/powerpoint/2010/main" val="2255114365"/>
              </p:ext>
            </p:extLst>
          </p:nvPr>
        </p:nvGraphicFramePr>
        <p:xfrm>
          <a:off x="381000" y="1276350"/>
          <a:ext cx="8077200" cy="6187439"/>
        </p:xfrm>
        <a:graphic>
          <a:graphicData uri="http://schemas.openxmlformats.org/drawingml/2006/table">
            <a:tbl>
              <a:tblPr firstRow="1" bandRow="1">
                <a:tableStyleId>{5C22544A-7EE6-4342-B048-85BDC9FD1C3A}</a:tableStyleId>
              </a:tblPr>
              <a:tblGrid>
                <a:gridCol w="8077200">
                  <a:extLst>
                    <a:ext uri="{9D8B030D-6E8A-4147-A177-3AD203B41FA5}">
                      <a16:colId xmlns:a16="http://schemas.microsoft.com/office/drawing/2014/main" val="361165049"/>
                    </a:ext>
                  </a:extLst>
                </a:gridCol>
              </a:tblGrid>
              <a:tr h="2133600">
                <a:tc>
                  <a:txBody>
                    <a:bodyPr/>
                    <a:lstStyle/>
                    <a:p>
                      <a:pPr marL="285750" indent="-285750">
                        <a:spcAft>
                          <a:spcPts val="600"/>
                        </a:spcAft>
                        <a:buClr>
                          <a:srgbClr val="006152"/>
                        </a:buClr>
                        <a:buFont typeface="Arial" panose="020B0604020202020204" pitchFamily="34" charset="0"/>
                        <a:buChar char="►"/>
                      </a:pPr>
                      <a:r>
                        <a:rPr lang="en-IE" sz="1400" b="0" baseline="0" dirty="0" smtClean="0">
                          <a:solidFill>
                            <a:schemeClr val="tx1"/>
                          </a:solidFill>
                          <a:latin typeface="Arial" panose="020B0604020202020204" pitchFamily="34" charset="0"/>
                          <a:cs typeface="Arial" panose="020B0604020202020204" pitchFamily="34" charset="0"/>
                        </a:rPr>
                        <a:t>Child Safeguarding Statements must be reviewed at intervals of not more than 24 months, or, sooner following a material change in any matter to which the statement refers.</a:t>
                      </a:r>
                    </a:p>
                    <a:p>
                      <a:pPr marL="285750" indent="-285750">
                        <a:spcAft>
                          <a:spcPts val="600"/>
                        </a:spcAft>
                        <a:buClr>
                          <a:srgbClr val="006152"/>
                        </a:buClr>
                        <a:buFont typeface="Arial" panose="020B0604020202020204" pitchFamily="34" charset="0"/>
                        <a:buChar char="►"/>
                      </a:pPr>
                      <a:endParaRPr lang="en-IE" sz="1400" b="0" baseline="0" dirty="0" smtClean="0">
                        <a:solidFill>
                          <a:schemeClr val="accent2"/>
                        </a:solidFill>
                        <a:latin typeface="Arial" panose="020B0604020202020204" pitchFamily="34" charset="0"/>
                        <a:cs typeface="Arial" panose="020B0604020202020204" pitchFamily="34" charset="0"/>
                      </a:endParaRPr>
                    </a:p>
                    <a:p>
                      <a:pPr marL="285750" indent="-285750">
                        <a:spcAft>
                          <a:spcPts val="600"/>
                        </a:spcAft>
                        <a:buClr>
                          <a:srgbClr val="006152"/>
                        </a:buClr>
                        <a:buFont typeface="Arial" panose="020B0604020202020204" pitchFamily="34" charset="0"/>
                        <a:buChar char="►"/>
                      </a:pPr>
                      <a:r>
                        <a:rPr lang="en-IE" sz="1400" b="0" baseline="0" dirty="0" smtClean="0">
                          <a:solidFill>
                            <a:schemeClr val="tx1"/>
                          </a:solidFill>
                          <a:latin typeface="Arial" panose="020B0604020202020204" pitchFamily="34" charset="0"/>
                          <a:cs typeface="Arial" panose="020B0604020202020204" pitchFamily="34" charset="0"/>
                        </a:rPr>
                        <a:t>The Children First Act 2015 Section 11(3) sets out a number of prescribed procedures that must be specified in a Child Safeguarding Statement. The majority of prescribed procedures are national HSE PPPGs however two of the prescribed procedures must be developed locally:</a:t>
                      </a:r>
                      <a:endParaRPr lang="en-IE" sz="1400" b="1" baseline="0" dirty="0" smtClean="0">
                        <a:solidFill>
                          <a:schemeClr val="tx1"/>
                        </a:solidFill>
                        <a:latin typeface="Arial" panose="020B0604020202020204" pitchFamily="34" charset="0"/>
                        <a:cs typeface="Arial" panose="020B0604020202020204" pitchFamily="34" charset="0"/>
                      </a:endParaRPr>
                    </a:p>
                    <a:p>
                      <a:pPr marL="550863" indent="-285750">
                        <a:spcAft>
                          <a:spcPts val="0"/>
                        </a:spcAft>
                        <a:buClr>
                          <a:srgbClr val="006152"/>
                        </a:buClr>
                        <a:buFont typeface="Arial" panose="020B0604020202020204" pitchFamily="34" charset="0"/>
                        <a:buChar char="►"/>
                        <a:tabLst>
                          <a:tab pos="985838" algn="l"/>
                        </a:tabLst>
                      </a:pPr>
                      <a:r>
                        <a:rPr lang="en-IE" sz="1400" b="1" baseline="0" dirty="0" smtClean="0">
                          <a:solidFill>
                            <a:schemeClr val="tx1"/>
                          </a:solidFill>
                          <a:latin typeface="Arial" panose="020B0604020202020204" pitchFamily="34" charset="0"/>
                          <a:cs typeface="Arial" panose="020B0604020202020204" pitchFamily="34" charset="0"/>
                        </a:rPr>
                        <a:t>(</a:t>
                      </a:r>
                      <a:r>
                        <a:rPr lang="en-IE" sz="1400" b="1" baseline="0" dirty="0" err="1" smtClean="0">
                          <a:solidFill>
                            <a:schemeClr val="tx1"/>
                          </a:solidFill>
                          <a:latin typeface="Arial" panose="020B0604020202020204" pitchFamily="34" charset="0"/>
                          <a:cs typeface="Arial" panose="020B0604020202020204" pitchFamily="34" charset="0"/>
                        </a:rPr>
                        <a:t>i</a:t>
                      </a:r>
                      <a:r>
                        <a:rPr lang="en-IE" sz="1400" b="1" baseline="0" dirty="0" smtClean="0">
                          <a:solidFill>
                            <a:schemeClr val="tx1"/>
                          </a:solidFill>
                          <a:latin typeface="Arial" panose="020B0604020202020204" pitchFamily="34" charset="0"/>
                          <a:cs typeface="Arial" panose="020B0604020202020204" pitchFamily="34" charset="0"/>
                        </a:rPr>
                        <a:t>) Procedure for appointing a Relevant Person</a:t>
                      </a:r>
                    </a:p>
                    <a:p>
                      <a:pPr marL="550863" indent="-285750">
                        <a:spcAft>
                          <a:spcPts val="0"/>
                        </a:spcAft>
                        <a:buClr>
                          <a:srgbClr val="006152"/>
                        </a:buClr>
                        <a:buFont typeface="Arial" panose="020B0604020202020204" pitchFamily="34" charset="0"/>
                        <a:buChar char="►"/>
                        <a:tabLst>
                          <a:tab pos="985838" algn="l"/>
                        </a:tabLst>
                      </a:pPr>
                      <a:r>
                        <a:rPr lang="en-IE" sz="1400" b="1" baseline="0" dirty="0" smtClean="0">
                          <a:solidFill>
                            <a:schemeClr val="tx1"/>
                          </a:solidFill>
                          <a:latin typeface="Arial" panose="020B0604020202020204" pitchFamily="34" charset="0"/>
                          <a:cs typeface="Arial" panose="020B0604020202020204" pitchFamily="34" charset="0"/>
                        </a:rPr>
                        <a:t>(ii) Procedure for maintaining a List of Mandated Persons</a:t>
                      </a:r>
                    </a:p>
                    <a:p>
                      <a:pPr marL="1187450" indent="-285750">
                        <a:spcAft>
                          <a:spcPts val="600"/>
                        </a:spcAft>
                        <a:buClr>
                          <a:srgbClr val="006152"/>
                        </a:buClr>
                        <a:buFont typeface="Arial" panose="020B0604020202020204" pitchFamily="34" charset="0"/>
                        <a:buChar char="►"/>
                        <a:tabLst>
                          <a:tab pos="985838" algn="l"/>
                        </a:tabLst>
                      </a:pPr>
                      <a:endParaRPr lang="en-IE" sz="1400" b="1" baseline="0" dirty="0" smtClean="0">
                        <a:solidFill>
                          <a:schemeClr val="accent2"/>
                        </a:solidFill>
                        <a:latin typeface="Arial" panose="020B0604020202020204" pitchFamily="34" charset="0"/>
                        <a:cs typeface="Arial" panose="020B0604020202020204" pitchFamily="34" charset="0"/>
                      </a:endParaRPr>
                    </a:p>
                    <a:p>
                      <a:pPr marL="285750" indent="-285750">
                        <a:spcAft>
                          <a:spcPts val="600"/>
                        </a:spcAft>
                        <a:buClr>
                          <a:srgbClr val="006152"/>
                        </a:buClr>
                        <a:buFont typeface="Arial" panose="020B0604020202020204" pitchFamily="34" charset="0"/>
                        <a:buChar char="►"/>
                        <a:tabLst>
                          <a:tab pos="985838" algn="l"/>
                        </a:tabLst>
                      </a:pPr>
                      <a:r>
                        <a:rPr lang="en-IE" sz="1400" b="0" baseline="0" dirty="0" smtClean="0">
                          <a:solidFill>
                            <a:schemeClr val="tx1"/>
                          </a:solidFill>
                          <a:latin typeface="Arial" panose="020B0604020202020204" pitchFamily="34" charset="0"/>
                          <a:cs typeface="Arial" panose="020B0604020202020204" pitchFamily="34" charset="0"/>
                        </a:rPr>
                        <a:t>Services must have appropriate procedures in place for the management and storage of Child Protection &amp; Welfare records. CP&amp;W records must be stored securely in a manner that upholds the confidential nature of the information. See HSE Child Protection &amp; Welfare Policy for guidance. </a:t>
                      </a:r>
                    </a:p>
                    <a:p>
                      <a:pPr marL="280988" indent="0">
                        <a:buClr>
                          <a:srgbClr val="006152"/>
                        </a:buClr>
                        <a:buFont typeface="+mj-lt"/>
                        <a:buNone/>
                      </a:pPr>
                      <a:endParaRPr lang="en-IE" sz="1600" b="0" dirty="0" smtClean="0">
                        <a:solidFill>
                          <a:schemeClr val="tx1"/>
                        </a:solidFill>
                        <a:latin typeface="Arial" panose="020B0604020202020204" pitchFamily="34" charset="0"/>
                        <a:cs typeface="Arial" panose="020B0604020202020204" pitchFamily="34" charset="0"/>
                      </a:endParaRPr>
                    </a:p>
                    <a:p>
                      <a:endParaRPr lang="en-IE" sz="12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632709619"/>
                  </a:ext>
                </a:extLst>
              </a:tr>
              <a:tr h="2514599">
                <a:tc>
                  <a:txBody>
                    <a:bodyPr/>
                    <a:lstStyle/>
                    <a:p>
                      <a:endParaRPr lang="en-IE" sz="12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906514490"/>
                  </a:ext>
                </a:extLst>
              </a:tr>
            </a:tbl>
          </a:graphicData>
        </a:graphic>
      </p:graphicFrame>
    </p:spTree>
    <p:extLst>
      <p:ext uri="{BB962C8B-B14F-4D97-AF65-F5344CB8AC3E}">
        <p14:creationId xmlns:p14="http://schemas.microsoft.com/office/powerpoint/2010/main" val="1984064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1986152" y="1978609"/>
            <a:ext cx="5171694" cy="505908"/>
          </a:xfrm>
          <a:prstGeom prst="rect">
            <a:avLst/>
          </a:prstGeom>
        </p:spPr>
        <p:txBody>
          <a:bodyPr vert="horz" wrap="square" lIns="0" tIns="13335" rIns="0" bIns="0" rtlCol="0">
            <a:spAutoFit/>
          </a:bodyPr>
          <a:lstStyle/>
          <a:p>
            <a:pPr algn="ctr">
              <a:lnSpc>
                <a:spcPct val="100000"/>
              </a:lnSpc>
              <a:spcBef>
                <a:spcPts val="105"/>
              </a:spcBef>
            </a:pPr>
            <a:r>
              <a:rPr lang="en-IE" sz="3200" dirty="0" smtClean="0"/>
              <a:t>Breakdown of Findings</a:t>
            </a:r>
            <a:endParaRPr sz="1600" b="0" dirty="0"/>
          </a:p>
        </p:txBody>
      </p:sp>
    </p:spTree>
    <p:extLst>
      <p:ext uri="{BB962C8B-B14F-4D97-AF65-F5344CB8AC3E}">
        <p14:creationId xmlns:p14="http://schemas.microsoft.com/office/powerpoint/2010/main" val="36818896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228600" y="2266950"/>
            <a:ext cx="6324600" cy="1754326"/>
          </a:xfrm>
          <a:prstGeom prst="rect">
            <a:avLst/>
          </a:prstGeom>
        </p:spPr>
        <p:txBody>
          <a:bodyPr wrap="square">
            <a:spAutoFit/>
          </a:bodyPr>
          <a:lstStyle/>
          <a:p>
            <a:r>
              <a:rPr lang="en-IE" sz="1200" b="1" dirty="0" smtClean="0">
                <a:latin typeface="Arial" panose="020B0604020202020204" pitchFamily="34" charset="0"/>
                <a:cs typeface="Arial" panose="020B0604020202020204" pitchFamily="34" charset="0"/>
              </a:rPr>
              <a:t>Key Findings:</a:t>
            </a:r>
          </a:p>
          <a:p>
            <a:endParaRPr lang="en-IE" sz="1200" dirty="0"/>
          </a:p>
          <a:p>
            <a:pPr marL="171450" indent="-171450">
              <a:buFont typeface="Arial" panose="020B0604020202020204" pitchFamily="34" charset="0"/>
              <a:buChar char="•"/>
            </a:pPr>
            <a:r>
              <a:rPr lang="en-IE" sz="1200" dirty="0" smtClean="0"/>
              <a:t>Given the nature of the services provided additional risks should have been considered and addressed in the risk assessments undertaken e.g. lone working, the provision of intimate care, use of restrictive practices, outings. </a:t>
            </a:r>
          </a:p>
          <a:p>
            <a:pPr marL="171450" indent="-171450">
              <a:buFont typeface="Arial" panose="020B0604020202020204" pitchFamily="34" charset="0"/>
              <a:buChar char="•"/>
            </a:pPr>
            <a:endParaRPr lang="en-IE" sz="1200" dirty="0"/>
          </a:p>
          <a:p>
            <a:pPr marL="171450" indent="-171450">
              <a:buFont typeface="Arial" panose="020B0604020202020204" pitchFamily="34" charset="0"/>
              <a:buChar char="•"/>
            </a:pPr>
            <a:r>
              <a:rPr lang="en-IE" sz="1200" dirty="0" smtClean="0"/>
              <a:t>Procedures were identified as being in place (or in development) in relation to some, but not all, of the risks identified. </a:t>
            </a:r>
          </a:p>
          <a:p>
            <a:pPr marL="171450" indent="-171450">
              <a:buFont typeface="Arial" panose="020B0604020202020204" pitchFamily="34" charset="0"/>
              <a:buChar char="•"/>
            </a:pPr>
            <a:endParaRPr lang="en-IE" sz="1200" dirty="0"/>
          </a:p>
        </p:txBody>
      </p:sp>
      <p:graphicFrame>
        <p:nvGraphicFramePr>
          <p:cNvPr id="16" name="Table 15"/>
          <p:cNvGraphicFramePr>
            <a:graphicFrameLocks noGrp="1"/>
          </p:cNvGraphicFramePr>
          <p:nvPr>
            <p:extLst>
              <p:ext uri="{D42A27DB-BD31-4B8C-83A1-F6EECF244321}">
                <p14:modId xmlns:p14="http://schemas.microsoft.com/office/powerpoint/2010/main" val="215553734"/>
              </p:ext>
            </p:extLst>
          </p:nvPr>
        </p:nvGraphicFramePr>
        <p:xfrm>
          <a:off x="228600" y="1120544"/>
          <a:ext cx="6248400" cy="1010920"/>
        </p:xfrm>
        <a:graphic>
          <a:graphicData uri="http://schemas.openxmlformats.org/drawingml/2006/table">
            <a:tbl>
              <a:tblPr firstRow="1" bandRow="1">
                <a:tableStyleId>{5C22544A-7EE6-4342-B048-85BDC9FD1C3A}</a:tableStyleId>
              </a:tblPr>
              <a:tblGrid>
                <a:gridCol w="6248400">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An assessment of any potential for harm to a child must be undertaken (risk assessment). </a:t>
                      </a:r>
                      <a:endParaRPr lang="en-IE" sz="1200" dirty="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7" name="Title 1"/>
          <p:cNvSpPr txBox="1">
            <a:spLocks/>
          </p:cNvSpPr>
          <p:nvPr/>
        </p:nvSpPr>
        <p:spPr>
          <a:xfrm>
            <a:off x="1210361" y="354839"/>
            <a:ext cx="7793320" cy="369332"/>
          </a:xfrm>
          <a:prstGeom prst="rect">
            <a:avLst/>
          </a:prstGeom>
        </p:spPr>
        <p:txBody>
          <a:bodyPr wrap="square" lIns="0" tIns="0" rIns="0" bIns="0">
            <a:spAutoFit/>
          </a:bodyPr>
          <a:lstStyle>
            <a:lvl1pPr>
              <a:defRPr sz="2400" b="1" i="0">
                <a:solidFill>
                  <a:schemeClr val="bg1"/>
                </a:solidFill>
                <a:latin typeface="Arial"/>
                <a:ea typeface="+mj-ea"/>
                <a:cs typeface="Arial"/>
              </a:defRPr>
            </a:lvl1pPr>
          </a:lstStyle>
          <a:p>
            <a:r>
              <a:rPr lang="en-IE" dirty="0" smtClean="0"/>
              <a:t>Risk Assessment | </a:t>
            </a:r>
            <a:r>
              <a:rPr lang="en-IE" sz="1800" b="0" dirty="0" smtClean="0"/>
              <a:t>Assessment of any potential for harm to a child</a:t>
            </a:r>
            <a:endParaRPr lang="en-IE" dirty="0"/>
          </a:p>
        </p:txBody>
      </p:sp>
      <p:graphicFrame>
        <p:nvGraphicFramePr>
          <p:cNvPr id="8" name="Table 7"/>
          <p:cNvGraphicFramePr>
            <a:graphicFrameLocks noGrp="1"/>
          </p:cNvGraphicFramePr>
          <p:nvPr>
            <p:extLst>
              <p:ext uri="{D42A27DB-BD31-4B8C-83A1-F6EECF244321}">
                <p14:modId xmlns:p14="http://schemas.microsoft.com/office/powerpoint/2010/main" val="2586660573"/>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6</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14%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42563871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26400"/>
            <a:ext cx="7400239" cy="369332"/>
          </a:xfrm>
        </p:spPr>
        <p:txBody>
          <a:bodyPr/>
          <a:lstStyle/>
          <a:p>
            <a:r>
              <a:rPr lang="en-IE" dirty="0" smtClean="0"/>
              <a:t>Child Safeguarding Statement | </a:t>
            </a:r>
            <a:r>
              <a:rPr lang="en-IE" sz="1800" b="0" dirty="0" smtClean="0"/>
              <a:t>Legislative Requirements</a:t>
            </a:r>
            <a:r>
              <a:rPr lang="en-IE" dirty="0" smtClean="0"/>
              <a:t> </a:t>
            </a:r>
            <a:endParaRPr lang="en-IE" dirty="0"/>
          </a:p>
        </p:txBody>
      </p:sp>
      <p:sp>
        <p:nvSpPr>
          <p:cNvPr id="12" name="Rectangle 11"/>
          <p:cNvSpPr/>
          <p:nvPr/>
        </p:nvSpPr>
        <p:spPr>
          <a:xfrm>
            <a:off x="208902" y="2299093"/>
            <a:ext cx="6115698" cy="1754326"/>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2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A number of Child Safeguarding Statements did not provide sufficient description of the service or the activities provided by the CDNT. Some service descriptions were determined to be too broad i.e. overarching description of 'parent' organisation. </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IE" sz="12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One </a:t>
            </a:r>
            <a:r>
              <a:rPr lang="en-IE" sz="1200" dirty="0" smtClean="0">
                <a:latin typeface="Arial" panose="020B0604020202020204" pitchFamily="34" charset="0"/>
                <a:cs typeface="Arial" panose="020B0604020202020204" pitchFamily="34" charset="0"/>
              </a:rPr>
              <a:t>Child </a:t>
            </a:r>
            <a:r>
              <a:rPr lang="en-IE" sz="1200" dirty="0">
                <a:latin typeface="Arial" panose="020B0604020202020204" pitchFamily="34" charset="0"/>
                <a:cs typeface="Arial" panose="020B0604020202020204" pitchFamily="34" charset="0"/>
              </a:rPr>
              <a:t>Safeguarding Statement </a:t>
            </a:r>
            <a:r>
              <a:rPr lang="en-IE" sz="1200" dirty="0" smtClean="0">
                <a:latin typeface="Arial" panose="020B0604020202020204" pitchFamily="34" charset="0"/>
                <a:cs typeface="Arial" panose="020B0604020202020204" pitchFamily="34" charset="0"/>
              </a:rPr>
              <a:t>did </a:t>
            </a:r>
            <a:r>
              <a:rPr lang="en-IE" sz="1200" dirty="0">
                <a:latin typeface="Arial" panose="020B0604020202020204" pitchFamily="34" charset="0"/>
                <a:cs typeface="Arial" panose="020B0604020202020204" pitchFamily="34" charset="0"/>
              </a:rPr>
              <a:t>not list a Procedure for Appointing a Relevant Person; did not provide the contact details for the Relevant Person and its review date </a:t>
            </a:r>
            <a:r>
              <a:rPr lang="en-IE" sz="1200" dirty="0" smtClean="0">
                <a:latin typeface="Arial" panose="020B0604020202020204" pitchFamily="34" charset="0"/>
                <a:cs typeface="Arial" panose="020B0604020202020204" pitchFamily="34" charset="0"/>
              </a:rPr>
              <a:t>was </a:t>
            </a:r>
            <a:r>
              <a:rPr lang="en-IE" sz="1200" dirty="0">
                <a:latin typeface="Arial" panose="020B0604020202020204" pitchFamily="34" charset="0"/>
                <a:cs typeface="Arial" panose="020B0604020202020204" pitchFamily="34" charset="0"/>
              </a:rPr>
              <a:t>outside of the 24 month recommended </a:t>
            </a:r>
            <a:r>
              <a:rPr lang="en-IE" sz="1200" dirty="0" smtClean="0">
                <a:latin typeface="Arial" panose="020B0604020202020204" pitchFamily="34" charset="0"/>
                <a:cs typeface="Arial" panose="020B0604020202020204" pitchFamily="34" charset="0"/>
              </a:rPr>
              <a:t>timeframe.</a:t>
            </a:r>
            <a:endParaRPr kumimoji="0" lang="en-IE" sz="1100" b="0" i="0" u="none" strike="noStrike" kern="0" cap="none" spc="0" normalizeH="0" baseline="0" noProof="0" dirty="0" smtClean="0">
              <a:ln>
                <a:noFill/>
              </a:ln>
              <a:solidFill>
                <a:sysClr val="windowText" lastClr="000000"/>
              </a:solidFill>
              <a:effectLst/>
              <a:uLnTx/>
              <a:uFillTx/>
            </a:endParaRPr>
          </a:p>
        </p:txBody>
      </p:sp>
      <p:graphicFrame>
        <p:nvGraphicFramePr>
          <p:cNvPr id="16" name="Table 15"/>
          <p:cNvGraphicFramePr>
            <a:graphicFrameLocks noGrp="1"/>
          </p:cNvGraphicFramePr>
          <p:nvPr>
            <p:extLst>
              <p:ext uri="{D42A27DB-BD31-4B8C-83A1-F6EECF244321}">
                <p14:modId xmlns:p14="http://schemas.microsoft.com/office/powerpoint/2010/main" val="1326795533"/>
              </p:ext>
            </p:extLst>
          </p:nvPr>
        </p:nvGraphicFramePr>
        <p:xfrm>
          <a:off x="265404" y="971550"/>
          <a:ext cx="6059196" cy="1193800"/>
        </p:xfrm>
        <a:graphic>
          <a:graphicData uri="http://schemas.openxmlformats.org/drawingml/2006/table">
            <a:tbl>
              <a:tblPr firstRow="1" bandRow="1">
                <a:tableStyleId>{5C22544A-7EE6-4342-B048-85BDC9FD1C3A}</a:tableStyleId>
              </a:tblPr>
              <a:tblGrid>
                <a:gridCol w="60591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Child Safeguarding Statement (CSS) must be prepared in accordance with legislative requirements*.</a:t>
                      </a: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4" name="TextBox 3"/>
          <p:cNvSpPr txBox="1"/>
          <p:nvPr/>
        </p:nvSpPr>
        <p:spPr>
          <a:xfrm>
            <a:off x="0" y="4468808"/>
            <a:ext cx="9144000" cy="538609"/>
          </a:xfrm>
          <a:prstGeom prst="rect">
            <a:avLst/>
          </a:prstGeom>
          <a:noFill/>
        </p:spPr>
        <p:txBody>
          <a:bodyPr wrap="square" rtlCol="0">
            <a:spAutoFit/>
          </a:bodyPr>
          <a:lstStyle/>
          <a:p>
            <a:r>
              <a:rPr lang="en-IE" sz="1100" dirty="0" smtClean="0"/>
              <a:t>*</a:t>
            </a:r>
            <a:r>
              <a:rPr lang="en-IE" sz="900" dirty="0" smtClean="0"/>
              <a:t>(i) The CSS must describe the service being provided and the principles to be observed to safeguard children while availing of the service (ii) A Relevant Person must be appointed for the purpose of the CSS (iii) The CSS must include a written assessment of any potential for harm to a child while availing of the service (iv) The CSS must specify the procedures that are in place to manage any risk identified and the prescribed procedures required to be in place, as listed in Section 11(3) of the Children First Act 2015. </a:t>
            </a:r>
            <a:endParaRPr lang="en-IE" sz="900" dirty="0"/>
          </a:p>
        </p:txBody>
      </p:sp>
      <p:graphicFrame>
        <p:nvGraphicFramePr>
          <p:cNvPr id="11" name="Table 10"/>
          <p:cNvGraphicFramePr>
            <a:graphicFrameLocks noGrp="1"/>
          </p:cNvGraphicFramePr>
          <p:nvPr>
            <p:extLst>
              <p:ext uri="{D42A27DB-BD31-4B8C-83A1-F6EECF244321}">
                <p14:modId xmlns:p14="http://schemas.microsoft.com/office/powerpoint/2010/main" val="1266210941"/>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3</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4</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43%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36122329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1503</TotalTime>
  <Words>2262</Words>
  <Application>Microsoft Office PowerPoint</Application>
  <PresentationFormat>On-screen Show (16:9)</PresentationFormat>
  <Paragraphs>365</Paragraphs>
  <Slides>20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PowerPoint Presentation</vt:lpstr>
      <vt:lpstr>Services selected for Compliance Check</vt:lpstr>
      <vt:lpstr>Summary of Findings </vt:lpstr>
      <vt:lpstr>Summary Findings (continued) </vt:lpstr>
      <vt:lpstr>Learning</vt:lpstr>
      <vt:lpstr>Learning (continued) </vt:lpstr>
      <vt:lpstr>Breakdown of Findings</vt:lpstr>
      <vt:lpstr>PowerPoint Presentation</vt:lpstr>
      <vt:lpstr>Child Safeguarding Statement | Legislative Requirements </vt:lpstr>
      <vt:lpstr>Child Safeguarding Statement | Guidance issued by Tusla</vt:lpstr>
      <vt:lpstr>Child Safeguarding Statement | Display</vt:lpstr>
      <vt:lpstr>Child Safeguarding Statement | Furnished and made available </vt:lpstr>
      <vt:lpstr>Child Safeguarding Statement | Review </vt:lpstr>
      <vt:lpstr>Child Protection &amp; Welfare Policy | Appendix 3 or equivalent </vt:lpstr>
      <vt:lpstr>Child Protection &amp; Welfare Policy | Funded &amp; Contracted*</vt:lpstr>
      <vt:lpstr>Mandatory Training | 'An Introduction to Children First' 3 yearly </vt:lpstr>
      <vt:lpstr>Child Protection &amp; Welfare Records | Procedures for storage</vt:lpstr>
      <vt:lpstr>CP&amp;W Concerns | Reporting Procedure</vt:lpstr>
      <vt:lpstr>Service Arrangements| Funded &amp; Contracted*</vt:lpstr>
      <vt:lpstr>Please direct queries to: HSE Children First National Office childrenfirst@hse.ie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Proofreading Academy Student</dc:creator>
  <cp:lastModifiedBy>Jennifer Healy (Children First Training &amp; Development Officer)</cp:lastModifiedBy>
  <cp:revision>113</cp:revision>
  <cp:lastPrinted>2024-03-14T12:22:43Z</cp:lastPrinted>
  <dcterms:created xsi:type="dcterms:W3CDTF">2024-01-17T14:37:24Z</dcterms:created>
  <dcterms:modified xsi:type="dcterms:W3CDTF">2024-07-31T15:22:40Z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2023-12-20T00:00:00Z</vt:filetime>
  </property>
  <property fmtid="{D5CDD505-2E9C-101B-9397-08002B2CF9AE}" pid="3" name="Creator">
    <vt:lpwstr>Microsoft® PowerPoint® 2016</vt:lpwstr>
  </property>
  <property fmtid="{D5CDD505-2E9C-101B-9397-08002B2CF9AE}" pid="4" name="LastSaved">
    <vt:filetime>2024-01-17T00:00:00Z</vt:filetime>
  </property>
  <property fmtid="{D5CDD505-2E9C-101B-9397-08002B2CF9AE}" pid="5" name="Producer">
    <vt:lpwstr>Microsoft® PowerPoint® 2016</vt:lpwstr>
  </property>
</Properties>
</file>