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296" r:id="rId2"/>
    <p:sldId id="303" r:id="rId3"/>
    <p:sldId id="305" r:id="rId4"/>
    <p:sldId id="301" r:id="rId5"/>
    <p:sldId id="302" r:id="rId6"/>
    <p:sldId id="298" r:id="rId7"/>
    <p:sldId id="304" r:id="rId8"/>
    <p:sldId id="291" r:id="rId9"/>
    <p:sldId id="292" r:id="rId10"/>
    <p:sldId id="293" r:id="rId11"/>
    <p:sldId id="272" r:id="rId12"/>
    <p:sldId id="273" r:id="rId13"/>
    <p:sldId id="274" r:id="rId14"/>
    <p:sldId id="275" r:id="rId15"/>
    <p:sldId id="294" r:id="rId16"/>
    <p:sldId id="276" r:id="rId17"/>
    <p:sldId id="277" r:id="rId18"/>
    <p:sldId id="278" r:id="rId19"/>
    <p:sldId id="282" r:id="rId20"/>
    <p:sldId id="297" r:id="rId21"/>
  </p:sldIdLst>
  <p:sldSz cx="9144000" cy="5143500" type="screen16x9"/>
  <p:notesSz cx="10234613" cy="70993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0AD47"/>
    <a:srgbClr val="00615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0882" autoAdjust="0"/>
    <p:restoredTop sz="94660"/>
  </p:normalViewPr>
  <p:slideViewPr>
    <p:cSldViewPr>
      <p:cViewPr varScale="1">
        <p:scale>
          <a:sx n="86" d="100"/>
          <a:sy n="86" d="100"/>
        </p:scale>
        <p:origin x="228" y="9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434999" cy="354965"/>
          </a:xfrm>
          <a:prstGeom prst="rect">
            <a:avLst/>
          </a:prstGeom>
        </p:spPr>
        <p:txBody>
          <a:bodyPr vert="horz" lIns="110935" tIns="55468" rIns="110935" bIns="55468" rtlCol="0"/>
          <a:lstStyle>
            <a:lvl1pPr algn="l">
              <a:defRPr sz="1500"/>
            </a:lvl1pPr>
          </a:lstStyle>
          <a:p>
            <a:endParaRPr lang="en-IE"/>
          </a:p>
        </p:txBody>
      </p:sp>
      <p:sp>
        <p:nvSpPr>
          <p:cNvPr id="3" name="Date Placeholder 2"/>
          <p:cNvSpPr>
            <a:spLocks noGrp="1"/>
          </p:cNvSpPr>
          <p:nvPr>
            <p:ph type="dt" idx="1"/>
          </p:nvPr>
        </p:nvSpPr>
        <p:spPr>
          <a:xfrm>
            <a:off x="5797838" y="1"/>
            <a:ext cx="4434999" cy="354965"/>
          </a:xfrm>
          <a:prstGeom prst="rect">
            <a:avLst/>
          </a:prstGeom>
        </p:spPr>
        <p:txBody>
          <a:bodyPr vert="horz" lIns="110935" tIns="55468" rIns="110935" bIns="55468" rtlCol="0"/>
          <a:lstStyle>
            <a:lvl1pPr algn="r">
              <a:defRPr sz="1500"/>
            </a:lvl1pPr>
          </a:lstStyle>
          <a:p>
            <a:fld id="{E444F275-E0FB-4B8B-9F61-D9C71C1E02DD}" type="datetimeFigureOut">
              <a:rPr lang="en-IE" smtClean="0"/>
              <a:t>26/06/2024</a:t>
            </a:fld>
            <a:endParaRPr lang="en-IE"/>
          </a:p>
        </p:txBody>
      </p:sp>
      <p:sp>
        <p:nvSpPr>
          <p:cNvPr id="4" name="Slide Image Placeholder 3"/>
          <p:cNvSpPr>
            <a:spLocks noGrp="1" noRot="1" noChangeAspect="1"/>
          </p:cNvSpPr>
          <p:nvPr>
            <p:ph type="sldImg" idx="2"/>
          </p:nvPr>
        </p:nvSpPr>
        <p:spPr>
          <a:xfrm>
            <a:off x="2987675" y="887413"/>
            <a:ext cx="4259263" cy="2397125"/>
          </a:xfrm>
          <a:prstGeom prst="rect">
            <a:avLst/>
          </a:prstGeom>
          <a:noFill/>
          <a:ln w="12700">
            <a:solidFill>
              <a:prstClr val="black"/>
            </a:solidFill>
          </a:ln>
        </p:spPr>
        <p:txBody>
          <a:bodyPr vert="horz" lIns="110935" tIns="55468" rIns="110935" bIns="55468" rtlCol="0" anchor="ctr"/>
          <a:lstStyle/>
          <a:p>
            <a:endParaRPr lang="en-IE"/>
          </a:p>
        </p:txBody>
      </p:sp>
      <p:sp>
        <p:nvSpPr>
          <p:cNvPr id="5" name="Notes Placeholder 4"/>
          <p:cNvSpPr>
            <a:spLocks noGrp="1"/>
          </p:cNvSpPr>
          <p:nvPr>
            <p:ph type="body" sz="quarter" idx="3"/>
          </p:nvPr>
        </p:nvSpPr>
        <p:spPr>
          <a:xfrm>
            <a:off x="1023462" y="3415991"/>
            <a:ext cx="8187690" cy="2795897"/>
          </a:xfrm>
          <a:prstGeom prst="rect">
            <a:avLst/>
          </a:prstGeom>
        </p:spPr>
        <p:txBody>
          <a:bodyPr vert="horz" lIns="110935" tIns="55468" rIns="110935" bIns="55468"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6744336"/>
            <a:ext cx="4434999" cy="354965"/>
          </a:xfrm>
          <a:prstGeom prst="rect">
            <a:avLst/>
          </a:prstGeom>
        </p:spPr>
        <p:txBody>
          <a:bodyPr vert="horz" lIns="110935" tIns="55468" rIns="110935" bIns="55468" rtlCol="0" anchor="b"/>
          <a:lstStyle>
            <a:lvl1pPr algn="l">
              <a:defRPr sz="1500"/>
            </a:lvl1pPr>
          </a:lstStyle>
          <a:p>
            <a:endParaRPr lang="en-IE"/>
          </a:p>
        </p:txBody>
      </p:sp>
      <p:sp>
        <p:nvSpPr>
          <p:cNvPr id="7" name="Slide Number Placeholder 6"/>
          <p:cNvSpPr>
            <a:spLocks noGrp="1"/>
          </p:cNvSpPr>
          <p:nvPr>
            <p:ph type="sldNum" sz="quarter" idx="5"/>
          </p:nvPr>
        </p:nvSpPr>
        <p:spPr>
          <a:xfrm>
            <a:off x="5797838" y="6744336"/>
            <a:ext cx="4434999" cy="354965"/>
          </a:xfrm>
          <a:prstGeom prst="rect">
            <a:avLst/>
          </a:prstGeom>
        </p:spPr>
        <p:txBody>
          <a:bodyPr vert="horz" lIns="110935" tIns="55468" rIns="110935" bIns="55468" rtlCol="0" anchor="b"/>
          <a:lstStyle>
            <a:lvl1pPr algn="r">
              <a:defRPr sz="1500"/>
            </a:lvl1pPr>
          </a:lstStyle>
          <a:p>
            <a:fld id="{05F2C560-EBDC-4F9F-9C38-97291AC4D482}" type="slidenum">
              <a:rPr lang="en-IE" smtClean="0"/>
              <a:t>‹#›</a:t>
            </a:fld>
            <a:endParaRPr lang="en-IE"/>
          </a:p>
        </p:txBody>
      </p:sp>
    </p:spTree>
    <p:extLst>
      <p:ext uri="{BB962C8B-B14F-4D97-AF65-F5344CB8AC3E}">
        <p14:creationId xmlns:p14="http://schemas.microsoft.com/office/powerpoint/2010/main" val="1136704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3</a:t>
            </a:fld>
            <a:endParaRPr lang="en-IE"/>
          </a:p>
        </p:txBody>
      </p:sp>
    </p:spTree>
    <p:extLst>
      <p:ext uri="{BB962C8B-B14F-4D97-AF65-F5344CB8AC3E}">
        <p14:creationId xmlns:p14="http://schemas.microsoft.com/office/powerpoint/2010/main" val="16781466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18</a:t>
            </a:fld>
            <a:endParaRPr lang="en-IE"/>
          </a:p>
        </p:txBody>
      </p:sp>
    </p:spTree>
    <p:extLst>
      <p:ext uri="{BB962C8B-B14F-4D97-AF65-F5344CB8AC3E}">
        <p14:creationId xmlns:p14="http://schemas.microsoft.com/office/powerpoint/2010/main" val="41415139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defTabSz="1109350"/>
            <a:fld id="{05F2C560-EBDC-4F9F-9C38-97291AC4D482}" type="slidenum">
              <a:rPr lang="en-IE"/>
              <a:pPr defTabSz="1109350"/>
              <a:t>19</a:t>
            </a:fld>
            <a:endParaRPr lang="en-IE"/>
          </a:p>
        </p:txBody>
      </p:sp>
    </p:spTree>
    <p:extLst>
      <p:ext uri="{BB962C8B-B14F-4D97-AF65-F5344CB8AC3E}">
        <p14:creationId xmlns:p14="http://schemas.microsoft.com/office/powerpoint/2010/main" val="19045060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05F2C560-EBDC-4F9F-9C38-97291AC4D482}" type="slidenum">
              <a:rPr kumimoji="0" lang="en-IE" sz="15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4</a:t>
            </a:fld>
            <a:endParaRPr kumimoji="0" lang="en-IE" sz="15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9991666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05F2C560-EBDC-4F9F-9C38-97291AC4D482}" type="slidenum">
              <a:rPr kumimoji="0" lang="en-IE" sz="15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5</a:t>
            </a:fld>
            <a:endParaRPr kumimoji="0" lang="en-IE" sz="15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2677868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05F2C560-EBDC-4F9F-9C38-97291AC4D482}" type="slidenum">
              <a:rPr kumimoji="0" lang="en-IE" sz="15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9</a:t>
            </a:fld>
            <a:endParaRPr kumimoji="0" lang="en-IE" sz="15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2478653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13</a:t>
            </a:fld>
            <a:endParaRPr lang="en-IE"/>
          </a:p>
        </p:txBody>
      </p:sp>
    </p:spTree>
    <p:extLst>
      <p:ext uri="{BB962C8B-B14F-4D97-AF65-F5344CB8AC3E}">
        <p14:creationId xmlns:p14="http://schemas.microsoft.com/office/powerpoint/2010/main" val="17932577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14</a:t>
            </a:fld>
            <a:endParaRPr lang="en-IE"/>
          </a:p>
        </p:txBody>
      </p:sp>
    </p:spTree>
    <p:extLst>
      <p:ext uri="{BB962C8B-B14F-4D97-AF65-F5344CB8AC3E}">
        <p14:creationId xmlns:p14="http://schemas.microsoft.com/office/powerpoint/2010/main" val="6592207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05F2C560-EBDC-4F9F-9C38-97291AC4D482}" type="slidenum">
              <a:rPr kumimoji="0" lang="en-IE" sz="15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15</a:t>
            </a:fld>
            <a:endParaRPr kumimoji="0" lang="en-IE" sz="15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2936811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16</a:t>
            </a:fld>
            <a:endParaRPr lang="en-IE"/>
          </a:p>
        </p:txBody>
      </p:sp>
    </p:spTree>
    <p:extLst>
      <p:ext uri="{BB962C8B-B14F-4D97-AF65-F5344CB8AC3E}">
        <p14:creationId xmlns:p14="http://schemas.microsoft.com/office/powerpoint/2010/main" val="5070835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17</a:t>
            </a:fld>
            <a:endParaRPr lang="en-IE"/>
          </a:p>
        </p:txBody>
      </p:sp>
    </p:spTree>
    <p:extLst>
      <p:ext uri="{BB962C8B-B14F-4D97-AF65-F5344CB8AC3E}">
        <p14:creationId xmlns:p14="http://schemas.microsoft.com/office/powerpoint/2010/main" val="322908970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9143999" cy="3798276"/>
          </a:xfrm>
          <a:prstGeom prst="rect">
            <a:avLst/>
          </a:prstGeom>
        </p:spPr>
      </p:pic>
      <p:pic>
        <p:nvPicPr>
          <p:cNvPr id="17" name="bg object 17"/>
          <p:cNvPicPr/>
          <p:nvPr/>
        </p:nvPicPr>
        <p:blipFill>
          <a:blip r:embed="rId3" cstate="print"/>
          <a:stretch>
            <a:fillRect/>
          </a:stretch>
        </p:blipFill>
        <p:spPr>
          <a:xfrm>
            <a:off x="0" y="1525524"/>
            <a:ext cx="6790943" cy="3617975"/>
          </a:xfrm>
          <a:prstGeom prst="rect">
            <a:avLst/>
          </a:prstGeom>
        </p:spPr>
      </p:pic>
      <p:sp>
        <p:nvSpPr>
          <p:cNvPr id="2" name="Holder 2"/>
          <p:cNvSpPr>
            <a:spLocks noGrp="1"/>
          </p:cNvSpPr>
          <p:nvPr>
            <p:ph type="ctrTitle"/>
          </p:nvPr>
        </p:nvSpPr>
        <p:spPr>
          <a:xfrm>
            <a:off x="1986152" y="1978609"/>
            <a:ext cx="5171694" cy="1008380"/>
          </a:xfrm>
          <a:prstGeom prst="rect">
            <a:avLst/>
          </a:prstGeom>
        </p:spPr>
        <p:txBody>
          <a:bodyPr wrap="square" lIns="0" tIns="0" rIns="0" bIns="0">
            <a:spAutoFit/>
          </a:bodyPr>
          <a:lstStyle>
            <a:lvl1pPr>
              <a:defRPr sz="2400" b="1" i="0">
                <a:solidFill>
                  <a:schemeClr val="bg1"/>
                </a:solidFill>
                <a:latin typeface="Arial"/>
                <a:cs typeface="Arial"/>
              </a:defRPr>
            </a:lvl1pPr>
          </a:lstStyle>
          <a:p>
            <a:endParaRPr/>
          </a:p>
        </p:txBody>
      </p:sp>
      <p:sp>
        <p:nvSpPr>
          <p:cNvPr id="3" name="Holder 3"/>
          <p:cNvSpPr>
            <a:spLocks noGrp="1"/>
          </p:cNvSpPr>
          <p:nvPr>
            <p:ph type="subTitle" idx="4"/>
          </p:nvPr>
        </p:nvSpPr>
        <p:spPr>
          <a:xfrm>
            <a:off x="1371600" y="2880360"/>
            <a:ext cx="6400800" cy="1285875"/>
          </a:xfrm>
          <a:prstGeom prst="rect">
            <a:avLst/>
          </a:prstGeom>
        </p:spPr>
        <p:txBody>
          <a:bodyPr wrap="square" lIns="0" tIns="0" rIns="0" bIns="0">
            <a:spAutoFit/>
          </a:bodyPr>
          <a:lstStyle>
            <a:lvl1pPr>
              <a:defRPr sz="1700"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6/26/2024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chemeClr val="bg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700"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6/26/2024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chemeClr val="bg1"/>
                </a:solidFill>
                <a:latin typeface="Arial"/>
                <a:cs typeface="Arial"/>
              </a:defRPr>
            </a:lvl1pPr>
          </a:lstStyle>
          <a:p>
            <a:endParaRPr/>
          </a:p>
        </p:txBody>
      </p:sp>
      <p:sp>
        <p:nvSpPr>
          <p:cNvPr id="3" name="Holder 3"/>
          <p:cNvSpPr>
            <a:spLocks noGrp="1"/>
          </p:cNvSpPr>
          <p:nvPr>
            <p:ph sz="half" idx="2"/>
          </p:nvPr>
        </p:nvSpPr>
        <p:spPr>
          <a:xfrm>
            <a:off x="457200" y="1183005"/>
            <a:ext cx="3977640" cy="339471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183005"/>
            <a:ext cx="3977640" cy="339471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6/26/2024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chemeClr val="bg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6/26/2024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9143999" cy="3798276"/>
          </a:xfrm>
          <a:prstGeom prst="rect">
            <a:avLst/>
          </a:prstGeom>
        </p:spPr>
      </p:pic>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6/26/2024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0"/>
            <a:ext cx="9143999" cy="5143498"/>
          </a:xfrm>
          <a:prstGeom prst="rect">
            <a:avLst/>
          </a:prstGeom>
        </p:spPr>
      </p:pic>
      <p:sp>
        <p:nvSpPr>
          <p:cNvPr id="2" name="Holder 2"/>
          <p:cNvSpPr>
            <a:spLocks noGrp="1"/>
          </p:cNvSpPr>
          <p:nvPr>
            <p:ph type="title"/>
          </p:nvPr>
        </p:nvSpPr>
        <p:spPr>
          <a:xfrm>
            <a:off x="1211376" y="243916"/>
            <a:ext cx="7400239" cy="391795"/>
          </a:xfrm>
          <a:prstGeom prst="rect">
            <a:avLst/>
          </a:prstGeom>
        </p:spPr>
        <p:txBody>
          <a:bodyPr wrap="square" lIns="0" tIns="0" rIns="0" bIns="0">
            <a:spAutoFit/>
          </a:bodyPr>
          <a:lstStyle>
            <a:lvl1pPr>
              <a:defRPr sz="2400" b="1" i="0">
                <a:solidFill>
                  <a:schemeClr val="bg1"/>
                </a:solidFill>
                <a:latin typeface="Arial"/>
                <a:cs typeface="Arial"/>
              </a:defRPr>
            </a:lvl1pPr>
          </a:lstStyle>
          <a:p>
            <a:endParaRPr/>
          </a:p>
        </p:txBody>
      </p:sp>
      <p:sp>
        <p:nvSpPr>
          <p:cNvPr id="3" name="Holder 3"/>
          <p:cNvSpPr>
            <a:spLocks noGrp="1"/>
          </p:cNvSpPr>
          <p:nvPr>
            <p:ph type="body" idx="1"/>
          </p:nvPr>
        </p:nvSpPr>
        <p:spPr>
          <a:xfrm>
            <a:off x="368604" y="1157096"/>
            <a:ext cx="8013700" cy="3395345"/>
          </a:xfrm>
          <a:prstGeom prst="rect">
            <a:avLst/>
          </a:prstGeom>
        </p:spPr>
        <p:txBody>
          <a:bodyPr wrap="square" lIns="0" tIns="0" rIns="0" bIns="0">
            <a:spAutoFit/>
          </a:bodyPr>
          <a:lstStyle>
            <a:lvl1pPr>
              <a:defRPr sz="1700" b="0" i="0">
                <a:solidFill>
                  <a:schemeClr val="tx1"/>
                </a:solidFill>
                <a:latin typeface="Calibri"/>
                <a:cs typeface="Calibri"/>
              </a:defRPr>
            </a:lvl1pPr>
          </a:lstStyle>
          <a:p>
            <a:endParaRPr/>
          </a:p>
        </p:txBody>
      </p:sp>
      <p:sp>
        <p:nvSpPr>
          <p:cNvPr id="4" name="Holder 4"/>
          <p:cNvSpPr>
            <a:spLocks noGrp="1"/>
          </p:cNvSpPr>
          <p:nvPr>
            <p:ph type="ftr" sz="quarter" idx="5"/>
          </p:nvPr>
        </p:nvSpPr>
        <p:spPr>
          <a:xfrm>
            <a:off x="3108960" y="4783455"/>
            <a:ext cx="2926080" cy="257175"/>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4783455"/>
            <a:ext cx="2103120" cy="25717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6/26/2024</a:t>
            </a:fld>
            <a:endParaRPr lang="en-US"/>
          </a:p>
        </p:txBody>
      </p:sp>
      <p:sp>
        <p:nvSpPr>
          <p:cNvPr id="6" name="Holder 6"/>
          <p:cNvSpPr>
            <a:spLocks noGrp="1"/>
          </p:cNvSpPr>
          <p:nvPr>
            <p:ph type="sldNum" sz="quarter" idx="7"/>
          </p:nvPr>
        </p:nvSpPr>
        <p:spPr>
          <a:xfrm>
            <a:off x="6583680" y="4783455"/>
            <a:ext cx="2103120" cy="257175"/>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hyperlink" Target="https://www.tusla.ie/uploads/content/CROF_CSSCU_005_web.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hse.ie/eng/services/list/2/primarycare/childrenfirst/compliance-self-audit-checklist/hse-children-first-national-office-compliance-assurance-framework.pdf" TargetMode="External"/><Relationship Id="rId2" Type="http://schemas.openxmlformats.org/officeDocument/2006/relationships/hyperlink" Target="https://www.tusla.ie/children-first/child-safeguarding-statement-compliance-unit-csscu/"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2.healthservice.hse.ie/organisation/national-pppgs/hse-child-protection-and-welfare-policy/" TargetMode="External"/><Relationship Id="rId2" Type="http://schemas.openxmlformats.org/officeDocument/2006/relationships/hyperlink" Target="https://www.hse.ie/eng/services/list/2/primarycare/childrenfirst/" TargetMode="External"/><Relationship Id="rId1" Type="http://schemas.openxmlformats.org/officeDocument/2006/relationships/slideLayout" Target="../slideLayouts/slideLayout2.xml"/><Relationship Id="rId5" Type="http://schemas.openxmlformats.org/officeDocument/2006/relationships/hyperlink" Target="https://www.tusla.ie/" TargetMode="External"/><Relationship Id="rId4" Type="http://schemas.openxmlformats.org/officeDocument/2006/relationships/hyperlink" Target="https://www.tusla.ie/uploads/content/Tusla_-_Child_Safeguarding_-_A_Guide_for_Policy,_Procedure_and_Practice.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25244" y="1962150"/>
            <a:ext cx="5486400" cy="2178802"/>
          </a:xfrm>
          <a:prstGeom prst="rect">
            <a:avLst/>
          </a:prstGeom>
        </p:spPr>
        <p:txBody>
          <a:bodyPr vert="horz" wrap="square" lIns="0" tIns="69850" rIns="0" bIns="0" rtlCol="0">
            <a:spAutoFit/>
          </a:bodyPr>
          <a:lstStyle/>
          <a:p>
            <a:pPr marL="12700" marR="0" lvl="0" indent="0" defTabSz="914400" eaLnBrk="1" fontAlgn="auto" latinLnBrk="0" hangingPunct="1">
              <a:lnSpc>
                <a:spcPct val="100000"/>
              </a:lnSpc>
              <a:spcBef>
                <a:spcPts val="0"/>
              </a:spcBef>
              <a:spcAft>
                <a:spcPts val="0"/>
              </a:spcAft>
              <a:buClrTx/>
              <a:buSzTx/>
              <a:buFontTx/>
              <a:buNone/>
              <a:tabLst/>
              <a:defRPr/>
            </a:pPr>
            <a:r>
              <a:rPr kumimoji="0" sz="2400" b="1" i="0" u="none" strike="noStrike" kern="0" cap="none" spc="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Children</a:t>
            </a:r>
            <a:r>
              <a:rPr kumimoji="0" sz="2400" b="1" i="0" u="none" strike="noStrike" kern="0" cap="none" spc="-125" normalizeH="0" baseline="0" noProof="0" dirty="0" smtClean="0">
                <a:ln>
                  <a:noFill/>
                </a:ln>
                <a:solidFill>
                  <a:srgbClr val="FFFFFF"/>
                </a:solidFill>
                <a:effectLst/>
                <a:uLnTx/>
                <a:uFillTx/>
                <a:latin typeface="Arial" panose="020B0604020202020204" pitchFamily="34" charset="0"/>
                <a:cs typeface="Arial" panose="020B0604020202020204" pitchFamily="34" charset="0"/>
              </a:rPr>
              <a:t> </a:t>
            </a:r>
            <a:r>
              <a:rPr kumimoji="0" sz="2400" b="1" i="0" u="none" strike="noStrike" kern="0" cap="none" spc="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First</a:t>
            </a:r>
            <a:r>
              <a:rPr kumimoji="0" lang="en-IE" sz="2400" b="1" i="0" u="none" strike="noStrike" kern="0" cap="none" spc="-110" normalizeH="0" baseline="0" noProof="0" dirty="0">
                <a:ln>
                  <a:noFill/>
                </a:ln>
                <a:solidFill>
                  <a:srgbClr val="FFFFFF"/>
                </a:solidFill>
                <a:effectLst/>
                <a:uLnTx/>
                <a:uFillTx/>
                <a:latin typeface="Arial" panose="020B0604020202020204" pitchFamily="34" charset="0"/>
                <a:cs typeface="Arial" panose="020B0604020202020204" pitchFamily="34" charset="0"/>
              </a:rPr>
              <a:t> </a:t>
            </a:r>
            <a:endParaRPr kumimoji="0" lang="en-IE" sz="2400" b="1"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endParaRPr>
          </a:p>
          <a:p>
            <a:pPr marL="12700" marR="0" lvl="0" indent="0" defTabSz="914400" eaLnBrk="1" fontAlgn="auto" latinLnBrk="0" hangingPunct="1">
              <a:lnSpc>
                <a:spcPct val="100000"/>
              </a:lnSpc>
              <a:spcBef>
                <a:spcPts val="0"/>
              </a:spcBef>
              <a:spcAft>
                <a:spcPts val="0"/>
              </a:spcAft>
              <a:buClrTx/>
              <a:buSzTx/>
              <a:buFontTx/>
              <a:buNone/>
              <a:tabLst/>
              <a:defRPr/>
            </a:pPr>
            <a:r>
              <a:rPr kumimoji="0" lang="en-IE" sz="2400" b="1"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Compliance Assurance Checks</a:t>
            </a:r>
          </a:p>
          <a:p>
            <a:pPr marL="12700" marR="0" lvl="0" indent="0" defTabSz="914400" eaLnBrk="1" fontAlgn="auto" latinLnBrk="0" hangingPunct="1">
              <a:lnSpc>
                <a:spcPct val="100000"/>
              </a:lnSpc>
              <a:spcBef>
                <a:spcPts val="0"/>
              </a:spcBef>
              <a:spcAft>
                <a:spcPts val="0"/>
              </a:spcAft>
              <a:buClrTx/>
              <a:buSzTx/>
              <a:buFontTx/>
              <a:buNone/>
              <a:tabLst/>
              <a:defRPr/>
            </a:pPr>
            <a:endParaRPr kumimoji="0" lang="en-IE" sz="2400" b="1" i="0" u="none" strike="noStrike" kern="0" cap="none" spc="-110" normalizeH="0" baseline="0" noProof="0" dirty="0">
              <a:ln>
                <a:noFill/>
              </a:ln>
              <a:solidFill>
                <a:srgbClr val="FFFFFF"/>
              </a:solidFill>
              <a:effectLst/>
              <a:uLnTx/>
              <a:uFillTx/>
              <a:latin typeface="Arial" panose="020B0604020202020204" pitchFamily="34" charset="0"/>
              <a:cs typeface="Arial" panose="020B0604020202020204" pitchFamily="34" charset="0"/>
            </a:endParaRPr>
          </a:p>
          <a:p>
            <a:pPr marL="12700" marR="0" lvl="0" indent="0" defTabSz="914400" eaLnBrk="1" fontAlgn="auto" latinLnBrk="0" hangingPunct="1">
              <a:lnSpc>
                <a:spcPct val="100000"/>
              </a:lnSpc>
              <a:spcBef>
                <a:spcPts val="0"/>
              </a:spcBef>
              <a:spcAft>
                <a:spcPts val="0"/>
              </a:spcAft>
              <a:buClrTx/>
              <a:buSzTx/>
              <a:buFontTx/>
              <a:buNone/>
              <a:tabLst/>
              <a:defRPr/>
            </a:pPr>
            <a:endParaRPr kumimoji="0" lang="en-IE" sz="2400" b="1"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endParaRPr>
          </a:p>
          <a:p>
            <a:pPr marL="12700" marR="0" lvl="0" indent="0" defTabSz="914400" eaLnBrk="1" fontAlgn="auto" latinLnBrk="0" hangingPunct="1">
              <a:lnSpc>
                <a:spcPct val="100000"/>
              </a:lnSpc>
              <a:spcBef>
                <a:spcPts val="0"/>
              </a:spcBef>
              <a:spcAft>
                <a:spcPts val="0"/>
              </a:spcAft>
              <a:buClrTx/>
              <a:buSzTx/>
              <a:buFontTx/>
              <a:buNone/>
              <a:tabLst/>
              <a:defRPr/>
            </a:pPr>
            <a:endParaRPr kumimoji="0" lang="en-IE" sz="2100" b="1"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endParaRPr>
          </a:p>
          <a:p>
            <a:pPr marL="12700" marR="0" lvl="0" indent="0" defTabSz="914400" eaLnBrk="1" fontAlgn="auto" latinLnBrk="0" hangingPunct="1">
              <a:lnSpc>
                <a:spcPct val="100000"/>
              </a:lnSpc>
              <a:spcBef>
                <a:spcPts val="0"/>
              </a:spcBef>
              <a:spcAft>
                <a:spcPts val="0"/>
              </a:spcAft>
              <a:buClrTx/>
              <a:buSzTx/>
              <a:buFontTx/>
              <a:buNone/>
              <a:tabLst/>
              <a:defRPr/>
            </a:pPr>
            <a:endParaRPr kumimoji="0" lang="en-IE" sz="2000" b="1" i="0" u="none" strike="noStrike" kern="0" cap="none" spc="-135" normalizeH="0" baseline="0" noProof="0" dirty="0" smtClean="0">
              <a:ln>
                <a:noFill/>
              </a:ln>
              <a:solidFill>
                <a:srgbClr val="FFFFFF"/>
              </a:solidFill>
              <a:effectLst/>
              <a:uLnTx/>
              <a:uFillTx/>
              <a:latin typeface="Arial" panose="020B0604020202020204" pitchFamily="34" charset="0"/>
              <a:cs typeface="Arial" panose="020B0604020202020204" pitchFamily="34" charset="0"/>
            </a:endParaRPr>
          </a:p>
        </p:txBody>
      </p:sp>
      <p:sp>
        <p:nvSpPr>
          <p:cNvPr id="8" name="Oval 7"/>
          <p:cNvSpPr/>
          <p:nvPr/>
        </p:nvSpPr>
        <p:spPr>
          <a:xfrm>
            <a:off x="5681547" y="-247650"/>
            <a:ext cx="5029200" cy="5638800"/>
          </a:xfrm>
          <a:prstGeom prst="ellipse">
            <a:avLst/>
          </a:prstGeom>
          <a:blipFill>
            <a:blip r:embed="rId2"/>
            <a:srcRect/>
            <a:stretch>
              <a:fillRect l="-21148" t="604" r="21148" b="-3136"/>
            </a:stretch>
          </a:blipFill>
          <a:ln>
            <a:noFill/>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IE" sz="1800" b="0" i="0" u="none" strike="noStrike" kern="0" cap="none" spc="0" normalizeH="0" baseline="0" noProof="0">
              <a:ln>
                <a:noFill/>
              </a:ln>
              <a:solidFill>
                <a:prstClr val="white"/>
              </a:solidFill>
              <a:effectLst/>
              <a:uLnTx/>
              <a:uFillTx/>
              <a:latin typeface="Calibri"/>
              <a:ea typeface="+mn-ea"/>
              <a:cs typeface="+mn-cs"/>
            </a:endParaRPr>
          </a:p>
        </p:txBody>
      </p:sp>
      <p:pic>
        <p:nvPicPr>
          <p:cNvPr id="6" name="object 5"/>
          <p:cNvPicPr/>
          <p:nvPr/>
        </p:nvPicPr>
        <p:blipFill>
          <a:blip r:embed="rId3" cstate="print"/>
          <a:stretch>
            <a:fillRect/>
          </a:stretch>
        </p:blipFill>
        <p:spPr>
          <a:xfrm>
            <a:off x="-228600" y="3436242"/>
            <a:ext cx="3477767" cy="1954908"/>
          </a:xfrm>
          <a:prstGeom prst="rect">
            <a:avLst/>
          </a:prstGeom>
        </p:spPr>
      </p:pic>
      <p:sp>
        <p:nvSpPr>
          <p:cNvPr id="3" name="TextBox 2"/>
          <p:cNvSpPr txBox="1"/>
          <p:nvPr/>
        </p:nvSpPr>
        <p:spPr>
          <a:xfrm>
            <a:off x="228600" y="2800350"/>
            <a:ext cx="5105400" cy="954107"/>
          </a:xfrm>
          <a:prstGeom prst="rect">
            <a:avLst/>
          </a:prstGeom>
          <a:noFill/>
        </p:spPr>
        <p:txBody>
          <a:bodyPr wrap="square" rtlCol="0">
            <a:spAutoFit/>
          </a:bodyPr>
          <a:lstStyle/>
          <a:p>
            <a:pPr marL="12700" marR="0" lvl="0" indent="0" algn="l" defTabSz="914400" eaLnBrk="1" fontAlgn="auto" latinLnBrk="0" hangingPunct="1">
              <a:lnSpc>
                <a:spcPct val="100000"/>
              </a:lnSpc>
              <a:spcBef>
                <a:spcPts val="0"/>
              </a:spcBef>
              <a:spcAft>
                <a:spcPts val="0"/>
              </a:spcAft>
              <a:buClrTx/>
              <a:buSzTx/>
              <a:buFontTx/>
              <a:buNone/>
              <a:tabLst/>
              <a:defRPr/>
            </a:pPr>
            <a:r>
              <a:rPr kumimoji="0" lang="en-IE" sz="2000" b="1"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Overview Report </a:t>
            </a:r>
            <a:endParaRPr kumimoji="0" lang="en-IE" sz="2400" b="1"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endParaRPr>
          </a:p>
          <a:p>
            <a:pPr marL="12700" marR="0" lvl="0" indent="0" algn="l" defTabSz="914400" eaLnBrk="1" fontAlgn="auto" latinLnBrk="0" hangingPunct="1">
              <a:lnSpc>
                <a:spcPct val="100000"/>
              </a:lnSpc>
              <a:spcBef>
                <a:spcPts val="0"/>
              </a:spcBef>
              <a:spcAft>
                <a:spcPts val="0"/>
              </a:spcAft>
              <a:buClrTx/>
              <a:buSzTx/>
              <a:buFontTx/>
              <a:buNone/>
              <a:tabLst/>
              <a:defRPr/>
            </a:pPr>
            <a:r>
              <a:rPr kumimoji="0" lang="en-IE" sz="1800" b="0"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Community Pilot </a:t>
            </a:r>
            <a:r>
              <a:rPr kumimoji="0" lang="en-IE" sz="1800" b="0" i="0" u="none" strike="noStrike" kern="0" cap="none" spc="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a:t>
            </a:r>
            <a:r>
              <a:rPr kumimoji="0" lang="en-IE" sz="1800" b="0" i="0" u="none" strike="noStrike" kern="0" cap="none" spc="-135" normalizeH="0" baseline="0" noProof="0" dirty="0" smtClean="0">
                <a:ln>
                  <a:noFill/>
                </a:ln>
                <a:solidFill>
                  <a:srgbClr val="FFFFFF"/>
                </a:solidFill>
                <a:effectLst/>
                <a:uLnTx/>
                <a:uFillTx/>
                <a:latin typeface="Arial" panose="020B0604020202020204" pitchFamily="34" charset="0"/>
                <a:cs typeface="Arial" panose="020B0604020202020204" pitchFamily="34" charset="0"/>
              </a:rPr>
              <a:t> </a:t>
            </a:r>
            <a:r>
              <a:rPr kumimoji="0" lang="en-IE" sz="1800" b="0" i="0" u="none" strike="noStrike" kern="0" cap="none" spc="-2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2022</a:t>
            </a:r>
          </a:p>
          <a:p>
            <a:pPr marL="12700" marR="0" lvl="0" indent="0" algn="l" defTabSz="914400" eaLnBrk="1" fontAlgn="auto" latinLnBrk="0" hangingPunct="1">
              <a:lnSpc>
                <a:spcPct val="100000"/>
              </a:lnSpc>
              <a:spcBef>
                <a:spcPts val="0"/>
              </a:spcBef>
              <a:spcAft>
                <a:spcPts val="0"/>
              </a:spcAft>
              <a:buClrTx/>
              <a:buSzTx/>
              <a:buFontTx/>
              <a:buNone/>
              <a:tabLst/>
              <a:defRPr/>
            </a:pPr>
            <a:r>
              <a:rPr kumimoji="0" lang="en-IE" sz="1800" b="0"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Children's Residential Disability Services</a:t>
            </a:r>
            <a:endParaRPr kumimoji="0" lang="en-IE" sz="18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844309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51966"/>
            <a:ext cx="7400239" cy="369332"/>
          </a:xfrm>
        </p:spPr>
        <p:txBody>
          <a:bodyPr/>
          <a:lstStyle/>
          <a:p>
            <a:r>
              <a:rPr lang="en-IE" dirty="0" smtClean="0"/>
              <a:t>Child Safeguarding Statement | </a:t>
            </a:r>
            <a:r>
              <a:rPr lang="en-IE" sz="1800" b="0" dirty="0" smtClean="0"/>
              <a:t>Guidance issued by Tusla</a:t>
            </a:r>
            <a:endParaRPr lang="en-IE" sz="1800" b="0" dirty="0"/>
          </a:p>
        </p:txBody>
      </p:sp>
      <p:sp>
        <p:nvSpPr>
          <p:cNvPr id="12" name="Rectangle 11"/>
          <p:cNvSpPr/>
          <p:nvPr/>
        </p:nvSpPr>
        <p:spPr>
          <a:xfrm>
            <a:off x="208902" y="2380544"/>
            <a:ext cx="6496698" cy="221599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4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All 13 Child Safeguarding Statements could evidence compliance with some of the guidelines issued by Tusla.  </a:t>
            </a:r>
            <a:endParaRPr lang="en-IE" sz="1200" dirty="0">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4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Gaps noted in 10 of the 13 Child Safeguarding Statements included the following:</a:t>
            </a:r>
          </a:p>
          <a:p>
            <a:pPr marL="0" marR="0" lvl="0" indent="0" defTabSz="914400" eaLnBrk="1" fontAlgn="auto" latinLnBrk="0" hangingPunct="1">
              <a:lnSpc>
                <a:spcPct val="100000"/>
              </a:lnSpc>
              <a:spcBef>
                <a:spcPts val="0"/>
              </a:spcBef>
              <a:spcAft>
                <a:spcPts val="0"/>
              </a:spcAft>
              <a:buClrTx/>
              <a:buSzTx/>
              <a:buFontTx/>
              <a:buNone/>
              <a:tabLst/>
              <a:defRPr/>
            </a:pPr>
            <a:r>
              <a:rPr lang="en-IE" sz="1200" dirty="0" smtClean="0">
                <a:latin typeface="Arial" panose="020B0604020202020204" pitchFamily="34" charset="0"/>
                <a:cs typeface="Arial" panose="020B0604020202020204" pitchFamily="34" charset="0"/>
              </a:rPr>
              <a:t>      - The </a:t>
            </a:r>
            <a:r>
              <a:rPr lang="en-IE" sz="1200" dirty="0">
                <a:latin typeface="Arial" panose="020B0604020202020204" pitchFamily="34" charset="0"/>
                <a:cs typeface="Arial" panose="020B0604020202020204" pitchFamily="34" charset="0"/>
              </a:rPr>
              <a:t>name of the Service </a:t>
            </a:r>
            <a:r>
              <a:rPr lang="en-IE" sz="1200" dirty="0" smtClean="0">
                <a:latin typeface="Arial" panose="020B0604020202020204" pitchFamily="34" charset="0"/>
                <a:cs typeface="Arial" panose="020B0604020202020204" pitchFamily="34" charset="0"/>
              </a:rPr>
              <a:t>Provider was not </a:t>
            </a:r>
            <a:r>
              <a:rPr lang="en-IE" sz="1200" dirty="0">
                <a:latin typeface="Arial" panose="020B0604020202020204" pitchFamily="34" charset="0"/>
                <a:cs typeface="Arial" panose="020B0604020202020204" pitchFamily="34" charset="0"/>
              </a:rPr>
              <a:t>included </a:t>
            </a:r>
            <a:r>
              <a:rPr lang="en-IE" sz="1200" dirty="0" smtClean="0">
                <a:latin typeface="Arial" panose="020B0604020202020204" pitchFamily="34" charset="0"/>
                <a:cs typeface="Arial" panose="020B0604020202020204" pitchFamily="34" charset="0"/>
              </a:rPr>
              <a:t>in </a:t>
            </a:r>
            <a:r>
              <a:rPr lang="en-IE" sz="1200" dirty="0">
                <a:latin typeface="Arial" panose="020B0604020202020204" pitchFamily="34" charset="0"/>
                <a:cs typeface="Arial" panose="020B0604020202020204" pitchFamily="34" charset="0"/>
              </a:rPr>
              <a:t>the Child Safeguarding Statement </a:t>
            </a:r>
            <a:endParaRPr lang="en-IE" sz="1200" dirty="0" smtClean="0">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lang="en-IE" sz="1200" dirty="0" smtClean="0">
                <a:latin typeface="Arial" panose="020B0604020202020204" pitchFamily="34" charset="0"/>
                <a:cs typeface="Arial" panose="020B0604020202020204" pitchFamily="34" charset="0"/>
              </a:rPr>
              <a:t>      - The </a:t>
            </a:r>
            <a:r>
              <a:rPr lang="en-IE" sz="1200" dirty="0">
                <a:latin typeface="Arial" panose="020B0604020202020204" pitchFamily="34" charset="0"/>
                <a:cs typeface="Arial" panose="020B0604020202020204" pitchFamily="34" charset="0"/>
              </a:rPr>
              <a:t>Relevant Person’s name and contact </a:t>
            </a:r>
            <a:r>
              <a:rPr lang="en-IE" sz="1200" dirty="0" smtClean="0">
                <a:latin typeface="Arial" panose="020B0604020202020204" pitchFamily="34" charset="0"/>
                <a:cs typeface="Arial" panose="020B0604020202020204" pitchFamily="34" charset="0"/>
              </a:rPr>
              <a:t>details were not </a:t>
            </a:r>
            <a:r>
              <a:rPr lang="en-IE" sz="1200" dirty="0">
                <a:latin typeface="Arial" panose="020B0604020202020204" pitchFamily="34" charset="0"/>
                <a:cs typeface="Arial" panose="020B0604020202020204" pitchFamily="34" charset="0"/>
              </a:rPr>
              <a:t>included </a:t>
            </a:r>
            <a:endParaRPr lang="en-IE" sz="1200" dirty="0" smtClean="0">
              <a:latin typeface="Arial" panose="020B0604020202020204" pitchFamily="34" charset="0"/>
              <a:cs typeface="Arial" panose="020B0604020202020204" pitchFamily="34" charset="0"/>
            </a:endParaRPr>
          </a:p>
          <a:p>
            <a:pPr marL="357188" marR="0" lvl="0" indent="-357188" defTabSz="914400" eaLnBrk="1" fontAlgn="auto" latinLnBrk="0" hangingPunct="1">
              <a:lnSpc>
                <a:spcPct val="100000"/>
              </a:lnSpc>
              <a:spcBef>
                <a:spcPts val="0"/>
              </a:spcBef>
              <a:spcAft>
                <a:spcPts val="0"/>
              </a:spcAft>
              <a:buClrTx/>
              <a:buSzTx/>
              <a:buFontTx/>
              <a:buNone/>
              <a:tabLst/>
              <a:defRPr/>
            </a:pPr>
            <a:r>
              <a:rPr lang="en-IE" sz="1200" dirty="0" smtClean="0">
                <a:latin typeface="Arial" panose="020B0604020202020204" pitchFamily="34" charset="0"/>
                <a:cs typeface="Arial" panose="020B0604020202020204" pitchFamily="34" charset="0"/>
              </a:rPr>
              <a:t>      - The risks </a:t>
            </a:r>
            <a:r>
              <a:rPr lang="en-IE" sz="1200" dirty="0">
                <a:latin typeface="Arial" panose="020B0604020202020204" pitchFamily="34" charset="0"/>
                <a:cs typeface="Arial" panose="020B0604020202020204" pitchFamily="34" charset="0"/>
              </a:rPr>
              <a:t>identified on the Child Safeguarding Statement </a:t>
            </a:r>
            <a:r>
              <a:rPr lang="en-IE" sz="1200" dirty="0" smtClean="0">
                <a:latin typeface="Arial" panose="020B0604020202020204" pitchFamily="34" charset="0"/>
                <a:cs typeface="Arial" panose="020B0604020202020204" pitchFamily="34" charset="0"/>
              </a:rPr>
              <a:t>were not deemed to be </a:t>
            </a:r>
            <a:r>
              <a:rPr lang="en-IE" sz="1200" dirty="0">
                <a:latin typeface="Arial" panose="020B0604020202020204" pitchFamily="34" charset="0"/>
                <a:cs typeface="Arial" panose="020B0604020202020204" pitchFamily="34" charset="0"/>
              </a:rPr>
              <a:t>‘</a:t>
            </a:r>
            <a:r>
              <a:rPr lang="en-IE" sz="1200" dirty="0" smtClean="0">
                <a:latin typeface="Arial" panose="020B0604020202020204" pitchFamily="34" charset="0"/>
                <a:cs typeface="Arial" panose="020B0604020202020204" pitchFamily="34" charset="0"/>
              </a:rPr>
              <a:t>sufficient, relevant </a:t>
            </a:r>
            <a:r>
              <a:rPr lang="en-IE" sz="1200" dirty="0">
                <a:latin typeface="Arial" panose="020B0604020202020204" pitchFamily="34" charset="0"/>
                <a:cs typeface="Arial" panose="020B0604020202020204" pitchFamily="34" charset="0"/>
              </a:rPr>
              <a:t>and realistic </a:t>
            </a:r>
            <a:r>
              <a:rPr lang="en-IE" sz="1200" dirty="0" smtClean="0">
                <a:latin typeface="Arial" panose="020B0604020202020204" pitchFamily="34" charset="0"/>
                <a:cs typeface="Arial" panose="020B0604020202020204" pitchFamily="34" charset="0"/>
              </a:rPr>
              <a:t>based </a:t>
            </a:r>
            <a:r>
              <a:rPr lang="en-IE" sz="1200" dirty="0">
                <a:latin typeface="Arial" panose="020B0604020202020204" pitchFamily="34" charset="0"/>
                <a:cs typeface="Arial" panose="020B0604020202020204" pitchFamily="34" charset="0"/>
              </a:rPr>
              <a:t>on the nature of the service’</a:t>
            </a:r>
            <a:endParaRPr kumimoji="0" lang="en-IE" sz="1200" b="0" i="0" u="none" strike="noStrike" kern="0" cap="none" spc="0" normalizeH="0" baseline="0" noProof="0" dirty="0" smtClean="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200" b="0" i="0" u="none" strike="noStrike" kern="0" cap="none" spc="0" normalizeH="0" baseline="0" noProof="0" dirty="0" smtClean="0">
              <a:ln>
                <a:noFill/>
              </a:ln>
              <a:solidFill>
                <a:sysClr val="windowText" lastClr="000000"/>
              </a:solidFill>
              <a:effectLst/>
              <a:uLnTx/>
              <a:uFillTx/>
            </a:endParaRPr>
          </a:p>
        </p:txBody>
      </p:sp>
      <p:graphicFrame>
        <p:nvGraphicFramePr>
          <p:cNvPr id="16" name="Table 15"/>
          <p:cNvGraphicFramePr>
            <a:graphicFrameLocks noGrp="1"/>
          </p:cNvGraphicFramePr>
          <p:nvPr>
            <p:extLst>
              <p:ext uri="{D42A27DB-BD31-4B8C-83A1-F6EECF244321}">
                <p14:modId xmlns:p14="http://schemas.microsoft.com/office/powerpoint/2010/main" val="2599791051"/>
              </p:ext>
            </p:extLst>
          </p:nvPr>
        </p:nvGraphicFramePr>
        <p:xfrm>
          <a:off x="265404" y="971550"/>
          <a:ext cx="6211596" cy="1193800"/>
        </p:xfrm>
        <a:graphic>
          <a:graphicData uri="http://schemas.openxmlformats.org/drawingml/2006/table">
            <a:tbl>
              <a:tblPr firstRow="1" bandRow="1">
                <a:tableStyleId>{5C22544A-7EE6-4342-B048-85BDC9FD1C3A}</a:tableStyleId>
              </a:tblPr>
              <a:tblGrid>
                <a:gridCol w="62115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 Child Safeguarding Statement must be developed with due regard to, and in accordance with, any guidelines issued by Tusla – Child and Family Agency*. </a:t>
                      </a: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sp>
        <p:nvSpPr>
          <p:cNvPr id="4" name="TextBox 3"/>
          <p:cNvSpPr txBox="1"/>
          <p:nvPr/>
        </p:nvSpPr>
        <p:spPr>
          <a:xfrm>
            <a:off x="265404" y="4621070"/>
            <a:ext cx="8040396" cy="24622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000" b="0" i="0" u="none" strike="noStrike" kern="0" cap="none" spc="0" normalizeH="0" baseline="0" noProof="0" dirty="0" smtClean="0">
                <a:ln>
                  <a:noFill/>
                </a:ln>
                <a:solidFill>
                  <a:sysClr val="windowText" lastClr="000000"/>
                </a:solidFill>
                <a:effectLst/>
                <a:uLnTx/>
                <a:uFillTx/>
              </a:rPr>
              <a:t>*Guidelines referenced in this section of report are taken from Tusla's </a:t>
            </a:r>
            <a:r>
              <a:rPr kumimoji="0" lang="en-IE" sz="1000" b="0" i="0" u="none" strike="noStrike" kern="0" cap="none" spc="0" normalizeH="0" baseline="0" noProof="0" dirty="0" smtClean="0">
                <a:ln>
                  <a:noFill/>
                </a:ln>
                <a:solidFill>
                  <a:sysClr val="windowText" lastClr="000000"/>
                </a:solidFill>
                <a:effectLst/>
                <a:uLnTx/>
                <a:uFillTx/>
                <a:hlinkClick r:id="rId2"/>
              </a:rPr>
              <a:t>Checklist Review Outcome Form</a:t>
            </a:r>
            <a:r>
              <a:rPr kumimoji="0" lang="en-IE" sz="1000" b="0" i="0" u="none" strike="noStrike" kern="0" cap="none" spc="0" normalizeH="0" baseline="0" noProof="0" dirty="0" smtClean="0">
                <a:ln>
                  <a:noFill/>
                </a:ln>
                <a:solidFill>
                  <a:sysClr val="windowText" lastClr="000000"/>
                </a:solidFill>
                <a:effectLst/>
                <a:uLnTx/>
                <a:uFillTx/>
              </a:rPr>
              <a:t> Ref: RF/CSSCU/005</a:t>
            </a:r>
            <a:endParaRPr kumimoji="0" lang="en-IE" sz="700" b="0" i="0" u="none" strike="noStrike" kern="0" cap="none" spc="0" normalizeH="0" baseline="0" noProof="0" dirty="0" smtClean="0">
              <a:ln>
                <a:noFill/>
              </a:ln>
              <a:solidFill>
                <a:sysClr val="windowText" lastClr="000000"/>
              </a:solidFill>
              <a:effectLst/>
              <a:uLnTx/>
              <a:uFillTx/>
            </a:endParaRPr>
          </a:p>
        </p:txBody>
      </p:sp>
      <p:graphicFrame>
        <p:nvGraphicFramePr>
          <p:cNvPr id="10" name="Table 9"/>
          <p:cNvGraphicFramePr>
            <a:graphicFrameLocks noGrp="1"/>
          </p:cNvGraphicFramePr>
          <p:nvPr>
            <p:extLst>
              <p:ext uri="{D42A27DB-BD31-4B8C-83A1-F6EECF244321}">
                <p14:modId xmlns:p14="http://schemas.microsoft.com/office/powerpoint/2010/main" val="1795819122"/>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3</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10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23%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208551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68014"/>
            <a:ext cx="7400239" cy="369332"/>
          </a:xfrm>
        </p:spPr>
        <p:txBody>
          <a:bodyPr/>
          <a:lstStyle/>
          <a:p>
            <a:r>
              <a:rPr lang="en-IE" dirty="0" smtClean="0"/>
              <a:t>Child Safeguarding Statement | </a:t>
            </a:r>
            <a:r>
              <a:rPr lang="en-IE" sz="1800" b="0" dirty="0" smtClean="0"/>
              <a:t>Display</a:t>
            </a:r>
            <a:endParaRPr lang="en-IE" sz="1800" b="0" dirty="0"/>
          </a:p>
        </p:txBody>
      </p:sp>
      <p:sp>
        <p:nvSpPr>
          <p:cNvPr id="12" name="Rectangle 11"/>
          <p:cNvSpPr/>
          <p:nvPr/>
        </p:nvSpPr>
        <p:spPr>
          <a:xfrm>
            <a:off x="208902" y="2380544"/>
            <a:ext cx="6420498" cy="1446550"/>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400" b="1" dirty="0">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lang="en-IE" sz="1200" dirty="0" smtClean="0">
                <a:latin typeface="Arial" panose="020B0604020202020204" pitchFamily="34" charset="0"/>
                <a:cs typeface="Arial" panose="020B0604020202020204" pitchFamily="34" charset="0"/>
              </a:rPr>
              <a:t>The </a:t>
            </a:r>
            <a:r>
              <a:rPr lang="en-IE" sz="1200" dirty="0">
                <a:latin typeface="Arial" panose="020B0604020202020204" pitchFamily="34" charset="0"/>
                <a:cs typeface="Arial" panose="020B0604020202020204" pitchFamily="34" charset="0"/>
              </a:rPr>
              <a:t>high level of compliance </a:t>
            </a:r>
            <a:r>
              <a:rPr lang="en-IE" sz="1200" dirty="0" smtClean="0">
                <a:latin typeface="Arial" panose="020B0604020202020204" pitchFamily="34" charset="0"/>
                <a:cs typeface="Arial" panose="020B0604020202020204" pitchFamily="34" charset="0"/>
              </a:rPr>
              <a:t>indicates that there is good awareness of this requirement across the disability services. A </a:t>
            </a:r>
            <a:r>
              <a:rPr lang="en-IE" sz="1200" dirty="0">
                <a:latin typeface="Arial" panose="020B0604020202020204" pitchFamily="34" charset="0"/>
                <a:cs typeface="Arial" panose="020B0604020202020204" pitchFamily="34" charset="0"/>
              </a:rPr>
              <a:t>number of services also noted that their Child Safeguarding Statement is available on their website, as well as being physically displayed </a:t>
            </a:r>
            <a:r>
              <a:rPr lang="en-IE" sz="1200" dirty="0" smtClean="0">
                <a:latin typeface="Arial" panose="020B0604020202020204" pitchFamily="34" charset="0"/>
                <a:cs typeface="Arial" panose="020B0604020202020204" pitchFamily="34" charset="0"/>
              </a:rPr>
              <a:t>where the service is provided or relates.</a:t>
            </a:r>
            <a:endParaRPr kumimoji="0" lang="en-IE" sz="1200" b="0" i="0" u="none" strike="noStrike" kern="0" cap="none" spc="0" normalizeH="0" baseline="0" noProof="0" dirty="0" smtClean="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200" b="0" i="0" u="none" strike="noStrike" kern="0" cap="none" spc="0" normalizeH="0" baseline="0" noProof="0" dirty="0" smtClean="0">
              <a:ln>
                <a:noFill/>
              </a:ln>
              <a:solidFill>
                <a:sysClr val="windowText" lastClr="000000"/>
              </a:solidFill>
              <a:effectLst/>
              <a:uLnTx/>
              <a:uFillTx/>
            </a:endParaRPr>
          </a:p>
        </p:txBody>
      </p:sp>
      <p:graphicFrame>
        <p:nvGraphicFramePr>
          <p:cNvPr id="16" name="Table 15"/>
          <p:cNvGraphicFramePr>
            <a:graphicFrameLocks noGrp="1"/>
          </p:cNvGraphicFramePr>
          <p:nvPr>
            <p:extLst>
              <p:ext uri="{D42A27DB-BD31-4B8C-83A1-F6EECF244321}">
                <p14:modId xmlns:p14="http://schemas.microsoft.com/office/powerpoint/2010/main" val="650957386"/>
              </p:ext>
            </p:extLst>
          </p:nvPr>
        </p:nvGraphicFramePr>
        <p:xfrm>
          <a:off x="265404" y="971550"/>
          <a:ext cx="6135396" cy="1376680"/>
        </p:xfrm>
        <a:graphic>
          <a:graphicData uri="http://schemas.openxmlformats.org/drawingml/2006/table">
            <a:tbl>
              <a:tblPr firstRow="1" bandRow="1">
                <a:tableStyleId>{5C22544A-7EE6-4342-B048-85BDC9FD1C3A}</a:tableStyleId>
              </a:tblPr>
              <a:tblGrid>
                <a:gridCol w="61353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 Child Safeguarding Statement</a:t>
                      </a:r>
                      <a:r>
                        <a:rPr lang="en-IE" sz="1200" baseline="0" dirty="0" smtClean="0">
                          <a:latin typeface="Arial" panose="020B0604020202020204" pitchFamily="34" charset="0"/>
                          <a:cs typeface="Arial" panose="020B0604020202020204" pitchFamily="34" charset="0"/>
                        </a:rPr>
                        <a:t> must be displayed </a:t>
                      </a:r>
                      <a:r>
                        <a:rPr lang="en-IE" sz="1200" dirty="0" smtClean="0">
                          <a:latin typeface="Arial" panose="020B0604020202020204" pitchFamily="34" charset="0"/>
                          <a:cs typeface="Arial" panose="020B0604020202020204" pitchFamily="34" charset="0"/>
                        </a:rPr>
                        <a:t>in a prominent place where the relevant service concerned relates or is provided or both, as may be appropriate.</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719313208"/>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12</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1</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92%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2241696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39227"/>
            <a:ext cx="7917000" cy="369332"/>
          </a:xfrm>
        </p:spPr>
        <p:txBody>
          <a:bodyPr/>
          <a:lstStyle/>
          <a:p>
            <a:r>
              <a:rPr lang="en-IE" dirty="0" smtClean="0"/>
              <a:t>Child Safeguarding Statement | </a:t>
            </a:r>
            <a:r>
              <a:rPr lang="en-IE" sz="1800" b="0" dirty="0" smtClean="0"/>
              <a:t>Furnished and made available </a:t>
            </a:r>
            <a:endParaRPr lang="en-IE" sz="1800" b="0" dirty="0"/>
          </a:p>
        </p:txBody>
      </p:sp>
      <p:graphicFrame>
        <p:nvGraphicFramePr>
          <p:cNvPr id="16" name="Table 15"/>
          <p:cNvGraphicFramePr>
            <a:graphicFrameLocks noGrp="1"/>
          </p:cNvGraphicFramePr>
          <p:nvPr>
            <p:extLst>
              <p:ext uri="{D42A27DB-BD31-4B8C-83A1-F6EECF244321}">
                <p14:modId xmlns:p14="http://schemas.microsoft.com/office/powerpoint/2010/main" val="473415045"/>
              </p:ext>
            </p:extLst>
          </p:nvPr>
        </p:nvGraphicFramePr>
        <p:xfrm>
          <a:off x="265404" y="971550"/>
          <a:ext cx="6135396" cy="1559560"/>
        </p:xfrm>
        <a:graphic>
          <a:graphicData uri="http://schemas.openxmlformats.org/drawingml/2006/table">
            <a:tbl>
              <a:tblPr firstRow="1" bandRow="1">
                <a:tableStyleId>{5C22544A-7EE6-4342-B048-85BDC9FD1C3A}</a:tableStyleId>
              </a:tblPr>
              <a:tblGrid>
                <a:gridCol w="61353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 provider of a relevant service shall furnish a copy of the Child Safeguarding Statement to members of staff and, on request, to parents, guardians, members of the public and Tusla – Child and Family Agency.</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sp>
        <p:nvSpPr>
          <p:cNvPr id="9" name="Rectangle 8"/>
          <p:cNvSpPr/>
          <p:nvPr/>
        </p:nvSpPr>
        <p:spPr>
          <a:xfrm>
            <a:off x="184741" y="2547372"/>
            <a:ext cx="6216059" cy="1261884"/>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400" b="1" dirty="0" smtClean="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All services could demonstrate evidence of compliance with this requirement. </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E" sz="1200" dirty="0">
              <a:solidFill>
                <a:srgbClr val="FF0000"/>
              </a:solidFill>
              <a:latin typeface="Arial" panose="020B0604020202020204" pitchFamily="34" charset="0"/>
              <a:cs typeface="Arial" panose="020B0604020202020204" pitchFamily="34" charset="0"/>
            </a:endParaRPr>
          </a:p>
          <a:p>
            <a:pPr marR="0" lvl="0" defTabSz="914400" eaLnBrk="1" fontAlgn="auto" latinLnBrk="0" hangingPunct="1">
              <a:lnSpc>
                <a:spcPct val="100000"/>
              </a:lnSpc>
              <a:spcBef>
                <a:spcPts val="0"/>
              </a:spcBef>
              <a:spcAft>
                <a:spcPts val="0"/>
              </a:spcAft>
              <a:buClrTx/>
              <a:buSzTx/>
              <a:tabLst/>
              <a:defRPr/>
            </a:pPr>
            <a:r>
              <a:rPr lang="en-IE" sz="1200" dirty="0" smtClean="0">
                <a:solidFill>
                  <a:schemeClr val="tx1"/>
                </a:solidFill>
                <a:latin typeface="Arial" panose="020B0604020202020204" pitchFamily="34" charset="0"/>
                <a:cs typeface="Arial" panose="020B0604020202020204" pitchFamily="34" charset="0"/>
              </a:rPr>
              <a:t>* </a:t>
            </a:r>
            <a:r>
              <a:rPr lang="en-IE" sz="1200" dirty="0" smtClean="0">
                <a:solidFill>
                  <a:srgbClr val="FF0000"/>
                </a:solidFill>
                <a:latin typeface="Arial" panose="020B0604020202020204" pitchFamily="34" charset="0"/>
                <a:cs typeface="Arial" panose="020B0604020202020204" pitchFamily="34" charset="0"/>
              </a:rPr>
              <a:t>Please note however that findings for this requirement are based on signed declarations by the Service Manager only. </a:t>
            </a:r>
            <a:endParaRPr lang="en-IE" sz="1200" dirty="0">
              <a:solidFill>
                <a:srgbClr val="FF0000"/>
              </a:solidFill>
              <a:latin typeface="Arial" panose="020B0604020202020204" pitchFamily="34" charset="0"/>
              <a:cs typeface="Arial" panose="020B0604020202020204" pitchFamily="34" charset="0"/>
            </a:endParaRPr>
          </a:p>
        </p:txBody>
      </p:sp>
      <p:graphicFrame>
        <p:nvGraphicFramePr>
          <p:cNvPr id="11" name="Table 10"/>
          <p:cNvGraphicFramePr>
            <a:graphicFrameLocks noGrp="1"/>
          </p:cNvGraphicFramePr>
          <p:nvPr>
            <p:extLst>
              <p:ext uri="{D42A27DB-BD31-4B8C-83A1-F6EECF244321}">
                <p14:modId xmlns:p14="http://schemas.microsoft.com/office/powerpoint/2010/main" val="3622857351"/>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13</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100%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2721157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39227"/>
            <a:ext cx="7917000" cy="369332"/>
          </a:xfrm>
        </p:spPr>
        <p:txBody>
          <a:bodyPr/>
          <a:lstStyle/>
          <a:p>
            <a:r>
              <a:rPr lang="en-IE" dirty="0" smtClean="0"/>
              <a:t>Child Safeguarding Statement | </a:t>
            </a:r>
            <a:r>
              <a:rPr lang="en-IE" sz="1800" b="0" dirty="0" smtClean="0"/>
              <a:t>Review </a:t>
            </a:r>
            <a:endParaRPr lang="en-IE" sz="1800" b="0" dirty="0"/>
          </a:p>
        </p:txBody>
      </p:sp>
      <p:sp>
        <p:nvSpPr>
          <p:cNvPr id="12" name="Rectangle 11"/>
          <p:cNvSpPr/>
          <p:nvPr/>
        </p:nvSpPr>
        <p:spPr>
          <a:xfrm>
            <a:off x="184741" y="2547372"/>
            <a:ext cx="6520859" cy="1077218"/>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400" b="1" dirty="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a:latin typeface="Arial" panose="020B0604020202020204" pitchFamily="34" charset="0"/>
                <a:cs typeface="Arial" panose="020B0604020202020204" pitchFamily="34" charset="0"/>
              </a:rPr>
              <a:t>O</a:t>
            </a:r>
            <a:r>
              <a:rPr lang="en-IE" sz="1200" dirty="0" smtClean="0">
                <a:latin typeface="Arial" panose="020B0604020202020204" pitchFamily="34" charset="0"/>
                <a:cs typeface="Arial" panose="020B0604020202020204" pitchFamily="34" charset="0"/>
              </a:rPr>
              <a:t>ne Child Safeguarding Statement was not dated, nor was a date for review included. It was </a:t>
            </a:r>
            <a:r>
              <a:rPr lang="en-IE" sz="1200" dirty="0">
                <a:latin typeface="Arial" panose="020B0604020202020204" pitchFamily="34" charset="0"/>
                <a:cs typeface="Arial" panose="020B0604020202020204" pitchFamily="34" charset="0"/>
              </a:rPr>
              <a:t>therefore </a:t>
            </a:r>
            <a:r>
              <a:rPr lang="en-IE" sz="1200" dirty="0" smtClean="0">
                <a:latin typeface="Arial" panose="020B0604020202020204" pitchFamily="34" charset="0"/>
                <a:cs typeface="Arial" panose="020B0604020202020204" pitchFamily="34" charset="0"/>
              </a:rPr>
              <a:t>not possible to ascertain whether the Child Safeguarding Statement had been reviewed within the legislative timeframe. </a:t>
            </a:r>
            <a:endParaRPr kumimoji="0" lang="en-IE" sz="12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1487886423"/>
              </p:ext>
            </p:extLst>
          </p:nvPr>
        </p:nvGraphicFramePr>
        <p:xfrm>
          <a:off x="265404" y="971550"/>
          <a:ext cx="6211596" cy="1376680"/>
        </p:xfrm>
        <a:graphic>
          <a:graphicData uri="http://schemas.openxmlformats.org/drawingml/2006/table">
            <a:tbl>
              <a:tblPr firstRow="1" bandRow="1">
                <a:tableStyleId>{5C22544A-7EE6-4342-B048-85BDC9FD1C3A}</a:tableStyleId>
              </a:tblPr>
              <a:tblGrid>
                <a:gridCol w="62115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 provider of a relevant service shall review a Child Safeguarding Statement at intervals of not more than 24 months or as soon</a:t>
                      </a:r>
                      <a:r>
                        <a:rPr lang="en-IE" sz="1200" baseline="0" dirty="0" smtClean="0">
                          <a:latin typeface="Arial" panose="020B0604020202020204" pitchFamily="34" charset="0"/>
                          <a:cs typeface="Arial" panose="020B0604020202020204" pitchFamily="34" charset="0"/>
                        </a:rPr>
                        <a:t> </a:t>
                      </a:r>
                      <a:r>
                        <a:rPr lang="en-IE" sz="1200" dirty="0" smtClean="0">
                          <a:latin typeface="Arial" panose="020B0604020202020204" pitchFamily="34" charset="0"/>
                          <a:cs typeface="Arial" panose="020B0604020202020204" pitchFamily="34" charset="0"/>
                        </a:rPr>
                        <a:t>as practicable after there has been a material change in any matter to which the statement refers. </a:t>
                      </a: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2403762371"/>
              </p:ext>
            </p:extLst>
          </p:nvPr>
        </p:nvGraphicFramePr>
        <p:xfrm>
          <a:off x="6705600" y="1002756"/>
          <a:ext cx="2174488" cy="176444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200" b="0" i="0" u="none" strike="noStrike" dirty="0" smtClean="0">
                          <a:solidFill>
                            <a:srgbClr val="000000"/>
                          </a:solidFill>
                          <a:effectLst/>
                          <a:latin typeface="Arial" panose="020B0604020202020204" pitchFamily="34" charset="0"/>
                        </a:rPr>
                        <a:t>12</a:t>
                      </a:r>
                      <a:endParaRPr lang="en-IE" sz="12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200" b="0" i="0" u="none" strike="noStrike" dirty="0" smtClean="0">
                          <a:solidFill>
                            <a:srgbClr val="000000"/>
                          </a:solidFill>
                          <a:effectLst/>
                          <a:latin typeface="Arial" panose="020B0604020202020204" pitchFamily="34" charset="0"/>
                        </a:rPr>
                        <a:t>0</a:t>
                      </a:r>
                      <a:endParaRPr lang="en-IE" sz="12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200" b="0" i="0" u="none" strike="noStrike" dirty="0" smtClean="0">
                          <a:solidFill>
                            <a:srgbClr val="000000"/>
                          </a:solidFill>
                          <a:effectLst/>
                          <a:latin typeface="Arial" panose="020B0604020202020204" pitchFamily="34" charset="0"/>
                        </a:rPr>
                        <a:t>1</a:t>
                      </a:r>
                      <a:endParaRPr lang="en-IE" sz="12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92%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3165869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000" y="325219"/>
            <a:ext cx="8001000" cy="369332"/>
          </a:xfrm>
        </p:spPr>
        <p:txBody>
          <a:bodyPr/>
          <a:lstStyle/>
          <a:p>
            <a:r>
              <a:rPr lang="en-IE" dirty="0" smtClean="0"/>
              <a:t>Child Protection </a:t>
            </a:r>
            <a:r>
              <a:rPr lang="en-IE" dirty="0"/>
              <a:t>&amp;</a:t>
            </a:r>
            <a:r>
              <a:rPr lang="en-IE" dirty="0" smtClean="0"/>
              <a:t> Welfare Policy | </a:t>
            </a:r>
            <a:r>
              <a:rPr lang="en-IE" sz="1800" b="0" dirty="0" smtClean="0"/>
              <a:t>Appendix 3 or equivalent </a:t>
            </a:r>
            <a:endParaRPr lang="en-IE" sz="1800" b="0" dirty="0"/>
          </a:p>
        </p:txBody>
      </p:sp>
      <p:sp>
        <p:nvSpPr>
          <p:cNvPr id="12" name="Rectangle 11"/>
          <p:cNvSpPr/>
          <p:nvPr/>
        </p:nvSpPr>
        <p:spPr>
          <a:xfrm>
            <a:off x="184741" y="2547372"/>
            <a:ext cx="6368459" cy="1877437"/>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400" b="1" dirty="0">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noProof="0" dirty="0" smtClean="0">
                <a:latin typeface="Arial" panose="020B0604020202020204" pitchFamily="34" charset="0"/>
                <a:cs typeface="Arial" panose="020B0604020202020204" pitchFamily="34" charset="0"/>
              </a:rPr>
              <a:t>This requirement applied to </a:t>
            </a:r>
            <a:r>
              <a:rPr lang="en-IE" sz="1200" dirty="0" smtClean="0">
                <a:latin typeface="Arial" panose="020B0604020202020204" pitchFamily="34" charset="0"/>
                <a:cs typeface="Arial" panose="020B0604020202020204" pitchFamily="34" charset="0"/>
              </a:rPr>
              <a:t>only </a:t>
            </a:r>
            <a:r>
              <a:rPr lang="en-IE" sz="1200" noProof="0" dirty="0" smtClean="0">
                <a:latin typeface="Arial" panose="020B0604020202020204" pitchFamily="34" charset="0"/>
                <a:cs typeface="Arial" panose="020B0604020202020204" pitchFamily="34" charset="0"/>
              </a:rPr>
              <a:t>one service participating in the Pilot; that service could evidence compliance</a:t>
            </a:r>
            <a:r>
              <a:rPr lang="en-IE" sz="1200" dirty="0">
                <a:latin typeface="Arial" panose="020B0604020202020204" pitchFamily="34" charset="0"/>
                <a:cs typeface="Arial" panose="020B0604020202020204" pitchFamily="34" charset="0"/>
              </a:rPr>
              <a:t>. </a:t>
            </a:r>
            <a:endParaRPr lang="en-IE" sz="1200" dirty="0" smtClean="0">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E" sz="1200" dirty="0">
              <a:solidFill>
                <a:srgbClr val="FF0000"/>
              </a:solidFill>
              <a:latin typeface="Arial" panose="020B0604020202020204" pitchFamily="34" charset="0"/>
              <a:cs typeface="Arial" panose="020B0604020202020204" pitchFamily="34" charset="0"/>
            </a:endParaRPr>
          </a:p>
          <a:p>
            <a:pPr marR="0" lvl="0" defTabSz="914400" eaLnBrk="1" fontAlgn="auto" latinLnBrk="0" hangingPunct="1">
              <a:lnSpc>
                <a:spcPct val="100000"/>
              </a:lnSpc>
              <a:spcBef>
                <a:spcPts val="0"/>
              </a:spcBef>
              <a:spcAft>
                <a:spcPts val="0"/>
              </a:spcAft>
              <a:buClrTx/>
              <a:buSzTx/>
              <a:tabLst/>
              <a:defRPr/>
            </a:pPr>
            <a:r>
              <a:rPr lang="en-IE" sz="1200" dirty="0" smtClean="0">
                <a:solidFill>
                  <a:schemeClr val="tx1"/>
                </a:solidFill>
                <a:latin typeface="Arial" panose="020B0604020202020204" pitchFamily="34" charset="0"/>
                <a:cs typeface="Arial" panose="020B0604020202020204" pitchFamily="34" charset="0"/>
              </a:rPr>
              <a:t>* </a:t>
            </a:r>
            <a:r>
              <a:rPr lang="en-IE" sz="1200" dirty="0" smtClean="0">
                <a:solidFill>
                  <a:srgbClr val="FF0000"/>
                </a:solidFill>
                <a:latin typeface="Arial" panose="020B0604020202020204" pitchFamily="34" charset="0"/>
                <a:cs typeface="Arial" panose="020B0604020202020204" pitchFamily="34" charset="0"/>
              </a:rPr>
              <a:t>Please note </a:t>
            </a:r>
            <a:r>
              <a:rPr lang="en-IE" sz="1200" dirty="0">
                <a:solidFill>
                  <a:srgbClr val="FF0000"/>
                </a:solidFill>
                <a:latin typeface="Arial" panose="020B0604020202020204" pitchFamily="34" charset="0"/>
                <a:cs typeface="Arial" panose="020B0604020202020204" pitchFamily="34" charset="0"/>
              </a:rPr>
              <a:t>that findings for this requirement are based on signed declarations by the Service Manager only. </a:t>
            </a:r>
          </a:p>
          <a:p>
            <a:pPr marL="0" marR="0" lvl="0" indent="0" defTabSz="914400" eaLnBrk="1" fontAlgn="auto" latinLnBrk="0" hangingPunct="1">
              <a:lnSpc>
                <a:spcPct val="100000"/>
              </a:lnSpc>
              <a:spcBef>
                <a:spcPts val="0"/>
              </a:spcBef>
              <a:spcAft>
                <a:spcPts val="0"/>
              </a:spcAft>
              <a:buClrTx/>
              <a:buSzTx/>
              <a:buFontTx/>
              <a:buNone/>
              <a:tabLst/>
              <a:defRPr/>
            </a:pPr>
            <a:r>
              <a:rPr lang="en-IE" sz="1400" noProof="0" dirty="0" smtClean="0">
                <a:latin typeface="Arial" panose="020B0604020202020204" pitchFamily="34" charset="0"/>
                <a:cs typeface="Arial" panose="020B0604020202020204" pitchFamily="34" charset="0"/>
              </a:rPr>
              <a:t>  </a:t>
            </a:r>
            <a:endParaRPr kumimoji="0" lang="en-IE" sz="120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lang="en-IE" sz="1400" b="1" dirty="0">
              <a:latin typeface="Arial" panose="020B0604020202020204" pitchFamily="34" charset="0"/>
              <a:cs typeface="Arial" panose="020B0604020202020204"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3472680501"/>
              </p:ext>
            </p:extLst>
          </p:nvPr>
        </p:nvGraphicFramePr>
        <p:xfrm>
          <a:off x="265404" y="971550"/>
          <a:ext cx="6287796" cy="1376680"/>
        </p:xfrm>
        <a:graphic>
          <a:graphicData uri="http://schemas.openxmlformats.org/drawingml/2006/table">
            <a:tbl>
              <a:tblPr firstRow="1" bandRow="1">
                <a:tableStyleId>{5C22544A-7EE6-4342-B048-85BDC9FD1C3A}</a:tableStyleId>
              </a:tblPr>
              <a:tblGrid>
                <a:gridCol w="62877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 (Applicable</a:t>
                      </a:r>
                      <a:r>
                        <a:rPr lang="en-IE" sz="1200" baseline="0" dirty="0" smtClean="0">
                          <a:latin typeface="Arial" panose="020B0604020202020204" pitchFamily="34" charset="0"/>
                          <a:cs typeface="Arial" panose="020B0604020202020204" pitchFamily="34" charset="0"/>
                        </a:rPr>
                        <a:t> to HSE Services Only)</a:t>
                      </a:r>
                      <a:endParaRPr lang="en-IE" sz="1200" dirty="0" smtClean="0">
                        <a:latin typeface="Arial" panose="020B0604020202020204" pitchFamily="34" charset="0"/>
                        <a:cs typeface="Arial" panose="020B0604020202020204" pitchFamily="34" charset="0"/>
                      </a:endParaRP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All</a:t>
                      </a:r>
                      <a:r>
                        <a:rPr lang="en-IE" sz="1200" baseline="0" dirty="0" smtClean="0">
                          <a:latin typeface="Arial" panose="020B0604020202020204" pitchFamily="34" charset="0"/>
                          <a:cs typeface="Arial" panose="020B0604020202020204" pitchFamily="34" charset="0"/>
                        </a:rPr>
                        <a:t> </a:t>
                      </a:r>
                      <a:r>
                        <a:rPr lang="en-IE" sz="1200" dirty="0" smtClean="0">
                          <a:latin typeface="Arial" panose="020B0604020202020204" pitchFamily="34" charset="0"/>
                          <a:cs typeface="Arial" panose="020B0604020202020204" pitchFamily="34" charset="0"/>
                        </a:rPr>
                        <a:t>staff must ensure that they have read and understand their responsibilities as set out in the</a:t>
                      </a:r>
                      <a:r>
                        <a:rPr lang="en-IE" sz="1200" baseline="0" dirty="0" smtClean="0">
                          <a:latin typeface="Arial" panose="020B0604020202020204" pitchFamily="34" charset="0"/>
                          <a:cs typeface="Arial" panose="020B0604020202020204" pitchFamily="34" charset="0"/>
                        </a:rPr>
                        <a:t> Service's</a:t>
                      </a:r>
                      <a:r>
                        <a:rPr lang="en-IE" sz="1200" dirty="0" smtClean="0">
                          <a:latin typeface="Arial" panose="020B0604020202020204" pitchFamily="34" charset="0"/>
                          <a:cs typeface="Arial" panose="020B0604020202020204" pitchFamily="34" charset="0"/>
                        </a:rPr>
                        <a:t> Child Protection and Welfare Policy. </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2471969049"/>
              </p:ext>
            </p:extLst>
          </p:nvPr>
        </p:nvGraphicFramePr>
        <p:xfrm>
          <a:off x="6705600" y="1002756"/>
          <a:ext cx="2174488" cy="2123321"/>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1</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N/A</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r>
                        <a:rPr lang="en-IE" sz="1100" b="0" i="0" u="none" strike="noStrike" dirty="0" smtClean="0">
                          <a:solidFill>
                            <a:srgbClr val="000000"/>
                          </a:solidFill>
                          <a:effectLst/>
                          <a:latin typeface="Arial" panose="020B0604020202020204" pitchFamily="34" charset="0"/>
                        </a:rPr>
                        <a:t>12</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48380147"/>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100%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861970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000" y="325219"/>
            <a:ext cx="8001000" cy="369332"/>
          </a:xfrm>
        </p:spPr>
        <p:txBody>
          <a:bodyPr/>
          <a:lstStyle/>
          <a:p>
            <a:r>
              <a:rPr lang="en-IE" dirty="0" smtClean="0"/>
              <a:t>Child Protection </a:t>
            </a:r>
            <a:r>
              <a:rPr lang="en-IE" dirty="0"/>
              <a:t>&amp;</a:t>
            </a:r>
            <a:r>
              <a:rPr lang="en-IE" dirty="0" smtClean="0"/>
              <a:t> Welfare Policy | </a:t>
            </a:r>
            <a:r>
              <a:rPr lang="en-IE" sz="1800" b="0" dirty="0" smtClean="0"/>
              <a:t>Funded &amp; Contracted*</a:t>
            </a:r>
            <a:endParaRPr lang="en-IE" sz="1800" b="0" dirty="0"/>
          </a:p>
        </p:txBody>
      </p:sp>
      <p:sp>
        <p:nvSpPr>
          <p:cNvPr id="12" name="Rectangle 11"/>
          <p:cNvSpPr/>
          <p:nvPr/>
        </p:nvSpPr>
        <p:spPr>
          <a:xfrm>
            <a:off x="184741" y="2316165"/>
            <a:ext cx="6520859" cy="2185214"/>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400" b="1" dirty="0">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lang="en-IE" sz="1200" dirty="0" smtClean="0">
                <a:latin typeface="Arial" panose="020B0604020202020204" pitchFamily="34" charset="0"/>
                <a:cs typeface="Arial" panose="020B0604020202020204" pitchFamily="34" charset="0"/>
              </a:rPr>
              <a:t>5  </a:t>
            </a:r>
            <a:r>
              <a:rPr lang="en-IE" sz="1200" dirty="0">
                <a:latin typeface="Arial" panose="020B0604020202020204" pitchFamily="34" charset="0"/>
                <a:cs typeface="Arial" panose="020B0604020202020204" pitchFamily="34" charset="0"/>
              </a:rPr>
              <a:t>Services </a:t>
            </a:r>
            <a:r>
              <a:rPr lang="en-IE" sz="1200" dirty="0" smtClean="0">
                <a:latin typeface="Arial" panose="020B0604020202020204" pitchFamily="34" charset="0"/>
                <a:cs typeface="Arial" panose="020B0604020202020204" pitchFamily="34" charset="0"/>
              </a:rPr>
              <a:t>were found to be partially compliant with this requirement for the following reasons:</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Insufficient </a:t>
            </a:r>
            <a:r>
              <a:rPr lang="en-IE" sz="1200" dirty="0">
                <a:latin typeface="Arial" panose="020B0604020202020204" pitchFamily="34" charset="0"/>
                <a:cs typeface="Arial" panose="020B0604020202020204" pitchFamily="34" charset="0"/>
              </a:rPr>
              <a:t>information </a:t>
            </a:r>
            <a:r>
              <a:rPr lang="en-IE" sz="1200" dirty="0" smtClean="0">
                <a:latin typeface="Arial" panose="020B0604020202020204" pitchFamily="34" charset="0"/>
                <a:cs typeface="Arial" panose="020B0604020202020204" pitchFamily="34" charset="0"/>
              </a:rPr>
              <a:t>re: </a:t>
            </a:r>
            <a:r>
              <a:rPr lang="en-IE" sz="1200" dirty="0">
                <a:latin typeface="Arial" panose="020B0604020202020204" pitchFamily="34" charset="0"/>
                <a:cs typeface="Arial" panose="020B0604020202020204" pitchFamily="34" charset="0"/>
              </a:rPr>
              <a:t>the legal obligations of MPs and/or Mandated Reporting </a:t>
            </a:r>
            <a:endParaRPr lang="en-IE" sz="1200" dirty="0" smtClean="0">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Direct conflicts </a:t>
            </a:r>
            <a:r>
              <a:rPr lang="en-IE" sz="1200" dirty="0">
                <a:latin typeface="Arial" panose="020B0604020202020204" pitchFamily="34" charset="0"/>
                <a:cs typeface="Arial" panose="020B0604020202020204" pitchFamily="34" charset="0"/>
              </a:rPr>
              <a:t>with HSE </a:t>
            </a:r>
            <a:r>
              <a:rPr lang="en-IE" sz="1200" dirty="0" smtClean="0">
                <a:latin typeface="Arial" panose="020B0604020202020204" pitchFamily="34" charset="0"/>
                <a:cs typeface="Arial" panose="020B0604020202020204" pitchFamily="34" charset="0"/>
              </a:rPr>
              <a:t>Policy re: the management of </a:t>
            </a:r>
            <a:r>
              <a:rPr lang="en-IE" sz="1200" dirty="0">
                <a:latin typeface="Arial" panose="020B0604020202020204" pitchFamily="34" charset="0"/>
                <a:cs typeface="Arial" panose="020B0604020202020204" pitchFamily="34" charset="0"/>
              </a:rPr>
              <a:t>r</a:t>
            </a:r>
            <a:r>
              <a:rPr lang="en-IE" sz="1200" dirty="0" smtClean="0">
                <a:latin typeface="Arial" panose="020B0604020202020204" pitchFamily="34" charset="0"/>
                <a:cs typeface="Arial" panose="020B0604020202020204" pitchFamily="34" charset="0"/>
              </a:rPr>
              <a:t>etrospective </a:t>
            </a:r>
            <a:r>
              <a:rPr lang="en-IE" sz="1200" dirty="0">
                <a:latin typeface="Arial" panose="020B0604020202020204" pitchFamily="34" charset="0"/>
                <a:cs typeface="Arial" panose="020B0604020202020204" pitchFamily="34" charset="0"/>
              </a:rPr>
              <a:t>a</a:t>
            </a:r>
            <a:r>
              <a:rPr lang="en-IE" sz="1200" dirty="0" smtClean="0">
                <a:latin typeface="Arial" panose="020B0604020202020204" pitchFamily="34" charset="0"/>
                <a:cs typeface="Arial" panose="020B0604020202020204" pitchFamily="34" charset="0"/>
              </a:rPr>
              <a:t>buse disclosures</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Out </a:t>
            </a:r>
            <a:r>
              <a:rPr lang="en-IE" sz="1200" dirty="0">
                <a:latin typeface="Arial" panose="020B0604020202020204" pitchFamily="34" charset="0"/>
                <a:cs typeface="Arial" panose="020B0604020202020204" pitchFamily="34" charset="0"/>
              </a:rPr>
              <a:t>of date </a:t>
            </a:r>
            <a:r>
              <a:rPr lang="en-IE" sz="1200" dirty="0" smtClean="0">
                <a:latin typeface="Arial" panose="020B0604020202020204" pitchFamily="34" charset="0"/>
                <a:cs typeface="Arial" panose="020B0604020202020204" pitchFamily="34" charset="0"/>
              </a:rPr>
              <a:t>references or incorrect use of terminology e.g</a:t>
            </a:r>
            <a:r>
              <a:rPr lang="en-IE" sz="1200" dirty="0">
                <a:latin typeface="Arial" panose="020B0604020202020204" pitchFamily="34" charset="0"/>
                <a:cs typeface="Arial" panose="020B0604020202020204" pitchFamily="34" charset="0"/>
              </a:rPr>
              <a:t>. </a:t>
            </a:r>
            <a:r>
              <a:rPr lang="en-IE" sz="1200" dirty="0" smtClean="0">
                <a:latin typeface="Arial" panose="020B0604020202020204" pitchFamily="34" charset="0"/>
                <a:cs typeface="Arial" panose="020B0604020202020204" pitchFamily="34" charset="0"/>
              </a:rPr>
              <a:t>SRF, DO, DLP, Mandated Person, Relevant Person. </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No </a:t>
            </a:r>
            <a:r>
              <a:rPr lang="en-IE" sz="1200" dirty="0">
                <a:latin typeface="Arial" panose="020B0604020202020204" pitchFamily="34" charset="0"/>
                <a:cs typeface="Arial" panose="020B0604020202020204" pitchFamily="34" charset="0"/>
              </a:rPr>
              <a:t>reference to record keeping or information sharing </a:t>
            </a:r>
            <a:endParaRPr lang="en-IE" sz="1200" dirty="0" smtClean="0">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Confusion in relation to some service's reporting procedures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20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3544465767"/>
              </p:ext>
            </p:extLst>
          </p:nvPr>
        </p:nvGraphicFramePr>
        <p:xfrm>
          <a:off x="265404" y="971550"/>
          <a:ext cx="6211596" cy="1193800"/>
        </p:xfrm>
        <a:graphic>
          <a:graphicData uri="http://schemas.openxmlformats.org/drawingml/2006/table">
            <a:tbl>
              <a:tblPr firstRow="1" bandRow="1">
                <a:tableStyleId>{5C22544A-7EE6-4342-B048-85BDC9FD1C3A}</a:tableStyleId>
              </a:tblPr>
              <a:tblGrid>
                <a:gridCol w="62115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 (Applicable to HSE Funded &amp; Contracted Services Only)</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HSE funded and contracted services should have a CPW Policy that is consistent with the core components of the HSE CPW Policy.</a:t>
                      </a: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731028129"/>
              </p:ext>
            </p:extLst>
          </p:nvPr>
        </p:nvGraphicFramePr>
        <p:xfrm>
          <a:off x="6705600" y="1002756"/>
          <a:ext cx="2174488" cy="2123321"/>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7</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5</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N/A</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r>
                        <a:rPr lang="en-IE" sz="1100" b="0" i="0" u="none" strike="noStrike" dirty="0" smtClean="0">
                          <a:solidFill>
                            <a:srgbClr val="000000"/>
                          </a:solidFill>
                          <a:effectLst/>
                          <a:latin typeface="Arial" panose="020B0604020202020204" pitchFamily="34" charset="0"/>
                        </a:rPr>
                        <a:t>1</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48380147"/>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58%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2903833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000" y="325219"/>
            <a:ext cx="8001000" cy="369332"/>
          </a:xfrm>
        </p:spPr>
        <p:txBody>
          <a:bodyPr/>
          <a:lstStyle/>
          <a:p>
            <a:r>
              <a:rPr lang="en-IE" dirty="0" smtClean="0"/>
              <a:t>Mandatory Training | </a:t>
            </a:r>
            <a:r>
              <a:rPr lang="en-IE" sz="1800" b="0" dirty="0" smtClean="0"/>
              <a:t>'An Introduction to Children First' 3 yearly </a:t>
            </a:r>
            <a:endParaRPr lang="en-IE" sz="1800" b="0" dirty="0"/>
          </a:p>
        </p:txBody>
      </p:sp>
      <p:sp>
        <p:nvSpPr>
          <p:cNvPr id="12" name="Rectangle 11"/>
          <p:cNvSpPr/>
          <p:nvPr/>
        </p:nvSpPr>
        <p:spPr>
          <a:xfrm>
            <a:off x="184741" y="2547372"/>
            <a:ext cx="6444659" cy="1877437"/>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E" sz="1400" b="1"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IE" sz="1200" b="0" i="0" u="none" strike="noStrike" baseline="0" dirty="0" smtClean="0">
                <a:solidFill>
                  <a:srgbClr val="000000"/>
                </a:solidFill>
                <a:latin typeface="Arial" panose="020B0604020202020204" pitchFamily="34" charset="0"/>
              </a:rPr>
              <a:t>The primary source of evidence for this requirement was a random sample of training certificates requested</a:t>
            </a:r>
            <a:r>
              <a:rPr lang="en-IE" sz="1200" b="0" i="0" u="none" strike="noStrike" dirty="0" smtClean="0">
                <a:solidFill>
                  <a:srgbClr val="000000"/>
                </a:solidFill>
                <a:latin typeface="Arial" panose="020B0604020202020204" pitchFamily="34" charset="0"/>
              </a:rPr>
              <a:t> from each service</a:t>
            </a:r>
            <a:r>
              <a:rPr lang="en-IE" sz="1200" b="0" i="0" u="none" strike="noStrike" baseline="0" dirty="0" smtClean="0">
                <a:solidFill>
                  <a:srgbClr val="000000"/>
                </a:solidFill>
                <a:latin typeface="Arial" panose="020B0604020202020204" pitchFamily="34" charset="0"/>
              </a:rPr>
              <a:t> </a:t>
            </a:r>
          </a:p>
          <a:p>
            <a:pPr marL="171450" indent="-171450">
              <a:buFont typeface="Arial" panose="020B0604020202020204" pitchFamily="34" charset="0"/>
              <a:buChar char="•"/>
            </a:pPr>
            <a:endParaRPr lang="en-IE" sz="1200" dirty="0">
              <a:solidFill>
                <a:srgbClr val="000000"/>
              </a:solidFill>
              <a:latin typeface="Arial" panose="020B0604020202020204" pitchFamily="34" charset="0"/>
            </a:endParaRPr>
          </a:p>
          <a:p>
            <a:pPr marL="171450" indent="-171450">
              <a:buFont typeface="Arial" panose="020B0604020202020204" pitchFamily="34" charset="0"/>
              <a:buChar char="•"/>
            </a:pPr>
            <a:r>
              <a:rPr lang="en-IE" sz="1200" b="0" i="0" u="none" strike="noStrike" baseline="0" dirty="0" smtClean="0">
                <a:solidFill>
                  <a:srgbClr val="000000"/>
                </a:solidFill>
                <a:latin typeface="Arial" panose="020B0604020202020204" pitchFamily="34" charset="0"/>
              </a:rPr>
              <a:t>One of the 13 services chose not to provide a sample of their certificates due to concerns about GDPR/sharing staff names. In this instance, the service manager signed a declaration of compliance instead. </a:t>
            </a:r>
            <a:r>
              <a:rPr lang="en-IE" sz="1400" b="0" i="0" u="none" strike="noStrike" baseline="0" dirty="0" smtClean="0">
                <a:solidFill>
                  <a:srgbClr val="000000"/>
                </a:solidFill>
                <a:latin typeface="Arial" panose="020B0604020202020204" pitchFamily="34" charset="0"/>
              </a:rPr>
              <a:t>	</a:t>
            </a: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68189229"/>
              </p:ext>
            </p:extLst>
          </p:nvPr>
        </p:nvGraphicFramePr>
        <p:xfrm>
          <a:off x="265404" y="971550"/>
          <a:ext cx="6287796" cy="1559560"/>
        </p:xfrm>
        <a:graphic>
          <a:graphicData uri="http://schemas.openxmlformats.org/drawingml/2006/table">
            <a:tbl>
              <a:tblPr firstRow="1" bandRow="1">
                <a:tableStyleId>{5C22544A-7EE6-4342-B048-85BDC9FD1C3A}</a:tableStyleId>
              </a:tblPr>
              <a:tblGrid>
                <a:gridCol w="62877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All HSE staff, volunteers, students, contracted staff and staff of HSE funded organisations are required to complete the mandatory HSE eLearning module ‘An Introduction to Children First’, as required (currently every 3 years). </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4170637002"/>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13</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100%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2755316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000" y="325219"/>
            <a:ext cx="8001000" cy="369332"/>
          </a:xfrm>
        </p:spPr>
        <p:txBody>
          <a:bodyPr/>
          <a:lstStyle/>
          <a:p>
            <a:r>
              <a:rPr lang="en-IE" dirty="0" smtClean="0"/>
              <a:t>Child Protection &amp; Welfare Records | </a:t>
            </a:r>
            <a:r>
              <a:rPr lang="en-IE" sz="1800" b="0" dirty="0" smtClean="0"/>
              <a:t>Record Management</a:t>
            </a:r>
            <a:endParaRPr lang="en-IE" sz="1800" b="0" dirty="0"/>
          </a:p>
        </p:txBody>
      </p:sp>
      <p:sp>
        <p:nvSpPr>
          <p:cNvPr id="12" name="Rectangle 11"/>
          <p:cNvSpPr/>
          <p:nvPr/>
        </p:nvSpPr>
        <p:spPr>
          <a:xfrm>
            <a:off x="184741" y="2547372"/>
            <a:ext cx="6368459" cy="1723549"/>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400" b="1" dirty="0">
              <a:latin typeface="Arial" panose="020B0604020202020204" pitchFamily="34" charset="0"/>
              <a:cs typeface="Arial" panose="020B0604020202020204" pitchFamily="34" charset="0"/>
            </a:endParaRPr>
          </a:p>
          <a:p>
            <a:r>
              <a:rPr lang="en-IE" sz="1200" b="0" i="0" u="none" strike="noStrike" baseline="0" dirty="0" smtClean="0">
                <a:solidFill>
                  <a:srgbClr val="000000"/>
                </a:solidFill>
                <a:latin typeface="Arial" panose="020B0604020202020204" pitchFamily="34" charset="0"/>
              </a:rPr>
              <a:t>Reasons</a:t>
            </a:r>
            <a:r>
              <a:rPr lang="en-IE" sz="1200" b="0" i="0" u="none" strike="noStrike" dirty="0" smtClean="0">
                <a:solidFill>
                  <a:srgbClr val="000000"/>
                </a:solidFill>
                <a:latin typeface="Arial" panose="020B0604020202020204" pitchFamily="34" charset="0"/>
              </a:rPr>
              <a:t> for partial or no evidence of compliance included the following:</a:t>
            </a:r>
          </a:p>
          <a:p>
            <a:pPr marL="285750" indent="-285750">
              <a:buFont typeface="Arial" panose="020B0604020202020204" pitchFamily="34" charset="0"/>
              <a:buChar char="•"/>
            </a:pPr>
            <a:r>
              <a:rPr lang="en-IE" sz="1200" dirty="0">
                <a:solidFill>
                  <a:srgbClr val="000000"/>
                </a:solidFill>
                <a:latin typeface="Arial" panose="020B0604020202020204" pitchFamily="34" charset="0"/>
              </a:rPr>
              <a:t>N</a:t>
            </a:r>
            <a:r>
              <a:rPr lang="en-IE" sz="1200" dirty="0" smtClean="0">
                <a:solidFill>
                  <a:srgbClr val="000000"/>
                </a:solidFill>
                <a:latin typeface="Arial" panose="020B0604020202020204" pitchFamily="34" charset="0"/>
              </a:rPr>
              <a:t>o reference to separate child protection and welfare records noted on main file</a:t>
            </a:r>
          </a:p>
          <a:p>
            <a:pPr marL="285750" indent="-285750">
              <a:buFont typeface="Arial" panose="020B0604020202020204" pitchFamily="34" charset="0"/>
              <a:buChar char="•"/>
            </a:pPr>
            <a:r>
              <a:rPr lang="en-IE" sz="1200" dirty="0" smtClean="0">
                <a:solidFill>
                  <a:srgbClr val="000000"/>
                </a:solidFill>
                <a:latin typeface="Arial" panose="020B0604020202020204" pitchFamily="34" charset="0"/>
              </a:rPr>
              <a:t>Lack of clarity in relation to how staff could access locked filing cabinets out of hours or when the person responsible for 'holding' CPW records is on leave. </a:t>
            </a:r>
            <a:r>
              <a:rPr lang="en-IE" sz="1400" b="0" i="0" u="none" strike="noStrike" baseline="0" dirty="0" smtClean="0">
                <a:solidFill>
                  <a:srgbClr val="000000"/>
                </a:solidFill>
                <a:latin typeface="Arial" panose="020B0604020202020204" pitchFamily="34" charset="0"/>
              </a:rPr>
              <a:t>	</a:t>
            </a: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lang="en-IE" sz="1400" b="1" dirty="0">
              <a:latin typeface="Arial" panose="020B0604020202020204" pitchFamily="34" charset="0"/>
              <a:cs typeface="Arial" panose="020B0604020202020204"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1891360241"/>
              </p:ext>
            </p:extLst>
          </p:nvPr>
        </p:nvGraphicFramePr>
        <p:xfrm>
          <a:off x="265404" y="971550"/>
          <a:ext cx="6287796" cy="1376680"/>
        </p:xfrm>
        <a:graphic>
          <a:graphicData uri="http://schemas.openxmlformats.org/drawingml/2006/table">
            <a:tbl>
              <a:tblPr firstRow="1" bandRow="1">
                <a:tableStyleId>{5C22544A-7EE6-4342-B048-85BDC9FD1C3A}</a:tableStyleId>
              </a:tblPr>
              <a:tblGrid>
                <a:gridCol w="62877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Child Protection and Welfare records must be appropriately filed and securely stored in a manner which upholds the</a:t>
                      </a:r>
                      <a:r>
                        <a:rPr lang="en-IE" sz="1200" baseline="0" dirty="0" smtClean="0">
                          <a:latin typeface="Arial" panose="020B0604020202020204" pitchFamily="34" charset="0"/>
                          <a:cs typeface="Arial" panose="020B0604020202020204" pitchFamily="34" charset="0"/>
                        </a:rPr>
                        <a:t> </a:t>
                      </a:r>
                      <a:r>
                        <a:rPr lang="en-IE" sz="1200" dirty="0" smtClean="0">
                          <a:latin typeface="Arial" panose="020B0604020202020204" pitchFamily="34" charset="0"/>
                          <a:cs typeface="Arial" panose="020B0604020202020204" pitchFamily="34" charset="0"/>
                        </a:rPr>
                        <a:t>confidential nature of the information. </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766320784"/>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7</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5</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1</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54%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1554538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000" y="325219"/>
            <a:ext cx="8001000" cy="369332"/>
          </a:xfrm>
        </p:spPr>
        <p:txBody>
          <a:bodyPr/>
          <a:lstStyle/>
          <a:p>
            <a:r>
              <a:rPr lang="en-IE" dirty="0" smtClean="0"/>
              <a:t>CP&amp;W Concerns | </a:t>
            </a:r>
            <a:r>
              <a:rPr lang="en-IE" sz="1800" b="0" dirty="0" smtClean="0"/>
              <a:t>Reporting Procedure</a:t>
            </a:r>
            <a:endParaRPr lang="en-IE" sz="1800" b="0" dirty="0"/>
          </a:p>
        </p:txBody>
      </p:sp>
      <p:sp>
        <p:nvSpPr>
          <p:cNvPr id="12" name="Rectangle 11"/>
          <p:cNvSpPr/>
          <p:nvPr/>
        </p:nvSpPr>
        <p:spPr>
          <a:xfrm>
            <a:off x="184741" y="2547372"/>
            <a:ext cx="6597059" cy="3077766"/>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endParaRPr lang="en-IE" sz="1600" dirty="0">
              <a:latin typeface="Arial" panose="020B0604020202020204" pitchFamily="34" charset="0"/>
            </a:endParaRPr>
          </a:p>
          <a:p>
            <a:pPr marL="171450" indent="-171450">
              <a:buFont typeface="Arial" panose="020B0604020202020204" pitchFamily="34" charset="0"/>
              <a:buChar char="•"/>
            </a:pPr>
            <a:r>
              <a:rPr lang="en-IE" sz="1200" dirty="0" smtClean="0">
                <a:solidFill>
                  <a:srgbClr val="000000"/>
                </a:solidFill>
                <a:latin typeface="Arial" panose="020B0604020202020204" pitchFamily="34" charset="0"/>
              </a:rPr>
              <a:t>All services had reporting procedures in place and over half demonstrated compliance with this requirement. </a:t>
            </a:r>
          </a:p>
          <a:p>
            <a:pPr marL="171450" indent="-171450">
              <a:buFont typeface="Arial" panose="020B0604020202020204" pitchFamily="34" charset="0"/>
              <a:buChar char="•"/>
            </a:pPr>
            <a:endParaRPr lang="en-IE" sz="1200" b="0" i="0" u="none" strike="noStrike" baseline="0" dirty="0">
              <a:solidFill>
                <a:srgbClr val="000000"/>
              </a:solidFill>
              <a:latin typeface="Arial" panose="020B0604020202020204" pitchFamily="34" charset="0"/>
            </a:endParaRPr>
          </a:p>
          <a:p>
            <a:r>
              <a:rPr lang="en-IE" sz="1200" b="0" i="0" u="none" strike="noStrike" baseline="0" dirty="0" smtClean="0">
                <a:solidFill>
                  <a:srgbClr val="000000"/>
                </a:solidFill>
                <a:latin typeface="Arial" panose="020B0604020202020204" pitchFamily="34" charset="0"/>
              </a:rPr>
              <a:t>6 were found</a:t>
            </a:r>
            <a:r>
              <a:rPr lang="en-IE" sz="1200" b="0" i="0" u="none" strike="noStrike" dirty="0" smtClean="0">
                <a:solidFill>
                  <a:srgbClr val="000000"/>
                </a:solidFill>
                <a:latin typeface="Arial" panose="020B0604020202020204" pitchFamily="34" charset="0"/>
              </a:rPr>
              <a:t> to be partially compliant for the following reasons: </a:t>
            </a:r>
            <a:endParaRPr lang="en-IE" sz="1200" b="0" i="0" u="none" strike="noStrike" baseline="0" dirty="0" smtClean="0">
              <a:solidFill>
                <a:srgbClr val="000000"/>
              </a:solidFill>
              <a:latin typeface="Arial" panose="020B0604020202020204" pitchFamily="34" charset="0"/>
            </a:endParaRPr>
          </a:p>
          <a:p>
            <a:pPr marL="171450" indent="-171450">
              <a:buFont typeface="Arial" panose="020B0604020202020204" pitchFamily="34" charset="0"/>
              <a:buChar char="•"/>
            </a:pPr>
            <a:endParaRPr lang="en-IE" sz="1100" dirty="0">
              <a:solidFill>
                <a:srgbClr val="000000"/>
              </a:solidFill>
              <a:latin typeface="Arial" panose="020B0604020202020204" pitchFamily="34" charset="0"/>
            </a:endParaRPr>
          </a:p>
          <a:p>
            <a:pPr marL="171450" indent="-171450">
              <a:buFont typeface="Arial" panose="020B0604020202020204" pitchFamily="34" charset="0"/>
              <a:buChar char="•"/>
            </a:pPr>
            <a:r>
              <a:rPr lang="en-IE" sz="1100" b="0" i="0" u="none" strike="noStrike" baseline="0" dirty="0" smtClean="0">
                <a:solidFill>
                  <a:srgbClr val="000000"/>
                </a:solidFill>
                <a:latin typeface="Arial" panose="020B0604020202020204" pitchFamily="34" charset="0"/>
              </a:rPr>
              <a:t>Mandated Persons</a:t>
            </a:r>
            <a:r>
              <a:rPr lang="en-IE" sz="1100" b="0" i="0" u="none" strike="noStrike" dirty="0" smtClean="0">
                <a:solidFill>
                  <a:srgbClr val="000000"/>
                </a:solidFill>
                <a:latin typeface="Arial" panose="020B0604020202020204" pitchFamily="34" charset="0"/>
              </a:rPr>
              <a:t> or their legal obligations were not accurately represented in the procedures </a:t>
            </a:r>
            <a:endParaRPr lang="en-IE" sz="1100" b="0" i="0" u="none" strike="noStrike" baseline="0" dirty="0" smtClean="0">
              <a:solidFill>
                <a:srgbClr val="000000"/>
              </a:solidFill>
              <a:latin typeface="Arial" panose="020B0604020202020204" pitchFamily="34" charset="0"/>
            </a:endParaRPr>
          </a:p>
          <a:p>
            <a:pPr marL="171450" indent="-171450">
              <a:buFont typeface="Arial" panose="020B0604020202020204" pitchFamily="34" charset="0"/>
              <a:buChar char="•"/>
            </a:pPr>
            <a:r>
              <a:rPr lang="en-IE" sz="1100" dirty="0" smtClean="0">
                <a:solidFill>
                  <a:srgbClr val="000000"/>
                </a:solidFill>
                <a:latin typeface="Arial" panose="020B0604020202020204" pitchFamily="34" charset="0"/>
              </a:rPr>
              <a:t>Procedures seemed more aligned with </a:t>
            </a:r>
            <a:r>
              <a:rPr lang="en-IE" sz="1100" b="0" i="0" u="none" strike="noStrike" baseline="0" dirty="0" smtClean="0">
                <a:solidFill>
                  <a:srgbClr val="000000"/>
                </a:solidFill>
                <a:latin typeface="Arial" panose="020B0604020202020204" pitchFamily="34" charset="0"/>
              </a:rPr>
              <a:t>adult safeguarding than Children First   </a:t>
            </a:r>
          </a:p>
          <a:p>
            <a:pPr marL="171450" indent="-171450">
              <a:buFont typeface="Arial" panose="020B0604020202020204" pitchFamily="34" charset="0"/>
              <a:buChar char="•"/>
            </a:pPr>
            <a:r>
              <a:rPr lang="en-IE" sz="1100" dirty="0">
                <a:solidFill>
                  <a:srgbClr val="000000"/>
                </a:solidFill>
                <a:latin typeface="Arial" panose="020B0604020202020204" pitchFamily="34" charset="0"/>
              </a:rPr>
              <a:t>P</a:t>
            </a:r>
            <a:r>
              <a:rPr lang="en-IE" sz="1100" b="0" i="0" u="none" strike="noStrike" baseline="0" dirty="0" smtClean="0">
                <a:solidFill>
                  <a:srgbClr val="000000"/>
                </a:solidFill>
                <a:latin typeface="Arial" panose="020B0604020202020204" pitchFamily="34" charset="0"/>
              </a:rPr>
              <a:t>rocedures indicated that the ‘Designated Officer’ or Designated Liaison Person’ (DLP) </a:t>
            </a:r>
            <a:r>
              <a:rPr lang="en-IE" sz="1100" dirty="0" smtClean="0">
                <a:solidFill>
                  <a:srgbClr val="000000"/>
                </a:solidFill>
                <a:latin typeface="Arial" panose="020B0604020202020204" pitchFamily="34" charset="0"/>
              </a:rPr>
              <a:t>was responsible for making</a:t>
            </a:r>
            <a:r>
              <a:rPr lang="en-IE" sz="1100" b="0" i="0" u="none" strike="noStrike" baseline="0" dirty="0" smtClean="0">
                <a:solidFill>
                  <a:srgbClr val="000000"/>
                </a:solidFill>
                <a:latin typeface="Arial" panose="020B0604020202020204" pitchFamily="34" charset="0"/>
              </a:rPr>
              <a:t> reports which is </a:t>
            </a:r>
            <a:r>
              <a:rPr lang="en-IE" sz="1100" dirty="0" smtClean="0">
                <a:solidFill>
                  <a:srgbClr val="000000"/>
                </a:solidFill>
                <a:latin typeface="Arial" panose="020B0604020202020204" pitchFamily="34" charset="0"/>
              </a:rPr>
              <a:t>not </a:t>
            </a:r>
            <a:r>
              <a:rPr lang="en-IE" sz="1100" b="0" i="0" u="none" strike="noStrike" baseline="0" dirty="0" smtClean="0">
                <a:solidFill>
                  <a:srgbClr val="000000"/>
                </a:solidFill>
                <a:latin typeface="Arial" panose="020B0604020202020204" pitchFamily="34" charset="0"/>
              </a:rPr>
              <a:t>consistent with legislation</a:t>
            </a:r>
            <a:r>
              <a:rPr lang="en-IE" sz="1100" b="0" i="0" u="none" strike="noStrike" dirty="0" smtClean="0">
                <a:solidFill>
                  <a:srgbClr val="000000"/>
                </a:solidFill>
                <a:latin typeface="Arial" panose="020B0604020202020204" pitchFamily="34" charset="0"/>
              </a:rPr>
              <a:t> or HSE Policy.</a:t>
            </a:r>
          </a:p>
          <a:p>
            <a:pPr marL="171450" indent="-171450">
              <a:buFont typeface="Arial" panose="020B0604020202020204" pitchFamily="34" charset="0"/>
              <a:buChar char="•"/>
            </a:pPr>
            <a:r>
              <a:rPr lang="en-IE" sz="1100" dirty="0" smtClean="0">
                <a:solidFill>
                  <a:srgbClr val="000000"/>
                </a:solidFill>
                <a:latin typeface="Arial" panose="020B0604020202020204" pitchFamily="34" charset="0"/>
              </a:rPr>
              <a:t>Some procedures contained reference to o</a:t>
            </a:r>
            <a:r>
              <a:rPr lang="en-IE" sz="1100" b="0" i="0" u="none" strike="noStrike" baseline="0" dirty="0" smtClean="0">
                <a:solidFill>
                  <a:srgbClr val="000000"/>
                </a:solidFill>
                <a:latin typeface="Arial" panose="020B0604020202020204" pitchFamily="34" charset="0"/>
              </a:rPr>
              <a:t>utdated</a:t>
            </a:r>
            <a:r>
              <a:rPr lang="en-IE" sz="1100" b="0" i="0" u="none" strike="noStrike" dirty="0" smtClean="0">
                <a:solidFill>
                  <a:srgbClr val="000000"/>
                </a:solidFill>
                <a:latin typeface="Arial" panose="020B0604020202020204" pitchFamily="34" charset="0"/>
              </a:rPr>
              <a:t> practices (pre Tusla - Child and Family Agency) </a:t>
            </a:r>
          </a:p>
          <a:p>
            <a:r>
              <a:rPr lang="en-IE" sz="1100" b="0" i="0" u="none" strike="noStrike" baseline="0" dirty="0" smtClean="0">
                <a:solidFill>
                  <a:srgbClr val="000000"/>
                </a:solidFill>
                <a:latin typeface="Arial" panose="020B0604020202020204" pitchFamily="34" charset="0"/>
              </a:rPr>
              <a:t>	</a:t>
            </a:r>
          </a:p>
          <a:p>
            <a:r>
              <a:rPr lang="en-IE" sz="1100" b="0" i="0" u="none" strike="noStrike" baseline="0" dirty="0" smtClean="0">
                <a:solidFill>
                  <a:srgbClr val="000000"/>
                </a:solidFill>
                <a:latin typeface="Arial" panose="020B0604020202020204" pitchFamily="34" charset="0"/>
              </a:rPr>
              <a:t> </a:t>
            </a:r>
          </a:p>
          <a:p>
            <a:r>
              <a:rPr lang="en-IE" sz="1400" b="0" i="0" u="none" strike="noStrike" baseline="0" dirty="0" smtClean="0">
                <a:solidFill>
                  <a:srgbClr val="000000"/>
                </a:solidFill>
                <a:latin typeface="Arial" panose="020B0604020202020204" pitchFamily="34" charset="0"/>
              </a:rPr>
              <a:t>	</a:t>
            </a:r>
          </a:p>
          <a:p>
            <a:pPr marL="0" marR="0" lvl="0" indent="0" defTabSz="914400" eaLnBrk="1" fontAlgn="auto" latinLnBrk="0" hangingPunct="1">
              <a:lnSpc>
                <a:spcPct val="100000"/>
              </a:lnSpc>
              <a:spcBef>
                <a:spcPts val="0"/>
              </a:spcBef>
              <a:spcAft>
                <a:spcPts val="0"/>
              </a:spcAft>
              <a:buClrTx/>
              <a:buSzTx/>
              <a:buFontTx/>
              <a:buNone/>
              <a:tabLst/>
              <a:defRPr/>
            </a:pPr>
            <a:endParaRPr lang="en-IE" sz="1400" b="1" dirty="0" smtClean="0">
              <a:latin typeface="Arial" panose="020B0604020202020204" pitchFamily="34" charset="0"/>
              <a:cs typeface="Arial" panose="020B0604020202020204"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2248279920"/>
              </p:ext>
            </p:extLst>
          </p:nvPr>
        </p:nvGraphicFramePr>
        <p:xfrm>
          <a:off x="265404" y="971550"/>
          <a:ext cx="6211596" cy="1559560"/>
        </p:xfrm>
        <a:graphic>
          <a:graphicData uri="http://schemas.openxmlformats.org/drawingml/2006/table">
            <a:tbl>
              <a:tblPr firstRow="1" bandRow="1">
                <a:tableStyleId>{5C22544A-7EE6-4342-B048-85BDC9FD1C3A}</a:tableStyleId>
              </a:tblPr>
              <a:tblGrid>
                <a:gridCol w="62115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All organisations should have procedures in place for reporting child protection and welfare concerns. Procedures should be made available and followed by all staff members, students and volunteers. </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496882930"/>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7</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6</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54%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224357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000" y="325219"/>
            <a:ext cx="8001000" cy="369332"/>
          </a:xfrm>
        </p:spPr>
        <p:txBody>
          <a:bodyPr/>
          <a:lstStyle/>
          <a:p>
            <a:r>
              <a:rPr lang="en-IE" dirty="0" smtClean="0"/>
              <a:t>Governance | </a:t>
            </a:r>
            <a:r>
              <a:rPr lang="en-IE" sz="1800" b="0" dirty="0" smtClean="0"/>
              <a:t>Self-Audit Checklists</a:t>
            </a:r>
            <a:endParaRPr lang="en-IE" sz="1800" b="0" dirty="0"/>
          </a:p>
        </p:txBody>
      </p:sp>
      <p:sp>
        <p:nvSpPr>
          <p:cNvPr id="12" name="Rectangle 11"/>
          <p:cNvSpPr/>
          <p:nvPr/>
        </p:nvSpPr>
        <p:spPr>
          <a:xfrm>
            <a:off x="184741" y="2547372"/>
            <a:ext cx="6292259" cy="2431435"/>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200" b="1" dirty="0">
              <a:latin typeface="Arial" panose="020B0604020202020204" pitchFamily="34" charset="0"/>
              <a:cs typeface="Arial" panose="020B0604020202020204" pitchFamily="34" charset="0"/>
            </a:endParaRPr>
          </a:p>
          <a:p>
            <a:r>
              <a:rPr lang="en-IE" sz="1200" b="0" i="0" u="none" strike="noStrike" baseline="0" dirty="0" smtClean="0">
                <a:solidFill>
                  <a:srgbClr val="000000"/>
                </a:solidFill>
                <a:latin typeface="Arial" panose="020B0604020202020204" pitchFamily="34" charset="0"/>
              </a:rPr>
              <a:t>Of the 3 services that demonstrated partial compliance with this requirement; </a:t>
            </a:r>
          </a:p>
          <a:p>
            <a:pPr marL="171450" indent="-171450">
              <a:buFont typeface="Arial" panose="020B0604020202020204" pitchFamily="34" charset="0"/>
              <a:buChar char="•"/>
            </a:pPr>
            <a:r>
              <a:rPr lang="en-IE" sz="1200" b="0" i="0" u="none" strike="noStrike" baseline="0" dirty="0" smtClean="0">
                <a:solidFill>
                  <a:srgbClr val="000000"/>
                </a:solidFill>
                <a:latin typeface="Arial" panose="020B0604020202020204" pitchFamily="34" charset="0"/>
              </a:rPr>
              <a:t>1 service had not completed their checklist in full</a:t>
            </a:r>
          </a:p>
          <a:p>
            <a:pPr marL="171450" indent="-171450">
              <a:buFont typeface="Arial" panose="020B0604020202020204" pitchFamily="34" charset="0"/>
              <a:buChar char="•"/>
            </a:pPr>
            <a:r>
              <a:rPr lang="en-IE" sz="1200" b="0" i="0" u="none" strike="noStrike" baseline="0" dirty="0" smtClean="0">
                <a:solidFill>
                  <a:srgbClr val="000000"/>
                </a:solidFill>
                <a:latin typeface="Arial" panose="020B0604020202020204" pitchFamily="34" charset="0"/>
              </a:rPr>
              <a:t>1 service completed an incorrect checklist i.e. a checklist for HSE services as opposed to a checklist for Funded Services </a:t>
            </a:r>
          </a:p>
          <a:p>
            <a:pPr marL="171450" indent="-171450">
              <a:buFont typeface="Arial" panose="020B0604020202020204" pitchFamily="34" charset="0"/>
              <a:buChar char="•"/>
            </a:pPr>
            <a:r>
              <a:rPr lang="en-IE" sz="1200" b="0" i="0" u="none" strike="noStrike" baseline="0" dirty="0" smtClean="0">
                <a:solidFill>
                  <a:srgbClr val="000000"/>
                </a:solidFill>
                <a:latin typeface="Arial" panose="020B0604020202020204" pitchFamily="34" charset="0"/>
              </a:rPr>
              <a:t>1 service specific checklist was submitted for a particular</a:t>
            </a:r>
            <a:r>
              <a:rPr lang="en-IE" sz="1200" b="0" i="0" u="none" strike="noStrike" dirty="0" smtClean="0">
                <a:solidFill>
                  <a:srgbClr val="000000"/>
                </a:solidFill>
                <a:latin typeface="Arial" panose="020B0604020202020204" pitchFamily="34" charset="0"/>
              </a:rPr>
              <a:t> residential unit </a:t>
            </a:r>
            <a:r>
              <a:rPr lang="en-IE" sz="1200" b="0" i="0" u="none" strike="noStrike" baseline="0" dirty="0" smtClean="0">
                <a:solidFill>
                  <a:srgbClr val="000000"/>
                </a:solidFill>
                <a:latin typeface="Arial" panose="020B0604020202020204" pitchFamily="34" charset="0"/>
              </a:rPr>
              <a:t>but</a:t>
            </a:r>
            <a:r>
              <a:rPr lang="en-IE" sz="1200" b="0" i="0" u="none" strike="noStrike" dirty="0" smtClean="0">
                <a:solidFill>
                  <a:srgbClr val="000000"/>
                </a:solidFill>
                <a:latin typeface="Arial" panose="020B0604020202020204" pitchFamily="34" charset="0"/>
              </a:rPr>
              <a:t> the service could not evidence that checklists were completed by the parent organisation as part of their Service Arrangements with the HSE. </a:t>
            </a:r>
            <a:r>
              <a:rPr lang="en-IE" sz="1200" b="0" i="0" u="none" strike="noStrike" baseline="0" dirty="0" smtClean="0">
                <a:solidFill>
                  <a:srgbClr val="000000"/>
                </a:solidFill>
                <a:latin typeface="Arial" panose="020B0604020202020204" pitchFamily="34" charset="0"/>
              </a:rPr>
              <a:t> </a:t>
            </a:r>
          </a:p>
          <a:p>
            <a:r>
              <a:rPr lang="en-IE" sz="1400" b="0" i="0" u="none" strike="noStrike" baseline="0" dirty="0" smtClean="0">
                <a:solidFill>
                  <a:srgbClr val="000000"/>
                </a:solidFill>
                <a:latin typeface="Arial" panose="020B0604020202020204" pitchFamily="34" charset="0"/>
              </a:rPr>
              <a:t>	</a:t>
            </a: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400" b="1"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460966368"/>
              </p:ext>
            </p:extLst>
          </p:nvPr>
        </p:nvGraphicFramePr>
        <p:xfrm>
          <a:off x="265404" y="971550"/>
          <a:ext cx="6211596" cy="1376680"/>
        </p:xfrm>
        <a:graphic>
          <a:graphicData uri="http://schemas.openxmlformats.org/drawingml/2006/table">
            <a:tbl>
              <a:tblPr firstRow="1" bandRow="1">
                <a:tableStyleId>{5C22544A-7EE6-4342-B048-85BDC9FD1C3A}</a:tableStyleId>
              </a:tblPr>
              <a:tblGrid>
                <a:gridCol w="62115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 (Applicable</a:t>
                      </a:r>
                      <a:r>
                        <a:rPr lang="en-IE" sz="1200" baseline="0" dirty="0" smtClean="0">
                          <a:latin typeface="Arial" panose="020B0604020202020204" pitchFamily="34" charset="0"/>
                          <a:cs typeface="Arial" panose="020B0604020202020204" pitchFamily="34" charset="0"/>
                        </a:rPr>
                        <a:t> to Funded Services Only)</a:t>
                      </a:r>
                      <a:endParaRPr lang="en-IE" sz="1200" dirty="0" smtClean="0">
                        <a:latin typeface="Arial" panose="020B0604020202020204" pitchFamily="34" charset="0"/>
                        <a:cs typeface="Arial" panose="020B0604020202020204" pitchFamily="34" charset="0"/>
                      </a:endParaRP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The ‘Implementation and Compliance Self-Audit Checklist for HSE and HSE Funded and Contracted Services’ must be completed annually by Funded Service providers and made available to the HSE on request. </a:t>
                      </a: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018716792"/>
              </p:ext>
            </p:extLst>
          </p:nvPr>
        </p:nvGraphicFramePr>
        <p:xfrm>
          <a:off x="6705600" y="1002756"/>
          <a:ext cx="2174488" cy="2123321"/>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9</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3</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N/A</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r>
                        <a:rPr lang="en-IE" sz="1100" b="0" i="0" u="none" strike="noStrike" dirty="0" smtClean="0">
                          <a:solidFill>
                            <a:srgbClr val="000000"/>
                          </a:solidFill>
                          <a:effectLst/>
                          <a:latin typeface="Arial" panose="020B0604020202020204" pitchFamily="34" charset="0"/>
                        </a:rPr>
                        <a:t>1</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48380147"/>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75%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3287463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dirty="0"/>
              <a:t>Services</a:t>
            </a:r>
            <a:r>
              <a:rPr spc="-20" dirty="0"/>
              <a:t> </a:t>
            </a:r>
            <a:r>
              <a:rPr dirty="0"/>
              <a:t>selected</a:t>
            </a:r>
            <a:r>
              <a:rPr spc="-30" dirty="0"/>
              <a:t> </a:t>
            </a:r>
            <a:r>
              <a:rPr dirty="0"/>
              <a:t>for</a:t>
            </a:r>
            <a:r>
              <a:rPr spc="-114" dirty="0"/>
              <a:t> </a:t>
            </a:r>
            <a:r>
              <a:rPr lang="en-IE" dirty="0" smtClean="0"/>
              <a:t>Compliance Check</a:t>
            </a:r>
            <a:endParaRPr spc="-20" dirty="0"/>
          </a:p>
        </p:txBody>
      </p:sp>
      <p:sp>
        <p:nvSpPr>
          <p:cNvPr id="3" name="object 3"/>
          <p:cNvSpPr/>
          <p:nvPr/>
        </p:nvSpPr>
        <p:spPr>
          <a:xfrm>
            <a:off x="283463" y="2410967"/>
            <a:ext cx="7545705" cy="1324610"/>
          </a:xfrm>
          <a:custGeom>
            <a:avLst/>
            <a:gdLst/>
            <a:ahLst/>
            <a:cxnLst/>
            <a:rect l="l" t="t" r="r" b="b"/>
            <a:pathLst>
              <a:path w="7545705" h="1324610">
                <a:moveTo>
                  <a:pt x="0" y="1324356"/>
                </a:moveTo>
                <a:lnTo>
                  <a:pt x="7545324" y="1324356"/>
                </a:lnTo>
                <a:lnTo>
                  <a:pt x="7545324" y="0"/>
                </a:lnTo>
                <a:lnTo>
                  <a:pt x="0" y="0"/>
                </a:lnTo>
                <a:lnTo>
                  <a:pt x="0" y="1324356"/>
                </a:lnTo>
                <a:close/>
              </a:path>
            </a:pathLst>
          </a:custGeom>
          <a:ln w="12192">
            <a:solidFill>
              <a:srgbClr val="FFFFFF"/>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4" name="object 4"/>
          <p:cNvSpPr txBox="1"/>
          <p:nvPr/>
        </p:nvSpPr>
        <p:spPr>
          <a:xfrm>
            <a:off x="457200" y="1020390"/>
            <a:ext cx="8382001" cy="4142160"/>
          </a:xfrm>
          <a:prstGeom prst="rect">
            <a:avLst/>
          </a:prstGeom>
        </p:spPr>
        <p:txBody>
          <a:bodyPr vert="horz" wrap="square" lIns="0" tIns="0" rIns="0" bIns="0" rtlCol="0">
            <a:spAutoFit/>
          </a:bodyPr>
          <a:lstStyle/>
          <a:p>
            <a:pPr marL="354965" marR="0" lvl="0" indent="-342265" defTabSz="914400" eaLnBrk="1" fontAlgn="auto" latinLnBrk="0" hangingPunct="1">
              <a:lnSpc>
                <a:spcPts val="1920"/>
              </a:lnSpc>
              <a:spcBef>
                <a:spcPts val="0"/>
              </a:spcBef>
              <a:spcAft>
                <a:spcPts val="0"/>
              </a:spcAft>
              <a:buClr>
                <a:srgbClr val="F66946"/>
              </a:buClr>
              <a:buSzPct val="119444"/>
              <a:buFont typeface="Arial" panose="020B0604020202020204" pitchFamily="34" charset="0"/>
              <a:buChar char="•"/>
              <a:tabLst>
                <a:tab pos="354965" algn="l"/>
              </a:tabLst>
              <a:defRPr/>
            </a:pPr>
            <a:r>
              <a:rPr kumimoji="0" lang="en-IE" sz="14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Children's Residential Disability Services</a:t>
            </a:r>
            <a:r>
              <a:rPr kumimoji="0" lang="en-IE" sz="1400" b="0" i="0" u="none"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rPr>
              <a:t> were </a:t>
            </a:r>
            <a:r>
              <a:rPr kumimoji="0" lang="en-IE" sz="14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selected to participate </a:t>
            </a:r>
            <a:r>
              <a:rPr lang="en-IE" sz="1400" dirty="0" smtClean="0">
                <a:solidFill>
                  <a:prstClr val="black"/>
                </a:solidFill>
                <a:latin typeface="Arial" panose="020B0604020202020204" pitchFamily="34" charset="0"/>
                <a:cs typeface="Arial" panose="020B0604020202020204" pitchFamily="34" charset="0"/>
              </a:rPr>
              <a:t>in the HSE Children</a:t>
            </a:r>
            <a:r>
              <a:rPr kumimoji="0" lang="en-IE" sz="14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 First Compliance Assurance Check</a:t>
            </a:r>
            <a:r>
              <a:rPr kumimoji="0" lang="en-IE" sz="1400" b="0" i="0" u="none"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rPr>
              <a:t> Community Pilot,</a:t>
            </a:r>
            <a:r>
              <a:rPr lang="en-IE" sz="1400" dirty="0" smtClean="0">
                <a:solidFill>
                  <a:prstClr val="black"/>
                </a:solidFill>
                <a:latin typeface="Arial" panose="020B0604020202020204" pitchFamily="34" charset="0"/>
                <a:cs typeface="Arial" panose="020B0604020202020204" pitchFamily="34" charset="0"/>
              </a:rPr>
              <a:t> which </a:t>
            </a:r>
            <a:r>
              <a:rPr kumimoji="0" lang="en-IE" sz="14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was undertaken</a:t>
            </a:r>
            <a:r>
              <a:rPr kumimoji="0" lang="en-IE" sz="1400" b="0" i="0" u="none"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rPr>
              <a:t> in partnership with the </a:t>
            </a:r>
            <a:r>
              <a:rPr kumimoji="0" lang="en-IE" sz="1400" b="0" i="0" u="none"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hlinkClick r:id="rId2"/>
              </a:rPr>
              <a:t>Tusla Child Safeguarding Statement Compliance Unit</a:t>
            </a:r>
            <a:r>
              <a:rPr kumimoji="0" lang="en-IE" sz="1400" b="0" i="0" u="none"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rPr>
              <a:t> (CSSCU). </a:t>
            </a:r>
          </a:p>
          <a:p>
            <a:pPr marL="354965" marR="0" lvl="0" indent="-342265" defTabSz="914400" eaLnBrk="1" fontAlgn="auto" latinLnBrk="0" hangingPunct="1">
              <a:lnSpc>
                <a:spcPts val="1920"/>
              </a:lnSpc>
              <a:spcBef>
                <a:spcPts val="0"/>
              </a:spcBef>
              <a:spcAft>
                <a:spcPts val="0"/>
              </a:spcAft>
              <a:buClr>
                <a:srgbClr val="F66946"/>
              </a:buClr>
              <a:buSzPct val="119444"/>
              <a:buFont typeface="Arial" panose="020B0604020202020204" pitchFamily="34" charset="0"/>
              <a:buChar char="•"/>
              <a:tabLst>
                <a:tab pos="354965" algn="l"/>
              </a:tabLst>
              <a:defRPr/>
            </a:pPr>
            <a:endParaRPr lang="en-IE" sz="1400" dirty="0">
              <a:solidFill>
                <a:prstClr val="black"/>
              </a:solidFill>
              <a:latin typeface="Arial" panose="020B0604020202020204" pitchFamily="34" charset="0"/>
              <a:cs typeface="Arial" panose="020B0604020202020204" pitchFamily="34" charset="0"/>
            </a:endParaRPr>
          </a:p>
          <a:p>
            <a:pPr marL="354965" marR="0" lvl="0" indent="-342265" defTabSz="914400" eaLnBrk="1" fontAlgn="auto" latinLnBrk="0" hangingPunct="1">
              <a:lnSpc>
                <a:spcPts val="1920"/>
              </a:lnSpc>
              <a:spcBef>
                <a:spcPts val="0"/>
              </a:spcBef>
              <a:spcAft>
                <a:spcPts val="0"/>
              </a:spcAft>
              <a:buClr>
                <a:srgbClr val="F66946"/>
              </a:buClr>
              <a:buSzPct val="119444"/>
              <a:buFont typeface="Arial" panose="020B0604020202020204" pitchFamily="34" charset="0"/>
              <a:buChar char="•"/>
              <a:tabLst>
                <a:tab pos="354965" algn="l"/>
              </a:tabLst>
              <a:defRPr/>
            </a:pPr>
            <a:r>
              <a:rPr lang="en-IE" sz="1400" dirty="0">
                <a:solidFill>
                  <a:prstClr val="black"/>
                </a:solidFill>
                <a:latin typeface="Arial" panose="020B0604020202020204" pitchFamily="34" charset="0"/>
                <a:cs typeface="Arial" panose="020B0604020202020204" pitchFamily="34" charset="0"/>
              </a:rPr>
              <a:t>13 Services were randomly selected to participate (12 HSE Funded Services, 1 HSE</a:t>
            </a:r>
            <a:r>
              <a:rPr lang="en-IE" sz="1400" dirty="0" smtClean="0">
                <a:solidFill>
                  <a:prstClr val="black"/>
                </a:solidFill>
                <a:latin typeface="Arial" panose="020B0604020202020204" pitchFamily="34" charset="0"/>
                <a:cs typeface="Arial" panose="020B0604020202020204" pitchFamily="34" charset="0"/>
              </a:rPr>
              <a:t>) between July and November 2022.</a:t>
            </a:r>
            <a:r>
              <a:rPr lang="en-IE" sz="1400" dirty="0" smtClean="0">
                <a:solidFill>
                  <a:srgbClr val="FF0000"/>
                </a:solidFill>
                <a:latin typeface="Arial" panose="020B0604020202020204" pitchFamily="34" charset="0"/>
                <a:cs typeface="Arial" panose="020B0604020202020204" pitchFamily="34" charset="0"/>
              </a:rPr>
              <a:t> </a:t>
            </a:r>
            <a:endParaRPr lang="en-IE" sz="1400" dirty="0">
              <a:solidFill>
                <a:srgbClr val="FF0000"/>
              </a:solidFill>
              <a:latin typeface="Arial" panose="020B0604020202020204" pitchFamily="34" charset="0"/>
              <a:cs typeface="Arial" panose="020B0604020202020204" pitchFamily="34" charset="0"/>
            </a:endParaRPr>
          </a:p>
          <a:p>
            <a:pPr marL="354965" marR="0" lvl="0" indent="-342265" defTabSz="914400" eaLnBrk="1" fontAlgn="auto" latinLnBrk="0" hangingPunct="1">
              <a:lnSpc>
                <a:spcPts val="1920"/>
              </a:lnSpc>
              <a:spcBef>
                <a:spcPts val="0"/>
              </a:spcBef>
              <a:spcAft>
                <a:spcPts val="0"/>
              </a:spcAft>
              <a:buClr>
                <a:srgbClr val="F66946"/>
              </a:buClr>
              <a:buSzPct val="119444"/>
              <a:buFont typeface="Arial" panose="020B0604020202020204" pitchFamily="34" charset="0"/>
              <a:buChar char="•"/>
              <a:tabLst>
                <a:tab pos="354965" algn="l"/>
              </a:tabLst>
              <a:defRPr/>
            </a:pPr>
            <a:endParaRPr lang="en-IE" sz="1400" dirty="0">
              <a:solidFill>
                <a:prstClr val="black"/>
              </a:solidFill>
              <a:latin typeface="Arial" panose="020B0604020202020204" pitchFamily="34" charset="0"/>
              <a:cs typeface="Arial" panose="020B0604020202020204" pitchFamily="34" charset="0"/>
            </a:endParaRPr>
          </a:p>
          <a:p>
            <a:pPr marL="354965" marR="0" lvl="0" indent="-342265" defTabSz="914400" eaLnBrk="1" fontAlgn="auto" latinLnBrk="0" hangingPunct="1">
              <a:lnSpc>
                <a:spcPts val="1920"/>
              </a:lnSpc>
              <a:spcBef>
                <a:spcPts val="0"/>
              </a:spcBef>
              <a:spcAft>
                <a:spcPts val="0"/>
              </a:spcAft>
              <a:buClr>
                <a:srgbClr val="F66946"/>
              </a:buClr>
              <a:buSzPct val="119444"/>
              <a:buFont typeface="Arial" panose="020B0604020202020204" pitchFamily="34" charset="0"/>
              <a:buChar char="•"/>
              <a:tabLst>
                <a:tab pos="354965" algn="l"/>
              </a:tabLst>
              <a:defRPr/>
            </a:pPr>
            <a:r>
              <a:rPr lang="en-IE" sz="1400" dirty="0">
                <a:solidFill>
                  <a:prstClr val="black"/>
                </a:solidFill>
                <a:latin typeface="Arial" panose="020B0604020202020204" pitchFamily="34" charset="0"/>
                <a:cs typeface="Arial" panose="020B0604020202020204" pitchFamily="34" charset="0"/>
              </a:rPr>
              <a:t>HSE Heads of Service, Operational Steering Committee Chairpersons/Children First Leads and Service Managers were invited to attend an Information Session and all were provided with a copy of the document  </a:t>
            </a:r>
            <a:r>
              <a:rPr lang="en-IE" sz="1400" dirty="0">
                <a:solidFill>
                  <a:prstClr val="black"/>
                </a:solidFill>
                <a:latin typeface="Arial" panose="020B0604020202020204" pitchFamily="34" charset="0"/>
                <a:cs typeface="Arial" panose="020B0604020202020204" pitchFamily="34" charset="0"/>
                <a:hlinkClick r:id="rId3"/>
              </a:rPr>
              <a:t>HSE Children First Compliance Assurance Framework</a:t>
            </a:r>
            <a:r>
              <a:rPr lang="en-IE" sz="1400" dirty="0">
                <a:solidFill>
                  <a:prstClr val="black"/>
                </a:solidFill>
                <a:latin typeface="Arial" panose="020B0604020202020204" pitchFamily="34" charset="0"/>
                <a:cs typeface="Arial" panose="020B0604020202020204" pitchFamily="34" charset="0"/>
              </a:rPr>
              <a:t>. </a:t>
            </a:r>
          </a:p>
          <a:p>
            <a:pPr marL="12700" marR="0" lvl="0" defTabSz="914400" eaLnBrk="1" fontAlgn="auto" latinLnBrk="0" hangingPunct="1">
              <a:lnSpc>
                <a:spcPts val="1920"/>
              </a:lnSpc>
              <a:spcBef>
                <a:spcPts val="0"/>
              </a:spcBef>
              <a:spcAft>
                <a:spcPts val="0"/>
              </a:spcAft>
              <a:buClr>
                <a:srgbClr val="F66946"/>
              </a:buClr>
              <a:buSzPct val="119444"/>
              <a:tabLst>
                <a:tab pos="354965" algn="l"/>
              </a:tabLst>
              <a:defRPr/>
            </a:pPr>
            <a:endParaRPr kumimoji="0" lang="en-IE" sz="1400" b="0" i="0" u="none"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a:p>
            <a:pPr marL="354965" marR="0" lvl="0" indent="-342265" defTabSz="914400" eaLnBrk="1" fontAlgn="auto" latinLnBrk="0" hangingPunct="1">
              <a:lnSpc>
                <a:spcPts val="1920"/>
              </a:lnSpc>
              <a:spcBef>
                <a:spcPts val="0"/>
              </a:spcBef>
              <a:spcAft>
                <a:spcPts val="0"/>
              </a:spcAft>
              <a:buClr>
                <a:srgbClr val="F66946"/>
              </a:buClr>
              <a:buSzPct val="119444"/>
              <a:buFont typeface="Arial" panose="020B0604020202020204" pitchFamily="34" charset="0"/>
              <a:buChar char="•"/>
              <a:tabLst>
                <a:tab pos="354965" algn="l"/>
              </a:tabLst>
              <a:defRPr/>
            </a:pPr>
            <a:r>
              <a:rPr kumimoji="0" lang="en-IE" sz="14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13 </a:t>
            </a:r>
            <a:r>
              <a:rPr kumimoji="0" lang="en-IE" sz="1400" b="0" i="0" u="sng"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redacted </a:t>
            </a:r>
            <a:r>
              <a:rPr kumimoji="0" lang="en-IE" sz="1400" b="0" i="0"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(anonymised) </a:t>
            </a:r>
            <a:r>
              <a:rPr kumimoji="0" lang="en-IE" sz="14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Child Safeguarding Statements were submitted to the Tusla CSSCU for review. </a:t>
            </a:r>
          </a:p>
          <a:p>
            <a:pPr marL="12700" marR="0" lvl="0" defTabSz="914400" eaLnBrk="1" fontAlgn="auto" latinLnBrk="0" hangingPunct="1">
              <a:lnSpc>
                <a:spcPts val="1920"/>
              </a:lnSpc>
              <a:spcBef>
                <a:spcPts val="0"/>
              </a:spcBef>
              <a:spcAft>
                <a:spcPts val="0"/>
              </a:spcAft>
              <a:buClr>
                <a:srgbClr val="F66946"/>
              </a:buClr>
              <a:buSzPct val="119444"/>
              <a:tabLst>
                <a:tab pos="354965" algn="l"/>
              </a:tabLst>
              <a:defRPr/>
            </a:pPr>
            <a:endParaRPr lang="en-IE" sz="1400" baseline="0" dirty="0">
              <a:solidFill>
                <a:prstClr val="black"/>
              </a:solidFill>
              <a:latin typeface="Arial" panose="020B0604020202020204" pitchFamily="34" charset="0"/>
              <a:cs typeface="Arial" panose="020B0604020202020204" pitchFamily="34" charset="0"/>
            </a:endParaRPr>
          </a:p>
          <a:p>
            <a:pPr marL="354965" marR="0" lvl="0" indent="-342265" defTabSz="914400" eaLnBrk="1" fontAlgn="auto" latinLnBrk="0" hangingPunct="1">
              <a:lnSpc>
                <a:spcPts val="1920"/>
              </a:lnSpc>
              <a:spcBef>
                <a:spcPts val="0"/>
              </a:spcBef>
              <a:spcAft>
                <a:spcPts val="0"/>
              </a:spcAft>
              <a:buClr>
                <a:srgbClr val="F66946"/>
              </a:buClr>
              <a:buSzPct val="119444"/>
              <a:buFont typeface="Arial" panose="020B0604020202020204" pitchFamily="34" charset="0"/>
              <a:buChar char="•"/>
              <a:tabLst>
                <a:tab pos="354965" algn="l"/>
              </a:tabLst>
              <a:defRPr/>
            </a:pPr>
            <a:r>
              <a:rPr lang="en-IE" sz="1400" dirty="0" smtClean="0">
                <a:solidFill>
                  <a:prstClr val="black"/>
                </a:solidFill>
                <a:latin typeface="Arial" panose="020B0604020202020204" pitchFamily="34" charset="0"/>
                <a:cs typeface="Arial" panose="020B0604020202020204" pitchFamily="34" charset="0"/>
              </a:rPr>
              <a:t>Each service received an individual service report following the check and an overarching summary report was prepared and circulated.  </a:t>
            </a:r>
            <a:endParaRPr kumimoji="0" lang="en-IE" sz="14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endParaRPr>
          </a:p>
          <a:p>
            <a:pPr marL="12700" marR="0" lvl="0" indent="0" defTabSz="914400" eaLnBrk="1" fontAlgn="auto" latinLnBrk="0" hangingPunct="1">
              <a:lnSpc>
                <a:spcPts val="1920"/>
              </a:lnSpc>
              <a:spcBef>
                <a:spcPts val="0"/>
              </a:spcBef>
              <a:spcAft>
                <a:spcPts val="0"/>
              </a:spcAft>
              <a:buClr>
                <a:srgbClr val="F66946"/>
              </a:buClr>
              <a:buSzPct val="119444"/>
              <a:buFontTx/>
              <a:buNone/>
              <a:tabLst>
                <a:tab pos="354965" algn="l"/>
              </a:tabLst>
              <a:defRPr/>
            </a:pPr>
            <a:r>
              <a:rPr kumimoji="0" lang="en-IE" sz="16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41703152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xfrm>
            <a:off x="1986152" y="1978609"/>
            <a:ext cx="5171694" cy="1041952"/>
          </a:xfrm>
          <a:prstGeom prst="rect">
            <a:avLst/>
          </a:prstGeom>
        </p:spPr>
        <p:txBody>
          <a:bodyPr vert="horz" wrap="square" lIns="0" tIns="13335" rIns="0" bIns="0" rtlCol="0">
            <a:spAutoFit/>
          </a:bodyPr>
          <a:lstStyle/>
          <a:p>
            <a:pPr algn="ctr">
              <a:lnSpc>
                <a:spcPct val="100000"/>
              </a:lnSpc>
              <a:spcBef>
                <a:spcPts val="105"/>
              </a:spcBef>
            </a:pPr>
            <a:r>
              <a:rPr sz="3200" dirty="0"/>
              <a:t>Please</a:t>
            </a:r>
            <a:r>
              <a:rPr sz="3200" spc="-60" dirty="0"/>
              <a:t> </a:t>
            </a:r>
            <a:r>
              <a:rPr sz="3200" dirty="0"/>
              <a:t>direct</a:t>
            </a:r>
            <a:r>
              <a:rPr sz="3200" spc="-65" dirty="0"/>
              <a:t> </a:t>
            </a:r>
            <a:r>
              <a:rPr sz="3200" dirty="0"/>
              <a:t>queries</a:t>
            </a:r>
            <a:r>
              <a:rPr sz="3200" spc="-70" dirty="0"/>
              <a:t> </a:t>
            </a:r>
            <a:r>
              <a:rPr sz="3200" spc="-25" dirty="0"/>
              <a:t>to:</a:t>
            </a:r>
            <a:endParaRPr sz="3200" dirty="0"/>
          </a:p>
          <a:p>
            <a:pPr marR="5080" algn="ctr">
              <a:lnSpc>
                <a:spcPct val="100000"/>
              </a:lnSpc>
              <a:spcBef>
                <a:spcPts val="55"/>
              </a:spcBef>
            </a:pPr>
            <a:r>
              <a:rPr lang="en-IE" sz="1800" dirty="0" smtClean="0"/>
              <a:t>HSE Children First National Office</a:t>
            </a:r>
            <a:r>
              <a:rPr lang="en-IE" sz="1600" dirty="0" smtClean="0"/>
              <a:t/>
            </a:r>
            <a:br>
              <a:rPr lang="en-IE" sz="1600" dirty="0" smtClean="0"/>
            </a:br>
            <a:r>
              <a:rPr lang="en-IE" sz="1600" b="0" dirty="0" smtClean="0"/>
              <a:t>childrenfirst@hse.ie</a:t>
            </a:r>
            <a:endParaRPr sz="1600" b="0" dirty="0"/>
          </a:p>
        </p:txBody>
      </p:sp>
      <p:sp>
        <p:nvSpPr>
          <p:cNvPr id="3" name="object 3"/>
          <p:cNvSpPr txBox="1"/>
          <p:nvPr/>
        </p:nvSpPr>
        <p:spPr>
          <a:xfrm>
            <a:off x="1028699" y="3020561"/>
            <a:ext cx="7086600" cy="641201"/>
          </a:xfrm>
          <a:prstGeom prst="rect">
            <a:avLst/>
          </a:prstGeom>
        </p:spPr>
        <p:txBody>
          <a:bodyPr vert="horz" wrap="square" lIns="0" tIns="12700" rIns="0" bIns="0" rtlCol="0">
            <a:spAutoFit/>
          </a:bodyPr>
          <a:lstStyle/>
          <a:p>
            <a:pPr marL="12700" marR="0" lvl="0" indent="0" algn="ctr" defTabSz="914400" eaLnBrk="1" fontAlgn="auto" latinLnBrk="0" hangingPunct="1">
              <a:lnSpc>
                <a:spcPct val="100000"/>
              </a:lnSpc>
              <a:spcBef>
                <a:spcPts val="100"/>
              </a:spcBef>
              <a:spcAft>
                <a:spcPts val="0"/>
              </a:spcAft>
              <a:buClrTx/>
              <a:buSzTx/>
              <a:buFontTx/>
              <a:buNone/>
              <a:tabLst/>
              <a:defRPr/>
            </a:pPr>
            <a:endParaRPr kumimoji="0" lang="en-IE" sz="2000" b="1" i="0" u="none" strike="noStrike" kern="0" cap="none" spc="-10" normalizeH="0" baseline="0" noProof="0" dirty="0" smtClean="0">
              <a:ln>
                <a:noFill/>
              </a:ln>
              <a:solidFill>
                <a:srgbClr val="FFFFFF"/>
              </a:solidFill>
              <a:effectLst/>
              <a:uLnTx/>
              <a:uFillTx/>
              <a:latin typeface="Arial"/>
              <a:cs typeface="Arial"/>
            </a:endParaRPr>
          </a:p>
          <a:p>
            <a:pPr marL="12700" marR="0" lvl="0" indent="0" algn="ctr" defTabSz="914400" eaLnBrk="1" fontAlgn="auto" latinLnBrk="0" hangingPunct="1">
              <a:lnSpc>
                <a:spcPct val="100000"/>
              </a:lnSpc>
              <a:spcBef>
                <a:spcPts val="100"/>
              </a:spcBef>
              <a:spcAft>
                <a:spcPts val="0"/>
              </a:spcAft>
              <a:buClrTx/>
              <a:buSzTx/>
              <a:buFontTx/>
              <a:buNone/>
              <a:tabLst/>
              <a:defRPr/>
            </a:pPr>
            <a:r>
              <a:rPr kumimoji="0" sz="2000" b="1" i="0" u="none" strike="noStrike" kern="0" cap="none" spc="-10" normalizeH="0" baseline="0" noProof="0" dirty="0" err="1" smtClean="0">
                <a:ln>
                  <a:noFill/>
                </a:ln>
                <a:solidFill>
                  <a:srgbClr val="FFFFFF"/>
                </a:solidFill>
                <a:effectLst/>
                <a:uLnTx/>
                <a:uFillTx/>
                <a:latin typeface="Arial"/>
                <a:cs typeface="Arial"/>
              </a:rPr>
              <a:t>ww</a:t>
            </a:r>
            <a:r>
              <a:rPr kumimoji="0" lang="en-IE" sz="2000" b="1" i="0" u="none" strike="noStrike" kern="0" cap="none" spc="-10" normalizeH="0" baseline="0" noProof="0" dirty="0" smtClean="0">
                <a:ln>
                  <a:noFill/>
                </a:ln>
                <a:solidFill>
                  <a:srgbClr val="FFFFFF"/>
                </a:solidFill>
                <a:effectLst/>
                <a:uLnTx/>
                <a:uFillTx/>
                <a:latin typeface="Arial"/>
                <a:cs typeface="Arial"/>
              </a:rPr>
              <a:t>w</a:t>
            </a:r>
            <a:r>
              <a:rPr kumimoji="0" sz="2000" b="1" i="0" u="none" strike="noStrike" kern="0" cap="none" spc="-10" normalizeH="0" baseline="0" noProof="0" dirty="0" smtClean="0">
                <a:ln>
                  <a:noFill/>
                </a:ln>
                <a:solidFill>
                  <a:srgbClr val="FFFFFF"/>
                </a:solidFill>
                <a:effectLst/>
                <a:uLnTx/>
                <a:uFillTx/>
                <a:latin typeface="Arial"/>
                <a:cs typeface="Arial"/>
              </a:rPr>
              <a:t>.hse.ie/</a:t>
            </a:r>
            <a:r>
              <a:rPr kumimoji="0" sz="2000" b="1" i="0" u="none" strike="noStrike" kern="0" cap="none" spc="-10" normalizeH="0" baseline="0" noProof="0" dirty="0" err="1" smtClean="0">
                <a:ln>
                  <a:noFill/>
                </a:ln>
                <a:solidFill>
                  <a:srgbClr val="FFFFFF"/>
                </a:solidFill>
                <a:effectLst/>
                <a:uLnTx/>
                <a:uFillTx/>
                <a:latin typeface="Arial"/>
                <a:cs typeface="Arial"/>
              </a:rPr>
              <a:t>childrenfirst</a:t>
            </a:r>
            <a:endParaRPr kumimoji="0" sz="2000" b="0" i="0" u="none" strike="noStrike" kern="0" cap="none" spc="0" normalizeH="0" baseline="0" noProof="0" dirty="0">
              <a:ln>
                <a:noFill/>
              </a:ln>
              <a:solidFill>
                <a:sysClr val="windowText" lastClr="000000"/>
              </a:solidFill>
              <a:effectLst/>
              <a:uLnTx/>
              <a:uFillTx/>
              <a:latin typeface="Arial"/>
              <a:cs typeface="Arial"/>
            </a:endParaRPr>
          </a:p>
        </p:txBody>
      </p:sp>
    </p:spTree>
    <p:extLst>
      <p:ext uri="{BB962C8B-B14F-4D97-AF65-F5344CB8AC3E}">
        <p14:creationId xmlns:p14="http://schemas.microsoft.com/office/powerpoint/2010/main" val="2073787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2"/>
          <p:cNvSpPr txBox="1">
            <a:spLocks noGrp="1"/>
          </p:cNvSpPr>
          <p:nvPr>
            <p:ph type="title"/>
          </p:nvPr>
        </p:nvSpPr>
        <p:spPr>
          <a:xfrm>
            <a:off x="1211376" y="243916"/>
            <a:ext cx="7400239" cy="382156"/>
          </a:xfrm>
          <a:prstGeom prst="rect">
            <a:avLst/>
          </a:prstGeom>
        </p:spPr>
        <p:txBody>
          <a:bodyPr vert="horz" wrap="square" lIns="0" tIns="12700" rIns="0" bIns="0" rtlCol="0">
            <a:spAutoFit/>
          </a:bodyPr>
          <a:lstStyle/>
          <a:p>
            <a:pPr marL="12700">
              <a:lnSpc>
                <a:spcPct val="100000"/>
              </a:lnSpc>
              <a:spcBef>
                <a:spcPts val="100"/>
              </a:spcBef>
            </a:pPr>
            <a:r>
              <a:rPr lang="en-IE" dirty="0" smtClean="0"/>
              <a:t>Summary of</a:t>
            </a:r>
            <a:r>
              <a:rPr spc="-55" dirty="0" smtClean="0"/>
              <a:t> </a:t>
            </a:r>
            <a:r>
              <a:rPr dirty="0" smtClean="0"/>
              <a:t>Findings</a:t>
            </a:r>
            <a:r>
              <a:rPr lang="en-IE" dirty="0" smtClean="0"/>
              <a:t> </a:t>
            </a:r>
            <a:endParaRPr sz="1400" b="0" spc="-20" dirty="0">
              <a:solidFill>
                <a:srgbClr val="FF0000"/>
              </a:solidFill>
            </a:endParaRPr>
          </a:p>
        </p:txBody>
      </p:sp>
      <p:graphicFrame>
        <p:nvGraphicFramePr>
          <p:cNvPr id="10" name="Table 9"/>
          <p:cNvGraphicFramePr>
            <a:graphicFrameLocks noGrp="1"/>
          </p:cNvGraphicFramePr>
          <p:nvPr>
            <p:extLst>
              <p:ext uri="{D42A27DB-BD31-4B8C-83A1-F6EECF244321}">
                <p14:modId xmlns:p14="http://schemas.microsoft.com/office/powerpoint/2010/main" val="2608012628"/>
              </p:ext>
            </p:extLst>
          </p:nvPr>
        </p:nvGraphicFramePr>
        <p:xfrm>
          <a:off x="457195" y="1581151"/>
          <a:ext cx="8154420" cy="2063316"/>
        </p:xfrm>
        <a:graphic>
          <a:graphicData uri="http://schemas.openxmlformats.org/drawingml/2006/table">
            <a:tbl>
              <a:tblPr/>
              <a:tblGrid>
                <a:gridCol w="679535">
                  <a:extLst>
                    <a:ext uri="{9D8B030D-6E8A-4147-A177-3AD203B41FA5}">
                      <a16:colId xmlns:a16="http://schemas.microsoft.com/office/drawing/2014/main" val="3285884232"/>
                    </a:ext>
                  </a:extLst>
                </a:gridCol>
                <a:gridCol w="679535">
                  <a:extLst>
                    <a:ext uri="{9D8B030D-6E8A-4147-A177-3AD203B41FA5}">
                      <a16:colId xmlns:a16="http://schemas.microsoft.com/office/drawing/2014/main" val="4049810809"/>
                    </a:ext>
                  </a:extLst>
                </a:gridCol>
                <a:gridCol w="679535">
                  <a:extLst>
                    <a:ext uri="{9D8B030D-6E8A-4147-A177-3AD203B41FA5}">
                      <a16:colId xmlns:a16="http://schemas.microsoft.com/office/drawing/2014/main" val="3960908613"/>
                    </a:ext>
                  </a:extLst>
                </a:gridCol>
                <a:gridCol w="679535">
                  <a:extLst>
                    <a:ext uri="{9D8B030D-6E8A-4147-A177-3AD203B41FA5}">
                      <a16:colId xmlns:a16="http://schemas.microsoft.com/office/drawing/2014/main" val="3229298174"/>
                    </a:ext>
                  </a:extLst>
                </a:gridCol>
                <a:gridCol w="679535">
                  <a:extLst>
                    <a:ext uri="{9D8B030D-6E8A-4147-A177-3AD203B41FA5}">
                      <a16:colId xmlns:a16="http://schemas.microsoft.com/office/drawing/2014/main" val="3922697609"/>
                    </a:ext>
                  </a:extLst>
                </a:gridCol>
                <a:gridCol w="679535">
                  <a:extLst>
                    <a:ext uri="{9D8B030D-6E8A-4147-A177-3AD203B41FA5}">
                      <a16:colId xmlns:a16="http://schemas.microsoft.com/office/drawing/2014/main" val="1346757412"/>
                    </a:ext>
                  </a:extLst>
                </a:gridCol>
                <a:gridCol w="679535">
                  <a:extLst>
                    <a:ext uri="{9D8B030D-6E8A-4147-A177-3AD203B41FA5}">
                      <a16:colId xmlns:a16="http://schemas.microsoft.com/office/drawing/2014/main" val="3252411368"/>
                    </a:ext>
                  </a:extLst>
                </a:gridCol>
                <a:gridCol w="679535">
                  <a:extLst>
                    <a:ext uri="{9D8B030D-6E8A-4147-A177-3AD203B41FA5}">
                      <a16:colId xmlns:a16="http://schemas.microsoft.com/office/drawing/2014/main" val="3761963978"/>
                    </a:ext>
                  </a:extLst>
                </a:gridCol>
                <a:gridCol w="679535">
                  <a:extLst>
                    <a:ext uri="{9D8B030D-6E8A-4147-A177-3AD203B41FA5}">
                      <a16:colId xmlns:a16="http://schemas.microsoft.com/office/drawing/2014/main" val="3594639939"/>
                    </a:ext>
                  </a:extLst>
                </a:gridCol>
                <a:gridCol w="679535">
                  <a:extLst>
                    <a:ext uri="{9D8B030D-6E8A-4147-A177-3AD203B41FA5}">
                      <a16:colId xmlns:a16="http://schemas.microsoft.com/office/drawing/2014/main" val="2274835463"/>
                    </a:ext>
                  </a:extLst>
                </a:gridCol>
                <a:gridCol w="679535">
                  <a:extLst>
                    <a:ext uri="{9D8B030D-6E8A-4147-A177-3AD203B41FA5}">
                      <a16:colId xmlns:a16="http://schemas.microsoft.com/office/drawing/2014/main" val="2197330482"/>
                    </a:ext>
                  </a:extLst>
                </a:gridCol>
                <a:gridCol w="679535">
                  <a:extLst>
                    <a:ext uri="{9D8B030D-6E8A-4147-A177-3AD203B41FA5}">
                      <a16:colId xmlns:a16="http://schemas.microsoft.com/office/drawing/2014/main" val="3730167418"/>
                    </a:ext>
                  </a:extLst>
                </a:gridCol>
              </a:tblGrid>
              <a:tr h="227947">
                <a:tc gridSpan="12">
                  <a:txBody>
                    <a:bodyPr/>
                    <a:lstStyle/>
                    <a:p>
                      <a:pPr marL="0" marR="0" lvl="0" indent="0" algn="ctr" defTabSz="914400" eaLnBrk="1" fontAlgn="t" latinLnBrk="0" hangingPunct="1">
                        <a:lnSpc>
                          <a:spcPct val="100000"/>
                        </a:lnSpc>
                        <a:spcBef>
                          <a:spcPts val="0"/>
                        </a:spcBef>
                        <a:spcAft>
                          <a:spcPts val="0"/>
                        </a:spcAft>
                        <a:buClrTx/>
                        <a:buSzTx/>
                        <a:buFontTx/>
                        <a:buNone/>
                        <a:tabLst/>
                        <a:defRPr/>
                      </a:pPr>
                      <a:r>
                        <a:rPr lang="en-IE" sz="1500" b="1" i="0" u="none" strike="noStrike" dirty="0" smtClean="0">
                          <a:solidFill>
                            <a:schemeClr val="tx1"/>
                          </a:solidFill>
                          <a:effectLst/>
                          <a:latin typeface="Arial" panose="020B0604020202020204" pitchFamily="34" charset="0"/>
                        </a:rPr>
                        <a:t>Areas</a:t>
                      </a:r>
                      <a:r>
                        <a:rPr lang="en-IE" sz="1500" b="1" i="0" u="none" strike="noStrike" baseline="0" dirty="0" smtClean="0">
                          <a:solidFill>
                            <a:schemeClr val="tx1"/>
                          </a:solidFill>
                          <a:effectLst/>
                          <a:latin typeface="Arial" panose="020B0604020202020204" pitchFamily="34" charset="0"/>
                        </a:rPr>
                        <a:t> of </a:t>
                      </a:r>
                      <a:r>
                        <a:rPr lang="en-IE" sz="1500" b="1" i="0" u="none" strike="noStrike" dirty="0" smtClean="0">
                          <a:solidFill>
                            <a:schemeClr val="tx1"/>
                          </a:solidFill>
                          <a:effectLst/>
                          <a:latin typeface="Arial" panose="020B0604020202020204" pitchFamily="34" charset="0"/>
                        </a:rPr>
                        <a:t>Compliance</a:t>
                      </a:r>
                      <a:endParaRPr lang="en-IE" sz="15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557235210"/>
                  </a:ext>
                </a:extLst>
              </a:tr>
              <a:tr h="598621">
                <a:tc>
                  <a:txBody>
                    <a:bodyPr/>
                    <a:lstStyle/>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rgbClr val="000000"/>
                          </a:solidFill>
                          <a:effectLst/>
                          <a:latin typeface="Arial" panose="020B0604020202020204" pitchFamily="34" charset="0"/>
                        </a:rPr>
                        <a:t>Sufficient Risk Assessment undertaken </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CSS in accordance with legislative requirements </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CSS in accordance with Tusla guidelines</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CSS Displayed appropriately </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CSS furnished to all staff</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CSS reviewed within 24mths</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CPW Policy Declaration </a:t>
                      </a:r>
                      <a:r>
                        <a:rPr lang="en-IE" sz="800" b="1" i="0" u="none" strike="noStrike" dirty="0" smtClean="0">
                          <a:solidFill>
                            <a:srgbClr val="000000"/>
                          </a:solidFill>
                          <a:effectLst/>
                          <a:latin typeface="Arial" panose="020B0604020202020204" pitchFamily="34" charset="0"/>
                        </a:rPr>
                        <a:t>HSE staff </a:t>
                      </a:r>
                    </a:p>
                    <a:p>
                      <a:pPr algn="ctr" fontAlgn="t"/>
                      <a:r>
                        <a:rPr lang="en-IE" sz="800" b="1" i="0" u="none" strike="noStrike" dirty="0" smtClean="0">
                          <a:solidFill>
                            <a:srgbClr val="000000"/>
                          </a:solidFill>
                          <a:effectLst/>
                          <a:latin typeface="Arial" panose="020B0604020202020204" pitchFamily="34" charset="0"/>
                        </a:rPr>
                        <a:t>(</a:t>
                      </a:r>
                      <a:r>
                        <a:rPr lang="en-IE" sz="800" b="1" i="0" u="none" strike="noStrike" dirty="0">
                          <a:solidFill>
                            <a:srgbClr val="000000"/>
                          </a:solidFill>
                          <a:effectLst/>
                          <a:latin typeface="Arial" panose="020B0604020202020204" pitchFamily="34" charset="0"/>
                        </a:rPr>
                        <a:t>appendix 3)</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Funded </a:t>
                      </a:r>
                      <a:r>
                        <a:rPr lang="en-IE" sz="800" b="1" i="0" u="none" strike="noStrike" dirty="0" smtClean="0">
                          <a:solidFill>
                            <a:srgbClr val="000000"/>
                          </a:solidFill>
                          <a:effectLst/>
                          <a:latin typeface="Arial" panose="020B0604020202020204" pitchFamily="34" charset="0"/>
                        </a:rPr>
                        <a:t>services </a:t>
                      </a:r>
                      <a:r>
                        <a:rPr lang="en-IE" sz="800" b="1" i="0" u="none" strike="noStrike" dirty="0">
                          <a:solidFill>
                            <a:srgbClr val="000000"/>
                          </a:solidFill>
                          <a:effectLst/>
                          <a:latin typeface="Arial" panose="020B0604020202020204" pitchFamily="34" charset="0"/>
                        </a:rPr>
                        <a:t>- CPW Policy Consistent</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err="1">
                          <a:solidFill>
                            <a:srgbClr val="000000"/>
                          </a:solidFill>
                          <a:effectLst/>
                          <a:latin typeface="Arial" panose="020B0604020202020204" pitchFamily="34" charset="0"/>
                        </a:rPr>
                        <a:t>Elearning</a:t>
                      </a:r>
                      <a:r>
                        <a:rPr lang="en-IE" sz="800" b="1" i="0" u="none" strike="noStrike" dirty="0">
                          <a:solidFill>
                            <a:srgbClr val="000000"/>
                          </a:solidFill>
                          <a:effectLst/>
                          <a:latin typeface="Arial" panose="020B0604020202020204" pitchFamily="34" charset="0"/>
                        </a:rPr>
                        <a:t> Completed</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CPW Record </a:t>
                      </a:r>
                      <a:r>
                        <a:rPr lang="en-IE" sz="800" b="1" i="0" u="none" strike="noStrike" dirty="0" err="1">
                          <a:solidFill>
                            <a:srgbClr val="000000"/>
                          </a:solidFill>
                          <a:effectLst/>
                          <a:latin typeface="Arial" panose="020B0604020202020204" pitchFamily="34" charset="0"/>
                        </a:rPr>
                        <a:t>Mgt</a:t>
                      </a:r>
                      <a:r>
                        <a:rPr lang="en-IE" sz="800" b="1" i="0" u="none" strike="noStrike" dirty="0">
                          <a:solidFill>
                            <a:srgbClr val="000000"/>
                          </a:solidFill>
                          <a:effectLst/>
                          <a:latin typeface="Arial" panose="020B0604020202020204" pitchFamily="34" charset="0"/>
                        </a:rPr>
                        <a:t> Procedure</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CPW Reporting Procedures </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Funded </a:t>
                      </a:r>
                      <a:r>
                        <a:rPr lang="en-IE" sz="800" b="1" i="0" u="none" strike="noStrike" dirty="0" smtClean="0">
                          <a:solidFill>
                            <a:srgbClr val="000000"/>
                          </a:solidFill>
                          <a:effectLst/>
                          <a:latin typeface="Arial" panose="020B0604020202020204" pitchFamily="34" charset="0"/>
                        </a:rPr>
                        <a:t>services -          </a:t>
                      </a:r>
                      <a:r>
                        <a:rPr lang="en-IE" sz="800" b="1" i="0" u="none" strike="noStrike" dirty="0">
                          <a:solidFill>
                            <a:srgbClr val="000000"/>
                          </a:solidFill>
                          <a:effectLst/>
                          <a:latin typeface="Arial" panose="020B0604020202020204" pitchFamily="34" charset="0"/>
                        </a:rPr>
                        <a:t>Self-audit checklist completed</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300957846"/>
                  </a:ext>
                </a:extLst>
              </a:tr>
              <a:tr h="199475">
                <a:tc>
                  <a:txBody>
                    <a:bodyPr/>
                    <a:lstStyle/>
                    <a:p>
                      <a:pPr algn="ctr" fontAlgn="t"/>
                      <a:r>
                        <a:rPr lang="en-IE" sz="900" b="1" i="0" u="none" strike="noStrike" dirty="0" smtClean="0">
                          <a:solidFill>
                            <a:schemeClr val="tx1"/>
                          </a:solidFill>
                          <a:effectLst/>
                          <a:latin typeface="Arial" panose="020B0604020202020204" pitchFamily="34" charset="0"/>
                        </a:rPr>
                        <a:t>4</a:t>
                      </a:r>
                      <a:endParaRPr lang="en-IE" sz="900" b="1" i="0" u="none" strike="noStrike" dirty="0">
                        <a:solidFill>
                          <a:schemeClr val="tx1"/>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900" b="1" i="0" u="none" strike="noStrike" dirty="0" smtClean="0">
                          <a:solidFill>
                            <a:schemeClr val="tx1"/>
                          </a:solidFill>
                          <a:effectLst/>
                          <a:latin typeface="Arial" panose="020B0604020202020204" pitchFamily="34" charset="0"/>
                        </a:rPr>
                        <a:t>1</a:t>
                      </a:r>
                      <a:endParaRPr lang="en-IE" sz="900" b="1" i="0" u="none" strike="noStrike" dirty="0">
                        <a:solidFill>
                          <a:schemeClr val="tx1"/>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900" b="1" i="0" u="none" strike="noStrike" dirty="0" smtClean="0">
                          <a:solidFill>
                            <a:schemeClr val="tx1"/>
                          </a:solidFill>
                          <a:effectLst/>
                          <a:latin typeface="Arial" panose="020B0604020202020204" pitchFamily="34" charset="0"/>
                        </a:rPr>
                        <a:t>3</a:t>
                      </a:r>
                      <a:endParaRPr lang="en-IE" sz="900" b="1" i="0" u="none" strike="noStrike" dirty="0">
                        <a:solidFill>
                          <a:schemeClr val="tx1"/>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900" b="1" i="0" u="none" strike="noStrike" dirty="0" smtClean="0">
                          <a:solidFill>
                            <a:schemeClr val="tx1"/>
                          </a:solidFill>
                          <a:effectLst/>
                          <a:latin typeface="Arial" panose="020B0604020202020204" pitchFamily="34" charset="0"/>
                        </a:rPr>
                        <a:t>12</a:t>
                      </a:r>
                      <a:endParaRPr lang="en-IE" sz="900" b="1" i="0" u="none" strike="noStrike" dirty="0">
                        <a:solidFill>
                          <a:schemeClr val="tx1"/>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900" b="1" i="0" u="none" strike="noStrike" dirty="0" smtClean="0">
                          <a:solidFill>
                            <a:schemeClr val="tx1"/>
                          </a:solidFill>
                          <a:effectLst/>
                          <a:latin typeface="Arial" panose="020B0604020202020204" pitchFamily="34" charset="0"/>
                        </a:rPr>
                        <a:t>13</a:t>
                      </a:r>
                      <a:endParaRPr lang="en-IE" sz="900" b="1" i="0" u="none" strike="noStrike" dirty="0">
                        <a:solidFill>
                          <a:schemeClr val="tx1"/>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900" b="1" i="0" u="none" strike="noStrike" dirty="0" smtClean="0">
                          <a:solidFill>
                            <a:schemeClr val="tx1"/>
                          </a:solidFill>
                          <a:effectLst/>
                          <a:latin typeface="Arial" panose="020B0604020202020204" pitchFamily="34" charset="0"/>
                        </a:rPr>
                        <a:t>12</a:t>
                      </a:r>
                      <a:endParaRPr lang="en-IE" sz="900" b="1" i="0" u="none" strike="noStrike" dirty="0">
                        <a:solidFill>
                          <a:schemeClr val="tx1"/>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900" b="1" i="0" u="none" strike="noStrike" dirty="0" smtClean="0">
                          <a:solidFill>
                            <a:schemeClr val="tx1"/>
                          </a:solidFill>
                          <a:effectLst/>
                          <a:latin typeface="Arial" panose="020B0604020202020204" pitchFamily="34" charset="0"/>
                        </a:rPr>
                        <a:t>1</a:t>
                      </a:r>
                      <a:endParaRPr lang="en-IE" sz="900" b="1" i="0" u="none" strike="noStrike" dirty="0">
                        <a:solidFill>
                          <a:schemeClr val="tx1"/>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900" b="1" i="0" u="none" strike="noStrike" dirty="0" smtClean="0">
                          <a:solidFill>
                            <a:schemeClr val="tx1"/>
                          </a:solidFill>
                          <a:effectLst/>
                          <a:latin typeface="Arial" panose="020B0604020202020204" pitchFamily="34" charset="0"/>
                        </a:rPr>
                        <a:t>7</a:t>
                      </a:r>
                      <a:endParaRPr lang="en-IE" sz="900" b="1" i="0" u="none" strike="noStrike" dirty="0">
                        <a:solidFill>
                          <a:schemeClr val="tx1"/>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900" b="1" i="0" u="none" strike="noStrike" dirty="0" smtClean="0">
                          <a:solidFill>
                            <a:schemeClr val="tx1"/>
                          </a:solidFill>
                          <a:effectLst/>
                          <a:latin typeface="Arial" panose="020B0604020202020204" pitchFamily="34" charset="0"/>
                        </a:rPr>
                        <a:t>13</a:t>
                      </a:r>
                      <a:endParaRPr lang="en-IE" sz="900" b="1" i="0" u="none" strike="noStrike" dirty="0">
                        <a:solidFill>
                          <a:schemeClr val="tx1"/>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900" b="1" i="0" u="none" strike="noStrike" dirty="0" smtClean="0">
                          <a:solidFill>
                            <a:schemeClr val="tx1"/>
                          </a:solidFill>
                          <a:effectLst/>
                          <a:latin typeface="Arial" panose="020B0604020202020204" pitchFamily="34" charset="0"/>
                        </a:rPr>
                        <a:t>7</a:t>
                      </a:r>
                      <a:endParaRPr lang="en-IE" sz="900" b="1" i="0" u="none" strike="noStrike" dirty="0">
                        <a:solidFill>
                          <a:schemeClr val="tx1"/>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900" b="1" i="0" u="none" strike="noStrike" dirty="0" smtClean="0">
                          <a:solidFill>
                            <a:schemeClr val="tx1"/>
                          </a:solidFill>
                          <a:effectLst/>
                          <a:latin typeface="Arial" panose="020B0604020202020204" pitchFamily="34" charset="0"/>
                        </a:rPr>
                        <a:t>7</a:t>
                      </a:r>
                      <a:endParaRPr lang="en-IE" sz="900" b="1" i="0" u="none" strike="noStrike" dirty="0">
                        <a:solidFill>
                          <a:schemeClr val="tx1"/>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900" b="1" i="0" u="none" strike="noStrike" dirty="0" smtClean="0">
                          <a:solidFill>
                            <a:schemeClr val="tx1"/>
                          </a:solidFill>
                          <a:effectLst/>
                          <a:latin typeface="Arial" panose="020B0604020202020204" pitchFamily="34" charset="0"/>
                        </a:rPr>
                        <a:t>9</a:t>
                      </a:r>
                      <a:endParaRPr lang="en-IE" sz="900" b="1" i="0" u="none" strike="noStrike" dirty="0">
                        <a:solidFill>
                          <a:schemeClr val="tx1"/>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extLst>
                  <a:ext uri="{0D108BD9-81ED-4DB2-BD59-A6C34878D82A}">
                    <a16:rowId xmlns:a16="http://schemas.microsoft.com/office/drawing/2014/main" val="1215814624"/>
                  </a:ext>
                </a:extLst>
              </a:tr>
              <a:tr h="199475">
                <a:tc>
                  <a:txBody>
                    <a:bodyPr/>
                    <a:lstStyle/>
                    <a:p>
                      <a:pPr algn="ctr" fontAlgn="t"/>
                      <a:r>
                        <a:rPr lang="en-IE" sz="900" b="1" i="0" u="none" strike="noStrike" dirty="0" smtClean="0">
                          <a:solidFill>
                            <a:schemeClr val="tx1"/>
                          </a:solidFill>
                          <a:effectLst/>
                          <a:latin typeface="Arial" panose="020B0604020202020204" pitchFamily="34" charset="0"/>
                        </a:rPr>
                        <a:t>9</a:t>
                      </a:r>
                      <a:endParaRPr lang="en-IE" sz="900" b="1" i="0" u="none" strike="noStrike" dirty="0">
                        <a:solidFill>
                          <a:schemeClr val="tx1"/>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900" b="1" i="0" u="none" strike="noStrike" dirty="0" smtClean="0">
                          <a:solidFill>
                            <a:schemeClr val="tx1"/>
                          </a:solidFill>
                          <a:effectLst/>
                          <a:latin typeface="Arial" panose="020B0604020202020204" pitchFamily="34" charset="0"/>
                        </a:rPr>
                        <a:t>12</a:t>
                      </a:r>
                      <a:endParaRPr lang="en-IE" sz="900" b="1" i="0" u="none" strike="noStrike" dirty="0">
                        <a:solidFill>
                          <a:schemeClr val="tx1"/>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900" b="1" i="0" u="none" strike="noStrike" dirty="0" smtClean="0">
                          <a:solidFill>
                            <a:schemeClr val="tx1"/>
                          </a:solidFill>
                          <a:effectLst/>
                          <a:latin typeface="Arial" panose="020B0604020202020204" pitchFamily="34" charset="0"/>
                        </a:rPr>
                        <a:t>10</a:t>
                      </a:r>
                      <a:endParaRPr lang="en-IE" sz="900" b="1" i="0" u="none" strike="noStrike" dirty="0">
                        <a:solidFill>
                          <a:schemeClr val="tx1"/>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900" b="1" i="0" u="none" strike="noStrike" dirty="0" smtClean="0">
                          <a:solidFill>
                            <a:schemeClr val="tx1"/>
                          </a:solidFill>
                          <a:effectLst/>
                          <a:latin typeface="Arial" panose="020B0604020202020204" pitchFamily="34" charset="0"/>
                        </a:rPr>
                        <a:t>0</a:t>
                      </a:r>
                      <a:endParaRPr lang="en-IE" sz="900" b="1" i="0" u="none" strike="noStrike" dirty="0">
                        <a:solidFill>
                          <a:schemeClr val="tx1"/>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900" b="1" i="0" u="none" strike="noStrike" dirty="0" smtClean="0">
                          <a:solidFill>
                            <a:schemeClr val="tx1"/>
                          </a:solidFill>
                          <a:effectLst/>
                          <a:latin typeface="Arial" panose="020B0604020202020204" pitchFamily="34" charset="0"/>
                        </a:rPr>
                        <a:t>0</a:t>
                      </a:r>
                      <a:endParaRPr lang="en-IE" sz="900" b="1" i="0" u="none" strike="noStrike" dirty="0">
                        <a:solidFill>
                          <a:schemeClr val="tx1"/>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900" b="1" i="0" u="none" strike="noStrike" dirty="0" smtClean="0">
                          <a:solidFill>
                            <a:schemeClr val="tx1"/>
                          </a:solidFill>
                          <a:effectLst/>
                          <a:latin typeface="Arial" panose="020B0604020202020204" pitchFamily="34" charset="0"/>
                        </a:rPr>
                        <a:t>0</a:t>
                      </a:r>
                      <a:endParaRPr lang="en-IE" sz="900" b="1" i="0" u="none" strike="noStrike" dirty="0">
                        <a:solidFill>
                          <a:schemeClr val="tx1"/>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900" b="1" i="0" u="none" strike="noStrike" dirty="0" smtClean="0">
                          <a:solidFill>
                            <a:schemeClr val="tx1"/>
                          </a:solidFill>
                          <a:effectLst/>
                          <a:latin typeface="Arial" panose="020B0604020202020204" pitchFamily="34" charset="0"/>
                        </a:rPr>
                        <a:t>0</a:t>
                      </a:r>
                      <a:endParaRPr lang="en-IE" sz="900" b="1" i="0" u="none" strike="noStrike" dirty="0">
                        <a:solidFill>
                          <a:schemeClr val="tx1"/>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900" b="1" i="0" u="none" strike="noStrike" dirty="0" smtClean="0">
                          <a:solidFill>
                            <a:schemeClr val="tx1"/>
                          </a:solidFill>
                          <a:effectLst/>
                          <a:latin typeface="Arial" panose="020B0604020202020204" pitchFamily="34" charset="0"/>
                        </a:rPr>
                        <a:t>5</a:t>
                      </a:r>
                      <a:endParaRPr lang="en-IE" sz="900" b="1" i="0" u="none" strike="noStrike" dirty="0">
                        <a:solidFill>
                          <a:schemeClr val="tx1"/>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900" b="1" i="0" u="none" strike="noStrike" dirty="0" smtClean="0">
                          <a:solidFill>
                            <a:schemeClr val="tx1"/>
                          </a:solidFill>
                          <a:effectLst/>
                          <a:latin typeface="Arial" panose="020B0604020202020204" pitchFamily="34" charset="0"/>
                        </a:rPr>
                        <a:t>0</a:t>
                      </a:r>
                      <a:endParaRPr lang="en-IE" sz="900" b="1" i="0" u="none" strike="noStrike" dirty="0">
                        <a:solidFill>
                          <a:schemeClr val="tx1"/>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900" b="1" i="0" u="none" strike="noStrike" dirty="0" smtClean="0">
                          <a:solidFill>
                            <a:schemeClr val="tx1"/>
                          </a:solidFill>
                          <a:effectLst/>
                          <a:latin typeface="Arial" panose="020B0604020202020204" pitchFamily="34" charset="0"/>
                        </a:rPr>
                        <a:t>5</a:t>
                      </a:r>
                      <a:endParaRPr lang="en-IE" sz="900" b="1" i="0" u="none" strike="noStrike" dirty="0">
                        <a:solidFill>
                          <a:schemeClr val="tx1"/>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900" b="1" i="0" u="none" strike="noStrike" dirty="0" smtClean="0">
                          <a:solidFill>
                            <a:schemeClr val="tx1"/>
                          </a:solidFill>
                          <a:effectLst/>
                          <a:latin typeface="Arial" panose="020B0604020202020204" pitchFamily="34" charset="0"/>
                        </a:rPr>
                        <a:t>6</a:t>
                      </a:r>
                      <a:endParaRPr lang="en-IE" sz="900" b="1" i="0" u="none" strike="noStrike" dirty="0">
                        <a:solidFill>
                          <a:schemeClr val="tx1"/>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900" b="1" i="0" u="none" strike="noStrike" dirty="0" smtClean="0">
                          <a:solidFill>
                            <a:schemeClr val="tx1"/>
                          </a:solidFill>
                          <a:effectLst/>
                          <a:latin typeface="Arial" panose="020B0604020202020204" pitchFamily="34" charset="0"/>
                        </a:rPr>
                        <a:t>3</a:t>
                      </a:r>
                      <a:endParaRPr lang="en-IE" sz="900" b="1" i="0" u="none" strike="noStrike" dirty="0">
                        <a:solidFill>
                          <a:schemeClr val="tx1"/>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912343503"/>
                  </a:ext>
                </a:extLst>
              </a:tr>
              <a:tr h="199475">
                <a:tc>
                  <a:txBody>
                    <a:bodyPr/>
                    <a:lstStyle/>
                    <a:p>
                      <a:pPr algn="ctr" fontAlgn="t"/>
                      <a:r>
                        <a:rPr lang="en-IE" sz="900" b="1" i="0" u="none" strike="noStrike" dirty="0" smtClean="0">
                          <a:solidFill>
                            <a:srgbClr val="000000"/>
                          </a:solidFill>
                          <a:effectLst/>
                          <a:latin typeface="Arial" panose="020B0604020202020204" pitchFamily="34" charset="0"/>
                        </a:rPr>
                        <a:t>0</a:t>
                      </a:r>
                      <a:endParaRPr lang="en-IE" sz="900" b="1"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900" b="1" i="0" u="none" strike="noStrike" dirty="0" smtClean="0">
                          <a:solidFill>
                            <a:srgbClr val="000000"/>
                          </a:solidFill>
                          <a:effectLst/>
                          <a:latin typeface="Arial" panose="020B0604020202020204" pitchFamily="34" charset="0"/>
                        </a:rPr>
                        <a:t>0</a:t>
                      </a:r>
                      <a:endParaRPr lang="en-IE" sz="900" b="1"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900" b="1" i="0" u="none" strike="noStrike" dirty="0" smtClean="0">
                          <a:solidFill>
                            <a:srgbClr val="000000"/>
                          </a:solidFill>
                          <a:effectLst/>
                          <a:latin typeface="Arial" panose="020B0604020202020204" pitchFamily="34" charset="0"/>
                        </a:rPr>
                        <a:t>0</a:t>
                      </a:r>
                      <a:endParaRPr lang="en-IE" sz="900" b="1"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900" b="1" i="0" u="none" strike="noStrike" dirty="0" smtClean="0">
                          <a:solidFill>
                            <a:srgbClr val="000000"/>
                          </a:solidFill>
                          <a:effectLst/>
                          <a:latin typeface="Arial" panose="020B0604020202020204" pitchFamily="34" charset="0"/>
                        </a:rPr>
                        <a:t>1</a:t>
                      </a:r>
                      <a:endParaRPr lang="en-IE" sz="900" b="1"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900" b="1" i="0" u="none" strike="noStrike" dirty="0" smtClean="0">
                          <a:solidFill>
                            <a:srgbClr val="000000"/>
                          </a:solidFill>
                          <a:effectLst/>
                          <a:latin typeface="Arial" panose="020B0604020202020204" pitchFamily="34" charset="0"/>
                        </a:rPr>
                        <a:t>0</a:t>
                      </a:r>
                      <a:endParaRPr lang="en-IE" sz="900" b="1"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900" b="1" i="0" u="none" strike="noStrike" dirty="0" smtClean="0">
                          <a:solidFill>
                            <a:srgbClr val="000000"/>
                          </a:solidFill>
                          <a:effectLst/>
                          <a:latin typeface="Arial" panose="020B0604020202020204" pitchFamily="34" charset="0"/>
                        </a:rPr>
                        <a:t>1</a:t>
                      </a:r>
                      <a:endParaRPr lang="en-IE" sz="900" b="1"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900" b="1" i="0" u="none" strike="noStrike" dirty="0" smtClean="0">
                          <a:solidFill>
                            <a:srgbClr val="000000"/>
                          </a:solidFill>
                          <a:effectLst/>
                          <a:latin typeface="Arial" panose="020B0604020202020204" pitchFamily="34" charset="0"/>
                        </a:rPr>
                        <a:t>0</a:t>
                      </a:r>
                      <a:endParaRPr lang="en-IE" sz="900" b="1"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900" b="1" i="0" u="none" strike="noStrike" dirty="0" smtClean="0">
                          <a:solidFill>
                            <a:srgbClr val="000000"/>
                          </a:solidFill>
                          <a:effectLst/>
                          <a:latin typeface="Arial" panose="020B0604020202020204" pitchFamily="34" charset="0"/>
                        </a:rPr>
                        <a:t>0</a:t>
                      </a:r>
                      <a:endParaRPr lang="en-IE" sz="900" b="1"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900" b="1" i="0" u="none" strike="noStrike" dirty="0" smtClean="0">
                          <a:solidFill>
                            <a:srgbClr val="000000"/>
                          </a:solidFill>
                          <a:effectLst/>
                          <a:latin typeface="Arial" panose="020B0604020202020204" pitchFamily="34" charset="0"/>
                        </a:rPr>
                        <a:t>0</a:t>
                      </a:r>
                      <a:endParaRPr lang="en-IE" sz="900" b="1"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900" b="1" i="0" u="none" strike="noStrike" dirty="0" smtClean="0">
                          <a:solidFill>
                            <a:srgbClr val="000000"/>
                          </a:solidFill>
                          <a:effectLst/>
                          <a:latin typeface="Arial" panose="020B0604020202020204" pitchFamily="34" charset="0"/>
                        </a:rPr>
                        <a:t>1</a:t>
                      </a:r>
                      <a:endParaRPr lang="en-IE" sz="900" b="1"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900" b="1" i="0" u="none" strike="noStrike" dirty="0" smtClean="0">
                          <a:solidFill>
                            <a:srgbClr val="000000"/>
                          </a:solidFill>
                          <a:effectLst/>
                          <a:latin typeface="Arial" panose="020B0604020202020204" pitchFamily="34" charset="0"/>
                        </a:rPr>
                        <a:t>0</a:t>
                      </a:r>
                      <a:endParaRPr lang="en-IE" sz="900" b="1"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900" b="1" i="0" u="none" strike="noStrike" dirty="0" smtClean="0">
                          <a:solidFill>
                            <a:srgbClr val="000000"/>
                          </a:solidFill>
                          <a:effectLst/>
                          <a:latin typeface="Arial" panose="020B0604020202020204" pitchFamily="34" charset="0"/>
                        </a:rPr>
                        <a:t>0</a:t>
                      </a:r>
                      <a:endParaRPr lang="en-IE" sz="900" b="1"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3370875293"/>
                  </a:ext>
                </a:extLst>
              </a:tr>
              <a:tr h="480006">
                <a:tc>
                  <a:txBody>
                    <a:bodyPr/>
                    <a:lstStyle/>
                    <a:p>
                      <a:pPr marL="0" marR="0" lvl="0" indent="0" algn="ctr" defTabSz="914400" eaLnBrk="1" fontAlgn="t"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smtClean="0">
                          <a:ln>
                            <a:noFill/>
                          </a:ln>
                          <a:solidFill>
                            <a:srgbClr val="000000"/>
                          </a:solidFill>
                          <a:effectLst/>
                          <a:uLnTx/>
                          <a:uFillTx/>
                          <a:latin typeface="Arial" panose="020B0604020202020204" pitchFamily="34" charset="0"/>
                          <a:ea typeface="+mn-ea"/>
                          <a:cs typeface="+mn-cs"/>
                        </a:rPr>
                        <a:t>30% </a:t>
                      </a:r>
                    </a:p>
                    <a:p>
                      <a:pPr marL="0" marR="0" lvl="0" indent="0" algn="ctr" defTabSz="914400" eaLnBrk="1" fontAlgn="t"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smtClean="0">
                          <a:ln>
                            <a:noFill/>
                          </a:ln>
                          <a:solidFill>
                            <a:srgbClr val="000000"/>
                          </a:solidFill>
                          <a:effectLst/>
                          <a:uLnTx/>
                          <a:uFillTx/>
                          <a:latin typeface="Arial" panose="020B0604020202020204" pitchFamily="34" charset="0"/>
                          <a:ea typeface="+mn-ea"/>
                          <a:cs typeface="+mn-cs"/>
                        </a:rPr>
                        <a:t>Evidence full compliance</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eaLnBrk="1" fontAlgn="t" latinLnBrk="0" hangingPunct="1">
                        <a:lnSpc>
                          <a:spcPct val="100000"/>
                        </a:lnSpc>
                        <a:spcBef>
                          <a:spcPts val="0"/>
                        </a:spcBef>
                        <a:spcAft>
                          <a:spcPts val="0"/>
                        </a:spcAft>
                        <a:buClrTx/>
                        <a:buSzTx/>
                        <a:buFontTx/>
                        <a:buNone/>
                        <a:tabLst/>
                        <a:defRPr/>
                      </a:pPr>
                      <a:endParaRPr lang="en-IE" sz="800" b="0" i="0" u="none" strike="noStrike" dirty="0" smtClean="0">
                        <a:solidFill>
                          <a:srgbClr val="000000"/>
                        </a:solidFill>
                        <a:effectLst/>
                        <a:latin typeface="Arial" panose="020B0604020202020204" pitchFamily="34" charset="0"/>
                      </a:endParaRPr>
                    </a:p>
                    <a:p>
                      <a:pPr marL="0" marR="0" lvl="0" indent="0" algn="ctr" defTabSz="914400" eaLnBrk="1" fontAlgn="t" latinLnBrk="0" hangingPunct="1">
                        <a:lnSpc>
                          <a:spcPct val="100000"/>
                        </a:lnSpc>
                        <a:spcBef>
                          <a:spcPts val="0"/>
                        </a:spcBef>
                        <a:spcAft>
                          <a:spcPts val="0"/>
                        </a:spcAft>
                        <a:buClrTx/>
                        <a:buSzTx/>
                        <a:buFontTx/>
                        <a:buNone/>
                        <a:tabLst/>
                        <a:defRPr/>
                      </a:pPr>
                      <a:r>
                        <a:rPr lang="en-IE" sz="800" b="0" i="0" u="none" strike="noStrike" dirty="0" smtClean="0">
                          <a:solidFill>
                            <a:srgbClr val="000000"/>
                          </a:solidFill>
                          <a:effectLst/>
                          <a:latin typeface="Arial" panose="020B0604020202020204" pitchFamily="34" charset="0"/>
                        </a:rPr>
                        <a:t>8%</a:t>
                      </a:r>
                    </a:p>
                    <a:p>
                      <a:pPr marL="0" marR="0" lvl="0" indent="0" algn="ctr" defTabSz="914400" eaLnBrk="1" fontAlgn="t"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smtClean="0">
                          <a:ln>
                            <a:noFill/>
                          </a:ln>
                          <a:solidFill>
                            <a:srgbClr val="000000"/>
                          </a:solidFill>
                          <a:effectLst/>
                          <a:uLnTx/>
                          <a:uFillTx/>
                          <a:latin typeface="Arial" panose="020B0604020202020204" pitchFamily="34" charset="0"/>
                          <a:ea typeface="+mn-ea"/>
                          <a:cs typeface="+mn-cs"/>
                        </a:rPr>
                        <a:t>Evidence full compliance</a:t>
                      </a:r>
                    </a:p>
                    <a:p>
                      <a:pPr algn="ctr" fontAlgn="t"/>
                      <a:endParaRPr lang="en-IE" sz="800" b="0" i="0" u="none" strike="noStrike" dirty="0" smtClean="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eaLnBrk="1" fontAlgn="t" latinLnBrk="0" hangingPunct="1">
                        <a:lnSpc>
                          <a:spcPct val="100000"/>
                        </a:lnSpc>
                        <a:spcBef>
                          <a:spcPts val="0"/>
                        </a:spcBef>
                        <a:spcAft>
                          <a:spcPts val="0"/>
                        </a:spcAft>
                        <a:buClrTx/>
                        <a:buSzTx/>
                        <a:buFontTx/>
                        <a:buNone/>
                        <a:tabLst/>
                        <a:defRPr/>
                      </a:pPr>
                      <a:endParaRPr lang="en-IE" sz="800" b="0" i="0" u="none" strike="noStrike" dirty="0" smtClean="0">
                        <a:solidFill>
                          <a:srgbClr val="000000"/>
                        </a:solidFill>
                        <a:effectLst/>
                        <a:latin typeface="Arial" panose="020B0604020202020204" pitchFamily="34" charset="0"/>
                      </a:endParaRPr>
                    </a:p>
                    <a:p>
                      <a:pPr marL="0" marR="0" lvl="0" indent="0" algn="ctr" defTabSz="914400" eaLnBrk="1" fontAlgn="t" latinLnBrk="0" hangingPunct="1">
                        <a:lnSpc>
                          <a:spcPct val="100000"/>
                        </a:lnSpc>
                        <a:spcBef>
                          <a:spcPts val="0"/>
                        </a:spcBef>
                        <a:spcAft>
                          <a:spcPts val="0"/>
                        </a:spcAft>
                        <a:buClrTx/>
                        <a:buSzTx/>
                        <a:buFontTx/>
                        <a:buNone/>
                        <a:tabLst/>
                        <a:defRPr/>
                      </a:pPr>
                      <a:r>
                        <a:rPr lang="en-IE" sz="800" b="0" i="0" u="none" strike="noStrike" dirty="0" smtClean="0">
                          <a:solidFill>
                            <a:srgbClr val="000000"/>
                          </a:solidFill>
                          <a:effectLst/>
                          <a:latin typeface="Arial" panose="020B0604020202020204" pitchFamily="34" charset="0"/>
                        </a:rPr>
                        <a:t>23%</a:t>
                      </a:r>
                    </a:p>
                    <a:p>
                      <a:pPr marL="0" marR="0" lvl="0" indent="0" algn="ctr" defTabSz="914400" eaLnBrk="1" fontAlgn="t"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smtClean="0">
                          <a:ln>
                            <a:noFill/>
                          </a:ln>
                          <a:solidFill>
                            <a:srgbClr val="000000"/>
                          </a:solidFill>
                          <a:effectLst/>
                          <a:uLnTx/>
                          <a:uFillTx/>
                          <a:latin typeface="Arial" panose="020B0604020202020204" pitchFamily="34" charset="0"/>
                          <a:ea typeface="+mn-ea"/>
                          <a:cs typeface="+mn-cs"/>
                        </a:rPr>
                        <a:t>Evidence full compliance</a:t>
                      </a:r>
                    </a:p>
                    <a:p>
                      <a:pPr marL="0" marR="0" lvl="0" indent="0" algn="ctr" defTabSz="914400" eaLnBrk="1" fontAlgn="t" latinLnBrk="0" hangingPunct="1">
                        <a:lnSpc>
                          <a:spcPct val="100000"/>
                        </a:lnSpc>
                        <a:spcBef>
                          <a:spcPts val="0"/>
                        </a:spcBef>
                        <a:spcAft>
                          <a:spcPts val="0"/>
                        </a:spcAft>
                        <a:buClrTx/>
                        <a:buSzTx/>
                        <a:buFontTx/>
                        <a:buNone/>
                        <a:tabLst/>
                        <a:defRPr/>
                      </a:pPr>
                      <a:endParaRPr lang="en-IE" sz="800" b="0" i="0" u="none" strike="noStrike" dirty="0" smtClean="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eaLnBrk="1" fontAlgn="t" latinLnBrk="0" hangingPunct="1">
                        <a:lnSpc>
                          <a:spcPct val="100000"/>
                        </a:lnSpc>
                        <a:spcBef>
                          <a:spcPts val="0"/>
                        </a:spcBef>
                        <a:spcAft>
                          <a:spcPts val="0"/>
                        </a:spcAft>
                        <a:buClrTx/>
                        <a:buSzTx/>
                        <a:buFontTx/>
                        <a:buNone/>
                        <a:tabLst/>
                        <a:defRPr/>
                      </a:pPr>
                      <a:endParaRPr lang="en-IE" sz="800" b="0" i="0" u="none" strike="noStrike" dirty="0" smtClean="0">
                        <a:solidFill>
                          <a:srgbClr val="000000"/>
                        </a:solidFill>
                        <a:effectLst/>
                        <a:latin typeface="Arial" panose="020B0604020202020204" pitchFamily="34" charset="0"/>
                      </a:endParaRPr>
                    </a:p>
                    <a:p>
                      <a:pPr marL="0" marR="0" lvl="0" indent="0" algn="ctr" defTabSz="914400" eaLnBrk="1" fontAlgn="t" latinLnBrk="0" hangingPunct="1">
                        <a:lnSpc>
                          <a:spcPct val="100000"/>
                        </a:lnSpc>
                        <a:spcBef>
                          <a:spcPts val="0"/>
                        </a:spcBef>
                        <a:spcAft>
                          <a:spcPts val="0"/>
                        </a:spcAft>
                        <a:buClrTx/>
                        <a:buSzTx/>
                        <a:buFontTx/>
                        <a:buNone/>
                        <a:tabLst/>
                        <a:defRPr/>
                      </a:pPr>
                      <a:r>
                        <a:rPr lang="en-IE" sz="800" b="0" i="0" u="none" strike="noStrike" dirty="0" smtClean="0">
                          <a:solidFill>
                            <a:srgbClr val="000000"/>
                          </a:solidFill>
                          <a:effectLst/>
                          <a:latin typeface="Arial" panose="020B0604020202020204" pitchFamily="34" charset="0"/>
                        </a:rPr>
                        <a:t>92%</a:t>
                      </a:r>
                    </a:p>
                    <a:p>
                      <a:pPr marL="0" marR="0" lvl="0" indent="0" algn="ctr" defTabSz="914400" eaLnBrk="1" fontAlgn="t"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smtClean="0">
                          <a:ln>
                            <a:noFill/>
                          </a:ln>
                          <a:solidFill>
                            <a:srgbClr val="000000"/>
                          </a:solidFill>
                          <a:effectLst/>
                          <a:uLnTx/>
                          <a:uFillTx/>
                          <a:latin typeface="Arial" panose="020B0604020202020204" pitchFamily="34" charset="0"/>
                          <a:ea typeface="+mn-ea"/>
                          <a:cs typeface="+mn-cs"/>
                        </a:rPr>
                        <a:t>Evidence full compliance</a:t>
                      </a:r>
                    </a:p>
                    <a:p>
                      <a:pPr marL="0" marR="0" lvl="0" indent="0" algn="ctr" defTabSz="914400" eaLnBrk="1" fontAlgn="t" latinLnBrk="0" hangingPunct="1">
                        <a:lnSpc>
                          <a:spcPct val="100000"/>
                        </a:lnSpc>
                        <a:spcBef>
                          <a:spcPts val="0"/>
                        </a:spcBef>
                        <a:spcAft>
                          <a:spcPts val="0"/>
                        </a:spcAft>
                        <a:buClrTx/>
                        <a:buSzTx/>
                        <a:buFontTx/>
                        <a:buNone/>
                        <a:tabLst/>
                        <a:defRPr/>
                      </a:pPr>
                      <a:endParaRPr lang="en-IE" sz="800" b="0" i="0" u="none" strike="noStrike" dirty="0" smtClean="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eaLnBrk="1" fontAlgn="t" latinLnBrk="0" hangingPunct="1">
                        <a:lnSpc>
                          <a:spcPct val="100000"/>
                        </a:lnSpc>
                        <a:spcBef>
                          <a:spcPts val="0"/>
                        </a:spcBef>
                        <a:spcAft>
                          <a:spcPts val="0"/>
                        </a:spcAft>
                        <a:buClrTx/>
                        <a:buSzTx/>
                        <a:buFontTx/>
                        <a:buNone/>
                        <a:tabLst/>
                        <a:defRPr/>
                      </a:pPr>
                      <a:endParaRPr lang="en-IE" sz="800" b="0" i="0" u="none" strike="noStrike" dirty="0" smtClean="0">
                        <a:solidFill>
                          <a:srgbClr val="000000"/>
                        </a:solidFill>
                        <a:effectLst/>
                        <a:latin typeface="Arial" panose="020B0604020202020204" pitchFamily="34" charset="0"/>
                      </a:endParaRPr>
                    </a:p>
                    <a:p>
                      <a:pPr marL="0" marR="0" lvl="0" indent="0" algn="ctr" defTabSz="914400" eaLnBrk="1" fontAlgn="t" latinLnBrk="0" hangingPunct="1">
                        <a:lnSpc>
                          <a:spcPct val="100000"/>
                        </a:lnSpc>
                        <a:spcBef>
                          <a:spcPts val="0"/>
                        </a:spcBef>
                        <a:spcAft>
                          <a:spcPts val="0"/>
                        </a:spcAft>
                        <a:buClrTx/>
                        <a:buSzTx/>
                        <a:buFontTx/>
                        <a:buNone/>
                        <a:tabLst/>
                        <a:defRPr/>
                      </a:pPr>
                      <a:r>
                        <a:rPr lang="en-IE" sz="800" b="0" i="0" u="none" strike="noStrike" dirty="0" smtClean="0">
                          <a:solidFill>
                            <a:srgbClr val="000000"/>
                          </a:solidFill>
                          <a:effectLst/>
                          <a:latin typeface="Arial" panose="020B0604020202020204" pitchFamily="34" charset="0"/>
                        </a:rPr>
                        <a:t>100%</a:t>
                      </a:r>
                    </a:p>
                    <a:p>
                      <a:pPr marL="0" marR="0" lvl="0" indent="0" algn="ctr" defTabSz="914400" eaLnBrk="1" fontAlgn="t"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smtClean="0">
                          <a:ln>
                            <a:noFill/>
                          </a:ln>
                          <a:solidFill>
                            <a:srgbClr val="000000"/>
                          </a:solidFill>
                          <a:effectLst/>
                          <a:uLnTx/>
                          <a:uFillTx/>
                          <a:latin typeface="Arial" panose="020B0604020202020204" pitchFamily="34" charset="0"/>
                          <a:ea typeface="+mn-ea"/>
                          <a:cs typeface="+mn-cs"/>
                        </a:rPr>
                        <a:t>Evidence full compliance</a:t>
                      </a:r>
                    </a:p>
                    <a:p>
                      <a:pPr marL="0" marR="0" lvl="0" indent="0" algn="ctr" defTabSz="914400" eaLnBrk="1" fontAlgn="t" latinLnBrk="0" hangingPunct="1">
                        <a:lnSpc>
                          <a:spcPct val="100000"/>
                        </a:lnSpc>
                        <a:spcBef>
                          <a:spcPts val="0"/>
                        </a:spcBef>
                        <a:spcAft>
                          <a:spcPts val="0"/>
                        </a:spcAft>
                        <a:buClrTx/>
                        <a:buSzTx/>
                        <a:buFontTx/>
                        <a:buNone/>
                        <a:tabLst/>
                        <a:defRPr/>
                      </a:pPr>
                      <a:endParaRPr lang="en-IE" sz="800" b="0" i="0" u="none" strike="noStrike" dirty="0" smtClean="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eaLnBrk="1" fontAlgn="t" latinLnBrk="0" hangingPunct="1">
                        <a:lnSpc>
                          <a:spcPct val="100000"/>
                        </a:lnSpc>
                        <a:spcBef>
                          <a:spcPts val="0"/>
                        </a:spcBef>
                        <a:spcAft>
                          <a:spcPts val="0"/>
                        </a:spcAft>
                        <a:buClrTx/>
                        <a:buSzTx/>
                        <a:buFontTx/>
                        <a:buNone/>
                        <a:tabLst/>
                        <a:defRPr/>
                      </a:pPr>
                      <a:r>
                        <a:rPr lang="en-IE" sz="800" b="0" i="0" u="none" strike="noStrike" dirty="0" smtClean="0">
                          <a:solidFill>
                            <a:srgbClr val="000000"/>
                          </a:solidFill>
                          <a:effectLst/>
                          <a:latin typeface="Arial" panose="020B0604020202020204" pitchFamily="34" charset="0"/>
                        </a:rPr>
                        <a:t>92</a:t>
                      </a:r>
                      <a:r>
                        <a:rPr lang="en-IE" sz="800" b="0" i="0" u="none" strike="noStrike" dirty="0" smtClean="0">
                          <a:solidFill>
                            <a:srgbClr val="000000"/>
                          </a:solidFill>
                          <a:effectLst/>
                          <a:latin typeface="Arial" panose="020B0604020202020204" pitchFamily="34" charset="0"/>
                        </a:rPr>
                        <a:t>% </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0" i="0" u="none" strike="noStrike" dirty="0" smtClean="0">
                          <a:solidFill>
                            <a:srgbClr val="000000"/>
                          </a:solidFill>
                          <a:effectLst/>
                          <a:latin typeface="Arial" panose="020B0604020202020204" pitchFamily="34" charset="0"/>
                        </a:rPr>
                        <a:t>Evidence full</a:t>
                      </a:r>
                      <a:r>
                        <a:rPr lang="en-IE" sz="800" b="0" i="0" u="none" strike="noStrike" baseline="0" dirty="0" smtClean="0">
                          <a:solidFill>
                            <a:srgbClr val="000000"/>
                          </a:solidFill>
                          <a:effectLst/>
                          <a:latin typeface="Arial" panose="020B0604020202020204" pitchFamily="34" charset="0"/>
                        </a:rPr>
                        <a:t> compliance</a:t>
                      </a:r>
                      <a:endParaRPr lang="en-IE" sz="800" b="0" i="0" u="none" strike="noStrike" dirty="0" smtClean="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eaLnBrk="1" fontAlgn="t" latinLnBrk="0" hangingPunct="1">
                        <a:lnSpc>
                          <a:spcPct val="100000"/>
                        </a:lnSpc>
                        <a:spcBef>
                          <a:spcPts val="0"/>
                        </a:spcBef>
                        <a:spcAft>
                          <a:spcPts val="0"/>
                        </a:spcAft>
                        <a:buClrTx/>
                        <a:buSzTx/>
                        <a:buFontTx/>
                        <a:buNone/>
                        <a:tabLst/>
                        <a:defRPr/>
                      </a:pPr>
                      <a:r>
                        <a:rPr lang="en-IE" sz="800" b="0" i="0" u="none" strike="noStrike" dirty="0" smtClean="0">
                          <a:solidFill>
                            <a:srgbClr val="000000"/>
                          </a:solidFill>
                          <a:effectLst/>
                          <a:latin typeface="Arial" panose="020B0604020202020204" pitchFamily="34" charset="0"/>
                        </a:rPr>
                        <a:t>*100</a:t>
                      </a:r>
                      <a:r>
                        <a:rPr lang="en-IE" sz="800" b="0" i="0" u="none" strike="noStrike" dirty="0" smtClean="0">
                          <a:solidFill>
                            <a:srgbClr val="000000"/>
                          </a:solidFill>
                          <a:effectLst/>
                          <a:latin typeface="Arial" panose="020B0604020202020204" pitchFamily="34" charset="0"/>
                        </a:rPr>
                        <a:t>% Evidence full compliance</a:t>
                      </a:r>
                      <a:endParaRPr lang="en-IE" sz="800" b="0" i="0" u="none" strike="noStrike" dirty="0" smtClean="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eaLnBrk="1" fontAlgn="t" latinLnBrk="0" hangingPunct="1">
                        <a:lnSpc>
                          <a:spcPct val="100000"/>
                        </a:lnSpc>
                        <a:spcBef>
                          <a:spcPts val="0"/>
                        </a:spcBef>
                        <a:spcAft>
                          <a:spcPts val="0"/>
                        </a:spcAft>
                        <a:buClrTx/>
                        <a:buSzTx/>
                        <a:buFontTx/>
                        <a:buNone/>
                        <a:tabLst/>
                        <a:defRPr/>
                      </a:pPr>
                      <a:r>
                        <a:rPr lang="en-IE" sz="800" b="0" i="0" u="none" strike="noStrike" dirty="0" smtClean="0">
                          <a:solidFill>
                            <a:srgbClr val="000000"/>
                          </a:solidFill>
                          <a:effectLst/>
                          <a:latin typeface="Arial" panose="020B0604020202020204" pitchFamily="34" charset="0"/>
                        </a:rPr>
                        <a:t>*58</a:t>
                      </a:r>
                      <a:r>
                        <a:rPr lang="en-IE" sz="800" b="0" i="0" u="none" strike="noStrike" dirty="0" smtClean="0">
                          <a:solidFill>
                            <a:srgbClr val="000000"/>
                          </a:solidFill>
                          <a:effectLst/>
                          <a:latin typeface="Arial" panose="020B0604020202020204" pitchFamily="34" charset="0"/>
                        </a:rPr>
                        <a:t>% Evidence full compliance</a:t>
                      </a:r>
                      <a:endParaRPr lang="en-IE" sz="800" b="0" i="0" u="none" strike="noStrike" dirty="0" smtClean="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eaLnBrk="1" fontAlgn="t" latinLnBrk="0" hangingPunct="1">
                        <a:lnSpc>
                          <a:spcPct val="100000"/>
                        </a:lnSpc>
                        <a:spcBef>
                          <a:spcPts val="0"/>
                        </a:spcBef>
                        <a:spcAft>
                          <a:spcPts val="0"/>
                        </a:spcAft>
                        <a:buClrTx/>
                        <a:buSzTx/>
                        <a:buFontTx/>
                        <a:buNone/>
                        <a:tabLst/>
                        <a:defRPr/>
                      </a:pPr>
                      <a:r>
                        <a:rPr lang="en-IE" sz="800" b="0" i="0" u="none" strike="noStrike" dirty="0" smtClean="0">
                          <a:solidFill>
                            <a:srgbClr val="000000"/>
                          </a:solidFill>
                          <a:effectLst/>
                          <a:latin typeface="Arial" panose="020B0604020202020204" pitchFamily="34" charset="0"/>
                        </a:rPr>
                        <a:t>100</a:t>
                      </a:r>
                      <a:r>
                        <a:rPr lang="en-IE" sz="800" b="0" i="0" u="none" strike="noStrike" dirty="0" smtClean="0">
                          <a:solidFill>
                            <a:srgbClr val="000000"/>
                          </a:solidFill>
                          <a:effectLst/>
                          <a:latin typeface="Arial" panose="020B0604020202020204" pitchFamily="34" charset="0"/>
                        </a:rPr>
                        <a:t>% </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0" i="0" u="none" strike="noStrike" dirty="0" smtClean="0">
                          <a:solidFill>
                            <a:srgbClr val="000000"/>
                          </a:solidFill>
                          <a:effectLst/>
                          <a:latin typeface="Arial" panose="020B0604020202020204" pitchFamily="34" charset="0"/>
                        </a:rPr>
                        <a:t>Evidence full compliance</a:t>
                      </a:r>
                      <a:endParaRPr lang="en-IE" sz="800" b="0" i="0" u="none" strike="noStrike" dirty="0" smtClean="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eaLnBrk="1" fontAlgn="t" latinLnBrk="0" hangingPunct="1">
                        <a:lnSpc>
                          <a:spcPct val="100000"/>
                        </a:lnSpc>
                        <a:spcBef>
                          <a:spcPts val="0"/>
                        </a:spcBef>
                        <a:spcAft>
                          <a:spcPts val="0"/>
                        </a:spcAft>
                        <a:buClrTx/>
                        <a:buSzTx/>
                        <a:buFontTx/>
                        <a:buNone/>
                        <a:tabLst/>
                        <a:defRPr/>
                      </a:pPr>
                      <a:r>
                        <a:rPr lang="en-IE" sz="800" b="0" i="0" u="none" strike="noStrike" dirty="0" smtClean="0">
                          <a:solidFill>
                            <a:srgbClr val="000000"/>
                          </a:solidFill>
                          <a:effectLst/>
                          <a:latin typeface="Arial" panose="020B0604020202020204" pitchFamily="34" charset="0"/>
                        </a:rPr>
                        <a:t>54</a:t>
                      </a:r>
                      <a:r>
                        <a:rPr lang="en-IE" sz="800" b="0" i="0" u="none" strike="noStrike" dirty="0" smtClean="0">
                          <a:solidFill>
                            <a:srgbClr val="000000"/>
                          </a:solidFill>
                          <a:effectLst/>
                          <a:latin typeface="Arial" panose="020B0604020202020204" pitchFamily="34" charset="0"/>
                        </a:rPr>
                        <a:t>% </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0" i="0" u="none" strike="noStrike" dirty="0" smtClean="0">
                          <a:solidFill>
                            <a:srgbClr val="000000"/>
                          </a:solidFill>
                          <a:effectLst/>
                          <a:latin typeface="Arial" panose="020B0604020202020204" pitchFamily="34" charset="0"/>
                        </a:rPr>
                        <a:t>Evidence full compliance</a:t>
                      </a:r>
                      <a:endParaRPr lang="en-IE" sz="800" b="0" i="0" u="none" strike="noStrike" dirty="0" smtClean="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eaLnBrk="1" fontAlgn="t" latinLnBrk="0" hangingPunct="1">
                        <a:lnSpc>
                          <a:spcPct val="100000"/>
                        </a:lnSpc>
                        <a:spcBef>
                          <a:spcPts val="0"/>
                        </a:spcBef>
                        <a:spcAft>
                          <a:spcPts val="0"/>
                        </a:spcAft>
                        <a:buClrTx/>
                        <a:buSzTx/>
                        <a:buFontTx/>
                        <a:buNone/>
                        <a:tabLst/>
                        <a:defRPr/>
                      </a:pPr>
                      <a:r>
                        <a:rPr lang="en-IE" sz="800" b="0" i="0" u="none" strike="noStrike" dirty="0" smtClean="0">
                          <a:solidFill>
                            <a:srgbClr val="000000"/>
                          </a:solidFill>
                          <a:effectLst/>
                          <a:latin typeface="Arial" panose="020B0604020202020204" pitchFamily="34" charset="0"/>
                        </a:rPr>
                        <a:t>54</a:t>
                      </a:r>
                      <a:r>
                        <a:rPr lang="en-IE" sz="800" b="0" i="0" u="none" strike="noStrike" dirty="0" smtClean="0">
                          <a:solidFill>
                            <a:srgbClr val="000000"/>
                          </a:solidFill>
                          <a:effectLst/>
                          <a:latin typeface="Arial" panose="020B0604020202020204" pitchFamily="34" charset="0"/>
                        </a:rPr>
                        <a:t>% </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0" i="0" u="none" strike="noStrike" dirty="0" smtClean="0">
                          <a:solidFill>
                            <a:srgbClr val="000000"/>
                          </a:solidFill>
                          <a:effectLst/>
                          <a:latin typeface="Arial" panose="020B0604020202020204" pitchFamily="34" charset="0"/>
                        </a:rPr>
                        <a:t>Evidence</a:t>
                      </a:r>
                      <a:r>
                        <a:rPr lang="en-IE" sz="800" b="0" i="0" u="none" strike="noStrike" baseline="0" dirty="0" smtClean="0">
                          <a:solidFill>
                            <a:srgbClr val="000000"/>
                          </a:solidFill>
                          <a:effectLst/>
                          <a:latin typeface="Arial" panose="020B0604020202020204" pitchFamily="34" charset="0"/>
                        </a:rPr>
                        <a:t> full compliance</a:t>
                      </a:r>
                      <a:endParaRPr lang="en-IE" sz="800" b="0" i="0" u="none" strike="noStrike" dirty="0" smtClean="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eaLnBrk="1" fontAlgn="t" latinLnBrk="0" hangingPunct="1">
                        <a:lnSpc>
                          <a:spcPct val="100000"/>
                        </a:lnSpc>
                        <a:spcBef>
                          <a:spcPts val="0"/>
                        </a:spcBef>
                        <a:spcAft>
                          <a:spcPts val="0"/>
                        </a:spcAft>
                        <a:buClrTx/>
                        <a:buSzTx/>
                        <a:buFontTx/>
                        <a:buNone/>
                        <a:tabLst/>
                        <a:defRPr/>
                      </a:pPr>
                      <a:r>
                        <a:rPr lang="en-IE" sz="800" b="0" i="0" u="none" strike="noStrike" dirty="0" smtClean="0">
                          <a:solidFill>
                            <a:srgbClr val="000000"/>
                          </a:solidFill>
                          <a:effectLst/>
                          <a:latin typeface="Arial" panose="020B0604020202020204" pitchFamily="34" charset="0"/>
                        </a:rPr>
                        <a:t>*75</a:t>
                      </a:r>
                      <a:r>
                        <a:rPr lang="en-IE" sz="800" b="0" i="0" u="none" strike="noStrike" dirty="0" smtClean="0">
                          <a:solidFill>
                            <a:srgbClr val="000000"/>
                          </a:solidFill>
                          <a:effectLst/>
                          <a:latin typeface="Arial" panose="020B0604020202020204" pitchFamily="34" charset="0"/>
                        </a:rPr>
                        <a:t>% Evidence full compliance</a:t>
                      </a:r>
                      <a:endParaRPr lang="en-IE" sz="800" b="0" i="0" u="none" strike="noStrike" dirty="0" smtClean="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511783474"/>
                  </a:ext>
                </a:extLst>
              </a:tr>
            </a:tbl>
          </a:graphicData>
        </a:graphic>
      </p:graphicFrame>
      <p:sp>
        <p:nvSpPr>
          <p:cNvPr id="3" name="TextBox 2"/>
          <p:cNvSpPr txBox="1"/>
          <p:nvPr/>
        </p:nvSpPr>
        <p:spPr>
          <a:xfrm>
            <a:off x="457195" y="3942279"/>
            <a:ext cx="7924800" cy="261610"/>
          </a:xfrm>
          <a:prstGeom prst="rect">
            <a:avLst/>
          </a:prstGeom>
          <a:noFill/>
        </p:spPr>
        <p:txBody>
          <a:bodyPr wrap="square" rtlCol="0">
            <a:spAutoFit/>
          </a:bodyPr>
          <a:lstStyle/>
          <a:p>
            <a:r>
              <a:rPr lang="en-IE" sz="1100" dirty="0" smtClean="0"/>
              <a:t>*One HSE service and 12 HSE Funded Services participated in this Pilot.  </a:t>
            </a:r>
            <a:endParaRPr lang="en-IE" sz="1100" dirty="0"/>
          </a:p>
        </p:txBody>
      </p:sp>
      <p:sp>
        <p:nvSpPr>
          <p:cNvPr id="4" name="TextBox 3"/>
          <p:cNvSpPr txBox="1"/>
          <p:nvPr/>
        </p:nvSpPr>
        <p:spPr>
          <a:xfrm>
            <a:off x="457195" y="4400550"/>
            <a:ext cx="8382005" cy="261610"/>
          </a:xfrm>
          <a:prstGeom prst="rect">
            <a:avLst/>
          </a:prstGeom>
          <a:noFill/>
        </p:spPr>
        <p:txBody>
          <a:bodyPr wrap="square" rtlCol="0">
            <a:spAutoFit/>
          </a:bodyPr>
          <a:lstStyle/>
          <a:p>
            <a:r>
              <a:rPr lang="en-IE" sz="1100" dirty="0" smtClean="0"/>
              <a:t>Evidence of compliance	              Evidence of partial </a:t>
            </a:r>
            <a:r>
              <a:rPr lang="en-IE" sz="1100" dirty="0"/>
              <a:t>c</a:t>
            </a:r>
            <a:r>
              <a:rPr lang="en-IE" sz="1100" dirty="0" smtClean="0"/>
              <a:t>ompliance 	               No evidence of compliance</a:t>
            </a:r>
            <a:endParaRPr lang="en-IE" sz="1100" dirty="0"/>
          </a:p>
        </p:txBody>
      </p:sp>
      <p:sp>
        <p:nvSpPr>
          <p:cNvPr id="6" name="Rectangle 5"/>
          <p:cNvSpPr/>
          <p:nvPr/>
        </p:nvSpPr>
        <p:spPr>
          <a:xfrm>
            <a:off x="2150945" y="4487513"/>
            <a:ext cx="533400" cy="120473"/>
          </a:xfrm>
          <a:prstGeom prst="rect">
            <a:avLst/>
          </a:prstGeom>
          <a:solidFill>
            <a:srgbClr val="70AD47"/>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1" name="Rectangle 10"/>
          <p:cNvSpPr/>
          <p:nvPr/>
        </p:nvSpPr>
        <p:spPr>
          <a:xfrm>
            <a:off x="7467600" y="4471118"/>
            <a:ext cx="533400" cy="120473"/>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2" name="Rectangle 11"/>
          <p:cNvSpPr/>
          <p:nvPr/>
        </p:nvSpPr>
        <p:spPr>
          <a:xfrm>
            <a:off x="4911495" y="4487513"/>
            <a:ext cx="533400" cy="120473"/>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3987180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lang="en-IE" dirty="0" smtClean="0"/>
              <a:t>Summary of Findings (Continued)</a:t>
            </a:r>
            <a:endParaRPr spc="-20" dirty="0"/>
          </a:p>
        </p:txBody>
      </p:sp>
      <p:sp>
        <p:nvSpPr>
          <p:cNvPr id="5" name="TextBox 4"/>
          <p:cNvSpPr txBox="1"/>
          <p:nvPr/>
        </p:nvSpPr>
        <p:spPr>
          <a:xfrm>
            <a:off x="304800" y="971550"/>
            <a:ext cx="8763000" cy="4093428"/>
          </a:xfrm>
          <a:prstGeom prst="rect">
            <a:avLst/>
          </a:prstGeom>
          <a:noFill/>
        </p:spPr>
        <p:txBody>
          <a:bodyPr wrap="square" rtlCol="0">
            <a:spAutoFit/>
          </a:bodyPr>
          <a:lstStyle/>
          <a:p>
            <a:pPr marL="285750" marR="0" lvl="0" indent="-285750" defTabSz="914400" eaLnBrk="1" fontAlgn="auto" latinLnBrk="0" hangingPunct="1">
              <a:lnSpc>
                <a:spcPct val="100000"/>
              </a:lnSpc>
              <a:spcBef>
                <a:spcPts val="0"/>
              </a:spcBef>
              <a:spcAft>
                <a:spcPts val="0"/>
              </a:spcAft>
              <a:buClr>
                <a:srgbClr val="006152"/>
              </a:buClr>
              <a:buSzTx/>
              <a:buFont typeface="Arial" panose="020B0604020202020204" pitchFamily="34" charset="0"/>
              <a:buChar char="►"/>
              <a:tabLst/>
              <a:defRPr/>
            </a:pPr>
            <a:endParaRPr kumimoji="0" lang="en-IE" sz="13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endParaRPr>
          </a:p>
          <a:p>
            <a:pPr marR="0" lvl="0" defTabSz="914400" eaLnBrk="1" fontAlgn="auto" latinLnBrk="0" hangingPunct="1">
              <a:lnSpc>
                <a:spcPct val="100000"/>
              </a:lnSpc>
              <a:spcBef>
                <a:spcPts val="0"/>
              </a:spcBef>
              <a:spcAft>
                <a:spcPts val="0"/>
              </a:spcAft>
              <a:buClr>
                <a:srgbClr val="006152"/>
              </a:buClr>
              <a:buSzTx/>
              <a:tabLst/>
              <a:defRPr/>
            </a:pPr>
            <a:r>
              <a:rPr kumimoji="0" lang="en-IE" sz="1300" i="0" u="none" strike="noStrike" kern="0" cap="none" spc="0" normalizeH="0" baseline="0" noProof="0" dirty="0" smtClean="0">
                <a:ln>
                  <a:noFill/>
                </a:ln>
                <a:solidFill>
                  <a:srgbClr val="000000"/>
                </a:solidFill>
                <a:effectLst/>
                <a:uLnTx/>
                <a:uFillTx/>
                <a:latin typeface="Arial" panose="020B0604020202020204" pitchFamily="34" charset="0"/>
                <a:ea typeface="+mn-ea"/>
                <a:cs typeface="+mn-cs"/>
              </a:rPr>
              <a:t>Tusla found 4 of the 13 Child Safeguarding Statements to be ‘compliant’ and 9 ‘non-compliant’.</a:t>
            </a:r>
          </a:p>
          <a:p>
            <a:pPr marL="0" marR="0" lvl="0" indent="0" defTabSz="914400" eaLnBrk="1" fontAlgn="auto" latinLnBrk="0" hangingPunct="1">
              <a:lnSpc>
                <a:spcPct val="100000"/>
              </a:lnSpc>
              <a:spcBef>
                <a:spcPts val="0"/>
              </a:spcBef>
              <a:spcAft>
                <a:spcPts val="0"/>
              </a:spcAft>
              <a:buClr>
                <a:srgbClr val="006152"/>
              </a:buClr>
              <a:buSzPct val="120000"/>
              <a:buFont typeface="+mj-lt"/>
              <a:buNone/>
              <a:tabLst/>
              <a:defRPr/>
            </a:pPr>
            <a:r>
              <a:rPr kumimoji="0" lang="en-IE" sz="13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p>
          <a:p>
            <a:pPr marL="0" marR="0" lvl="0" indent="0" defTabSz="914400" eaLnBrk="1" fontAlgn="auto" latinLnBrk="0" hangingPunct="1">
              <a:lnSpc>
                <a:spcPct val="100000"/>
              </a:lnSpc>
              <a:spcBef>
                <a:spcPts val="0"/>
              </a:spcBef>
              <a:spcAft>
                <a:spcPts val="0"/>
              </a:spcAft>
              <a:buClr>
                <a:srgbClr val="006152"/>
              </a:buClr>
              <a:buSzPct val="120000"/>
              <a:buFont typeface="+mj-lt"/>
              <a:buNone/>
              <a:tabLst/>
              <a:defRPr/>
            </a:pPr>
            <a:r>
              <a:rPr kumimoji="0" lang="en-IE" sz="1300" b="1" i="0" u="none" strike="noStrike" kern="0" cap="none" spc="0" normalizeH="0" baseline="0" noProof="0" dirty="0" smtClean="0">
                <a:ln>
                  <a:noFill/>
                </a:ln>
                <a:solidFill>
                  <a:srgbClr val="006152"/>
                </a:solidFill>
                <a:effectLst/>
                <a:uLnTx/>
                <a:uFillTx/>
                <a:latin typeface="Arial" panose="020B0604020202020204" pitchFamily="34" charset="0"/>
                <a:ea typeface="+mn-ea"/>
                <a:cs typeface="Arial" panose="020B0604020202020204" pitchFamily="34" charset="0"/>
              </a:rPr>
              <a:t>The reasons cited by</a:t>
            </a:r>
            <a:r>
              <a:rPr kumimoji="0" lang="en-IE" sz="1300" b="1" i="0" u="none" strike="noStrike" kern="0" cap="none" spc="0" normalizeH="0" noProof="0" dirty="0" smtClean="0">
                <a:ln>
                  <a:noFill/>
                </a:ln>
                <a:solidFill>
                  <a:srgbClr val="006152"/>
                </a:solidFill>
                <a:effectLst/>
                <a:uLnTx/>
                <a:uFillTx/>
                <a:latin typeface="Arial" panose="020B0604020202020204" pitchFamily="34" charset="0"/>
                <a:ea typeface="+mn-ea"/>
                <a:cs typeface="Arial" panose="020B0604020202020204" pitchFamily="34" charset="0"/>
              </a:rPr>
              <a:t> Tusla for</a:t>
            </a:r>
            <a:r>
              <a:rPr kumimoji="0" lang="en-IE" sz="1300" b="1" i="0" u="none" strike="noStrike" kern="0" cap="none" spc="0" normalizeH="0" baseline="0" noProof="0" dirty="0" smtClean="0">
                <a:ln>
                  <a:noFill/>
                </a:ln>
                <a:solidFill>
                  <a:srgbClr val="006152"/>
                </a:solidFill>
                <a:effectLst/>
                <a:uLnTx/>
                <a:uFillTx/>
                <a:latin typeface="Arial" panose="020B0604020202020204" pitchFamily="34" charset="0"/>
                <a:ea typeface="+mn-ea"/>
                <a:cs typeface="Arial" panose="020B0604020202020204" pitchFamily="34" charset="0"/>
              </a:rPr>
              <a:t> findings of non-compliance included:</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E" sz="1300" b="0" i="0" u="none" strike="noStrike" kern="0" cap="none" spc="0" normalizeH="0" baseline="0" noProof="0" dirty="0" smtClean="0">
                <a:ln>
                  <a:noFill/>
                </a:ln>
                <a:solidFill>
                  <a:srgbClr val="000000"/>
                </a:solidFill>
                <a:effectLst/>
                <a:uLnTx/>
                <a:uFillTx/>
                <a:latin typeface="Arial" panose="020B0604020202020204" pitchFamily="34" charset="0"/>
                <a:ea typeface="+mn-ea"/>
                <a:cs typeface="+mn-cs"/>
              </a:rPr>
              <a:t>CSS not dated </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E" sz="1300" b="0" i="0" u="none" strike="noStrike" kern="0" cap="none" spc="0" normalizeH="0" baseline="0" noProof="0" dirty="0" smtClean="0">
                <a:ln>
                  <a:noFill/>
                </a:ln>
                <a:solidFill>
                  <a:srgbClr val="000000"/>
                </a:solidFill>
                <a:effectLst/>
                <a:uLnTx/>
                <a:uFillTx/>
                <a:latin typeface="Arial" panose="020B0604020202020204" pitchFamily="34" charset="0"/>
                <a:ea typeface="+mn-ea"/>
                <a:cs typeface="+mn-cs"/>
              </a:rPr>
              <a:t>CSS not reviewed within legislative timeframe</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E" sz="1300" b="0" i="0" u="none" strike="noStrike" kern="0" cap="none" spc="0" normalizeH="0" baseline="0" noProof="0" dirty="0" smtClean="0">
                <a:ln>
                  <a:noFill/>
                </a:ln>
                <a:solidFill>
                  <a:srgbClr val="000000"/>
                </a:solidFill>
                <a:effectLst/>
                <a:uLnTx/>
                <a:uFillTx/>
                <a:latin typeface="Arial" panose="020B0604020202020204" pitchFamily="34" charset="0"/>
                <a:ea typeface="+mn-ea"/>
                <a:cs typeface="+mn-cs"/>
              </a:rPr>
              <a:t>Relevant Person not named on the CSS</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E" sz="1300" b="0" i="0" u="none" strike="noStrike" kern="0" cap="none" spc="0" normalizeH="0" baseline="0" noProof="0" dirty="0" smtClean="0">
                <a:ln>
                  <a:noFill/>
                </a:ln>
                <a:solidFill>
                  <a:srgbClr val="000000"/>
                </a:solidFill>
                <a:effectLst/>
                <a:uLnTx/>
                <a:uFillTx/>
                <a:latin typeface="Arial" panose="020B0604020202020204" pitchFamily="34" charset="0"/>
                <a:ea typeface="+mn-ea"/>
                <a:cs typeface="+mn-cs"/>
              </a:rPr>
              <a:t>CSS was not correctly titled</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E" sz="1300" b="0" i="0" u="none" strike="noStrike" kern="0" cap="none" spc="0" normalizeH="0" baseline="0" noProof="0" dirty="0" smtClean="0">
                <a:ln>
                  <a:noFill/>
                </a:ln>
                <a:solidFill>
                  <a:srgbClr val="000000"/>
                </a:solidFill>
                <a:effectLst/>
                <a:uLnTx/>
                <a:uFillTx/>
                <a:latin typeface="Arial" panose="020B0604020202020204" pitchFamily="34" charset="0"/>
                <a:ea typeface="+mn-ea"/>
                <a:cs typeface="+mn-cs"/>
              </a:rPr>
              <a:t>No procedure for managing allegations of abuse against staff named on the CSS</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E" sz="1300" b="0" i="0" u="none" strike="noStrike" kern="0" cap="none" spc="0" normalizeH="0" baseline="0" noProof="0" dirty="0" smtClean="0">
                <a:ln>
                  <a:noFill/>
                </a:ln>
                <a:solidFill>
                  <a:srgbClr val="000000"/>
                </a:solidFill>
                <a:effectLst/>
                <a:uLnTx/>
                <a:uFillTx/>
                <a:latin typeface="Arial" panose="020B0604020202020204" pitchFamily="34" charset="0"/>
                <a:ea typeface="+mn-ea"/>
                <a:cs typeface="+mn-cs"/>
              </a:rPr>
              <a:t>No evidence of the risk assessment included in the CSS</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E" sz="1300" b="0" i="0" u="none" strike="noStrike" kern="0" cap="none" spc="0" normalizeH="0" baseline="0" noProof="0" dirty="0" smtClean="0">
                <a:ln>
                  <a:noFill/>
                </a:ln>
                <a:solidFill>
                  <a:srgbClr val="000000"/>
                </a:solidFill>
                <a:effectLst/>
                <a:uLnTx/>
                <a:uFillTx/>
                <a:latin typeface="Arial" panose="020B0604020202020204" pitchFamily="34" charset="0"/>
                <a:ea typeface="+mn-ea"/>
                <a:cs typeface="+mn-cs"/>
              </a:rPr>
              <a:t>No evidence of clear principles regarding how the service intended to safeguard children from harm</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E" sz="1300" b="0" i="0" u="none" strike="noStrike" kern="0" cap="none" spc="0" normalizeH="0" baseline="0" noProof="0" dirty="0" smtClean="0">
                <a:ln>
                  <a:noFill/>
                </a:ln>
                <a:solidFill>
                  <a:srgbClr val="000000"/>
                </a:solidFill>
                <a:effectLst/>
                <a:uLnTx/>
                <a:uFillTx/>
                <a:latin typeface="Arial" panose="020B0604020202020204" pitchFamily="34" charset="0"/>
                <a:ea typeface="+mn-ea"/>
                <a:cs typeface="+mn-cs"/>
              </a:rPr>
              <a:t>Insufficient detail about the services offered </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E" sz="1300" b="0" i="0" u="none" strike="noStrike" kern="0" cap="none" spc="0" normalizeH="0" baseline="0" noProof="0" dirty="0" smtClean="0">
                <a:ln>
                  <a:noFill/>
                </a:ln>
                <a:solidFill>
                  <a:srgbClr val="000000"/>
                </a:solidFill>
                <a:effectLst/>
                <a:uLnTx/>
                <a:uFillTx/>
                <a:latin typeface="Arial" panose="020B0604020202020204" pitchFamily="34" charset="0"/>
                <a:ea typeface="+mn-ea"/>
                <a:cs typeface="+mn-cs"/>
              </a:rPr>
              <a:t>There were risks named on the CSS that did not have corresponding procedures named to mitigate those risks</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E" sz="1300" dirty="0">
              <a:solidFill>
                <a:srgbClr val="000000"/>
              </a:solidFill>
              <a:latin typeface="Arial" panose="020B0604020202020204" pitchFamily="34" charset="0"/>
              <a:ea typeface="+mn-ea"/>
              <a:cs typeface="+mn-cs"/>
            </a:endParaRPr>
          </a:p>
          <a:p>
            <a:pPr marR="0" lvl="0" defTabSz="914400" eaLnBrk="1" fontAlgn="auto" latinLnBrk="0" hangingPunct="1">
              <a:lnSpc>
                <a:spcPct val="100000"/>
              </a:lnSpc>
              <a:spcBef>
                <a:spcPts val="0"/>
              </a:spcBef>
              <a:spcAft>
                <a:spcPts val="0"/>
              </a:spcAft>
              <a:buClr>
                <a:srgbClr val="006152"/>
              </a:buClr>
              <a:buSzPct val="120000"/>
              <a:tabLst/>
              <a:defRPr/>
            </a:pPr>
            <a:r>
              <a:rPr lang="en-IE" sz="1300" dirty="0" err="1">
                <a:solidFill>
                  <a:prstClr val="black"/>
                </a:solidFill>
                <a:latin typeface="Arial" panose="020B0604020202020204" pitchFamily="34" charset="0"/>
                <a:cs typeface="Arial" panose="020B0604020202020204" pitchFamily="34" charset="0"/>
              </a:rPr>
              <a:t>Tusla's</a:t>
            </a:r>
            <a:r>
              <a:rPr lang="en-IE" sz="1300" dirty="0">
                <a:solidFill>
                  <a:prstClr val="black"/>
                </a:solidFill>
                <a:latin typeface="Arial" panose="020B0604020202020204" pitchFamily="34" charset="0"/>
                <a:cs typeface="Arial" panose="020B0604020202020204" pitchFamily="34" charset="0"/>
              </a:rPr>
              <a:t> findings were largely consistent with the findings of the HSE Children First National Office. </a:t>
            </a:r>
          </a:p>
          <a:p>
            <a:pPr marL="285750" marR="0" lvl="0" indent="-285750" defTabSz="914400" eaLnBrk="1" fontAlgn="auto" latinLnBrk="0" hangingPunct="1">
              <a:lnSpc>
                <a:spcPct val="100000"/>
              </a:lnSpc>
              <a:spcBef>
                <a:spcPts val="0"/>
              </a:spcBef>
              <a:spcAft>
                <a:spcPts val="0"/>
              </a:spcAft>
              <a:buClr>
                <a:srgbClr val="006152"/>
              </a:buClr>
              <a:buSzPct val="120000"/>
              <a:buFont typeface="Arial" panose="020B0604020202020204" pitchFamily="34" charset="0"/>
              <a:buChar char="►"/>
              <a:tabLst/>
              <a:defRPr/>
            </a:pPr>
            <a:endParaRPr lang="en-IE" sz="1300" dirty="0">
              <a:solidFill>
                <a:prstClr val="black"/>
              </a:solidFill>
              <a:latin typeface="Arial" panose="020B0604020202020204" pitchFamily="34" charset="0"/>
              <a:cs typeface="Arial" panose="020B0604020202020204" pitchFamily="34" charset="0"/>
            </a:endParaRPr>
          </a:p>
          <a:p>
            <a:pPr marR="0" lvl="0" defTabSz="914400" eaLnBrk="1" fontAlgn="auto" latinLnBrk="0" hangingPunct="1">
              <a:lnSpc>
                <a:spcPct val="100000"/>
              </a:lnSpc>
              <a:spcBef>
                <a:spcPts val="0"/>
              </a:spcBef>
              <a:spcAft>
                <a:spcPts val="0"/>
              </a:spcAft>
              <a:buClr>
                <a:srgbClr val="006152"/>
              </a:buClr>
              <a:buSzTx/>
              <a:tabLst/>
              <a:defRPr/>
            </a:pPr>
            <a:r>
              <a:rPr lang="en-IE" sz="1300" dirty="0">
                <a:solidFill>
                  <a:prstClr val="black"/>
                </a:solidFill>
                <a:latin typeface="Arial" panose="020B0604020202020204" pitchFamily="34" charset="0"/>
                <a:cs typeface="Arial" panose="020B0604020202020204" pitchFamily="34" charset="0"/>
              </a:rPr>
              <a:t>Discrepancies were however noted in relation to the risks that Tusla 'would reasonably </a:t>
            </a:r>
            <a:r>
              <a:rPr lang="en-IE" sz="1300" dirty="0" smtClean="0">
                <a:solidFill>
                  <a:prstClr val="black"/>
                </a:solidFill>
                <a:latin typeface="Arial" panose="020B0604020202020204" pitchFamily="34" charset="0"/>
                <a:cs typeface="Arial" panose="020B0604020202020204" pitchFamily="34" charset="0"/>
              </a:rPr>
              <a:t>expect </a:t>
            </a:r>
            <a:r>
              <a:rPr lang="en-IE" sz="1300" u="sng" dirty="0">
                <a:solidFill>
                  <a:prstClr val="black"/>
                </a:solidFill>
                <a:latin typeface="Arial" panose="020B0604020202020204" pitchFamily="34" charset="0"/>
                <a:cs typeface="Arial" panose="020B0604020202020204" pitchFamily="34" charset="0"/>
              </a:rPr>
              <a:t>all</a:t>
            </a:r>
            <a:r>
              <a:rPr lang="en-IE" sz="1300" dirty="0">
                <a:solidFill>
                  <a:prstClr val="black"/>
                </a:solidFill>
                <a:latin typeface="Arial" panose="020B0604020202020204" pitchFamily="34" charset="0"/>
                <a:cs typeface="Arial" panose="020B0604020202020204" pitchFamily="34" charset="0"/>
              </a:rPr>
              <a:t> relevant services to consider</a:t>
            </a:r>
            <a:r>
              <a:rPr lang="en-IE" sz="1300" dirty="0" smtClean="0">
                <a:solidFill>
                  <a:prstClr val="black"/>
                </a:solidFill>
                <a:latin typeface="Arial" panose="020B0604020202020204" pitchFamily="34" charset="0"/>
                <a:cs typeface="Arial" panose="020B0604020202020204" pitchFamily="34" charset="0"/>
              </a:rPr>
              <a:t>'.  </a:t>
            </a:r>
            <a:endParaRPr lang="en-IE" sz="1300" dirty="0">
              <a:latin typeface="Arial" panose="020B0604020202020204" pitchFamily="34" charset="0"/>
              <a:cs typeface="Arial" panose="020B0604020202020204" pitchFamily="34" charset="0"/>
            </a:endParaRPr>
          </a:p>
          <a:p>
            <a:pPr marR="0" lvl="0" defTabSz="914400" eaLnBrk="1" fontAlgn="auto" latinLnBrk="0" hangingPunct="1">
              <a:lnSpc>
                <a:spcPct val="100000"/>
              </a:lnSpc>
              <a:spcBef>
                <a:spcPts val="0"/>
              </a:spcBef>
              <a:spcAft>
                <a:spcPts val="0"/>
              </a:spcAft>
              <a:buClrTx/>
              <a:buSzTx/>
              <a:tabLst/>
              <a:defRPr/>
            </a:pPr>
            <a:endParaRPr kumimoji="0" lang="en-IE" sz="1300" b="0" i="0" u="none" strike="noStrike" kern="0" cap="none" spc="0" normalizeH="0" baseline="0" noProof="0" dirty="0" smtClean="0">
              <a:ln>
                <a:noFill/>
              </a:ln>
              <a:solidFill>
                <a:srgbClr val="000000"/>
              </a:solidFill>
              <a:effectLst/>
              <a:uLnTx/>
              <a:uFillTx/>
              <a:latin typeface="Arial" panose="020B0604020202020204" pitchFamily="34" charset="0"/>
              <a:ea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IE" sz="1300" b="0" i="0" u="none" strike="noStrike" kern="0" cap="none" spc="0" normalizeH="0" baseline="0" noProof="0" dirty="0" smtClean="0">
                <a:ln>
                  <a:noFill/>
                </a:ln>
                <a:solidFill>
                  <a:srgbClr val="000000"/>
                </a:solidFill>
                <a:effectLst/>
                <a:uLnTx/>
                <a:uFillTx/>
                <a:latin typeface="Arial" panose="020B0604020202020204" pitchFamily="34" charset="0"/>
                <a:ea typeface="+mn-ea"/>
                <a:cs typeface="+mn-cs"/>
              </a:rPr>
              <a:t>	</a:t>
            </a:r>
          </a:p>
        </p:txBody>
      </p:sp>
    </p:spTree>
    <p:extLst>
      <p:ext uri="{BB962C8B-B14F-4D97-AF65-F5344CB8AC3E}">
        <p14:creationId xmlns:p14="http://schemas.microsoft.com/office/powerpoint/2010/main" val="4224168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10" end="1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11" end="1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xEl>
                                              <p:pRg st="12" end="12"/>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xEl>
                                              <p:pRg st="14" end="14"/>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lang="en-IE" dirty="0"/>
              <a:t>Summary of Findings (Continued)</a:t>
            </a:r>
            <a:endParaRPr spc="-20" dirty="0"/>
          </a:p>
        </p:txBody>
      </p:sp>
      <p:graphicFrame>
        <p:nvGraphicFramePr>
          <p:cNvPr id="3" name="Table 2"/>
          <p:cNvGraphicFramePr>
            <a:graphicFrameLocks noGrp="1"/>
          </p:cNvGraphicFramePr>
          <p:nvPr>
            <p:extLst>
              <p:ext uri="{D42A27DB-BD31-4B8C-83A1-F6EECF244321}">
                <p14:modId xmlns:p14="http://schemas.microsoft.com/office/powerpoint/2010/main" val="1571131195"/>
              </p:ext>
            </p:extLst>
          </p:nvPr>
        </p:nvGraphicFramePr>
        <p:xfrm>
          <a:off x="381000" y="1276350"/>
          <a:ext cx="8001000" cy="5074919"/>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361165049"/>
                    </a:ext>
                  </a:extLst>
                </a:gridCol>
              </a:tblGrid>
              <a:tr h="2133600">
                <a:tc>
                  <a:txBody>
                    <a:bodyPr/>
                    <a:lstStyle/>
                    <a:p>
                      <a:r>
                        <a:rPr lang="en-IE" sz="1600" b="1" i="0" u="none" strike="noStrike" baseline="0" dirty="0" smtClean="0">
                          <a:solidFill>
                            <a:srgbClr val="006152"/>
                          </a:solidFill>
                          <a:latin typeface="Arial" panose="020B0604020202020204" pitchFamily="34" charset="0"/>
                        </a:rPr>
                        <a:t>Tusla consider it "reasonable to expect" that all Relevant Services address the following in their Risk Assessments:</a:t>
                      </a:r>
                    </a:p>
                    <a:p>
                      <a:endParaRPr lang="en-IE" sz="1300" b="0" i="0" u="none" strike="noStrike" baseline="0" dirty="0" smtClean="0">
                        <a:solidFill>
                          <a:srgbClr val="000000"/>
                        </a:solidFill>
                        <a:latin typeface="Arial" panose="020B0604020202020204" pitchFamily="34" charset="0"/>
                      </a:endParaRPr>
                    </a:p>
                    <a:p>
                      <a:pPr marL="179388" indent="-179388"/>
                      <a:r>
                        <a:rPr lang="en-IE" sz="1300" b="0" i="0" u="none" strike="noStrike" baseline="0" dirty="0" smtClean="0">
                          <a:solidFill>
                            <a:srgbClr val="000000"/>
                          </a:solidFill>
                          <a:latin typeface="Arial" panose="020B0604020202020204" pitchFamily="34" charset="0"/>
                        </a:rPr>
                        <a:t>1) Risk of harm* to a child by a member of staff/volunteer (from things they have done e.g. hurt a child, or failed to do e.g. not reporting a concern) 	</a:t>
                      </a:r>
                    </a:p>
                    <a:p>
                      <a:r>
                        <a:rPr lang="en-IE" sz="1300" b="0" i="0" u="none" strike="noStrike" baseline="0" dirty="0" smtClean="0">
                          <a:solidFill>
                            <a:srgbClr val="000000"/>
                          </a:solidFill>
                          <a:latin typeface="Arial" panose="020B0604020202020204" pitchFamily="34" charset="0"/>
                        </a:rPr>
                        <a:t>2) Risk of harm to a child caused by a lack of supervision; 	</a:t>
                      </a:r>
                    </a:p>
                    <a:p>
                      <a:r>
                        <a:rPr lang="en-IE" sz="1300" b="0" i="0" u="none" strike="noStrike" baseline="0" dirty="0" smtClean="0">
                          <a:solidFill>
                            <a:srgbClr val="000000"/>
                          </a:solidFill>
                          <a:latin typeface="Arial" panose="020B0604020202020204" pitchFamily="34" charset="0"/>
                        </a:rPr>
                        <a:t>3) Risk of to a child by a visitor to the service (contactors, parents, volunteers, etc.); 	</a:t>
                      </a:r>
                    </a:p>
                    <a:p>
                      <a:r>
                        <a:rPr lang="en-IE" sz="1300" b="0" i="0" u="none" strike="noStrike" baseline="0" dirty="0" smtClean="0">
                          <a:solidFill>
                            <a:srgbClr val="000000"/>
                          </a:solidFill>
                          <a:latin typeface="Arial" panose="020B0604020202020204" pitchFamily="34" charset="0"/>
                        </a:rPr>
                        <a:t>4) Risk of harm to a child by another child in the service; 	</a:t>
                      </a:r>
                    </a:p>
                    <a:p>
                      <a:r>
                        <a:rPr lang="en-IE" sz="1300" b="0" i="0" u="none" strike="noStrike" baseline="0" dirty="0" smtClean="0">
                          <a:solidFill>
                            <a:srgbClr val="000000"/>
                          </a:solidFill>
                          <a:latin typeface="Arial" panose="020B0604020202020204" pitchFamily="34" charset="0"/>
                        </a:rPr>
                        <a:t>5) Risk of harm to a child on outings by a member of staff/volunteer/stranger/peer; 	</a:t>
                      </a:r>
                    </a:p>
                    <a:p>
                      <a:r>
                        <a:rPr lang="en-IE" sz="1300" b="0" i="0" u="none" strike="noStrike" baseline="0" dirty="0" smtClean="0">
                          <a:solidFill>
                            <a:srgbClr val="000000"/>
                          </a:solidFill>
                          <a:latin typeface="Arial" panose="020B0604020202020204" pitchFamily="34" charset="0"/>
                        </a:rPr>
                        <a:t>6) Risk of harm through access to ICT (e.g. social media or web access, electronic contact, etc.) 	</a:t>
                      </a:r>
                    </a:p>
                    <a:p>
                      <a:r>
                        <a:rPr lang="en-IE" sz="1300" b="0" i="0" u="none" strike="noStrike" baseline="0" dirty="0" smtClean="0">
                          <a:solidFill>
                            <a:srgbClr val="000000"/>
                          </a:solidFill>
                          <a:latin typeface="Arial" panose="020B0604020202020204" pitchFamily="34" charset="0"/>
                        </a:rPr>
                        <a:t>7) Risk of harm to a child from the use/misuse of digital images/unauthorised photography </a:t>
                      </a:r>
                      <a:r>
                        <a:rPr lang="en-IE" sz="1400" b="0" i="0" u="none" strike="noStrike" baseline="0" dirty="0" smtClean="0">
                          <a:solidFill>
                            <a:srgbClr val="000000"/>
                          </a:solidFill>
                          <a:latin typeface="Arial" panose="020B0604020202020204" pitchFamily="34" charset="0"/>
                        </a:rPr>
                        <a:t>	</a:t>
                      </a:r>
                    </a:p>
                    <a:p>
                      <a:pPr marL="0" indent="0">
                        <a:buClr>
                          <a:srgbClr val="006152"/>
                        </a:buClr>
                        <a:buSzPct val="120000"/>
                        <a:buFont typeface="+mj-lt"/>
                        <a:buNone/>
                      </a:pPr>
                      <a:endParaRPr lang="en-IE" sz="1200" b="0" dirty="0" smtClean="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632709619"/>
                  </a:ext>
                </a:extLst>
              </a:tr>
              <a:tr h="2514599">
                <a:tc>
                  <a:txBody>
                    <a:bodyPr/>
                    <a:lstStyle/>
                    <a:p>
                      <a:r>
                        <a:rPr lang="en-IE" sz="1200" dirty="0" smtClean="0">
                          <a:solidFill>
                            <a:schemeClr val="tx1"/>
                          </a:solidFill>
                          <a:latin typeface="Arial" panose="020B0604020202020204" pitchFamily="34" charset="0"/>
                          <a:cs typeface="Arial" panose="020B0604020202020204" pitchFamily="34" charset="0"/>
                        </a:rPr>
                        <a:t>* Harm as defined in the Children First Act 2015.</a:t>
                      </a:r>
                    </a:p>
                    <a:p>
                      <a:endParaRPr lang="en-IE" sz="1200" b="1" dirty="0" smtClean="0">
                        <a:solidFill>
                          <a:schemeClr val="tx1"/>
                        </a:solidFill>
                        <a:latin typeface="Arial" panose="020B0604020202020204" pitchFamily="34" charset="0"/>
                        <a:cs typeface="Arial" panose="020B0604020202020204" pitchFamily="34" charset="0"/>
                      </a:endParaRPr>
                    </a:p>
                    <a:p>
                      <a:r>
                        <a:rPr lang="en-IE" sz="1200" b="1" dirty="0" smtClean="0">
                          <a:solidFill>
                            <a:schemeClr val="tx1"/>
                          </a:solidFill>
                          <a:latin typeface="Arial" panose="020B0604020202020204" pitchFamily="34" charset="0"/>
                          <a:cs typeface="Arial" panose="020B0604020202020204" pitchFamily="34" charset="0"/>
                        </a:rPr>
                        <a:t>Note: </a:t>
                      </a:r>
                      <a:r>
                        <a:rPr lang="en-IE" sz="1200" dirty="0" smtClean="0">
                          <a:solidFill>
                            <a:schemeClr val="tx1"/>
                          </a:solidFill>
                          <a:latin typeface="Arial" panose="020B0604020202020204" pitchFamily="34" charset="0"/>
                          <a:cs typeface="Arial" panose="020B0604020202020204" pitchFamily="34" charset="0"/>
                        </a:rPr>
                        <a:t>These risks are now individually considered by</a:t>
                      </a:r>
                      <a:r>
                        <a:rPr lang="en-IE" sz="1200" baseline="0" dirty="0" smtClean="0">
                          <a:solidFill>
                            <a:schemeClr val="tx1"/>
                          </a:solidFill>
                          <a:latin typeface="Arial" panose="020B0604020202020204" pitchFamily="34" charset="0"/>
                          <a:cs typeface="Arial" panose="020B0604020202020204" pitchFamily="34" charset="0"/>
                        </a:rPr>
                        <a:t> the HSE Children First National Office when undertaking Children First Compliance Assurance Checks.  </a:t>
                      </a:r>
                      <a:endParaRPr lang="en-IE" sz="1200" dirty="0" smtClean="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906514490"/>
                  </a:ext>
                </a:extLst>
              </a:tr>
            </a:tbl>
          </a:graphicData>
        </a:graphic>
      </p:graphicFrame>
    </p:spTree>
    <p:extLst>
      <p:ext uri="{BB962C8B-B14F-4D97-AF65-F5344CB8AC3E}">
        <p14:creationId xmlns:p14="http://schemas.microsoft.com/office/powerpoint/2010/main" val="9598019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lang="en-IE" dirty="0" smtClean="0"/>
              <a:t>Learning</a:t>
            </a:r>
            <a:endParaRPr spc="-20" dirty="0">
              <a:solidFill>
                <a:srgbClr val="FF0000"/>
              </a:solidFill>
            </a:endParaRPr>
          </a:p>
        </p:txBody>
      </p:sp>
      <p:sp>
        <p:nvSpPr>
          <p:cNvPr id="5" name="TextBox 4"/>
          <p:cNvSpPr txBox="1"/>
          <p:nvPr/>
        </p:nvSpPr>
        <p:spPr>
          <a:xfrm>
            <a:off x="228600" y="971550"/>
            <a:ext cx="8686800" cy="3708708"/>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
                <a:srgbClr val="006152"/>
              </a:buClr>
              <a:buSzTx/>
              <a:buFont typeface="+mj-lt"/>
              <a:buNone/>
              <a:tabLst/>
              <a:defRPr/>
            </a:pPr>
            <a:endParaRPr kumimoji="0" lang="en-IE" sz="14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endParaRPr>
          </a:p>
          <a:p>
            <a:pPr marL="228600" marR="0" lvl="0" indent="-228600" defTabSz="914400" eaLnBrk="1" fontAlgn="auto" latinLnBrk="0" hangingPunct="1">
              <a:lnSpc>
                <a:spcPct val="100000"/>
              </a:lnSpc>
              <a:spcBef>
                <a:spcPts val="0"/>
              </a:spcBef>
              <a:spcAft>
                <a:spcPts val="0"/>
              </a:spcAft>
              <a:buClr>
                <a:srgbClr val="006152"/>
              </a:buClr>
              <a:buSzTx/>
              <a:buFont typeface="+mj-lt"/>
              <a:buAutoNum type="arabicPeriod"/>
              <a:tabLst/>
              <a:defRPr/>
            </a:pPr>
            <a:r>
              <a:rPr kumimoji="0" lang="en-IE" sz="13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Services do not always have an accurate understanding of Children First requirements, particularly legislative requirements. For</a:t>
            </a:r>
            <a:r>
              <a:rPr kumimoji="0" lang="en-IE" sz="1300" b="0"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rPr>
              <a:t> additional resources visit </a:t>
            </a:r>
            <a:r>
              <a:rPr kumimoji="0" lang="en-IE" sz="1300" b="0"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hlinkClick r:id="rId2"/>
              </a:rPr>
              <a:t>www.hse.ie/childrenfirst</a:t>
            </a:r>
            <a:r>
              <a:rPr kumimoji="0" lang="en-IE" sz="1300" b="0"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endParaRPr kumimoji="0" lang="en-IE" sz="13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endParaRPr>
          </a:p>
          <a:p>
            <a:pPr marL="342900" marR="0" lvl="0" indent="-342900" defTabSz="914400" eaLnBrk="1" fontAlgn="auto" latinLnBrk="0" hangingPunct="1">
              <a:lnSpc>
                <a:spcPct val="100000"/>
              </a:lnSpc>
              <a:spcBef>
                <a:spcPts val="0"/>
              </a:spcBef>
              <a:spcAft>
                <a:spcPts val="0"/>
              </a:spcAft>
              <a:buClr>
                <a:srgbClr val="006152"/>
              </a:buClr>
              <a:buSzTx/>
              <a:buFont typeface="+mj-lt"/>
              <a:buAutoNum type="arabicPeriod"/>
              <a:tabLst/>
              <a:defRPr/>
            </a:pPr>
            <a:endParaRPr kumimoji="0" lang="en-IE" sz="13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endParaRPr>
          </a:p>
          <a:p>
            <a:pPr marL="228600" marR="0" lvl="0" indent="-228600" defTabSz="914400" eaLnBrk="1" fontAlgn="auto" latinLnBrk="0" hangingPunct="1">
              <a:lnSpc>
                <a:spcPct val="100000"/>
              </a:lnSpc>
              <a:spcBef>
                <a:spcPts val="0"/>
              </a:spcBef>
              <a:spcAft>
                <a:spcPts val="0"/>
              </a:spcAft>
              <a:buClr>
                <a:srgbClr val="006152"/>
              </a:buClr>
              <a:buSzTx/>
              <a:buFont typeface="+mj-lt"/>
              <a:buAutoNum type="arabicPeriod"/>
              <a:tabLst/>
              <a:defRPr/>
            </a:pPr>
            <a:r>
              <a:rPr kumimoji="0" lang="en-IE" sz="13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There is a lack of clarity around how Child Protection and Welfare records should be stored. Services would like more specific guidelines but it is difficult to provide specific </a:t>
            </a:r>
            <a:r>
              <a:rPr kumimoji="0" lang="en-IE" sz="1300" b="0" i="0" u="none" strike="noStrike" kern="0" cap="none" spc="0" normalizeH="0" baseline="0" noProof="0" dirty="0" smtClean="0">
                <a:ln>
                  <a:noFill/>
                </a:ln>
                <a:solidFill>
                  <a:schemeClr val="tx1"/>
                </a:solidFill>
                <a:effectLst/>
                <a:uLnTx/>
                <a:uFillTx/>
                <a:latin typeface="Arial" panose="020B0604020202020204" pitchFamily="34" charset="0"/>
                <a:ea typeface="+mn-ea"/>
                <a:cs typeface="Arial" panose="020B0604020202020204" pitchFamily="34" charset="0"/>
              </a:rPr>
              <a:t>guidelines</a:t>
            </a:r>
            <a:r>
              <a:rPr lang="en-IE" sz="1300" noProof="0" dirty="0" smtClean="0">
                <a:solidFill>
                  <a:schemeClr val="tx1"/>
                </a:solidFill>
                <a:latin typeface="Arial" panose="020B0604020202020204" pitchFamily="34" charset="0"/>
                <a:ea typeface="+mn-ea"/>
                <a:cs typeface="Arial" panose="020B0604020202020204" pitchFamily="34" charset="0"/>
              </a:rPr>
              <a:t>/</a:t>
            </a:r>
            <a:r>
              <a:rPr kumimoji="0" lang="en-IE" sz="1300" b="0" i="0" u="none" strike="noStrike" kern="0" cap="none" spc="0" normalizeH="0" baseline="0" noProof="0" dirty="0" smtClean="0">
                <a:ln>
                  <a:noFill/>
                </a:ln>
                <a:solidFill>
                  <a:schemeClr val="tx1"/>
                </a:solidFill>
                <a:effectLst/>
                <a:uLnTx/>
                <a:uFillTx/>
                <a:latin typeface="Arial" panose="020B0604020202020204" pitchFamily="34" charset="0"/>
                <a:ea typeface="+mn-ea"/>
                <a:cs typeface="Arial" panose="020B0604020202020204" pitchFamily="34" charset="0"/>
              </a:rPr>
              <a:t>procedures</a:t>
            </a:r>
            <a:r>
              <a:rPr kumimoji="0" lang="en-IE" sz="1300" b="0" i="0" u="none" strike="noStrike" kern="0" cap="none" spc="0" normalizeH="0" baseline="0" noProof="0" dirty="0" smtClean="0">
                <a:ln>
                  <a:noFill/>
                </a:ln>
                <a:solidFill>
                  <a:srgbClr val="FF0000"/>
                </a:solidFill>
                <a:effectLst/>
                <a:uLnTx/>
                <a:uFillTx/>
                <a:latin typeface="Arial" panose="020B0604020202020204" pitchFamily="34" charset="0"/>
                <a:ea typeface="+mn-ea"/>
                <a:cs typeface="Arial" panose="020B0604020202020204" pitchFamily="34" charset="0"/>
              </a:rPr>
              <a:t> </a:t>
            </a:r>
            <a:r>
              <a:rPr kumimoji="0" lang="en-IE" sz="13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at national level</a:t>
            </a:r>
            <a:r>
              <a:rPr lang="en-IE" sz="1300" dirty="0">
                <a:solidFill>
                  <a:prstClr val="black"/>
                </a:solidFill>
                <a:latin typeface="Arial" panose="020B0604020202020204" pitchFamily="34" charset="0"/>
                <a:ea typeface="+mn-ea"/>
                <a:cs typeface="Arial" panose="020B0604020202020204" pitchFamily="34" charset="0"/>
              </a:rPr>
              <a:t> </a:t>
            </a:r>
            <a:r>
              <a:rPr lang="en-IE" sz="1300" dirty="0" smtClean="0">
                <a:solidFill>
                  <a:schemeClr val="tx1"/>
                </a:solidFill>
                <a:latin typeface="Arial" panose="020B0604020202020204" pitchFamily="34" charset="0"/>
                <a:ea typeface="+mn-ea"/>
                <a:cs typeface="Arial" panose="020B0604020202020204" pitchFamily="34" charset="0"/>
              </a:rPr>
              <a:t>due to the variance of service provision </a:t>
            </a:r>
            <a:r>
              <a:rPr lang="en-IE" sz="1300" dirty="0" smtClean="0">
                <a:solidFill>
                  <a:prstClr val="black"/>
                </a:solidFill>
                <a:latin typeface="Arial" panose="020B0604020202020204" pitchFamily="34" charset="0"/>
                <a:ea typeface="+mn-ea"/>
                <a:cs typeface="Arial" panose="020B0604020202020204" pitchFamily="34" charset="0"/>
              </a:rPr>
              <a:t>-</a:t>
            </a:r>
            <a:r>
              <a:rPr kumimoji="0" lang="en-IE" sz="13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record keeping practices and procedures must be agreed locally in keeping with best practice principles. Guidelines</a:t>
            </a:r>
            <a:r>
              <a:rPr kumimoji="0" lang="en-IE" sz="1300" b="0"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rPr>
              <a:t> on Record Keeping can be found in Section 6 of the </a:t>
            </a:r>
            <a:r>
              <a:rPr kumimoji="0" lang="en-IE" sz="1300" b="0" i="0" u="none" strike="noStrike" kern="0" cap="none" spc="0" normalizeH="0" noProof="0" dirty="0" smtClean="0">
                <a:ln>
                  <a:noFill/>
                </a:ln>
                <a:solidFill>
                  <a:schemeClr val="tx1"/>
                </a:solidFill>
                <a:effectLst/>
                <a:uLnTx/>
                <a:uFillTx/>
                <a:latin typeface="Arial" panose="020B0604020202020204" pitchFamily="34" charset="0"/>
                <a:ea typeface="+mn-ea"/>
                <a:cs typeface="Arial" panose="020B0604020202020204" pitchFamily="34" charset="0"/>
              </a:rPr>
              <a:t>2019</a:t>
            </a:r>
            <a:r>
              <a:rPr kumimoji="0" lang="en-IE" sz="1300" b="0"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en-IE" sz="1300" b="0"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hlinkClick r:id="rId3"/>
              </a:rPr>
              <a:t>HSE Child Protection and Welfare Policy</a:t>
            </a:r>
            <a:endParaRPr lang="en-IE" sz="1300" noProof="0" dirty="0" smtClean="0">
              <a:solidFill>
                <a:prstClr val="black"/>
              </a:solidFill>
              <a:latin typeface="Arial" panose="020B0604020202020204" pitchFamily="34" charset="0"/>
              <a:ea typeface="+mn-ea"/>
              <a:cs typeface="Arial" panose="020B0604020202020204" pitchFamily="34" charset="0"/>
            </a:endParaRPr>
          </a:p>
          <a:p>
            <a:pPr marL="228600" marR="0" lvl="0" indent="-228600" defTabSz="914400" eaLnBrk="1" fontAlgn="auto" latinLnBrk="0" hangingPunct="1">
              <a:lnSpc>
                <a:spcPct val="100000"/>
              </a:lnSpc>
              <a:spcBef>
                <a:spcPts val="0"/>
              </a:spcBef>
              <a:spcAft>
                <a:spcPts val="0"/>
              </a:spcAft>
              <a:buClr>
                <a:srgbClr val="006152"/>
              </a:buClr>
              <a:buSzTx/>
              <a:buFont typeface="+mj-lt"/>
              <a:buAutoNum type="arabicPeriod"/>
              <a:tabLst/>
              <a:defRPr/>
            </a:pPr>
            <a:endParaRPr kumimoji="0" lang="en-IE" sz="1300" b="0" i="0" u="none" strike="noStrike" kern="0" cap="none" spc="0" normalizeH="0" baseline="0" dirty="0">
              <a:ln>
                <a:noFill/>
              </a:ln>
              <a:solidFill>
                <a:prstClr val="black"/>
              </a:solidFill>
              <a:effectLst/>
              <a:uLnTx/>
              <a:uFillTx/>
              <a:latin typeface="Arial" panose="020B0604020202020204" pitchFamily="34" charset="0"/>
              <a:ea typeface="+mn-ea"/>
              <a:cs typeface="Arial" panose="020B0604020202020204" pitchFamily="34" charset="0"/>
            </a:endParaRPr>
          </a:p>
          <a:p>
            <a:pPr marL="228600" marR="0" lvl="0" indent="-228600" defTabSz="914400" eaLnBrk="1" fontAlgn="auto" latinLnBrk="0" hangingPunct="1">
              <a:lnSpc>
                <a:spcPct val="100000"/>
              </a:lnSpc>
              <a:spcBef>
                <a:spcPts val="0"/>
              </a:spcBef>
              <a:spcAft>
                <a:spcPts val="0"/>
              </a:spcAft>
              <a:buClr>
                <a:srgbClr val="006152"/>
              </a:buClr>
              <a:buSzTx/>
              <a:buFont typeface="+mj-lt"/>
              <a:buAutoNum type="arabicPeriod"/>
              <a:tabLst/>
              <a:defRPr/>
            </a:pPr>
            <a:r>
              <a:rPr kumimoji="0" lang="en-IE" sz="13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If a HSE Funded Service</a:t>
            </a:r>
            <a:r>
              <a:rPr kumimoji="0" lang="en-IE" sz="1300" b="0"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rPr>
              <a:t> develops their own Child Protection and Welfare Policy this must align with the core components of the HSE Child Protection and Welfare Policy, </a:t>
            </a:r>
            <a:r>
              <a:rPr lang="en-IE" sz="1300" noProof="0" dirty="0" smtClean="0">
                <a:solidFill>
                  <a:prstClr val="black"/>
                </a:solidFill>
                <a:latin typeface="Arial" panose="020B0604020202020204" pitchFamily="34" charset="0"/>
                <a:ea typeface="+mn-ea"/>
                <a:cs typeface="Arial" panose="020B0604020202020204" pitchFamily="34" charset="0"/>
              </a:rPr>
              <a:t>National Guidance for the Protection and Welfare of </a:t>
            </a:r>
            <a:r>
              <a:rPr lang="en-IE" sz="1300" dirty="0" smtClean="0">
                <a:solidFill>
                  <a:prstClr val="black"/>
                </a:solidFill>
                <a:latin typeface="Arial" panose="020B0604020202020204" pitchFamily="34" charset="0"/>
                <a:ea typeface="+mn-ea"/>
                <a:cs typeface="Arial" panose="020B0604020202020204" pitchFamily="34" charset="0"/>
              </a:rPr>
              <a:t>Children 2017 and the Children First Act 2015. Tusla - Child and Family Agency have developed a </a:t>
            </a:r>
            <a:r>
              <a:rPr lang="en-IE" sz="1300" dirty="0" smtClean="0">
                <a:solidFill>
                  <a:prstClr val="black"/>
                </a:solidFill>
                <a:latin typeface="Arial" panose="020B0604020202020204" pitchFamily="34" charset="0"/>
                <a:ea typeface="+mn-ea"/>
                <a:cs typeface="Arial" panose="020B0604020202020204" pitchFamily="34" charset="0"/>
                <a:hlinkClick r:id="rId4"/>
              </a:rPr>
              <a:t>Child Safeguarding: Guide for Policy, Procedure and Practice </a:t>
            </a:r>
            <a:r>
              <a:rPr lang="en-IE" sz="1300" dirty="0" smtClean="0">
                <a:solidFill>
                  <a:prstClr val="black"/>
                </a:solidFill>
                <a:latin typeface="Arial" panose="020B0604020202020204" pitchFamily="34" charset="0"/>
                <a:ea typeface="+mn-ea"/>
                <a:cs typeface="Arial" panose="020B0604020202020204" pitchFamily="34" charset="0"/>
              </a:rPr>
              <a:t>which may be of support. </a:t>
            </a:r>
            <a:r>
              <a:rPr kumimoji="0" lang="en-IE" sz="13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p>
          <a:p>
            <a:pPr marL="228600" marR="0" lvl="0" indent="-228600" defTabSz="914400" eaLnBrk="1" fontAlgn="auto" latinLnBrk="0" hangingPunct="1">
              <a:lnSpc>
                <a:spcPct val="100000"/>
              </a:lnSpc>
              <a:spcBef>
                <a:spcPts val="0"/>
              </a:spcBef>
              <a:spcAft>
                <a:spcPts val="0"/>
              </a:spcAft>
              <a:buClr>
                <a:srgbClr val="006152"/>
              </a:buClr>
              <a:buSzTx/>
              <a:buFont typeface="+mj-lt"/>
              <a:buAutoNum type="arabicPeriod"/>
              <a:tabLst/>
              <a:defRPr/>
            </a:pPr>
            <a:endParaRPr lang="en-IE" sz="1300" dirty="0">
              <a:solidFill>
                <a:prstClr val="black"/>
              </a:solidFill>
              <a:latin typeface="Arial" panose="020B0604020202020204" pitchFamily="34" charset="0"/>
              <a:ea typeface="+mn-ea"/>
              <a:cs typeface="Arial" panose="020B0604020202020204" pitchFamily="34" charset="0"/>
            </a:endParaRPr>
          </a:p>
          <a:p>
            <a:pPr marL="228600" marR="0" lvl="0" indent="-228600" defTabSz="914400" eaLnBrk="1" fontAlgn="auto" latinLnBrk="0" hangingPunct="1">
              <a:lnSpc>
                <a:spcPct val="100000"/>
              </a:lnSpc>
              <a:spcBef>
                <a:spcPts val="0"/>
              </a:spcBef>
              <a:spcAft>
                <a:spcPts val="0"/>
              </a:spcAft>
              <a:buClr>
                <a:srgbClr val="006152"/>
              </a:buClr>
              <a:buSzTx/>
              <a:buFont typeface="+mj-lt"/>
              <a:buAutoNum type="arabicPeriod"/>
              <a:tabLst/>
              <a:defRPr/>
            </a:pPr>
            <a:r>
              <a:rPr lang="en-IE" sz="1300" dirty="0" smtClean="0">
                <a:solidFill>
                  <a:schemeClr val="tx1"/>
                </a:solidFill>
                <a:latin typeface="Arial" panose="020B0604020202020204" pitchFamily="34" charset="0"/>
                <a:ea typeface="+mn-ea"/>
                <a:cs typeface="Arial" panose="020B0604020202020204" pitchFamily="34" charset="0"/>
              </a:rPr>
              <a:t>In addition to following HSE Guidance on Developing Child Safeguarding Statements </a:t>
            </a:r>
            <a:r>
              <a:rPr lang="en-IE" sz="1300" dirty="0">
                <a:solidFill>
                  <a:prstClr val="black"/>
                </a:solidFill>
                <a:latin typeface="Arial" panose="020B0604020202020204" pitchFamily="34" charset="0"/>
                <a:ea typeface="+mn-ea"/>
                <a:cs typeface="Arial" panose="020B0604020202020204" pitchFamily="34" charset="0"/>
              </a:rPr>
              <a:t>i</a:t>
            </a:r>
            <a:r>
              <a:rPr lang="en-IE" sz="1300" dirty="0" smtClean="0">
                <a:solidFill>
                  <a:prstClr val="black"/>
                </a:solidFill>
                <a:latin typeface="Arial" panose="020B0604020202020204" pitchFamily="34" charset="0"/>
                <a:ea typeface="+mn-ea"/>
                <a:cs typeface="Arial" panose="020B0604020202020204" pitchFamily="34" charset="0"/>
              </a:rPr>
              <a:t>t </a:t>
            </a:r>
            <a:r>
              <a:rPr lang="en-IE" sz="1300" dirty="0">
                <a:solidFill>
                  <a:prstClr val="black"/>
                </a:solidFill>
                <a:latin typeface="Arial" panose="020B0604020202020204" pitchFamily="34" charset="0"/>
                <a:ea typeface="+mn-ea"/>
                <a:cs typeface="Arial" panose="020B0604020202020204" pitchFamily="34" charset="0"/>
              </a:rPr>
              <a:t>is advisable to refer to the Outcome Review Form used by the Tusla Child Safeguarding Statement Compliance </a:t>
            </a:r>
            <a:r>
              <a:rPr lang="en-IE" sz="1300" dirty="0" smtClean="0">
                <a:solidFill>
                  <a:prstClr val="black"/>
                </a:solidFill>
                <a:latin typeface="Arial" panose="020B0604020202020204" pitchFamily="34" charset="0"/>
                <a:ea typeface="+mn-ea"/>
                <a:cs typeface="Arial" panose="020B0604020202020204" pitchFamily="34" charset="0"/>
              </a:rPr>
              <a:t>Unit. </a:t>
            </a:r>
            <a:r>
              <a:rPr lang="en-IE" sz="1300" dirty="0">
                <a:solidFill>
                  <a:prstClr val="black"/>
                </a:solidFill>
                <a:latin typeface="Arial" panose="020B0604020202020204" pitchFamily="34" charset="0"/>
                <a:ea typeface="+mn-ea"/>
                <a:cs typeface="Arial" panose="020B0604020202020204" pitchFamily="34" charset="0"/>
              </a:rPr>
              <a:t>The form can be found on the Tusla website </a:t>
            </a:r>
            <a:r>
              <a:rPr lang="en-IE" sz="1300" dirty="0" smtClean="0">
                <a:solidFill>
                  <a:prstClr val="black"/>
                </a:solidFill>
                <a:latin typeface="Arial" panose="020B0604020202020204" pitchFamily="34" charset="0"/>
                <a:ea typeface="+mn-ea"/>
                <a:cs typeface="Arial" panose="020B0604020202020204" pitchFamily="34" charset="0"/>
                <a:hlinkClick r:id="rId5"/>
              </a:rPr>
              <a:t>www.tusla.ie</a:t>
            </a:r>
            <a:r>
              <a:rPr lang="en-IE" sz="1300" dirty="0" smtClean="0">
                <a:solidFill>
                  <a:prstClr val="black"/>
                </a:solidFill>
                <a:latin typeface="Arial" panose="020B0604020202020204" pitchFamily="34" charset="0"/>
                <a:ea typeface="+mn-ea"/>
                <a:cs typeface="Arial" panose="020B0604020202020204" pitchFamily="34" charset="0"/>
              </a:rPr>
              <a:t>.</a:t>
            </a:r>
            <a:endParaRPr kumimoji="0" lang="en-IE" sz="1300" b="0" i="0" u="none" strike="noStrike" kern="0" cap="none" spc="0" normalizeH="0" baseline="0" noProof="0" dirty="0" smtClean="0">
              <a:ln>
                <a:noFill/>
              </a:ln>
              <a:solidFill>
                <a:srgbClr val="FF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204634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xfrm>
            <a:off x="1986152" y="1978609"/>
            <a:ext cx="5171694" cy="505908"/>
          </a:xfrm>
          <a:prstGeom prst="rect">
            <a:avLst/>
          </a:prstGeom>
        </p:spPr>
        <p:txBody>
          <a:bodyPr vert="horz" wrap="square" lIns="0" tIns="13335" rIns="0" bIns="0" rtlCol="0">
            <a:spAutoFit/>
          </a:bodyPr>
          <a:lstStyle/>
          <a:p>
            <a:pPr algn="ctr">
              <a:lnSpc>
                <a:spcPct val="100000"/>
              </a:lnSpc>
              <a:spcBef>
                <a:spcPts val="105"/>
              </a:spcBef>
            </a:pPr>
            <a:r>
              <a:rPr lang="en-IE" sz="3200" dirty="0" smtClean="0"/>
              <a:t>Breakdown of Findings</a:t>
            </a:r>
            <a:endParaRPr sz="1600" b="0" dirty="0"/>
          </a:p>
        </p:txBody>
      </p:sp>
    </p:spTree>
    <p:extLst>
      <p:ext uri="{BB962C8B-B14F-4D97-AF65-F5344CB8AC3E}">
        <p14:creationId xmlns:p14="http://schemas.microsoft.com/office/powerpoint/2010/main" val="6704689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228600" y="2223261"/>
            <a:ext cx="6324600" cy="1446550"/>
          </a:xfrm>
          <a:prstGeom prst="rect">
            <a:avLst/>
          </a:prstGeom>
        </p:spPr>
        <p:txBody>
          <a:bodyPr wrap="square">
            <a:spAutoFit/>
          </a:bodyPr>
          <a:lstStyle/>
          <a:p>
            <a:r>
              <a:rPr lang="en-IE" sz="1400" b="1" dirty="0" smtClean="0">
                <a:latin typeface="Arial" panose="020B0604020202020204" pitchFamily="34" charset="0"/>
                <a:cs typeface="Arial" panose="020B0604020202020204" pitchFamily="34" charset="0"/>
              </a:rPr>
              <a:t>Key Findings:</a:t>
            </a:r>
          </a:p>
          <a:p>
            <a:endParaRPr lang="en-IE" sz="1400" dirty="0" smtClean="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IE" sz="1200" dirty="0" smtClean="0"/>
              <a:t>All 13 services had undertaken a ‘Child Safeguarding’ Risk Assessment</a:t>
            </a:r>
          </a:p>
          <a:p>
            <a:endParaRPr lang="en-IE" sz="1200" dirty="0" smtClean="0"/>
          </a:p>
          <a:p>
            <a:pPr marL="171450" indent="-171450">
              <a:buFont typeface="Arial" panose="020B0604020202020204" pitchFamily="34" charset="0"/>
              <a:buChar char="•"/>
            </a:pPr>
            <a:r>
              <a:rPr lang="en-IE" sz="1200" dirty="0" smtClean="0"/>
              <a:t>Gaps were identified in 9 of the 13 risk assessments i.e. it was determined that additional risks should have been considered based on the nature of the services and the activities provided. </a:t>
            </a:r>
            <a:endParaRPr lang="en-IE" sz="1200" dirty="0"/>
          </a:p>
        </p:txBody>
      </p:sp>
      <p:graphicFrame>
        <p:nvGraphicFramePr>
          <p:cNvPr id="16" name="Table 15"/>
          <p:cNvGraphicFramePr>
            <a:graphicFrameLocks noGrp="1"/>
          </p:cNvGraphicFramePr>
          <p:nvPr>
            <p:extLst>
              <p:ext uri="{D42A27DB-BD31-4B8C-83A1-F6EECF244321}">
                <p14:modId xmlns:p14="http://schemas.microsoft.com/office/powerpoint/2010/main" val="2384416888"/>
              </p:ext>
            </p:extLst>
          </p:nvPr>
        </p:nvGraphicFramePr>
        <p:xfrm>
          <a:off x="228600" y="1002756"/>
          <a:ext cx="6324600" cy="1010920"/>
        </p:xfrm>
        <a:graphic>
          <a:graphicData uri="http://schemas.openxmlformats.org/drawingml/2006/table">
            <a:tbl>
              <a:tblPr firstRow="1" bandRow="1">
                <a:tableStyleId>{5C22544A-7EE6-4342-B048-85BDC9FD1C3A}</a:tableStyleId>
              </a:tblPr>
              <a:tblGrid>
                <a:gridCol w="6324600">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An assessment of any potential for harm to a child must be undertaken (risk assessment). </a:t>
                      </a:r>
                      <a:endParaRPr lang="en-IE" sz="1200" dirty="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sp>
        <p:nvSpPr>
          <p:cNvPr id="7" name="Title 1"/>
          <p:cNvSpPr txBox="1">
            <a:spLocks/>
          </p:cNvSpPr>
          <p:nvPr/>
        </p:nvSpPr>
        <p:spPr>
          <a:xfrm>
            <a:off x="1210361" y="354839"/>
            <a:ext cx="7793320" cy="369332"/>
          </a:xfrm>
          <a:prstGeom prst="rect">
            <a:avLst/>
          </a:prstGeom>
        </p:spPr>
        <p:txBody>
          <a:bodyPr wrap="square" lIns="0" tIns="0" rIns="0" bIns="0">
            <a:spAutoFit/>
          </a:bodyPr>
          <a:lstStyle>
            <a:lvl1pPr>
              <a:defRPr sz="2400" b="1" i="0">
                <a:solidFill>
                  <a:schemeClr val="bg1"/>
                </a:solidFill>
                <a:latin typeface="Arial"/>
                <a:ea typeface="+mj-ea"/>
                <a:cs typeface="Arial"/>
              </a:defRPr>
            </a:lvl1pPr>
          </a:lstStyle>
          <a:p>
            <a:r>
              <a:rPr lang="en-IE" dirty="0" smtClean="0"/>
              <a:t>Risk Assessment | </a:t>
            </a:r>
            <a:r>
              <a:rPr lang="en-IE" sz="1800" b="0" dirty="0" smtClean="0"/>
              <a:t>Was a sufficient risk assessment undertaken?</a:t>
            </a:r>
            <a:endParaRPr lang="en-IE" dirty="0"/>
          </a:p>
        </p:txBody>
      </p:sp>
      <p:graphicFrame>
        <p:nvGraphicFramePr>
          <p:cNvPr id="4" name="Table 3"/>
          <p:cNvGraphicFramePr>
            <a:graphicFrameLocks noGrp="1"/>
          </p:cNvGraphicFramePr>
          <p:nvPr>
            <p:extLst>
              <p:ext uri="{D42A27DB-BD31-4B8C-83A1-F6EECF244321}">
                <p14:modId xmlns:p14="http://schemas.microsoft.com/office/powerpoint/2010/main" val="3662645735"/>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4</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9</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30%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3002193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26400"/>
            <a:ext cx="7400239" cy="369332"/>
          </a:xfrm>
        </p:spPr>
        <p:txBody>
          <a:bodyPr/>
          <a:lstStyle/>
          <a:p>
            <a:r>
              <a:rPr lang="en-IE" dirty="0" smtClean="0"/>
              <a:t>Child Safeguarding Statement | </a:t>
            </a:r>
            <a:r>
              <a:rPr lang="en-IE" sz="1800" b="0" dirty="0" smtClean="0"/>
              <a:t>Legislative Requirements</a:t>
            </a:r>
            <a:r>
              <a:rPr lang="en-IE" dirty="0" smtClean="0"/>
              <a:t> </a:t>
            </a:r>
            <a:endParaRPr lang="en-IE" dirty="0"/>
          </a:p>
        </p:txBody>
      </p:sp>
      <p:sp>
        <p:nvSpPr>
          <p:cNvPr id="12" name="Rectangle 11"/>
          <p:cNvSpPr/>
          <p:nvPr/>
        </p:nvSpPr>
        <p:spPr>
          <a:xfrm>
            <a:off x="208902" y="2380544"/>
            <a:ext cx="7258698" cy="1785104"/>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200" dirty="0" smtClean="0">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All </a:t>
            </a:r>
            <a:r>
              <a:rPr lang="en-IE" sz="1200" dirty="0">
                <a:latin typeface="Arial" panose="020B0604020202020204" pitchFamily="34" charset="0"/>
                <a:cs typeface="Arial" panose="020B0604020202020204" pitchFamily="34" charset="0"/>
              </a:rPr>
              <a:t>13 services had a Child Safeguarding Statement in </a:t>
            </a:r>
            <a:r>
              <a:rPr lang="en-IE" sz="1200" dirty="0" smtClean="0">
                <a:latin typeface="Arial" panose="020B0604020202020204" pitchFamily="34" charset="0"/>
                <a:cs typeface="Arial" panose="020B0604020202020204" pitchFamily="34" charset="0"/>
              </a:rPr>
              <a:t>place </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E" sz="1200" dirty="0">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a:latin typeface="Arial" panose="020B0604020202020204" pitchFamily="34" charset="0"/>
                <a:cs typeface="Arial" panose="020B0604020202020204" pitchFamily="34" charset="0"/>
              </a:rPr>
              <a:t>Gaps </a:t>
            </a:r>
            <a:r>
              <a:rPr lang="en-IE" sz="1200" dirty="0" smtClean="0">
                <a:latin typeface="Arial" panose="020B0604020202020204" pitchFamily="34" charset="0"/>
                <a:cs typeface="Arial" panose="020B0604020202020204" pitchFamily="34" charset="0"/>
              </a:rPr>
              <a:t>noted in 12 Child Safeguarding Statements included the following:</a:t>
            </a:r>
            <a:endParaRPr lang="en-IE" sz="1200" dirty="0">
              <a:latin typeface="Arial" panose="020B0604020202020204" pitchFamily="34" charset="0"/>
              <a:cs typeface="Arial" panose="020B0604020202020204" pitchFamily="34" charset="0"/>
            </a:endParaRPr>
          </a:p>
          <a:p>
            <a:pPr lvl="1">
              <a:defRPr/>
            </a:pPr>
            <a:r>
              <a:rPr lang="en-IE" sz="1200" dirty="0">
                <a:latin typeface="Arial" panose="020B0604020202020204" pitchFamily="34" charset="0"/>
                <a:cs typeface="Arial" panose="020B0604020202020204" pitchFamily="34" charset="0"/>
              </a:rPr>
              <a:t> </a:t>
            </a:r>
            <a:r>
              <a:rPr lang="en-IE" sz="1200" dirty="0" smtClean="0">
                <a:latin typeface="Arial" panose="020B0604020202020204" pitchFamily="34" charset="0"/>
                <a:cs typeface="Arial" panose="020B0604020202020204" pitchFamily="34" charset="0"/>
              </a:rPr>
              <a:t>     - An assessment of risk was not included in the CSS</a:t>
            </a:r>
          </a:p>
          <a:p>
            <a:pPr lvl="1">
              <a:defRPr/>
            </a:pPr>
            <a:r>
              <a:rPr lang="en-IE" sz="1200" dirty="0" smtClean="0">
                <a:latin typeface="Arial" panose="020B0604020202020204" pitchFamily="34" charset="0"/>
                <a:cs typeface="Arial" panose="020B0604020202020204" pitchFamily="34" charset="0"/>
              </a:rPr>
              <a:t>      - The Procedure for Maintaining a List of Mandated Persons was not included</a:t>
            </a:r>
          </a:p>
          <a:p>
            <a:pPr lvl="1">
              <a:defRPr/>
            </a:pPr>
            <a:r>
              <a:rPr lang="en-IE" sz="1200" dirty="0" smtClean="0">
                <a:latin typeface="Arial" panose="020B0604020202020204" pitchFamily="34" charset="0"/>
                <a:cs typeface="Arial" panose="020B0604020202020204" pitchFamily="34" charset="0"/>
              </a:rPr>
              <a:t>      - The Procedure for Appointing a Relevant Person was not included</a:t>
            </a:r>
          </a:p>
          <a:p>
            <a:pPr lvl="1">
              <a:defRPr/>
            </a:pPr>
            <a:r>
              <a:rPr lang="en-IE" sz="1200" dirty="0" smtClean="0">
                <a:latin typeface="Arial" panose="020B0604020202020204" pitchFamily="34" charset="0"/>
                <a:cs typeface="Arial" panose="020B0604020202020204" pitchFamily="34" charset="0"/>
              </a:rPr>
              <a:t>      - The Relevant Person was not named on the CSS</a:t>
            </a:r>
            <a:endPar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1329712679"/>
              </p:ext>
            </p:extLst>
          </p:nvPr>
        </p:nvGraphicFramePr>
        <p:xfrm>
          <a:off x="265404" y="971550"/>
          <a:ext cx="6287796" cy="1193800"/>
        </p:xfrm>
        <a:graphic>
          <a:graphicData uri="http://schemas.openxmlformats.org/drawingml/2006/table">
            <a:tbl>
              <a:tblPr firstRow="1" bandRow="1">
                <a:tableStyleId>{5C22544A-7EE6-4342-B048-85BDC9FD1C3A}</a:tableStyleId>
              </a:tblPr>
              <a:tblGrid>
                <a:gridCol w="62877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 Child Safeguarding Statement (CSS) must be prepared in accordance with legislative requirements*.</a:t>
                      </a: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sp>
        <p:nvSpPr>
          <p:cNvPr id="4" name="TextBox 3"/>
          <p:cNvSpPr txBox="1"/>
          <p:nvPr/>
        </p:nvSpPr>
        <p:spPr>
          <a:xfrm>
            <a:off x="208902" y="4398406"/>
            <a:ext cx="8878596" cy="53860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100" b="0" i="0" u="none" strike="noStrike" kern="0" cap="none" spc="0" normalizeH="0" baseline="0" noProof="0" dirty="0" smtClean="0">
                <a:ln>
                  <a:noFill/>
                </a:ln>
                <a:solidFill>
                  <a:sysClr val="windowText" lastClr="000000"/>
                </a:solidFill>
                <a:effectLst/>
                <a:uLnTx/>
                <a:uFillTx/>
              </a:rPr>
              <a:t>*</a:t>
            </a:r>
            <a:r>
              <a:rPr kumimoji="0" lang="en-IE" sz="900" b="0" i="0" u="none" strike="noStrike" kern="0" cap="none" spc="0" normalizeH="0" baseline="0" noProof="0" dirty="0" smtClean="0">
                <a:ln>
                  <a:noFill/>
                </a:ln>
                <a:solidFill>
                  <a:sysClr val="windowText" lastClr="000000"/>
                </a:solidFill>
                <a:effectLst/>
                <a:uLnTx/>
                <a:uFillTx/>
              </a:rPr>
              <a:t>(i) The CSS must describe the service being provided and the principles to be observed to safeguard children while availing of the service (ii) A Relevant Person must be appointed for the purpose of the CSS (iii) The CSS must include a written assessment of any potential for harm to a child while availing of the service (iv) The CSS must specify the procedures that are in place to manage any risk identified and the prescribed procedures required to be in place, as listed in Section 11(3) of the Act . </a:t>
            </a:r>
            <a:endParaRPr kumimoji="0" lang="en-IE" sz="900" b="0" i="0" u="none" strike="noStrike" kern="0" cap="none" spc="0" normalizeH="0" baseline="0" noProof="0" dirty="0">
              <a:ln>
                <a:noFill/>
              </a:ln>
              <a:solidFill>
                <a:sysClr val="windowText" lastClr="000000"/>
              </a:solidFill>
              <a:effectLst/>
              <a:uLnTx/>
              <a:uFillTx/>
            </a:endParaRPr>
          </a:p>
        </p:txBody>
      </p:sp>
      <p:graphicFrame>
        <p:nvGraphicFramePr>
          <p:cNvPr id="13" name="Table 12"/>
          <p:cNvGraphicFramePr>
            <a:graphicFrameLocks noGrp="1"/>
          </p:cNvGraphicFramePr>
          <p:nvPr>
            <p:extLst>
              <p:ext uri="{D42A27DB-BD31-4B8C-83A1-F6EECF244321}">
                <p14:modId xmlns:p14="http://schemas.microsoft.com/office/powerpoint/2010/main" val="2030176081"/>
              </p:ext>
            </p:extLst>
          </p:nvPr>
        </p:nvGraphicFramePr>
        <p:xfrm>
          <a:off x="6705600" y="1002756"/>
          <a:ext cx="2174488" cy="176444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200" b="0" i="0" u="none" strike="noStrike" dirty="0" smtClean="0">
                          <a:solidFill>
                            <a:srgbClr val="000000"/>
                          </a:solidFill>
                          <a:effectLst/>
                          <a:latin typeface="Arial" panose="020B0604020202020204" pitchFamily="34" charset="0"/>
                        </a:rPr>
                        <a:t>1</a:t>
                      </a:r>
                      <a:endParaRPr lang="en-IE" sz="12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200" b="0" i="0" u="none" strike="noStrike" dirty="0" smtClean="0">
                          <a:solidFill>
                            <a:srgbClr val="000000"/>
                          </a:solidFill>
                          <a:effectLst/>
                          <a:latin typeface="Arial" panose="020B0604020202020204" pitchFamily="34" charset="0"/>
                        </a:rPr>
                        <a:t>12</a:t>
                      </a:r>
                      <a:endParaRPr lang="en-IE" sz="12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200" b="0" i="0" u="none" strike="noStrike" dirty="0" smtClean="0">
                          <a:solidFill>
                            <a:srgbClr val="000000"/>
                          </a:solidFill>
                          <a:effectLst/>
                          <a:latin typeface="Arial" panose="020B0604020202020204" pitchFamily="34" charset="0"/>
                        </a:rPr>
                        <a:t>0</a:t>
                      </a:r>
                      <a:endParaRPr lang="en-IE" sz="12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8%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3504421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4680</TotalTime>
  <Words>2558</Words>
  <Application>Microsoft Office PowerPoint</Application>
  <PresentationFormat>On-screen Show (16:9)</PresentationFormat>
  <Paragraphs>395</Paragraphs>
  <Slides>20</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Calibri</vt:lpstr>
      <vt:lpstr>Office Theme</vt:lpstr>
      <vt:lpstr>PowerPoint Presentation</vt:lpstr>
      <vt:lpstr>Services selected for Compliance Check</vt:lpstr>
      <vt:lpstr>Summary of Findings </vt:lpstr>
      <vt:lpstr>Summary of Findings (Continued)</vt:lpstr>
      <vt:lpstr>Summary of Findings (Continued)</vt:lpstr>
      <vt:lpstr>Learning</vt:lpstr>
      <vt:lpstr>Breakdown of Findings</vt:lpstr>
      <vt:lpstr>PowerPoint Presentation</vt:lpstr>
      <vt:lpstr>Child Safeguarding Statement | Legislative Requirements </vt:lpstr>
      <vt:lpstr>Child Safeguarding Statement | Guidance issued by Tusla</vt:lpstr>
      <vt:lpstr>Child Safeguarding Statement | Display</vt:lpstr>
      <vt:lpstr>Child Safeguarding Statement | Furnished and made available </vt:lpstr>
      <vt:lpstr>Child Safeguarding Statement | Review </vt:lpstr>
      <vt:lpstr>Child Protection &amp; Welfare Policy | Appendix 3 or equivalent </vt:lpstr>
      <vt:lpstr>Child Protection &amp; Welfare Policy | Funded &amp; Contracted*</vt:lpstr>
      <vt:lpstr>Mandatory Training | 'An Introduction to Children First' 3 yearly </vt:lpstr>
      <vt:lpstr>Child Protection &amp; Welfare Records | Record Management</vt:lpstr>
      <vt:lpstr>CP&amp;W Concerns | Reporting Procedure</vt:lpstr>
      <vt:lpstr>Governance | Self-Audit Checklists</vt:lpstr>
      <vt:lpstr>Please direct queries to: HSE Children First National Office childrenfirst@hse.ie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Proofreading Academy Student</dc:creator>
  <cp:lastModifiedBy>Jennifer Healy (Children First Training &amp; Development Officer)</cp:lastModifiedBy>
  <cp:revision>142</cp:revision>
  <cp:lastPrinted>2024-02-06T12:57:16Z</cp:lastPrinted>
  <dcterms:created xsi:type="dcterms:W3CDTF">2024-01-17T14:37:24Z</dcterms:created>
  <dcterms:modified xsi:type="dcterms:W3CDTF">2024-06-26T11:59:02Z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2023-12-20T00:00:00Z</vt:filetime>
  </property>
  <property fmtid="{D5CDD505-2E9C-101B-9397-08002B2CF9AE}" pid="3" name="Creator">
    <vt:lpwstr>Microsoft® PowerPoint® 2016</vt:lpwstr>
  </property>
  <property fmtid="{D5CDD505-2E9C-101B-9397-08002B2CF9AE}" pid="4" name="LastSaved">
    <vt:filetime>2024-01-17T00:00:00Z</vt:filetime>
  </property>
  <property fmtid="{D5CDD505-2E9C-101B-9397-08002B2CF9AE}" pid="5" name="Producer">
    <vt:lpwstr>Microsoft® PowerPoint® 2016</vt:lpwstr>
  </property>
</Properties>
</file>