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88" r:id="rId2"/>
    <p:sldId id="257" r:id="rId3"/>
    <p:sldId id="294" r:id="rId4"/>
    <p:sldId id="283" r:id="rId5"/>
    <p:sldId id="291" r:id="rId6"/>
    <p:sldId id="292" r:id="rId7"/>
    <p:sldId id="290" r:id="rId8"/>
    <p:sldId id="287" r:id="rId9"/>
    <p:sldId id="268" r:id="rId10"/>
    <p:sldId id="269" r:id="rId11"/>
    <p:sldId id="270" r:id="rId12"/>
    <p:sldId id="272" r:id="rId13"/>
    <p:sldId id="273" r:id="rId14"/>
    <p:sldId id="274" r:id="rId15"/>
    <p:sldId id="275" r:id="rId16"/>
    <p:sldId id="276" r:id="rId17"/>
    <p:sldId id="277" r:id="rId18"/>
    <p:sldId id="278" r:id="rId19"/>
    <p:sldId id="266" r:id="rId20"/>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a:srgbClr val="71A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86" d="100"/>
          <a:sy n="86" d="100"/>
        </p:scale>
        <p:origin x="21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26/06/2024</a:t>
            </a:fld>
            <a:endParaRPr lang="en-IE"/>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3</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51679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4</a:t>
            </a:fld>
            <a:endParaRPr lang="en-IE"/>
          </a:p>
        </p:txBody>
      </p:sp>
    </p:spTree>
    <p:extLst>
      <p:ext uri="{BB962C8B-B14F-4D97-AF65-F5344CB8AC3E}">
        <p14:creationId xmlns:p14="http://schemas.microsoft.com/office/powerpoint/2010/main" val="280680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6</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07949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10</a:t>
            </a:fld>
            <a:endParaRPr lang="en-IE"/>
          </a:p>
        </p:txBody>
      </p:sp>
    </p:spTree>
    <p:extLst>
      <p:ext uri="{BB962C8B-B14F-4D97-AF65-F5344CB8AC3E}">
        <p14:creationId xmlns:p14="http://schemas.microsoft.com/office/powerpoint/2010/main" val="606216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14</a:t>
            </a:fld>
            <a:endParaRPr lang="en-IE"/>
          </a:p>
        </p:txBody>
      </p:sp>
    </p:spTree>
    <p:extLst>
      <p:ext uri="{BB962C8B-B14F-4D97-AF65-F5344CB8AC3E}">
        <p14:creationId xmlns:p14="http://schemas.microsoft.com/office/powerpoint/2010/main" val="1793257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15</a:t>
            </a:fld>
            <a:endParaRPr lang="en-IE"/>
          </a:p>
        </p:txBody>
      </p:sp>
    </p:spTree>
    <p:extLst>
      <p:ext uri="{BB962C8B-B14F-4D97-AF65-F5344CB8AC3E}">
        <p14:creationId xmlns:p14="http://schemas.microsoft.com/office/powerpoint/2010/main" val="65922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16</a:t>
            </a:fld>
            <a:endParaRPr lang="en-IE"/>
          </a:p>
        </p:txBody>
      </p:sp>
    </p:spTree>
    <p:extLst>
      <p:ext uri="{BB962C8B-B14F-4D97-AF65-F5344CB8AC3E}">
        <p14:creationId xmlns:p14="http://schemas.microsoft.com/office/powerpoint/2010/main" val="507083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17</a:t>
            </a:fld>
            <a:endParaRPr lang="en-IE"/>
          </a:p>
        </p:txBody>
      </p:sp>
    </p:spTree>
    <p:extLst>
      <p:ext uri="{BB962C8B-B14F-4D97-AF65-F5344CB8AC3E}">
        <p14:creationId xmlns:p14="http://schemas.microsoft.com/office/powerpoint/2010/main" val="3229089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18</a:t>
            </a:fld>
            <a:endParaRPr lang="en-IE"/>
          </a:p>
        </p:txBody>
      </p:sp>
    </p:spTree>
    <p:extLst>
      <p:ext uri="{BB962C8B-B14F-4D97-AF65-F5344CB8AC3E}">
        <p14:creationId xmlns:p14="http://schemas.microsoft.com/office/powerpoint/2010/main" val="4141513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hse.ie/eng/services/list/2/primarycare/childrenfirst/compliance-self-audit-checklist/hse-children-first-national-office-compliance-assurance-framework.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usla.i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hse.ie/eng/services/list/2/primarycare/childrenfirst/child-safeguarding-statemen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hse.ie/eng/services/list/2/primarycare/childrenfirs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Children</a:t>
            </a:r>
            <a:r>
              <a:rPr kumimoji="0" sz="2400" b="1" i="0" u="none" strike="noStrike" kern="0" cap="none" spc="-12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First</a:t>
            </a: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Compliance Assurance Checks</a:t>
            </a: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1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000" b="1"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a:ln>
                <a:noFill/>
              </a:ln>
              <a:solidFill>
                <a:prstClr val="white"/>
              </a:solidFill>
              <a:effectLst/>
              <a:uLnTx/>
              <a:uFillTx/>
              <a:latin typeface="Calibri"/>
              <a:ea typeface="+mn-ea"/>
              <a:cs typeface="+mn-cs"/>
            </a:endParaRPr>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952750"/>
            <a:ext cx="6553200" cy="677108"/>
          </a:xfrm>
          <a:prstGeom prst="rect">
            <a:avLst/>
          </a:prstGeom>
          <a:noFill/>
        </p:spPr>
        <p:txBody>
          <a:bodyPr wrap="square" rtlCol="0">
            <a:spAutoFit/>
          </a:bodyPr>
          <a:lstStyle/>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20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Overview Report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1800" b="0"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Dental Services | Primary Care |</a:t>
            </a:r>
            <a:r>
              <a:rPr kumimoji="0" lang="en-IE" sz="1800" b="0" i="0" u="none" strike="noStrike" kern="0" cap="none" spc="-1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Q1</a:t>
            </a:r>
            <a:r>
              <a:rPr kumimoji="0" lang="en-IE" sz="1800" b="0"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2024</a:t>
            </a:r>
            <a:endParaRPr kumimoji="0" lang="en-IE" sz="18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5818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smtClean="0"/>
              <a:t>Child Safeguarding Statement | </a:t>
            </a:r>
            <a:r>
              <a:rPr lang="en-IE" sz="1800" b="0" dirty="0" smtClean="0"/>
              <a:t>Legislative Requirements</a:t>
            </a:r>
            <a:r>
              <a:rPr lang="en-IE" dirty="0" smtClean="0"/>
              <a:t> </a:t>
            </a:r>
            <a:endParaRPr lang="en-IE" dirty="0"/>
          </a:p>
        </p:txBody>
      </p:sp>
      <p:sp>
        <p:nvSpPr>
          <p:cNvPr id="12" name="Rectangle 11"/>
          <p:cNvSpPr/>
          <p:nvPr/>
        </p:nvSpPr>
        <p:spPr>
          <a:xfrm>
            <a:off x="208902" y="2380544"/>
            <a:ext cx="6191898" cy="172354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All Child Safeguarding Statements were deemed to have been developed in line with the requirements of the Children First Act 2015. </a:t>
            </a: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en-IE" sz="1200" b="1" dirty="0" smtClean="0"/>
              <a:t>Note: </a:t>
            </a:r>
            <a:r>
              <a:rPr lang="en-IE" sz="1200" dirty="0" smtClean="0"/>
              <a:t>The </a:t>
            </a:r>
            <a:r>
              <a:rPr lang="en-IE" sz="1200" dirty="0"/>
              <a:t>procedure for appointing a Relevant Person was not being fully implemented in one service. A review of the procedure was recommended.  </a:t>
            </a:r>
          </a:p>
          <a:p>
            <a:pPr marR="0" lvl="0" defTabSz="914400" eaLnBrk="1" fontAlgn="auto" latinLnBrk="0" hangingPunct="1">
              <a:lnSpc>
                <a:spcPct val="100000"/>
              </a:lnSpc>
              <a:spcBef>
                <a:spcPts val="0"/>
              </a:spcBef>
              <a:spcAft>
                <a:spcPts val="0"/>
              </a:spcAft>
              <a:buClrTx/>
              <a:buSzTx/>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379356604"/>
              </p:ext>
            </p:extLst>
          </p:nvPr>
        </p:nvGraphicFramePr>
        <p:xfrm>
          <a:off x="265404" y="971550"/>
          <a:ext cx="6008396" cy="1193800"/>
        </p:xfrm>
        <a:graphic>
          <a:graphicData uri="http://schemas.openxmlformats.org/drawingml/2006/table">
            <a:tbl>
              <a:tblPr firstRow="1" bandRow="1">
                <a:tableStyleId>{5C22544A-7EE6-4342-B048-85BDC9FD1C3A}</a:tableStyleId>
              </a:tblPr>
              <a:tblGrid>
                <a:gridCol w="6008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104093"/>
            <a:ext cx="8726196" cy="738664"/>
          </a:xfrm>
          <a:prstGeom prst="rect">
            <a:avLst/>
          </a:prstGeom>
          <a:noFill/>
        </p:spPr>
        <p:txBody>
          <a:bodyPr wrap="square" rtlCol="0">
            <a:spAutoFit/>
          </a:bodyPr>
          <a:lstStyle/>
          <a:p>
            <a:r>
              <a:rPr lang="en-IE" sz="1200" dirty="0" smtClean="0"/>
              <a:t>*</a:t>
            </a:r>
            <a:r>
              <a:rPr lang="en-IE" sz="1000" dirty="0" smtClean="0"/>
              <a:t>(i) The CSS must describe the service being provided and the principles to be observed to safeguard children while availing of the service (ii) A Relevant Person must be appointed for the purpose of the CSS (iii) The CSS must include a written assessment of any potential for harm to a child while availing of the service (iv) The CSS must specify the procedures that are in place to manage any risk identified and the prescribed procedures required to be in place, as listed in Section 11(3) of the Children First Act 2015. </a:t>
            </a:r>
            <a:endParaRPr lang="en-IE" sz="1000" dirty="0"/>
          </a:p>
        </p:txBody>
      </p:sp>
      <p:graphicFrame>
        <p:nvGraphicFramePr>
          <p:cNvPr id="11" name="Table 10"/>
          <p:cNvGraphicFramePr>
            <a:graphicFrameLocks noGrp="1"/>
          </p:cNvGraphicFramePr>
          <p:nvPr>
            <p:extLst>
              <p:ext uri="{D42A27DB-BD31-4B8C-83A1-F6EECF244321}">
                <p14:modId xmlns:p14="http://schemas.microsoft.com/office/powerpoint/2010/main" val="427982204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612232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51966"/>
            <a:ext cx="7400239" cy="369332"/>
          </a:xfrm>
        </p:spPr>
        <p:txBody>
          <a:bodyPr/>
          <a:lstStyle/>
          <a:p>
            <a:r>
              <a:rPr lang="en-IE" dirty="0" smtClean="0"/>
              <a:t>Child Safeguarding Statement | </a:t>
            </a:r>
            <a:r>
              <a:rPr lang="en-IE" sz="1800" b="0" dirty="0" smtClean="0"/>
              <a:t>Guidance issued by </a:t>
            </a:r>
            <a:r>
              <a:rPr lang="en-IE" sz="1800" b="0" dirty="0" err="1" smtClean="0"/>
              <a:t>Tusla</a:t>
            </a:r>
            <a:endParaRPr lang="en-IE" sz="1800" b="0" dirty="0"/>
          </a:p>
        </p:txBody>
      </p:sp>
      <p:sp>
        <p:nvSpPr>
          <p:cNvPr id="12" name="Rectangle 11"/>
          <p:cNvSpPr/>
          <p:nvPr/>
        </p:nvSpPr>
        <p:spPr>
          <a:xfrm>
            <a:off x="208902" y="2380544"/>
            <a:ext cx="6914502" cy="218521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a:t>
            </a:r>
            <a:r>
              <a:rPr kumimoji="0" lang="en-IE" sz="1400" b="1"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 Some services could not evidence in their risk assessments that they had </a:t>
            </a:r>
            <a:r>
              <a:rPr lang="en-IE" sz="1200" dirty="0" smtClean="0">
                <a:latin typeface="Arial" panose="020B0604020202020204" pitchFamily="34" charset="0"/>
                <a:cs typeface="Arial" panose="020B0604020202020204" pitchFamily="34" charset="0"/>
              </a:rPr>
              <a:t>considered: </a:t>
            </a:r>
            <a:endParaRPr lang="en-IE" sz="1200"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a:latin typeface="Arial" panose="020B0604020202020204" pitchFamily="34" charset="0"/>
                <a:cs typeface="Arial" panose="020B0604020202020204" pitchFamily="34" charset="0"/>
              </a:rPr>
              <a:t>            (</a:t>
            </a:r>
            <a:r>
              <a:rPr lang="en-IE" sz="1200" dirty="0" err="1">
                <a:latin typeface="Arial" panose="020B0604020202020204" pitchFamily="34" charset="0"/>
                <a:cs typeface="Arial" panose="020B0604020202020204" pitchFamily="34" charset="0"/>
              </a:rPr>
              <a:t>i</a:t>
            </a:r>
            <a:r>
              <a:rPr lang="en-IE" sz="1200" dirty="0">
                <a:latin typeface="Arial" panose="020B0604020202020204" pitchFamily="34" charset="0"/>
                <a:cs typeface="Arial" panose="020B0604020202020204" pitchFamily="34" charset="0"/>
              </a:rPr>
              <a:t>) risk of harm to a child through access to ICT and online activities, and, </a:t>
            </a:r>
          </a:p>
          <a:p>
            <a:pPr marR="0" lvl="0" defTabSz="914400" eaLnBrk="1" fontAlgn="auto" latinLnBrk="0" hangingPunct="1">
              <a:lnSpc>
                <a:spcPct val="100000"/>
              </a:lnSpc>
              <a:spcBef>
                <a:spcPts val="0"/>
              </a:spcBef>
              <a:spcAft>
                <a:spcPts val="0"/>
              </a:spcAft>
              <a:buClrTx/>
              <a:buSzTx/>
              <a:tabLst/>
              <a:defRPr/>
            </a:pPr>
            <a:r>
              <a:rPr lang="en-IE" sz="1200" dirty="0">
                <a:latin typeface="Arial" panose="020B0604020202020204" pitchFamily="34" charset="0"/>
                <a:cs typeface="Arial" panose="020B0604020202020204" pitchFamily="34" charset="0"/>
              </a:rPr>
              <a:t>            (ii) risk of harm to a child through the use or misuse of digital images. </a:t>
            </a:r>
            <a:endParaRPr lang="en-IE" sz="1200" dirty="0" smtClean="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One service did have a guidance document in place asking that staff inform parents/guardians that dental visits are not to be recorded but this was not mentioned in the Risk Assessment or Child Safeguarding Statement. </a:t>
            </a:r>
            <a:endParaRPr lang="en-IE" sz="1200"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679298656"/>
              </p:ext>
            </p:extLst>
          </p:nvPr>
        </p:nvGraphicFramePr>
        <p:xfrm>
          <a:off x="265404" y="971550"/>
          <a:ext cx="5830596" cy="119380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must be developed with due regard to, and in accordance with, any guidelines issued by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565758"/>
            <a:ext cx="7430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*Guidelines referenced in</a:t>
            </a:r>
            <a:r>
              <a:rPr kumimoji="0" lang="en-IE" sz="1000" b="0" i="0" u="none" strike="noStrike" kern="0" cap="none" spc="0" normalizeH="0" noProof="0" dirty="0" smtClean="0">
                <a:ln>
                  <a:noFill/>
                </a:ln>
                <a:solidFill>
                  <a:sysClr val="windowText" lastClr="000000"/>
                </a:solidFill>
                <a:effectLst/>
                <a:uLnTx/>
                <a:uFillTx/>
              </a:rPr>
              <a:t> this section of report</a:t>
            </a:r>
            <a:r>
              <a:rPr kumimoji="0" lang="en-IE" sz="1000" b="0" i="0" u="none" strike="noStrike" kern="0" cap="none" spc="0" normalizeH="0" baseline="0" noProof="0" dirty="0" smtClean="0">
                <a:ln>
                  <a:noFill/>
                </a:ln>
                <a:solidFill>
                  <a:sysClr val="windowText" lastClr="000000"/>
                </a:solidFill>
                <a:effectLst/>
                <a:uLnTx/>
                <a:uFillTx/>
              </a:rPr>
              <a:t> are taken from </a:t>
            </a:r>
            <a:r>
              <a:rPr kumimoji="0" lang="en-IE" sz="1000" b="0" i="0" u="none" strike="noStrike" kern="0" cap="none" spc="0" normalizeH="0" baseline="0" noProof="0" dirty="0" err="1" smtClean="0">
                <a:ln>
                  <a:noFill/>
                </a:ln>
                <a:solidFill>
                  <a:sysClr val="windowText" lastClr="000000"/>
                </a:solidFill>
                <a:effectLst/>
                <a:uLnTx/>
                <a:uFillTx/>
              </a:rPr>
              <a:t>Tusla</a:t>
            </a:r>
            <a:r>
              <a:rPr lang="en-IE" sz="1000" dirty="0" smtClean="0"/>
              <a:t>'s </a:t>
            </a:r>
            <a:r>
              <a:rPr kumimoji="0" lang="en-IE" sz="1000" b="0" i="0" u="none" strike="noStrike" kern="0" cap="none" spc="0" normalizeH="0" baseline="0" noProof="0" dirty="0" smtClean="0">
                <a:ln>
                  <a:noFill/>
                </a:ln>
                <a:solidFill>
                  <a:sysClr val="windowText" lastClr="000000"/>
                </a:solidFill>
                <a:effectLst/>
                <a:uLnTx/>
                <a:uFillTx/>
                <a:hlinkClick r:id="rId2"/>
              </a:rPr>
              <a:t>Checklist Review Outcome Form</a:t>
            </a:r>
            <a:r>
              <a:rPr kumimoji="0" lang="en-IE" sz="1000" b="0" i="0" u="none" strike="noStrike" kern="0" cap="none" spc="0" normalizeH="0" baseline="0" noProof="0" dirty="0" smtClean="0">
                <a:ln>
                  <a:noFill/>
                </a:ln>
                <a:solidFill>
                  <a:sysClr val="windowText" lastClr="000000"/>
                </a:solidFill>
                <a:effectLst/>
                <a:uLnTx/>
                <a:uFillTx/>
              </a:rPr>
              <a:t> Ref: RF/CSSCU/005</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0" name="Table 9"/>
          <p:cNvGraphicFramePr>
            <a:graphicFrameLocks noGrp="1"/>
          </p:cNvGraphicFramePr>
          <p:nvPr>
            <p:extLst>
              <p:ext uri="{D42A27DB-BD31-4B8C-83A1-F6EECF244321}">
                <p14:modId xmlns:p14="http://schemas.microsoft.com/office/powerpoint/2010/main" val="287946047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530394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400239" cy="369332"/>
          </a:xfrm>
        </p:spPr>
        <p:txBody>
          <a:bodyPr/>
          <a:lstStyle/>
          <a:p>
            <a:r>
              <a:rPr lang="en-IE" dirty="0" smtClean="0"/>
              <a:t>Child Safeguarding Statement | </a:t>
            </a:r>
            <a:r>
              <a:rPr lang="en-IE" sz="1800" b="0" dirty="0" smtClean="0"/>
              <a:t>Display</a:t>
            </a:r>
            <a:endParaRPr lang="en-IE" sz="1800" b="0" dirty="0"/>
          </a:p>
        </p:txBody>
      </p:sp>
      <p:sp>
        <p:nvSpPr>
          <p:cNvPr id="12" name="Rectangle 11"/>
          <p:cNvSpPr/>
          <p:nvPr/>
        </p:nvSpPr>
        <p:spPr>
          <a:xfrm>
            <a:off x="208902" y="2380544"/>
            <a:ext cx="6496698"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Child Safeguarding Statements were displayed </a:t>
            </a:r>
            <a:r>
              <a:rPr lang="en-IE" sz="1200" dirty="0">
                <a:latin typeface="Arial" panose="020B0604020202020204" pitchFamily="34" charset="0"/>
                <a:cs typeface="Arial" panose="020B0604020202020204" pitchFamily="34" charset="0"/>
              </a:rPr>
              <a:t>appropriately in all sites from which the </a:t>
            </a:r>
            <a:r>
              <a:rPr lang="en-IE" sz="1200" dirty="0" smtClean="0">
                <a:latin typeface="Arial" panose="020B0604020202020204" pitchFamily="34" charset="0"/>
                <a:cs typeface="Arial" panose="020B0604020202020204" pitchFamily="34" charset="0"/>
              </a:rPr>
              <a:t>services operated.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3073438844"/>
              </p:ext>
            </p:extLst>
          </p:nvPr>
        </p:nvGraphicFramePr>
        <p:xfrm>
          <a:off x="265404" y="971550"/>
          <a:ext cx="6059196" cy="137668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a:t>
                      </a:r>
                      <a:r>
                        <a:rPr lang="en-IE" sz="1200" baseline="0" dirty="0" smtClean="0">
                          <a:latin typeface="Arial" panose="020B0604020202020204" pitchFamily="34" charset="0"/>
                          <a:cs typeface="Arial" panose="020B0604020202020204" pitchFamily="34" charset="0"/>
                        </a:rPr>
                        <a:t> must be displayed </a:t>
                      </a:r>
                      <a:r>
                        <a:rPr lang="en-IE" sz="1200" dirty="0" smtClean="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468287737"/>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1696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Furnished and made available </a:t>
            </a:r>
            <a:endParaRPr lang="en-IE" sz="1800" b="0" dirty="0"/>
          </a:p>
        </p:txBody>
      </p:sp>
      <p:sp>
        <p:nvSpPr>
          <p:cNvPr id="12" name="Rectangle 11"/>
          <p:cNvSpPr/>
          <p:nvPr/>
        </p:nvSpPr>
        <p:spPr>
          <a:xfrm>
            <a:off x="208902" y="2647950"/>
            <a:ext cx="6344298"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All staff were furnished with a copy of the service's Child Safeguarding Statement and copies were made available to parents, guardians, members of the public and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on request. </a:t>
            </a:r>
            <a:r>
              <a:rPr kumimoji="0" lang="en-IE" sz="11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1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2279486421"/>
              </p:ext>
            </p:extLst>
          </p:nvPr>
        </p:nvGraphicFramePr>
        <p:xfrm>
          <a:off x="265404" y="971550"/>
          <a:ext cx="6059196" cy="155956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814942796"/>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21157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Review </a:t>
            </a:r>
            <a:endParaRPr lang="en-IE" sz="1800" b="0" dirty="0"/>
          </a:p>
        </p:txBody>
      </p:sp>
      <p:sp>
        <p:nvSpPr>
          <p:cNvPr id="12" name="Rectangle 11"/>
          <p:cNvSpPr/>
          <p:nvPr/>
        </p:nvSpPr>
        <p:spPr>
          <a:xfrm>
            <a:off x="184741" y="2547372"/>
            <a:ext cx="6063659" cy="144655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While all </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Child Safeguarding Statements submitted were in date, one service had reviewed their Statement outside the timeframe of 24 months.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One service did not submit a previous Child Safeguarding Statement and could not evidence that their Statements are reviewed every 24 months.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823747131"/>
              </p:ext>
            </p:extLst>
          </p:nvPr>
        </p:nvGraphicFramePr>
        <p:xfrm>
          <a:off x="265404" y="971550"/>
          <a:ext cx="5889140" cy="1559560"/>
        </p:xfrm>
        <a:graphic>
          <a:graphicData uri="http://schemas.openxmlformats.org/drawingml/2006/table">
            <a:tbl>
              <a:tblPr firstRow="1" bandRow="1">
                <a:tableStyleId>{5C22544A-7EE6-4342-B048-85BDC9FD1C3A}</a:tableStyleId>
              </a:tblPr>
              <a:tblGrid>
                <a:gridCol w="588914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as practicable after there has been a material change in any matter to which the statement refers.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37480792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78%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65869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Appendix 3 or equivalent </a:t>
            </a:r>
            <a:endParaRPr lang="en-IE" sz="1800" b="0" dirty="0"/>
          </a:p>
        </p:txBody>
      </p:sp>
      <p:sp>
        <p:nvSpPr>
          <p:cNvPr id="12" name="Rectangle 11"/>
          <p:cNvSpPr/>
          <p:nvPr/>
        </p:nvSpPr>
        <p:spPr>
          <a:xfrm>
            <a:off x="184741" y="2547372"/>
            <a:ext cx="5911259" cy="169277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a:latin typeface="Arial" panose="020B0604020202020204" pitchFamily="34" charset="0"/>
                <a:cs typeface="Arial" panose="020B0604020202020204" pitchFamily="34" charset="0"/>
              </a:rPr>
              <a:t>Appendix 3 of the HSE CPW Policy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retained by line managers and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signed by all </a:t>
            </a:r>
            <a:r>
              <a:rPr lang="en-IE" sz="1200" dirty="0" smtClean="0">
                <a:latin typeface="Arial" panose="020B0604020202020204" pitchFamily="34" charset="0"/>
                <a:cs typeface="Arial" panose="020B0604020202020204" pitchFamily="34" charset="0"/>
              </a:rPr>
              <a:t>staff.</a:t>
            </a: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a:defRPr/>
            </a:pPr>
            <a:r>
              <a:rPr lang="en-IE" sz="1200" dirty="0" smtClean="0">
                <a:solidFill>
                  <a:schemeClr val="tx1"/>
                </a:solidFill>
              </a:rPr>
              <a:t>*</a:t>
            </a:r>
            <a:r>
              <a:rPr lang="en-IE" sz="1200" dirty="0" smtClean="0">
                <a:solidFill>
                  <a:srgbClr val="FF0000"/>
                </a:solidFill>
              </a:rPr>
              <a:t>Please </a:t>
            </a:r>
            <a:r>
              <a:rPr lang="en-IE" sz="1200" dirty="0">
                <a:solidFill>
                  <a:srgbClr val="FF0000"/>
                </a:solidFill>
              </a:rPr>
              <a:t>note that findings for this requirement are based on signed declarations </a:t>
            </a:r>
            <a:r>
              <a:rPr lang="en-IE" sz="1200" dirty="0" smtClean="0">
                <a:solidFill>
                  <a:srgbClr val="FF0000"/>
                </a:solidFill>
              </a:rPr>
              <a:t>of compliance by the Service Managers only.</a:t>
            </a:r>
            <a:endParaRPr lang="en-IE" sz="1200" dirty="0">
              <a:solidFill>
                <a:srgbClr val="FF0000"/>
              </a:solidFill>
            </a:endParaRP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387237342"/>
              </p:ext>
            </p:extLst>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smtClean="0">
                          <a:latin typeface="Arial" panose="020B0604020202020204" pitchFamily="34" charset="0"/>
                          <a:cs typeface="Arial" panose="020B0604020202020204" pitchFamily="34" charset="0"/>
                        </a:rPr>
                        <a:t> Service's</a:t>
                      </a:r>
                      <a:r>
                        <a:rPr lang="en-IE" sz="1200" dirty="0" smtClean="0">
                          <a:latin typeface="Arial" panose="020B0604020202020204" pitchFamily="34" charset="0"/>
                          <a:cs typeface="Arial" panose="020B0604020202020204" pitchFamily="34" charset="0"/>
                        </a:rPr>
                        <a:t> Child Protection and Welfare Policy.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83203473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861970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Mandatory Training | </a:t>
            </a:r>
            <a:r>
              <a:rPr lang="en-IE" sz="1800" b="0" dirty="0" smtClean="0"/>
              <a:t>'An Introduction to Children First' 3 yearly </a:t>
            </a:r>
            <a:endParaRPr lang="en-IE" sz="1800" b="0" dirty="0"/>
          </a:p>
        </p:txBody>
      </p:sp>
      <p:sp>
        <p:nvSpPr>
          <p:cNvPr id="12" name="Rectangle 11"/>
          <p:cNvSpPr/>
          <p:nvPr/>
        </p:nvSpPr>
        <p:spPr>
          <a:xfrm>
            <a:off x="184741" y="2547372"/>
            <a:ext cx="6063659" cy="200054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Mandatory Children First training ‘An </a:t>
            </a:r>
            <a:r>
              <a:rPr lang="en-IE" sz="1200" dirty="0">
                <a:latin typeface="Arial" panose="020B0604020202020204" pitchFamily="34" charset="0"/>
                <a:cs typeface="Arial" panose="020B0604020202020204" pitchFamily="34" charset="0"/>
              </a:rPr>
              <a:t>Introduction to Children First</a:t>
            </a:r>
            <a:r>
              <a:rPr lang="en-IE" sz="1200" dirty="0" smtClean="0">
                <a:latin typeface="Arial" panose="020B0604020202020204" pitchFamily="34" charset="0"/>
                <a:cs typeface="Arial" panose="020B0604020202020204" pitchFamily="34" charset="0"/>
              </a:rPr>
              <a:t>’ was up to date for all staff. </a:t>
            </a: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Certificates of completion </a:t>
            </a:r>
            <a:r>
              <a:rPr lang="en-IE" sz="1200" dirty="0" smtClean="0">
                <a:latin typeface="Arial" panose="020B0604020202020204" pitchFamily="34" charset="0"/>
                <a:cs typeface="Arial" panose="020B0604020202020204" pitchFamily="34" charset="0"/>
              </a:rPr>
              <a:t>are </a:t>
            </a:r>
            <a:r>
              <a:rPr lang="en-IE" sz="1200" dirty="0">
                <a:latin typeface="Arial" panose="020B0604020202020204" pitchFamily="34" charset="0"/>
                <a:cs typeface="Arial" panose="020B0604020202020204" pitchFamily="34" charset="0"/>
              </a:rPr>
              <a:t>retained on file by line management. </a:t>
            </a:r>
            <a:endParaRPr lang="en-IE" sz="1200"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a:defRPr/>
            </a:pPr>
            <a:r>
              <a:rPr lang="en-IE" sz="1200" dirty="0">
                <a:solidFill>
                  <a:schemeClr val="tx1"/>
                </a:solidFill>
              </a:rPr>
              <a:t>*</a:t>
            </a:r>
            <a:r>
              <a:rPr lang="en-IE" sz="1200" dirty="0">
                <a:solidFill>
                  <a:srgbClr val="FF0000"/>
                </a:solidFill>
              </a:rPr>
              <a:t>Please note that findings for this requirement are based on signed declarations of compliance by the Service Managers only.</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619467034"/>
              </p:ext>
            </p:extLst>
          </p:nvPr>
        </p:nvGraphicFramePr>
        <p:xfrm>
          <a:off x="265404" y="971550"/>
          <a:ext cx="5982996" cy="1559560"/>
        </p:xfrm>
        <a:graphic>
          <a:graphicData uri="http://schemas.openxmlformats.org/drawingml/2006/table">
            <a:tbl>
              <a:tblPr firstRow="1" bandRow="1">
                <a:tableStyleId>{5C22544A-7EE6-4342-B048-85BDC9FD1C3A}</a:tableStyleId>
              </a:tblPr>
              <a:tblGrid>
                <a:gridCol w="5982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77608123"/>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55316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&amp; Welfare Records | </a:t>
            </a:r>
            <a:r>
              <a:rPr lang="en-IE" sz="1800" b="0" dirty="0" smtClean="0"/>
              <a:t>Procedures for storage</a:t>
            </a:r>
            <a:endParaRPr lang="en-IE" sz="1800" b="0" dirty="0"/>
          </a:p>
        </p:txBody>
      </p:sp>
      <p:sp>
        <p:nvSpPr>
          <p:cNvPr id="12" name="Rectangle 11"/>
          <p:cNvSpPr/>
          <p:nvPr/>
        </p:nvSpPr>
        <p:spPr>
          <a:xfrm>
            <a:off x="184741" y="2547372"/>
            <a:ext cx="6139859" cy="203132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While records did appear to be stored securely, record management procedures to ensure appropriate filing and access on a need to know basis were not in place in two services. </a:t>
            </a: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smtClean="0">
              <a:latin typeface="Arial" panose="020B0604020202020204" pitchFamily="34" charset="0"/>
              <a:cs typeface="Arial" panose="020B0604020202020204" pitchFamily="34" charset="0"/>
            </a:endParaRPr>
          </a:p>
          <a:p>
            <a:pPr marL="268288" marR="0" lvl="0" defTabSz="914400" eaLnBrk="1" fontAlgn="auto" latinLnBrk="0" hangingPunct="1">
              <a:lnSpc>
                <a:spcPct val="100000"/>
              </a:lnSpc>
              <a:spcBef>
                <a:spcPts val="0"/>
              </a:spcBef>
              <a:spcAft>
                <a:spcPts val="0"/>
              </a:spcAft>
              <a:buClrTx/>
              <a:buSzTx/>
              <a:tabLst/>
              <a:defRPr/>
            </a:pPr>
            <a:r>
              <a:rPr lang="en-IE" sz="1200" b="1" dirty="0" smtClean="0">
                <a:latin typeface="Arial" panose="020B0604020202020204" pitchFamily="34" charset="0"/>
                <a:cs typeface="Arial" panose="020B0604020202020204" pitchFamily="34" charset="0"/>
              </a:rPr>
              <a:t>Note: </a:t>
            </a:r>
            <a:r>
              <a:rPr lang="en-IE" sz="1200" dirty="0" smtClean="0">
                <a:latin typeface="Arial" panose="020B0604020202020204" pitchFamily="34" charset="0"/>
                <a:cs typeface="Arial" panose="020B0604020202020204" pitchFamily="34" charset="0"/>
              </a:rPr>
              <a:t>Both services had identified these gaps in their record keeping practices and in response had developed local procedures; at the time of this Compliance Check they had yet to be implemented.     </a:t>
            </a:r>
            <a:endParaRPr lang="en-IE" sz="1200"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400" dirty="0" smtClean="0">
                <a:latin typeface="Arial" panose="020B0604020202020204" pitchFamily="34" charset="0"/>
                <a:cs typeface="Arial" panose="020B0604020202020204" pitchFamily="34" charset="0"/>
              </a:rPr>
              <a:t> </a:t>
            </a:r>
            <a:endParaRPr lang="en-IE" sz="14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680773898"/>
              </p:ext>
            </p:extLst>
          </p:nvPr>
        </p:nvGraphicFramePr>
        <p:xfrm>
          <a:off x="265404" y="971550"/>
          <a:ext cx="5906796" cy="1376680"/>
        </p:xfrm>
        <a:graphic>
          <a:graphicData uri="http://schemas.openxmlformats.org/drawingml/2006/table">
            <a:tbl>
              <a:tblPr firstRow="1" bandRow="1">
                <a:tableStyleId>{5C22544A-7EE6-4342-B048-85BDC9FD1C3A}</a:tableStyleId>
              </a:tblPr>
              <a:tblGrid>
                <a:gridCol w="5906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confidential nature of the information.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9682949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78%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554538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CP&amp;W Concerns | </a:t>
            </a:r>
            <a:r>
              <a:rPr lang="en-IE" sz="1800" b="0" dirty="0" smtClean="0"/>
              <a:t>Reporting Procedure</a:t>
            </a:r>
            <a:endParaRPr lang="en-IE" sz="1800" b="0" dirty="0"/>
          </a:p>
        </p:txBody>
      </p:sp>
      <p:sp>
        <p:nvSpPr>
          <p:cNvPr id="12" name="Rectangle 11"/>
          <p:cNvSpPr/>
          <p:nvPr/>
        </p:nvSpPr>
        <p:spPr>
          <a:xfrm>
            <a:off x="265404" y="2647950"/>
            <a:ext cx="6744996" cy="70788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All services were implementing the HSE Child Protection and Welfare Reporting Procedure.  </a:t>
            </a:r>
          </a:p>
        </p:txBody>
      </p:sp>
      <p:graphicFrame>
        <p:nvGraphicFramePr>
          <p:cNvPr id="16" name="Table 15"/>
          <p:cNvGraphicFramePr>
            <a:graphicFrameLocks noGrp="1"/>
          </p:cNvGraphicFramePr>
          <p:nvPr>
            <p:extLst>
              <p:ext uri="{D42A27DB-BD31-4B8C-83A1-F6EECF244321}">
                <p14:modId xmlns:p14="http://schemas.microsoft.com/office/powerpoint/2010/main" val="3468319008"/>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3569061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357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smtClean="0"/>
              <a:t>HSE Children First National Office</a:t>
            </a:r>
            <a:r>
              <a:rPr lang="en-IE" sz="1600" dirty="0" smtClean="0"/>
              <a:t/>
            </a:r>
            <a:br>
              <a:rPr lang="en-IE" sz="1600" dirty="0" smtClean="0"/>
            </a:br>
            <a:r>
              <a:rPr lang="en-IE" sz="1600" b="0" dirty="0" smtClean="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algn="ctr">
              <a:lnSpc>
                <a:spcPct val="100000"/>
              </a:lnSpc>
              <a:spcBef>
                <a:spcPts val="100"/>
              </a:spcBef>
            </a:pPr>
            <a:endParaRPr lang="en-IE" sz="2000" b="1" spc="-10" dirty="0" smtClean="0">
              <a:solidFill>
                <a:srgbClr val="FFFFFF"/>
              </a:solidFill>
              <a:latin typeface="Arial"/>
              <a:cs typeface="Arial"/>
            </a:endParaRPr>
          </a:p>
          <a:p>
            <a:pPr marL="12700" algn="ctr">
              <a:lnSpc>
                <a:spcPct val="100000"/>
              </a:lnSpc>
              <a:spcBef>
                <a:spcPts val="100"/>
              </a:spcBef>
            </a:pPr>
            <a:r>
              <a:rPr sz="2000" b="1" spc="-10" dirty="0" err="1" smtClean="0">
                <a:solidFill>
                  <a:srgbClr val="FFFFFF"/>
                </a:solidFill>
                <a:latin typeface="Arial"/>
                <a:cs typeface="Arial"/>
              </a:rPr>
              <a:t>ww</a:t>
            </a:r>
            <a:r>
              <a:rPr lang="en-IE" sz="2000" b="1" spc="-10" dirty="0" smtClean="0">
                <a:solidFill>
                  <a:srgbClr val="FFFFFF"/>
                </a:solidFill>
                <a:latin typeface="Arial"/>
                <a:cs typeface="Arial"/>
              </a:rPr>
              <a:t>w</a:t>
            </a:r>
            <a:r>
              <a:rPr sz="2000" b="1" spc="-10" dirty="0" smtClean="0">
                <a:solidFill>
                  <a:srgbClr val="FFFFFF"/>
                </a:solidFill>
                <a:latin typeface="Arial"/>
                <a:cs typeface="Arial"/>
              </a:rPr>
              <a:t>.hse.ie/</a:t>
            </a:r>
            <a:r>
              <a:rPr sz="2000" b="1" spc="-10" dirty="0" err="1" smtClean="0">
                <a:solidFill>
                  <a:srgbClr val="FFFFFF"/>
                </a:solidFill>
                <a:latin typeface="Arial"/>
                <a:cs typeface="Arial"/>
              </a:rPr>
              <a:t>childrenfirst</a:t>
            </a:r>
            <a:endParaRPr sz="2000" dirty="0">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Services</a:t>
            </a:r>
            <a:r>
              <a:rPr spc="-20" dirty="0"/>
              <a:t> </a:t>
            </a:r>
            <a:r>
              <a:rPr dirty="0"/>
              <a:t>selected</a:t>
            </a:r>
            <a:r>
              <a:rPr spc="-30" dirty="0"/>
              <a:t> </a:t>
            </a:r>
            <a:r>
              <a:rPr dirty="0"/>
              <a:t>for</a:t>
            </a:r>
            <a:r>
              <a:rPr spc="-114" dirty="0"/>
              <a:t> </a:t>
            </a:r>
            <a:r>
              <a:rPr lang="en-IE" dirty="0" smtClean="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endParaRPr/>
          </a:p>
        </p:txBody>
      </p:sp>
      <p:sp>
        <p:nvSpPr>
          <p:cNvPr id="4" name="object 4"/>
          <p:cNvSpPr txBox="1"/>
          <p:nvPr/>
        </p:nvSpPr>
        <p:spPr>
          <a:xfrm>
            <a:off x="416435" y="1428750"/>
            <a:ext cx="8117966" cy="3095719"/>
          </a:xfrm>
          <a:prstGeom prst="rect">
            <a:avLst/>
          </a:prstGeom>
        </p:spPr>
        <p:txBody>
          <a:bodyPr vert="horz" wrap="square" lIns="0" tIns="0" rIns="0" bIns="0" rtlCol="0">
            <a:spAutoFit/>
          </a:bodyPr>
          <a:lstStyle/>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Dental services were selected to be the focus of HSE Children First Compliance Assurance Checks in Q1 2024.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All Dental Service Managers and Heads of Service for Primary Care were invited to attended an Information Session which took place on 8th February 2024 and all were provided with a copy of the </a:t>
            </a:r>
            <a:r>
              <a:rPr lang="en-IE" sz="1600" dirty="0" smtClean="0">
                <a:solidFill>
                  <a:schemeClr val="tx1"/>
                </a:solidFill>
                <a:latin typeface="Arial" panose="020B0604020202020204" pitchFamily="34" charset="0"/>
                <a:cs typeface="Arial" panose="020B0604020202020204" pitchFamily="34" charset="0"/>
                <a:hlinkClick r:id="rId2"/>
              </a:rPr>
              <a:t>HSE Children First Compliance Assurance Framework</a:t>
            </a:r>
            <a:r>
              <a:rPr lang="en-IE" sz="1600" dirty="0" smtClean="0">
                <a:solidFill>
                  <a:schemeClr val="tx1"/>
                </a:solidFill>
                <a:latin typeface="Arial" panose="020B0604020202020204" pitchFamily="34" charset="0"/>
                <a:cs typeface="Arial" panose="020B0604020202020204" pitchFamily="34" charset="0"/>
              </a:rPr>
              <a:t>.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Nine HSE Dental Services (one from each CHO) were randomly selected to undergo a Check.</a:t>
            </a:r>
          </a:p>
          <a:p>
            <a:pPr marL="12700">
              <a:lnSpc>
                <a:spcPts val="1920"/>
              </a:lnSpc>
              <a:buClr>
                <a:srgbClr val="F66946"/>
              </a:buClr>
              <a:buSzPct val="119444"/>
              <a:tabLst>
                <a:tab pos="354965" algn="l"/>
              </a:tabLst>
            </a:pPr>
            <a:r>
              <a:rPr lang="en-IE" sz="1600" dirty="0" smtClean="0">
                <a:solidFill>
                  <a:schemeClr val="tx1"/>
                </a:solidFill>
                <a:latin typeface="Arial" panose="020B0604020202020204" pitchFamily="34" charset="0"/>
                <a:cs typeface="Arial" panose="020B0604020202020204" pitchFamily="34" charset="0"/>
              </a:rPr>
              <a:t> </a:t>
            </a: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Compliance Assurance Checks took place between February and April 2024.</a:t>
            </a:r>
          </a:p>
          <a:p>
            <a:pPr marL="12700">
              <a:lnSpc>
                <a:spcPct val="150000"/>
              </a:lnSpc>
              <a:buClr>
                <a:srgbClr val="F66946"/>
              </a:buClr>
              <a:buSzPct val="119444"/>
              <a:tabLst>
                <a:tab pos="354965" algn="l"/>
              </a:tabLst>
            </a:pPr>
            <a:endParaRPr lang="en-IE" sz="1800" dirty="0" smtClean="0">
              <a:latin typeface="Calibri"/>
              <a:cs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dirty="0" smtClean="0"/>
              <a:t>Summary of</a:t>
            </a:r>
            <a:r>
              <a:rPr spc="-55" dirty="0" smtClean="0"/>
              <a:t> </a:t>
            </a:r>
            <a:r>
              <a:rPr dirty="0" smtClean="0"/>
              <a:t>Findings</a:t>
            </a:r>
            <a:r>
              <a:rPr lang="en-IE" dirty="0" smtClean="0"/>
              <a:t> </a:t>
            </a:r>
            <a:endParaRPr sz="1400" b="0" spc="-20" dirty="0">
              <a:solidFill>
                <a:srgbClr val="FF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2745574758"/>
              </p:ext>
            </p:extLst>
          </p:nvPr>
        </p:nvGraphicFramePr>
        <p:xfrm>
          <a:off x="457195" y="1581151"/>
          <a:ext cx="7772410" cy="2040943"/>
        </p:xfrm>
        <a:graphic>
          <a:graphicData uri="http://schemas.openxmlformats.org/drawingml/2006/table">
            <a:tbl>
              <a:tblPr/>
              <a:tblGrid>
                <a:gridCol w="777241">
                  <a:extLst>
                    <a:ext uri="{9D8B030D-6E8A-4147-A177-3AD203B41FA5}">
                      <a16:colId xmlns:a16="http://schemas.microsoft.com/office/drawing/2014/main" val="3285884232"/>
                    </a:ext>
                  </a:extLst>
                </a:gridCol>
                <a:gridCol w="777241">
                  <a:extLst>
                    <a:ext uri="{9D8B030D-6E8A-4147-A177-3AD203B41FA5}">
                      <a16:colId xmlns:a16="http://schemas.microsoft.com/office/drawing/2014/main" val="4049810809"/>
                    </a:ext>
                  </a:extLst>
                </a:gridCol>
                <a:gridCol w="777241">
                  <a:extLst>
                    <a:ext uri="{9D8B030D-6E8A-4147-A177-3AD203B41FA5}">
                      <a16:colId xmlns:a16="http://schemas.microsoft.com/office/drawing/2014/main" val="3960908613"/>
                    </a:ext>
                  </a:extLst>
                </a:gridCol>
                <a:gridCol w="777241">
                  <a:extLst>
                    <a:ext uri="{9D8B030D-6E8A-4147-A177-3AD203B41FA5}">
                      <a16:colId xmlns:a16="http://schemas.microsoft.com/office/drawing/2014/main" val="3229298174"/>
                    </a:ext>
                  </a:extLst>
                </a:gridCol>
                <a:gridCol w="777241">
                  <a:extLst>
                    <a:ext uri="{9D8B030D-6E8A-4147-A177-3AD203B41FA5}">
                      <a16:colId xmlns:a16="http://schemas.microsoft.com/office/drawing/2014/main" val="3922697609"/>
                    </a:ext>
                  </a:extLst>
                </a:gridCol>
                <a:gridCol w="777241">
                  <a:extLst>
                    <a:ext uri="{9D8B030D-6E8A-4147-A177-3AD203B41FA5}">
                      <a16:colId xmlns:a16="http://schemas.microsoft.com/office/drawing/2014/main" val="1346757412"/>
                    </a:ext>
                  </a:extLst>
                </a:gridCol>
                <a:gridCol w="777241">
                  <a:extLst>
                    <a:ext uri="{9D8B030D-6E8A-4147-A177-3AD203B41FA5}">
                      <a16:colId xmlns:a16="http://schemas.microsoft.com/office/drawing/2014/main" val="3252411368"/>
                    </a:ext>
                  </a:extLst>
                </a:gridCol>
                <a:gridCol w="777241">
                  <a:extLst>
                    <a:ext uri="{9D8B030D-6E8A-4147-A177-3AD203B41FA5}">
                      <a16:colId xmlns:a16="http://schemas.microsoft.com/office/drawing/2014/main" val="3594639939"/>
                    </a:ext>
                  </a:extLst>
                </a:gridCol>
                <a:gridCol w="777241">
                  <a:extLst>
                    <a:ext uri="{9D8B030D-6E8A-4147-A177-3AD203B41FA5}">
                      <a16:colId xmlns:a16="http://schemas.microsoft.com/office/drawing/2014/main" val="2274835463"/>
                    </a:ext>
                  </a:extLst>
                </a:gridCol>
                <a:gridCol w="777241">
                  <a:extLst>
                    <a:ext uri="{9D8B030D-6E8A-4147-A177-3AD203B41FA5}">
                      <a16:colId xmlns:a16="http://schemas.microsoft.com/office/drawing/2014/main" val="2197330482"/>
                    </a:ext>
                  </a:extLst>
                </a:gridCol>
              </a:tblGrid>
              <a:tr h="227947">
                <a:tc gridSpan="10">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1500" b="1" i="0" u="none" strike="noStrike" dirty="0" smtClean="0">
                          <a:solidFill>
                            <a:schemeClr val="tx1"/>
                          </a:solidFill>
                          <a:effectLst/>
                          <a:latin typeface="Arial" panose="020B0604020202020204" pitchFamily="34" charset="0"/>
                        </a:rPr>
                        <a:t>Areas</a:t>
                      </a:r>
                      <a:r>
                        <a:rPr lang="en-IE" sz="1500" b="1" i="0" u="none" strike="noStrike" baseline="0" dirty="0" smtClean="0">
                          <a:solidFill>
                            <a:schemeClr val="tx1"/>
                          </a:solidFill>
                          <a:effectLst/>
                          <a:latin typeface="Arial" panose="020B0604020202020204" pitchFamily="34" charset="0"/>
                        </a:rPr>
                        <a:t> of </a:t>
                      </a:r>
                      <a:r>
                        <a:rPr lang="en-IE" sz="1500" b="1" i="0" u="none" strike="noStrike" dirty="0" smtClean="0">
                          <a:solidFill>
                            <a:schemeClr val="tx1"/>
                          </a:solidFill>
                          <a:effectLst/>
                          <a:latin typeface="Arial" panose="020B0604020202020204" pitchFamily="34" charset="0"/>
                        </a:rPr>
                        <a:t>Compliance</a:t>
                      </a:r>
                      <a:endParaRPr lang="en-IE" sz="15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57235210"/>
                  </a:ext>
                </a:extLst>
              </a:tr>
              <a:tr h="598621">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rgbClr val="000000"/>
                          </a:solidFill>
                          <a:effectLst/>
                          <a:latin typeface="Arial" panose="020B0604020202020204" pitchFamily="34" charset="0"/>
                        </a:rPr>
                        <a:t>Sufficient Risk Assessment undertaken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Tusla guidelines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Displayed appropriately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Declaration </a:t>
                      </a:r>
                      <a:r>
                        <a:rPr lang="en-IE" sz="800" b="1" i="0" u="none" strike="noStrike" dirty="0" smtClean="0">
                          <a:solidFill>
                            <a:srgbClr val="000000"/>
                          </a:solidFill>
                          <a:effectLst/>
                          <a:latin typeface="Arial" panose="020B0604020202020204" pitchFamily="34" charset="0"/>
                        </a:rPr>
                        <a:t>HSE staff </a:t>
                      </a:r>
                    </a:p>
                    <a:p>
                      <a:pPr algn="ctr" fontAlgn="t"/>
                      <a:r>
                        <a:rPr lang="en-IE" sz="800" b="1" i="0" u="none" strike="noStrike" dirty="0" smtClean="0">
                          <a:solidFill>
                            <a:srgbClr val="000000"/>
                          </a:solidFill>
                          <a:effectLst/>
                          <a:latin typeface="Arial" panose="020B0604020202020204" pitchFamily="34" charset="0"/>
                        </a:rPr>
                        <a:t>(</a:t>
                      </a:r>
                      <a:r>
                        <a:rPr lang="en-IE" sz="800" b="1" i="0" u="none" strike="noStrike" dirty="0">
                          <a:solidFill>
                            <a:srgbClr val="000000"/>
                          </a:solidFill>
                          <a:effectLst/>
                          <a:latin typeface="Arial" panose="020B0604020202020204" pitchFamily="34" charset="0"/>
                        </a:rPr>
                        <a:t>appendix 3)</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err="1">
                          <a:solidFill>
                            <a:srgbClr val="000000"/>
                          </a:solidFill>
                          <a:effectLst/>
                          <a:latin typeface="Arial" panose="020B0604020202020204" pitchFamily="34" charset="0"/>
                        </a:rPr>
                        <a:t>Elearning</a:t>
                      </a:r>
                      <a:r>
                        <a:rPr lang="en-IE" sz="800" b="1" i="0" u="none" strike="noStrike" dirty="0">
                          <a:solidFill>
                            <a:srgbClr val="000000"/>
                          </a:solidFill>
                          <a:effectLst/>
                          <a:latin typeface="Arial" panose="020B0604020202020204" pitchFamily="34" charset="0"/>
                        </a:rPr>
                        <a:t> 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a:t>
                      </a:r>
                      <a:r>
                        <a:rPr lang="en-IE" sz="800" b="1" i="0" u="none" strike="noStrike" dirty="0" err="1">
                          <a:solidFill>
                            <a:srgbClr val="000000"/>
                          </a:solidFill>
                          <a:effectLst/>
                          <a:latin typeface="Arial" panose="020B0604020202020204" pitchFamily="34" charset="0"/>
                        </a:rPr>
                        <a:t>Mgt</a:t>
                      </a:r>
                      <a:r>
                        <a:rPr lang="en-IE" sz="800" b="1" i="0" u="none" strike="noStrike" dirty="0">
                          <a:solidFill>
                            <a:srgbClr val="000000"/>
                          </a:solidFill>
                          <a:effectLst/>
                          <a:latin typeface="Arial" panose="020B0604020202020204" pitchFamily="34" charset="0"/>
                        </a:rPr>
                        <a:t> Procedure</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00957846"/>
                  </a:ext>
                </a:extLst>
              </a:tr>
              <a:tr h="199475">
                <a:tc>
                  <a:txBody>
                    <a:bodyPr/>
                    <a:lstStyle/>
                    <a:p>
                      <a:pPr lvl="0" algn="ctr" fontAlgn="t"/>
                      <a:r>
                        <a:rPr lang="en-IE" sz="1000" b="1" i="0" u="none" strike="noStrike" dirty="0" smtClean="0">
                          <a:solidFill>
                            <a:schemeClr val="tx1"/>
                          </a:solidFill>
                          <a:effectLst/>
                          <a:latin typeface="Arial" panose="020B0604020202020204" pitchFamily="34" charset="0"/>
                        </a:rPr>
                        <a:t>4</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5</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7</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7</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1215814624"/>
                  </a:ext>
                </a:extLst>
              </a:tr>
              <a:tr h="199475">
                <a:tc>
                  <a:txBody>
                    <a:bodyPr/>
                    <a:lstStyle/>
                    <a:p>
                      <a:pPr lvl="0" algn="ctr" fontAlgn="t"/>
                      <a:r>
                        <a:rPr lang="en-IE" sz="1000" b="1" i="0" u="none" strike="noStrike" dirty="0" smtClean="0">
                          <a:solidFill>
                            <a:schemeClr val="tx1"/>
                          </a:solidFill>
                          <a:effectLst/>
                          <a:latin typeface="Arial" panose="020B0604020202020204" pitchFamily="34" charset="0"/>
                        </a:rPr>
                        <a:t>5</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4</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2</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2</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12343503"/>
                  </a:ext>
                </a:extLst>
              </a:tr>
              <a:tr h="199475">
                <a:tc>
                  <a:txBody>
                    <a:bodyPr/>
                    <a:lstStyle/>
                    <a:p>
                      <a:pPr lvl="0" algn="ctr" fontAlgn="t"/>
                      <a:r>
                        <a:rPr lang="en-IE" sz="1000" b="1" i="0" u="none" strike="noStrike" dirty="0" smtClean="0">
                          <a:solidFill>
                            <a:schemeClr val="tx1"/>
                          </a:solidFill>
                          <a:effectLst/>
                          <a:latin typeface="Arial" panose="020B0604020202020204" pitchFamily="34" charset="0"/>
                        </a:rPr>
                        <a:t>0</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70875293"/>
                  </a:ext>
                </a:extLst>
              </a:tr>
              <a:tr h="480006">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44</a:t>
                      </a:r>
                      <a:r>
                        <a:rPr lang="en-IE" sz="800" b="1" i="0" u="none" strike="noStrike" dirty="0" smtClean="0">
                          <a:solidFill>
                            <a:schemeClr val="tx1"/>
                          </a:solidFill>
                          <a:effectLst/>
                          <a:latin typeface="Arial" panose="020B0604020202020204" pitchFamily="34" charset="0"/>
                        </a:rPr>
                        <a:t>%</a:t>
                      </a:r>
                    </a:p>
                    <a:p>
                      <a:pPr algn="ctr" fontAlgn="t"/>
                      <a:r>
                        <a:rPr lang="en-IE" sz="800" b="1" i="0" u="none" strike="noStrike" dirty="0" smtClean="0">
                          <a:solidFill>
                            <a:schemeClr val="tx1"/>
                          </a:solidFill>
                          <a:effectLst/>
                          <a:latin typeface="Arial" panose="020B0604020202020204" pitchFamily="34" charset="0"/>
                        </a:rPr>
                        <a:t>Evidence full compliance</a:t>
                      </a:r>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56</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78</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78</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11783474"/>
                  </a:ext>
                </a:extLst>
              </a:tr>
            </a:tbl>
          </a:graphicData>
        </a:graphic>
      </p:graphicFrame>
      <p:sp>
        <p:nvSpPr>
          <p:cNvPr id="3" name="TextBox 2"/>
          <p:cNvSpPr txBox="1"/>
          <p:nvPr/>
        </p:nvSpPr>
        <p:spPr>
          <a:xfrm>
            <a:off x="457195" y="3942279"/>
            <a:ext cx="7924800"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IE" sz="1100" dirty="0"/>
              <a:t>*Nine HSE services were selected for Compliance Checks.  </a:t>
            </a:r>
            <a:endParaRPr lang="en-IE" sz="1100" dirty="0"/>
          </a:p>
        </p:txBody>
      </p:sp>
      <p:sp>
        <p:nvSpPr>
          <p:cNvPr id="4" name="TextBox 3"/>
          <p:cNvSpPr txBox="1"/>
          <p:nvPr/>
        </p:nvSpPr>
        <p:spPr>
          <a:xfrm>
            <a:off x="457195" y="4400550"/>
            <a:ext cx="8382005"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100" b="0" i="0" u="none" strike="noStrike" kern="0" cap="none" spc="0" normalizeH="0" baseline="0" noProof="0" dirty="0" smtClean="0">
                <a:ln>
                  <a:noFill/>
                </a:ln>
                <a:solidFill>
                  <a:sysClr val="windowText" lastClr="000000"/>
                </a:solidFill>
                <a:effectLst/>
                <a:uLnTx/>
                <a:uFillTx/>
              </a:rPr>
              <a:t>Evidence of compliance	              Evidence of partial compliance 	               No evidence of compliance</a:t>
            </a:r>
          </a:p>
        </p:txBody>
      </p:sp>
      <p:sp>
        <p:nvSpPr>
          <p:cNvPr id="6" name="Rectangle 5"/>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12" name="Rectangle 11"/>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3223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of Findings </a:t>
            </a:r>
            <a:r>
              <a:rPr lang="en-IE" dirty="0"/>
              <a:t>(continued) </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3355792761"/>
              </p:ext>
            </p:extLst>
          </p:nvPr>
        </p:nvGraphicFramePr>
        <p:xfrm>
          <a:off x="228600" y="971550"/>
          <a:ext cx="8763000" cy="5312845"/>
        </p:xfrm>
        <a:graphic>
          <a:graphicData uri="http://schemas.openxmlformats.org/drawingml/2006/table">
            <a:tbl>
              <a:tblPr firstRow="1" bandRow="1">
                <a:tableStyleId>{5C22544A-7EE6-4342-B048-85BDC9FD1C3A}</a:tableStyleId>
              </a:tblPr>
              <a:tblGrid>
                <a:gridCol w="8763000">
                  <a:extLst>
                    <a:ext uri="{9D8B030D-6E8A-4147-A177-3AD203B41FA5}">
                      <a16:colId xmlns:a16="http://schemas.microsoft.com/office/drawing/2014/main" val="361165049"/>
                    </a:ext>
                  </a:extLst>
                </a:gridCol>
              </a:tblGrid>
              <a:tr h="3057724">
                <a:tc>
                  <a:txBody>
                    <a:bodyPr/>
                    <a:lstStyle/>
                    <a:p>
                      <a:pPr marL="0" indent="0">
                        <a:buClr>
                          <a:srgbClr val="006152"/>
                        </a:buClr>
                        <a:buFont typeface="Arial" panose="020B0604020202020204" pitchFamily="34" charset="0"/>
                        <a:buNone/>
                      </a:pPr>
                      <a:r>
                        <a:rPr lang="en-IE" sz="1400" b="0" strike="noStrike" baseline="0" dirty="0" smtClean="0">
                          <a:solidFill>
                            <a:schemeClr val="tx1"/>
                          </a:solidFill>
                          <a:latin typeface="Arial" panose="020B0604020202020204" pitchFamily="34" charset="0"/>
                          <a:cs typeface="Arial" panose="020B0604020202020204" pitchFamily="34" charset="0"/>
                        </a:rPr>
                        <a:t>Substantial levels of </a:t>
                      </a:r>
                      <a:r>
                        <a:rPr lang="en-IE" sz="1400" b="0" baseline="0" dirty="0" smtClean="0">
                          <a:solidFill>
                            <a:schemeClr val="tx1"/>
                          </a:solidFill>
                          <a:latin typeface="Arial" panose="020B0604020202020204" pitchFamily="34" charset="0"/>
                          <a:cs typeface="Arial" panose="020B0604020202020204" pitchFamily="34" charset="0"/>
                        </a:rPr>
                        <a:t>compliance were noted across the Dental Services selected. It was evident that significant efforts had been made to implement Children First requirements. There were no findings of 'non compliance' noted. </a:t>
                      </a:r>
                      <a:r>
                        <a:rPr lang="en-IE" sz="1400" b="0" strike="noStrike" baseline="0" dirty="0" smtClean="0">
                          <a:solidFill>
                            <a:schemeClr val="tx1"/>
                          </a:solidFill>
                          <a:latin typeface="Arial" panose="020B0604020202020204" pitchFamily="34" charset="0"/>
                          <a:cs typeface="Arial" panose="020B0604020202020204" pitchFamily="34" charset="0"/>
                        </a:rPr>
                        <a:t>Of the 10 requirement areas, six presented e</a:t>
                      </a:r>
                      <a:r>
                        <a:rPr lang="en-IE" sz="1400" b="0" baseline="0" dirty="0" smtClean="0">
                          <a:solidFill>
                            <a:schemeClr val="tx1"/>
                          </a:solidFill>
                          <a:latin typeface="Arial" panose="020B0604020202020204" pitchFamily="34" charset="0"/>
                          <a:cs typeface="Arial" panose="020B0604020202020204" pitchFamily="34" charset="0"/>
                        </a:rPr>
                        <a:t>vidence of compliance and evidence of partial compliance was found in the remainder. </a:t>
                      </a:r>
                    </a:p>
                    <a:p>
                      <a:pPr marL="0" indent="0">
                        <a:buClr>
                          <a:srgbClr val="006152"/>
                        </a:buClr>
                        <a:buFont typeface="Arial" panose="020B0604020202020204" pitchFamily="34" charset="0"/>
                        <a:buNone/>
                      </a:pPr>
                      <a:endParaRPr lang="en-IE" sz="1400" b="0" baseline="0" dirty="0" smtClean="0">
                        <a:solidFill>
                          <a:srgbClr val="FF0000"/>
                        </a:solidFill>
                        <a:latin typeface="Arial" panose="020B0604020202020204" pitchFamily="34" charset="0"/>
                        <a:cs typeface="Arial" panose="020B0604020202020204" pitchFamily="34" charset="0"/>
                      </a:endParaRPr>
                    </a:p>
                    <a:p>
                      <a:pPr marL="0" indent="0">
                        <a:buClr>
                          <a:srgbClr val="006152"/>
                        </a:buClr>
                        <a:buFont typeface="Arial" panose="020B0604020202020204" pitchFamily="34" charset="0"/>
                        <a:buNone/>
                      </a:pPr>
                      <a:endParaRPr lang="en-IE" sz="1050" b="0" baseline="0" dirty="0" smtClean="0">
                        <a:solidFill>
                          <a:schemeClr val="tx1"/>
                        </a:solidFill>
                        <a:latin typeface="Arial" panose="020B0604020202020204" pitchFamily="34" charset="0"/>
                        <a:cs typeface="Arial" panose="020B0604020202020204" pitchFamily="34" charset="0"/>
                      </a:endParaRPr>
                    </a:p>
                    <a:p>
                      <a:pPr marL="0" indent="0">
                        <a:spcAft>
                          <a:spcPts val="1200"/>
                        </a:spcAft>
                        <a:buFont typeface="Arial" panose="020B0604020202020204" pitchFamily="34" charset="0"/>
                        <a:buNone/>
                      </a:pPr>
                      <a:r>
                        <a:rPr lang="en-IE" sz="1600" b="1" baseline="0" dirty="0" smtClean="0">
                          <a:solidFill>
                            <a:schemeClr val="tx1"/>
                          </a:solidFill>
                          <a:latin typeface="Arial" panose="020B0604020202020204" pitchFamily="34" charset="0"/>
                          <a:cs typeface="Arial" panose="020B0604020202020204" pitchFamily="34" charset="0"/>
                        </a:rPr>
                        <a:t>Reasons for findings of partial compliance:</a:t>
                      </a:r>
                    </a:p>
                    <a:p>
                      <a:pPr marL="0" indent="0">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20000"/>
                        <a:buFont typeface="+mj-lt"/>
                        <a:buAutoNum type="arabicPeriod"/>
                      </a:pPr>
                      <a:r>
                        <a:rPr lang="en-IE" sz="1400" b="0" baseline="0" dirty="0" smtClean="0">
                          <a:solidFill>
                            <a:schemeClr val="tx1"/>
                          </a:solidFill>
                          <a:latin typeface="Arial" panose="020B0604020202020204" pitchFamily="34" charset="0"/>
                          <a:cs typeface="Arial" panose="020B0604020202020204" pitchFamily="34" charset="0"/>
                        </a:rPr>
                        <a:t>There were gaps in some Risk Assessments, and Child Safeguarding Statements were not always developed in line with Guidance issued by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a:t>
                      </a:r>
                    </a:p>
                    <a:p>
                      <a:pPr marL="342900" indent="-342900">
                        <a:lnSpc>
                          <a:spcPct val="100000"/>
                        </a:lnSpc>
                        <a:spcAft>
                          <a:spcPts val="600"/>
                        </a:spcAft>
                        <a:buClr>
                          <a:srgbClr val="006152"/>
                        </a:buClr>
                        <a:buSzPct val="120000"/>
                        <a:buFont typeface="+mj-lt"/>
                        <a:buAutoNum type="arabicPeriod"/>
                      </a:pPr>
                      <a:endParaRPr lang="en-IE" sz="8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20000"/>
                        <a:buFont typeface="+mj-lt"/>
                        <a:buAutoNum type="arabicPeriod"/>
                      </a:pPr>
                      <a:r>
                        <a:rPr lang="en-IE" sz="1400" b="0" baseline="0" dirty="0" smtClean="0">
                          <a:solidFill>
                            <a:schemeClr val="tx1"/>
                          </a:solidFill>
                          <a:latin typeface="Arial" panose="020B0604020202020204" pitchFamily="34" charset="0"/>
                          <a:cs typeface="Arial" panose="020B0604020202020204" pitchFamily="34" charset="0"/>
                        </a:rPr>
                        <a:t>Some services could not evidence that their Child Safeguarding Statements were reviewed within the legislative timeframe of 24 months. </a:t>
                      </a:r>
                    </a:p>
                    <a:p>
                      <a:pPr marL="534988" marR="0" lvl="0" indent="0" defTabSz="914400" eaLnBrk="1" fontAlgn="auto" latinLnBrk="0" hangingPunct="1">
                        <a:lnSpc>
                          <a:spcPct val="100000"/>
                        </a:lnSpc>
                        <a:spcBef>
                          <a:spcPts val="0"/>
                        </a:spcBef>
                        <a:spcAft>
                          <a:spcPts val="0"/>
                        </a:spcAft>
                        <a:buClr>
                          <a:srgbClr val="006152"/>
                        </a:buClr>
                        <a:buSzPct val="120000"/>
                        <a:buFont typeface="+mj-lt"/>
                        <a:buNone/>
                        <a:tabLst/>
                        <a:defRPr/>
                      </a:pPr>
                      <a:r>
                        <a:rPr lang="en-IE" sz="1400" b="0" baseline="0" dirty="0" smtClean="0">
                          <a:solidFill>
                            <a:schemeClr val="tx1"/>
                          </a:solidFill>
                          <a:latin typeface="Arial" panose="020B0604020202020204" pitchFamily="34" charset="0"/>
                          <a:cs typeface="Arial" panose="020B0604020202020204" pitchFamily="34" charset="0"/>
                        </a:rPr>
                        <a:t> </a:t>
                      </a:r>
                    </a:p>
                    <a:p>
                      <a:pPr marL="342900" indent="-342900">
                        <a:lnSpc>
                          <a:spcPct val="100000"/>
                        </a:lnSpc>
                        <a:spcAft>
                          <a:spcPts val="1200"/>
                        </a:spcAft>
                        <a:buClr>
                          <a:srgbClr val="006152"/>
                        </a:buClr>
                        <a:buSzPct val="120000"/>
                        <a:buFont typeface="+mj-lt"/>
                        <a:buAutoNum type="arabicPeriod" startAt="3"/>
                      </a:pPr>
                      <a:r>
                        <a:rPr lang="en-IE" sz="1400" b="0" baseline="0" dirty="0" smtClean="0">
                          <a:solidFill>
                            <a:schemeClr val="tx1"/>
                          </a:solidFill>
                          <a:latin typeface="Arial" panose="020B0604020202020204" pitchFamily="34" charset="0"/>
                          <a:cs typeface="Arial" panose="020B0604020202020204" pitchFamily="34" charset="0"/>
                        </a:rPr>
                        <a:t>There was confusion about the status of a standard operating procedure, developed by the National Oral Health Office, for the management and storage of Child Protection and Welfare Records, which resulted in appropriate practices not being in place in some services. </a:t>
                      </a: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26321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 | Risk Assessments  </a:t>
            </a:r>
            <a:endParaRPr spc="-20"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433020086"/>
              </p:ext>
            </p:extLst>
          </p:nvPr>
        </p:nvGraphicFramePr>
        <p:xfrm>
          <a:off x="228600" y="1047750"/>
          <a:ext cx="8383015" cy="3973700"/>
        </p:xfrm>
        <a:graphic>
          <a:graphicData uri="http://schemas.openxmlformats.org/drawingml/2006/table">
            <a:tbl>
              <a:tblPr firstRow="1" bandRow="1">
                <a:tableStyleId>{5C22544A-7EE6-4342-B048-85BDC9FD1C3A}</a:tableStyleId>
              </a:tblPr>
              <a:tblGrid>
                <a:gridCol w="8383015">
                  <a:extLst>
                    <a:ext uri="{9D8B030D-6E8A-4147-A177-3AD203B41FA5}">
                      <a16:colId xmlns:a16="http://schemas.microsoft.com/office/drawing/2014/main" val="361165049"/>
                    </a:ext>
                  </a:extLst>
                </a:gridCol>
              </a:tblGrid>
              <a:tr h="3265300">
                <a:tc>
                  <a:txBody>
                    <a:bodyPr/>
                    <a:lstStyle/>
                    <a:p>
                      <a:pPr marL="285750" indent="-285750">
                        <a:spcAft>
                          <a:spcPts val="600"/>
                        </a:spcAft>
                        <a:buClr>
                          <a:srgbClr val="006152"/>
                        </a:buClr>
                        <a:buFont typeface="Arial" panose="020B0604020202020204" pitchFamily="34" charset="0"/>
                        <a:buChar char="►"/>
                      </a:pPr>
                      <a:r>
                        <a:rPr lang="en-IE" sz="1400" b="1" u="sng" dirty="0" smtClean="0">
                          <a:solidFill>
                            <a:schemeClr val="tx1"/>
                          </a:solidFill>
                          <a:latin typeface="Arial" panose="020B0604020202020204" pitchFamily="34" charset="0"/>
                          <a:cs typeface="Arial" panose="020B0604020202020204" pitchFamily="34" charset="0"/>
                        </a:rPr>
                        <a:t>ANY</a:t>
                      </a:r>
                      <a:r>
                        <a:rPr lang="en-IE" sz="1400" b="0" dirty="0" smtClean="0">
                          <a:solidFill>
                            <a:schemeClr val="tx1"/>
                          </a:solidFill>
                          <a:latin typeface="Arial" panose="020B0604020202020204" pitchFamily="34" charset="0"/>
                          <a:cs typeface="Arial" panose="020B0604020202020204" pitchFamily="34" charset="0"/>
                        </a:rPr>
                        <a:t> potential for harm to a child while availing of the service must be considered</a:t>
                      </a:r>
                      <a:r>
                        <a:rPr lang="en-IE" sz="1400" b="0" baseline="0" dirty="0" smtClean="0">
                          <a:solidFill>
                            <a:schemeClr val="tx1"/>
                          </a:solidFill>
                          <a:latin typeface="Arial" panose="020B0604020202020204" pitchFamily="34" charset="0"/>
                          <a:cs typeface="Arial" panose="020B0604020202020204" pitchFamily="34" charset="0"/>
                        </a:rPr>
                        <a:t> in a Child Safeguarding Risk Assessment and Child Safeguarding Statements must be developed in line with any guidance issued by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a:t>
                      </a:r>
                    </a:p>
                    <a:p>
                      <a:pPr marL="285750" indent="-285750">
                        <a:spcAft>
                          <a:spcPts val="600"/>
                        </a:spcAft>
                        <a:buClr>
                          <a:srgbClr val="006152"/>
                        </a:buClr>
                        <a:buFont typeface="Arial" panose="020B0604020202020204" pitchFamily="34" charset="0"/>
                        <a:buChar char="►"/>
                      </a:pPr>
                      <a:endParaRPr lang="en-IE" sz="2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consider it "reasonable to expect" that all Relevant Services address specific risks in their Risk Assessments (please see next slide for full details). Two such risks that were not always shown to be considered by dental services are as follows:</a:t>
                      </a:r>
                    </a:p>
                    <a:p>
                      <a:pPr marL="623888" indent="71438">
                        <a:spcAft>
                          <a:spcPts val="0"/>
                        </a:spcAft>
                        <a:buClr>
                          <a:schemeClr val="accent6">
                            <a:lumMod val="75000"/>
                          </a:schemeClr>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 Risk of harm through access to ICT (e.g. social media or web access, electronic contact, etc.</a:t>
                      </a:r>
                    </a:p>
                    <a:p>
                      <a:pPr marL="623888" indent="71438">
                        <a:spcAft>
                          <a:spcPts val="0"/>
                        </a:spcAft>
                        <a:buClr>
                          <a:schemeClr val="accent6">
                            <a:lumMod val="75000"/>
                          </a:schemeClr>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 Risk of harm to a child from the use/misuse of digital images/unauthorised photography </a:t>
                      </a:r>
                    </a:p>
                    <a:p>
                      <a:pPr marL="268288" indent="0">
                        <a:spcAft>
                          <a:spcPts val="0"/>
                        </a:spcAft>
                        <a:buClr>
                          <a:schemeClr val="accent6">
                            <a:lumMod val="75000"/>
                          </a:schemeClr>
                        </a:buClr>
                        <a:buFont typeface="Arial" panose="020B0604020202020204" pitchFamily="34" charset="0"/>
                        <a:buNone/>
                      </a:pPr>
                      <a:endParaRPr lang="en-IE" sz="1400" b="1" baseline="0" dirty="0" smtClean="0">
                        <a:solidFill>
                          <a:schemeClr val="tx1"/>
                        </a:solidFill>
                        <a:latin typeface="Arial" panose="020B0604020202020204" pitchFamily="34" charset="0"/>
                        <a:cs typeface="Arial" panose="020B0604020202020204" pitchFamily="34" charset="0"/>
                      </a:endParaRPr>
                    </a:p>
                    <a:p>
                      <a:pPr marL="623888" indent="0">
                        <a:spcAft>
                          <a:spcPts val="0"/>
                        </a:spcAft>
                        <a:buClr>
                          <a:schemeClr val="accent6">
                            <a:lumMod val="75000"/>
                          </a:schemeClr>
                        </a:buClr>
                        <a:buFont typeface="Arial" panose="020B0604020202020204" pitchFamily="34" charset="0"/>
                        <a:buNone/>
                      </a:pPr>
                      <a:r>
                        <a:rPr lang="en-IE" sz="1400" b="1" baseline="0" dirty="0" smtClean="0">
                          <a:solidFill>
                            <a:schemeClr val="tx1"/>
                          </a:solidFill>
                          <a:latin typeface="Arial" panose="020B0604020202020204" pitchFamily="34" charset="0"/>
                          <a:cs typeface="Arial" panose="020B0604020202020204" pitchFamily="34" charset="0"/>
                        </a:rPr>
                        <a:t>Note: </a:t>
                      </a:r>
                      <a:r>
                        <a:rPr lang="en-IE" sz="1400" b="0" baseline="0" dirty="0" smtClean="0">
                          <a:solidFill>
                            <a:schemeClr val="tx1"/>
                          </a:solidFill>
                          <a:latin typeface="Arial" panose="020B0604020202020204" pitchFamily="34" charset="0"/>
                          <a:cs typeface="Arial" panose="020B0604020202020204" pitchFamily="34" charset="0"/>
                        </a:rPr>
                        <a:t>Services can note N/A in their risk assessments to evidence that they have considered these risks not applicable to their service e.g. risk of harm to a child while on outings is presumably not applicable to Dental Services.   </a:t>
                      </a:r>
                    </a:p>
                    <a:p>
                      <a:pPr marL="268288" indent="0">
                        <a:spcAft>
                          <a:spcPts val="0"/>
                        </a:spcAft>
                        <a:buClr>
                          <a:schemeClr val="accent6">
                            <a:lumMod val="75000"/>
                          </a:schemeClr>
                        </a:buClr>
                        <a:buFont typeface="Arial" panose="020B0604020202020204" pitchFamily="34" charset="0"/>
                        <a:buNone/>
                      </a:pPr>
                      <a:endParaRPr lang="en-IE" sz="1200" b="0" baseline="0" dirty="0" smtClean="0">
                        <a:solidFill>
                          <a:srgbClr val="FF0000"/>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In addition to following HSE Guidance on Developing Child Safeguarding Statements it is advisable to refer to the Outcome Review Form used by the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Child Safeguarding Statement Compliance Unit. This form can be found on the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website </a:t>
                      </a:r>
                      <a:r>
                        <a:rPr lang="en-IE" sz="1400" b="0" baseline="0" dirty="0" smtClean="0">
                          <a:solidFill>
                            <a:schemeClr val="tx1"/>
                          </a:solidFill>
                          <a:latin typeface="Arial" panose="020B0604020202020204" pitchFamily="34" charset="0"/>
                          <a:cs typeface="Arial" panose="020B0604020202020204" pitchFamily="34" charset="0"/>
                          <a:hlinkClick r:id="rId2"/>
                        </a:rPr>
                        <a:t>www.tusla.ie</a:t>
                      </a:r>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39900">
                <a:tc>
                  <a:txBody>
                    <a:bodyPr/>
                    <a:lstStyle/>
                    <a:p>
                      <a:endParaRPr lang="en-IE" sz="1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197080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a:t>
            </a:r>
            <a:r>
              <a:rPr lang="en-IE" sz="2000" b="0" dirty="0" smtClean="0"/>
              <a:t> </a:t>
            </a:r>
            <a:r>
              <a:rPr lang="en-IE" dirty="0" smtClean="0"/>
              <a:t>| 'Guidance issued by </a:t>
            </a:r>
            <a:r>
              <a:rPr lang="en-IE" dirty="0" err="1" smtClean="0"/>
              <a:t>Tusla</a:t>
            </a:r>
            <a:r>
              <a:rPr lang="en-IE" dirty="0" smtClean="0"/>
              <a:t>'</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3775151853"/>
              </p:ext>
            </p:extLst>
          </p:nvPr>
        </p:nvGraphicFramePr>
        <p:xfrm>
          <a:off x="381000" y="1123950"/>
          <a:ext cx="8382000" cy="5280659"/>
        </p:xfrm>
        <a:graphic>
          <a:graphicData uri="http://schemas.openxmlformats.org/drawingml/2006/table">
            <a:tbl>
              <a:tblPr firstRow="1" bandRow="1">
                <a:tableStyleId>{5C22544A-7EE6-4342-B048-85BDC9FD1C3A}</a:tableStyleId>
              </a:tblPr>
              <a:tblGrid>
                <a:gridCol w="8382000">
                  <a:extLst>
                    <a:ext uri="{9D8B030D-6E8A-4147-A177-3AD203B41FA5}">
                      <a16:colId xmlns:a16="http://schemas.microsoft.com/office/drawing/2014/main" val="361165049"/>
                    </a:ext>
                  </a:extLst>
                </a:gridCol>
              </a:tblGrid>
              <a:tr h="2133600">
                <a:tc>
                  <a:txBody>
                    <a:bodyPr/>
                    <a:lstStyle/>
                    <a:p>
                      <a:r>
                        <a:rPr lang="en-IE" sz="1400" b="1" i="0" u="none" strike="noStrike" baseline="0" dirty="0" smtClean="0">
                          <a:solidFill>
                            <a:srgbClr val="006152"/>
                          </a:solidFill>
                          <a:latin typeface="Arial" panose="020B0604020202020204" pitchFamily="34" charset="0"/>
                        </a:rPr>
                        <a:t>Tusla consider it "reasonable to expect" that all Relevant Services address the following in their Risk Assessments:</a:t>
                      </a:r>
                    </a:p>
                    <a:p>
                      <a:endParaRPr lang="en-IE" sz="1300" b="0" i="0" u="none" strike="noStrike" baseline="0" dirty="0" smtClean="0">
                        <a:solidFill>
                          <a:srgbClr val="000000"/>
                        </a:solidFill>
                        <a:latin typeface="Arial" panose="020B0604020202020204" pitchFamily="34" charset="0"/>
                      </a:endParaRPr>
                    </a:p>
                    <a:p>
                      <a:pPr marL="268288" indent="-179388">
                        <a:spcAft>
                          <a:spcPts val="300"/>
                        </a:spcAft>
                      </a:pPr>
                      <a:r>
                        <a:rPr lang="en-IE" sz="1300" b="0" i="0" u="none" strike="noStrike" baseline="0" dirty="0" smtClean="0">
                          <a:solidFill>
                            <a:srgbClr val="000000"/>
                          </a:solidFill>
                          <a:latin typeface="Arial" panose="020B0604020202020204" pitchFamily="34" charset="0"/>
                        </a:rPr>
                        <a:t>1) Risk of harm* to a child by a member of staff/volunteer (from things they have done e.g. hurt a child, or failed to do e.g. not reporting a concern) 	</a:t>
                      </a:r>
                    </a:p>
                    <a:p>
                      <a:pPr marL="268288" indent="-179388">
                        <a:spcAft>
                          <a:spcPts val="300"/>
                        </a:spcAft>
                      </a:pPr>
                      <a:r>
                        <a:rPr lang="en-IE" sz="1300" b="0" i="0" u="none" strike="noStrike" baseline="0" dirty="0" smtClean="0">
                          <a:solidFill>
                            <a:srgbClr val="000000"/>
                          </a:solidFill>
                          <a:latin typeface="Arial" panose="020B0604020202020204" pitchFamily="34" charset="0"/>
                        </a:rPr>
                        <a:t>2) Risk of harm to a child caused by a lack of supervision; 	</a:t>
                      </a:r>
                    </a:p>
                    <a:p>
                      <a:pPr marL="268288" indent="-179388">
                        <a:spcAft>
                          <a:spcPts val="300"/>
                        </a:spcAft>
                      </a:pPr>
                      <a:r>
                        <a:rPr lang="en-IE" sz="1300" b="0" i="0" u="none" strike="noStrike" baseline="0" dirty="0" smtClean="0">
                          <a:solidFill>
                            <a:srgbClr val="000000"/>
                          </a:solidFill>
                          <a:latin typeface="Arial" panose="020B0604020202020204" pitchFamily="34" charset="0"/>
                        </a:rPr>
                        <a:t>3) Risk of to a child by a visitor to the service (contactors, parents, volunteers, etc.); 	</a:t>
                      </a:r>
                    </a:p>
                    <a:p>
                      <a:pPr marL="268288" indent="-179388">
                        <a:spcAft>
                          <a:spcPts val="300"/>
                        </a:spcAft>
                      </a:pPr>
                      <a:r>
                        <a:rPr lang="en-IE" sz="1300" b="0" i="0" u="none" strike="noStrike" baseline="0" dirty="0" smtClean="0">
                          <a:solidFill>
                            <a:srgbClr val="000000"/>
                          </a:solidFill>
                          <a:latin typeface="Arial" panose="020B0604020202020204" pitchFamily="34" charset="0"/>
                        </a:rPr>
                        <a:t>4) Risk of harm to a child by another child in the service; 	</a:t>
                      </a:r>
                    </a:p>
                    <a:p>
                      <a:pPr marL="268288" indent="-179388">
                        <a:spcAft>
                          <a:spcPts val="300"/>
                        </a:spcAft>
                      </a:pPr>
                      <a:r>
                        <a:rPr lang="en-IE" sz="1300" b="0" i="0" u="none" strike="noStrike" baseline="0" dirty="0" smtClean="0">
                          <a:solidFill>
                            <a:srgbClr val="000000"/>
                          </a:solidFill>
                          <a:latin typeface="Arial" panose="020B0604020202020204" pitchFamily="34" charset="0"/>
                        </a:rPr>
                        <a:t>5) Risk of harm to a child on outings by a member of staff/volunteer/stranger/peer; 	</a:t>
                      </a:r>
                    </a:p>
                    <a:p>
                      <a:pPr marL="268288" indent="-179388">
                        <a:spcAft>
                          <a:spcPts val="300"/>
                        </a:spcAft>
                      </a:pPr>
                      <a:r>
                        <a:rPr lang="en-IE" sz="1300" b="0" i="0" u="none" strike="noStrike" baseline="0" dirty="0" smtClean="0">
                          <a:solidFill>
                            <a:srgbClr val="000000"/>
                          </a:solidFill>
                          <a:latin typeface="Arial" panose="020B0604020202020204" pitchFamily="34" charset="0"/>
                        </a:rPr>
                        <a:t>6) Risk of harm through access to ICT (e.g. social media or web access, electronic contact, etc.) 	</a:t>
                      </a:r>
                    </a:p>
                    <a:p>
                      <a:pPr marL="268288" indent="-179388">
                        <a:spcAft>
                          <a:spcPts val="300"/>
                        </a:spcAft>
                      </a:pPr>
                      <a:r>
                        <a:rPr lang="en-IE" sz="1300" b="0" i="0" u="none" strike="noStrike" baseline="0" dirty="0" smtClean="0">
                          <a:solidFill>
                            <a:srgbClr val="000000"/>
                          </a:solidFill>
                          <a:latin typeface="Arial" panose="020B0604020202020204" pitchFamily="34" charset="0"/>
                        </a:rPr>
                        <a:t>7) Risk of harm to a child from the use/misuse of digital images/unauthorised photography </a:t>
                      </a:r>
                      <a:r>
                        <a:rPr lang="en-IE" sz="1400" b="0" i="0" u="none" strike="noStrike" baseline="0" dirty="0" smtClean="0">
                          <a:solidFill>
                            <a:srgbClr val="000000"/>
                          </a:solidFill>
                          <a:latin typeface="Arial" panose="020B0604020202020204" pitchFamily="34" charset="0"/>
                        </a:rPr>
                        <a:t>	</a:t>
                      </a:r>
                    </a:p>
                    <a:p>
                      <a:pPr marL="0" indent="0">
                        <a:buClr>
                          <a:srgbClr val="006152"/>
                        </a:buClr>
                        <a:buSzPct val="120000"/>
                        <a:buFont typeface="+mj-lt"/>
                        <a:buNone/>
                      </a:pPr>
                      <a:endParaRPr lang="en-IE" sz="1200" b="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r>
                        <a:rPr lang="en-IE" sz="1200" dirty="0" smtClean="0">
                          <a:solidFill>
                            <a:schemeClr val="tx1"/>
                          </a:solidFill>
                          <a:latin typeface="Arial" panose="020B0604020202020204" pitchFamily="34" charset="0"/>
                          <a:cs typeface="Arial" panose="020B0604020202020204" pitchFamily="34" charset="0"/>
                        </a:rPr>
                        <a:t>* Harm as defined in the Children First Act 2015.</a:t>
                      </a:r>
                    </a:p>
                    <a:p>
                      <a:endParaRPr lang="en-IE" sz="1200" dirty="0" smtClean="0">
                        <a:solidFill>
                          <a:schemeClr val="tx1"/>
                        </a:solidFill>
                        <a:latin typeface="Arial" panose="020B0604020202020204" pitchFamily="34" charset="0"/>
                        <a:cs typeface="Arial" panose="020B0604020202020204" pitchFamily="34" charset="0"/>
                      </a:endParaRPr>
                    </a:p>
                    <a:p>
                      <a:endParaRPr lang="en-IE" sz="200" dirty="0" smtClean="0">
                        <a:solidFill>
                          <a:schemeClr val="tx1"/>
                        </a:solidFill>
                        <a:latin typeface="Arial" panose="020B0604020202020204" pitchFamily="34" charset="0"/>
                        <a:cs typeface="Arial" panose="020B0604020202020204" pitchFamily="34" charset="0"/>
                      </a:endParaRPr>
                    </a:p>
                    <a:p>
                      <a:r>
                        <a:rPr lang="en-IE" sz="1200" b="1" dirty="0" smtClean="0">
                          <a:solidFill>
                            <a:schemeClr val="tx1"/>
                          </a:solidFill>
                          <a:latin typeface="Arial" panose="020B0604020202020204" pitchFamily="34" charset="0"/>
                          <a:cs typeface="Arial" panose="020B0604020202020204" pitchFamily="34" charset="0"/>
                        </a:rPr>
                        <a:t>Note: </a:t>
                      </a:r>
                      <a:r>
                        <a:rPr lang="en-IE" sz="1200" b="0" dirty="0" smtClean="0">
                          <a:solidFill>
                            <a:schemeClr val="tx1"/>
                          </a:solidFill>
                          <a:latin typeface="Arial" panose="020B0604020202020204" pitchFamily="34" charset="0"/>
                          <a:cs typeface="Arial" panose="020B0604020202020204" pitchFamily="34" charset="0"/>
                        </a:rPr>
                        <a:t>Support</a:t>
                      </a:r>
                      <a:r>
                        <a:rPr lang="en-IE" sz="1200" b="0" baseline="0" dirty="0" smtClean="0">
                          <a:solidFill>
                            <a:schemeClr val="tx1"/>
                          </a:solidFill>
                          <a:latin typeface="Arial" panose="020B0604020202020204" pitchFamily="34" charset="0"/>
                          <a:cs typeface="Arial" panose="020B0604020202020204" pitchFamily="34" charset="0"/>
                        </a:rPr>
                        <a:t> for services in considering these risks is provided in the updated </a:t>
                      </a:r>
                      <a:r>
                        <a:rPr lang="en-IE" sz="1200" b="0" baseline="0" dirty="0" smtClean="0">
                          <a:solidFill>
                            <a:schemeClr val="tx1"/>
                          </a:solidFill>
                          <a:latin typeface="Arial" panose="020B0604020202020204" pitchFamily="34" charset="0"/>
                          <a:cs typeface="Arial" panose="020B0604020202020204" pitchFamily="34" charset="0"/>
                          <a:hlinkClick r:id="rId3"/>
                        </a:rPr>
                        <a:t>HSE Guidance for Developing and Reviewing Child Safeguarding Statements - Risk Assessment Tool (Part B)</a:t>
                      </a:r>
                      <a:r>
                        <a:rPr lang="en-IE" sz="1200" b="0" baseline="0" dirty="0" smtClean="0">
                          <a:solidFill>
                            <a:schemeClr val="tx1"/>
                          </a:solidFill>
                          <a:latin typeface="Arial" panose="020B0604020202020204" pitchFamily="34" charset="0"/>
                          <a:cs typeface="Arial" panose="020B0604020202020204" pitchFamily="34" charset="0"/>
                        </a:rPr>
                        <a:t> which is available at </a:t>
                      </a:r>
                      <a:r>
                        <a:rPr lang="en-IE" sz="1200" b="0" baseline="0" dirty="0" smtClean="0">
                          <a:solidFill>
                            <a:schemeClr val="tx1"/>
                          </a:solidFill>
                          <a:latin typeface="Arial" panose="020B0604020202020204" pitchFamily="34" charset="0"/>
                          <a:cs typeface="Arial" panose="020B0604020202020204" pitchFamily="34" charset="0"/>
                          <a:hlinkClick r:id="rId4"/>
                        </a:rPr>
                        <a:t>www.hse.ie/childrenfirst</a:t>
                      </a:r>
                      <a:r>
                        <a:rPr lang="en-IE" sz="1200" b="0" baseline="0" dirty="0" smtClean="0">
                          <a:solidFill>
                            <a:schemeClr val="tx1"/>
                          </a:solidFill>
                          <a:latin typeface="Arial" panose="020B0604020202020204" pitchFamily="34" charset="0"/>
                          <a:cs typeface="Arial" panose="020B0604020202020204" pitchFamily="34" charset="0"/>
                        </a:rPr>
                        <a:t>.</a:t>
                      </a:r>
                      <a:r>
                        <a:rPr lang="en-IE" sz="1200" baseline="0" dirty="0" smtClean="0">
                          <a:solidFill>
                            <a:schemeClr val="tx1"/>
                          </a:solidFill>
                          <a:latin typeface="Arial" panose="020B0604020202020204" pitchFamily="34" charset="0"/>
                          <a:cs typeface="Arial" panose="020B0604020202020204" pitchFamily="34" charset="0"/>
                        </a:rPr>
                        <a:t>  </a:t>
                      </a:r>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2227678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a:t>
            </a:r>
            <a:r>
              <a:rPr lang="en-IE" sz="2000" b="0" dirty="0" smtClean="0"/>
              <a:t> </a:t>
            </a:r>
            <a:r>
              <a:rPr lang="en-IE" dirty="0" smtClean="0"/>
              <a:t>| Record Management</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3859158702"/>
              </p:ext>
            </p:extLst>
          </p:nvPr>
        </p:nvGraphicFramePr>
        <p:xfrm>
          <a:off x="381000" y="1276350"/>
          <a:ext cx="8077200" cy="6187439"/>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361165049"/>
                    </a:ext>
                  </a:extLst>
                </a:gridCol>
              </a:tblGrid>
              <a:tr h="2133600">
                <a:tc>
                  <a:txBody>
                    <a:bodyPr/>
                    <a:lstStyle/>
                    <a:p>
                      <a:pPr marL="285750" indent="-285750">
                        <a:spcAft>
                          <a:spcPts val="600"/>
                        </a:spcAft>
                        <a:buClr>
                          <a:srgbClr val="006152"/>
                        </a:buClr>
                        <a:buFont typeface="Arial" panose="020B0604020202020204" pitchFamily="34" charset="0"/>
                        <a:buChar char="►"/>
                        <a:tabLst>
                          <a:tab pos="985838" algn="l"/>
                        </a:tabLst>
                      </a:pPr>
                      <a:r>
                        <a:rPr lang="en-IE" sz="1400" b="0" baseline="0" dirty="0" smtClean="0">
                          <a:solidFill>
                            <a:schemeClr val="tx1"/>
                          </a:solidFill>
                          <a:latin typeface="Arial" panose="020B0604020202020204" pitchFamily="34" charset="0"/>
                          <a:cs typeface="Arial" panose="020B0604020202020204" pitchFamily="34" charset="0"/>
                        </a:rPr>
                        <a:t>Services must have appropriate procedures in place for the management and storage of Child Protection &amp; Welfare records. CP&amp;W records must be stored securely in a manner that upholds the confidential nature of the information; staff members need to be informed about the existence of CP&amp;W records and they should be accessible on a need to know basis. </a:t>
                      </a:r>
                    </a:p>
                    <a:p>
                      <a:pPr marL="0" indent="0">
                        <a:spcAft>
                          <a:spcPts val="600"/>
                        </a:spcAft>
                        <a:buClr>
                          <a:srgbClr val="006152"/>
                        </a:buClr>
                        <a:buFont typeface="Arial" panose="020B0604020202020204" pitchFamily="34" charset="0"/>
                        <a:buNone/>
                        <a:tabLst>
                          <a:tab pos="985838" algn="l"/>
                        </a:tabLst>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tabLst>
                          <a:tab pos="985838" algn="l"/>
                        </a:tabLst>
                      </a:pPr>
                      <a:r>
                        <a:rPr lang="en-IE" sz="1400" b="0" baseline="0" dirty="0" smtClean="0">
                          <a:solidFill>
                            <a:schemeClr val="tx1"/>
                          </a:solidFill>
                          <a:latin typeface="Arial" panose="020B0604020202020204" pitchFamily="34" charset="0"/>
                          <a:cs typeface="Arial" panose="020B0604020202020204" pitchFamily="34" charset="0"/>
                        </a:rPr>
                        <a:t>A National Standard Operating Procedure for the management of CP&amp;W in Dental Services was submitted by some services as part of their Checks. While this SOP aligned with the core components of the HSE CP&amp;W Policy, in terms of record management, confusion about the status of the SOP resulted in it not being implemented in some services. </a:t>
                      </a:r>
                    </a:p>
                    <a:p>
                      <a:pPr marL="285750" indent="-285750">
                        <a:spcAft>
                          <a:spcPts val="600"/>
                        </a:spcAft>
                        <a:buClr>
                          <a:srgbClr val="006152"/>
                        </a:buClr>
                        <a:buFont typeface="Arial" panose="020B0604020202020204" pitchFamily="34" charset="0"/>
                        <a:buChar char="►"/>
                        <a:tabLst>
                          <a:tab pos="985838" algn="l"/>
                        </a:tabLst>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tabLst>
                          <a:tab pos="985838" algn="l"/>
                        </a:tabLst>
                      </a:pPr>
                      <a:r>
                        <a:rPr lang="en-IE" sz="1400" b="0" baseline="0" dirty="0" smtClean="0">
                          <a:solidFill>
                            <a:schemeClr val="tx1"/>
                          </a:solidFill>
                          <a:latin typeface="Arial" panose="020B0604020202020204" pitchFamily="34" charset="0"/>
                          <a:cs typeface="Arial" panose="020B0604020202020204" pitchFamily="34" charset="0"/>
                        </a:rPr>
                        <a:t>The services who were found partially compliant in this area had developed local procedures but they had not been implemented. Services cannot be found compliant if CP&amp;W procedures are not being implemented. </a:t>
                      </a:r>
                    </a:p>
                    <a:p>
                      <a:pPr marL="280988" indent="0">
                        <a:buClr>
                          <a:srgbClr val="006152"/>
                        </a:buClr>
                        <a:buFont typeface="+mj-lt"/>
                        <a:buNone/>
                      </a:pPr>
                      <a:endParaRPr lang="en-IE" sz="1600" b="0" dirty="0" smtClean="0">
                        <a:solidFill>
                          <a:schemeClr val="tx1"/>
                        </a:solidFill>
                        <a:latin typeface="Arial" panose="020B0604020202020204" pitchFamily="34" charset="0"/>
                        <a:cs typeface="Arial" panose="020B0604020202020204" pitchFamily="34" charset="0"/>
                      </a:endParaRP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843589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smtClean="0"/>
              <a:t>Breakdown of Findings</a:t>
            </a:r>
            <a:endParaRPr sz="1600" b="0" dirty="0"/>
          </a:p>
        </p:txBody>
      </p:sp>
    </p:spTree>
    <p:extLst>
      <p:ext uri="{BB962C8B-B14F-4D97-AF65-F5344CB8AC3E}">
        <p14:creationId xmlns:p14="http://schemas.microsoft.com/office/powerpoint/2010/main" val="3681889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2336258"/>
            <a:ext cx="6096000" cy="2077492"/>
          </a:xfrm>
          <a:prstGeom prst="rect">
            <a:avLst/>
          </a:prstGeom>
        </p:spPr>
        <p:txBody>
          <a:bodyPr wrap="square">
            <a:spAutoFit/>
          </a:bodyPr>
          <a:lstStyle/>
          <a:p>
            <a:r>
              <a:rPr lang="en-IE" sz="1400" b="1" dirty="0" smtClean="0">
                <a:latin typeface="Arial" panose="020B0604020202020204" pitchFamily="34" charset="0"/>
                <a:cs typeface="Arial" panose="020B0604020202020204" pitchFamily="34" charset="0"/>
              </a:rPr>
              <a:t>Key Findings:</a:t>
            </a:r>
          </a:p>
          <a:p>
            <a:endParaRPr lang="en-IE" sz="1400" dirty="0" smtClean="0">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pPr>
            <a:r>
              <a:rPr lang="en-IE" sz="1200" dirty="0" smtClean="0"/>
              <a:t>Not all services could evidence that they had considered all risks that </a:t>
            </a:r>
            <a:r>
              <a:rPr lang="en-IE" sz="1200" dirty="0" err="1" smtClean="0"/>
              <a:t>Tusla</a:t>
            </a:r>
            <a:r>
              <a:rPr lang="en-IE" sz="1200" dirty="0" smtClean="0"/>
              <a:t> consider it reasonable for Relevant Services to address in their Risk Assessments (see Slide 5 for details)</a:t>
            </a:r>
          </a:p>
          <a:p>
            <a:r>
              <a:rPr lang="en-IE" sz="1200" dirty="0" smtClean="0"/>
              <a:t> </a:t>
            </a:r>
          </a:p>
          <a:p>
            <a:pPr marL="171450" indent="-171450">
              <a:buFont typeface="Arial" panose="020B0604020202020204" pitchFamily="34" charset="0"/>
              <a:buChar char="•"/>
            </a:pPr>
            <a:r>
              <a:rPr lang="en-IE" sz="1200" dirty="0" smtClean="0"/>
              <a:t>One service submitted risk assessments in differing formats. It was recommended that they use the HSE Guidance for Developing and Reviewing a Child Safeguarding Statement to streamline the process.</a:t>
            </a:r>
          </a:p>
          <a:p>
            <a:endParaRPr lang="en-IE" sz="1200" dirty="0"/>
          </a:p>
        </p:txBody>
      </p:sp>
      <p:graphicFrame>
        <p:nvGraphicFramePr>
          <p:cNvPr id="16" name="Table 15"/>
          <p:cNvGraphicFramePr>
            <a:graphicFrameLocks noGrp="1"/>
          </p:cNvGraphicFramePr>
          <p:nvPr>
            <p:extLst>
              <p:ext uri="{D42A27DB-BD31-4B8C-83A1-F6EECF244321}">
                <p14:modId xmlns:p14="http://schemas.microsoft.com/office/powerpoint/2010/main" val="1437076515"/>
              </p:ext>
            </p:extLst>
          </p:nvPr>
        </p:nvGraphicFramePr>
        <p:xfrm>
          <a:off x="228600" y="1120544"/>
          <a:ext cx="6096000" cy="11938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An assessment of any potential for harm to a child must be undertaken (risk assessment). </a:t>
                      </a:r>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r>
              <a:rPr lang="en-IE" dirty="0" smtClean="0"/>
              <a:t>Risk Assessment | </a:t>
            </a:r>
            <a:r>
              <a:rPr lang="en-IE" sz="1800" b="0" dirty="0" smtClean="0"/>
              <a:t>Assessment of any potential for harm to a child</a:t>
            </a:r>
            <a:endParaRPr lang="en-IE" dirty="0"/>
          </a:p>
        </p:txBody>
      </p:sp>
      <p:graphicFrame>
        <p:nvGraphicFramePr>
          <p:cNvPr id="9" name="Table 8"/>
          <p:cNvGraphicFramePr>
            <a:graphicFrameLocks noGrp="1"/>
          </p:cNvGraphicFramePr>
          <p:nvPr>
            <p:extLst>
              <p:ext uri="{D42A27DB-BD31-4B8C-83A1-F6EECF244321}">
                <p14:modId xmlns:p14="http://schemas.microsoft.com/office/powerpoint/2010/main" val="4127285972"/>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44%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4256387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1463</TotalTime>
  <Words>2247</Words>
  <Application>Microsoft Office PowerPoint</Application>
  <PresentationFormat>On-screen Show (16:9)</PresentationFormat>
  <Paragraphs>326</Paragraphs>
  <Slides>19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Services selected for Compliance Check</vt:lpstr>
      <vt:lpstr>Summary of Findings </vt:lpstr>
      <vt:lpstr>Summary of Findings (continued) </vt:lpstr>
      <vt:lpstr>Learning | Risk Assessments  </vt:lpstr>
      <vt:lpstr>Learning | 'Guidance issued by Tusla'</vt:lpstr>
      <vt:lpstr>Learning | Record Management</vt:lpstr>
      <vt:lpstr>Breakdown of Findings</vt:lpstr>
      <vt:lpstr>PowerPoint Presentation</vt:lpstr>
      <vt:lpstr>Child Safeguarding Statement | Legislative Requirements </vt:lpstr>
      <vt:lpstr>Child Safeguarding Statement | Guidance issued by Tusla</vt:lpstr>
      <vt:lpstr>Child Safeguarding Statement | Display</vt:lpstr>
      <vt:lpstr>Child Safeguarding Statement | Furnished and made available </vt:lpstr>
      <vt:lpstr>Child Safeguarding Statement | Review </vt:lpstr>
      <vt:lpstr>Child Protection &amp; Welfare Policy | Appendix 3 or equivalent </vt:lpstr>
      <vt:lpstr>Mandatory Training | 'An Introduction to Children First' 3 yearly </vt:lpstr>
      <vt:lpstr>Child Protection &amp; Welfare Records | Procedures for storage</vt:lpstr>
      <vt:lpstr>CP&amp;W Concerns | Reporting Procedure</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Jennifer Healy (Children First Training &amp; Development Officer)</cp:lastModifiedBy>
  <cp:revision>127</cp:revision>
  <cp:lastPrinted>2024-02-06T12:57:16Z</cp:lastPrinted>
  <dcterms:created xsi:type="dcterms:W3CDTF">2024-01-17T14:37:24Z</dcterms:created>
  <dcterms:modified xsi:type="dcterms:W3CDTF">2024-06-26T12:13:18Z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