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88" r:id="rId2"/>
    <p:sldId id="257" r:id="rId3"/>
    <p:sldId id="294" r:id="rId4"/>
    <p:sldId id="283" r:id="rId5"/>
    <p:sldId id="291" r:id="rId6"/>
    <p:sldId id="295" r:id="rId7"/>
    <p:sldId id="287" r:id="rId8"/>
    <p:sldId id="268" r:id="rId9"/>
    <p:sldId id="269" r:id="rId10"/>
    <p:sldId id="270" r:id="rId11"/>
    <p:sldId id="272" r:id="rId12"/>
    <p:sldId id="273" r:id="rId13"/>
    <p:sldId id="274" r:id="rId14"/>
    <p:sldId id="275" r:id="rId15"/>
    <p:sldId id="276" r:id="rId16"/>
    <p:sldId id="277" r:id="rId17"/>
    <p:sldId id="278" r:id="rId18"/>
    <p:sldId id="297" r:id="rId19"/>
    <p:sldId id="266" r:id="rId20"/>
  </p:sldIdLst>
  <p:sldSz cx="9144000" cy="5143500" type="screen16x9"/>
  <p:notesSz cx="10234613" cy="70993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ifer Healy (Children First Training &amp; Development Officer)" initials="JH(FT&amp;DO" lastIdx="1" clrIdx="0">
    <p:extLst>
      <p:ext uri="{19B8F6BF-5375-455C-9EA6-DF929625EA0E}">
        <p15:presenceInfo xmlns:p15="http://schemas.microsoft.com/office/powerpoint/2012/main" userId="S-1-5-21-3741593784-2899681647-1123851950-8895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0AD47"/>
    <a:srgbClr val="006152"/>
    <a:srgbClr val="71A5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250" autoAdjust="0"/>
    <p:restoredTop sz="94660"/>
  </p:normalViewPr>
  <p:slideViewPr>
    <p:cSldViewPr>
      <p:cViewPr varScale="1">
        <p:scale>
          <a:sx n="125" d="100"/>
          <a:sy n="125" d="100"/>
        </p:scale>
        <p:origin x="123" y="51"/>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434999" cy="354965"/>
          </a:xfrm>
          <a:prstGeom prst="rect">
            <a:avLst/>
          </a:prstGeom>
        </p:spPr>
        <p:txBody>
          <a:bodyPr vert="horz" lIns="110935" tIns="55468" rIns="110935" bIns="55468" rtlCol="0"/>
          <a:lstStyle>
            <a:lvl1pPr algn="l">
              <a:defRPr sz="1500"/>
            </a:lvl1pPr>
          </a:lstStyle>
          <a:p>
            <a:endParaRPr lang="en-IE" dirty="0"/>
          </a:p>
        </p:txBody>
      </p:sp>
      <p:sp>
        <p:nvSpPr>
          <p:cNvPr id="3" name="Date Placeholder 2"/>
          <p:cNvSpPr>
            <a:spLocks noGrp="1"/>
          </p:cNvSpPr>
          <p:nvPr>
            <p:ph type="dt" idx="1"/>
          </p:nvPr>
        </p:nvSpPr>
        <p:spPr>
          <a:xfrm>
            <a:off x="5797838" y="1"/>
            <a:ext cx="4434999" cy="354965"/>
          </a:xfrm>
          <a:prstGeom prst="rect">
            <a:avLst/>
          </a:prstGeom>
        </p:spPr>
        <p:txBody>
          <a:bodyPr vert="horz" lIns="110935" tIns="55468" rIns="110935" bIns="55468" rtlCol="0"/>
          <a:lstStyle>
            <a:lvl1pPr algn="r">
              <a:defRPr sz="1500"/>
            </a:lvl1pPr>
          </a:lstStyle>
          <a:p>
            <a:fld id="{E444F275-E0FB-4B8B-9F61-D9C71C1E02DD}" type="datetimeFigureOut">
              <a:rPr lang="en-IE" smtClean="0"/>
              <a:t>29/01/2025</a:t>
            </a:fld>
            <a:endParaRPr lang="en-IE" dirty="0"/>
          </a:p>
        </p:txBody>
      </p:sp>
      <p:sp>
        <p:nvSpPr>
          <p:cNvPr id="4" name="Slide Image Placeholder 3"/>
          <p:cNvSpPr>
            <a:spLocks noGrp="1" noRot="1" noChangeAspect="1"/>
          </p:cNvSpPr>
          <p:nvPr>
            <p:ph type="sldImg" idx="2"/>
          </p:nvPr>
        </p:nvSpPr>
        <p:spPr>
          <a:xfrm>
            <a:off x="2987675" y="887413"/>
            <a:ext cx="4259263" cy="2397125"/>
          </a:xfrm>
          <a:prstGeom prst="rect">
            <a:avLst/>
          </a:prstGeom>
          <a:noFill/>
          <a:ln w="12700">
            <a:solidFill>
              <a:prstClr val="black"/>
            </a:solidFill>
          </a:ln>
        </p:spPr>
        <p:txBody>
          <a:bodyPr vert="horz" lIns="110935" tIns="55468" rIns="110935" bIns="55468" rtlCol="0" anchor="ctr"/>
          <a:lstStyle/>
          <a:p>
            <a:endParaRPr lang="en-IE" dirty="0"/>
          </a:p>
        </p:txBody>
      </p:sp>
      <p:sp>
        <p:nvSpPr>
          <p:cNvPr id="5" name="Notes Placeholder 4"/>
          <p:cNvSpPr>
            <a:spLocks noGrp="1"/>
          </p:cNvSpPr>
          <p:nvPr>
            <p:ph type="body" sz="quarter" idx="3"/>
          </p:nvPr>
        </p:nvSpPr>
        <p:spPr>
          <a:xfrm>
            <a:off x="1023462" y="3415991"/>
            <a:ext cx="8187690" cy="2795897"/>
          </a:xfrm>
          <a:prstGeom prst="rect">
            <a:avLst/>
          </a:prstGeom>
        </p:spPr>
        <p:txBody>
          <a:bodyPr vert="horz" lIns="110935" tIns="55468" rIns="110935" bIns="55468"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6744336"/>
            <a:ext cx="4434999" cy="354965"/>
          </a:xfrm>
          <a:prstGeom prst="rect">
            <a:avLst/>
          </a:prstGeom>
        </p:spPr>
        <p:txBody>
          <a:bodyPr vert="horz" lIns="110935" tIns="55468" rIns="110935" bIns="55468" rtlCol="0" anchor="b"/>
          <a:lstStyle>
            <a:lvl1pPr algn="l">
              <a:defRPr sz="1500"/>
            </a:lvl1pPr>
          </a:lstStyle>
          <a:p>
            <a:endParaRPr lang="en-IE" dirty="0"/>
          </a:p>
        </p:txBody>
      </p:sp>
      <p:sp>
        <p:nvSpPr>
          <p:cNvPr id="7" name="Slide Number Placeholder 6"/>
          <p:cNvSpPr>
            <a:spLocks noGrp="1"/>
          </p:cNvSpPr>
          <p:nvPr>
            <p:ph type="sldNum" sz="quarter" idx="5"/>
          </p:nvPr>
        </p:nvSpPr>
        <p:spPr>
          <a:xfrm>
            <a:off x="5797838" y="6744336"/>
            <a:ext cx="4434999" cy="354965"/>
          </a:xfrm>
          <a:prstGeom prst="rect">
            <a:avLst/>
          </a:prstGeom>
        </p:spPr>
        <p:txBody>
          <a:bodyPr vert="horz" lIns="110935" tIns="55468" rIns="110935" bIns="55468" rtlCol="0" anchor="b"/>
          <a:lstStyle>
            <a:lvl1pPr algn="r">
              <a:defRPr sz="1500"/>
            </a:lvl1pPr>
          </a:lstStyle>
          <a:p>
            <a:fld id="{05F2C560-EBDC-4F9F-9C38-97291AC4D482}" type="slidenum">
              <a:rPr lang="en-IE" smtClean="0"/>
              <a:t>‹#›</a:t>
            </a:fld>
            <a:endParaRPr lang="en-IE" dirty="0"/>
          </a:p>
        </p:txBody>
      </p:sp>
    </p:spTree>
    <p:extLst>
      <p:ext uri="{BB962C8B-B14F-4D97-AF65-F5344CB8AC3E}">
        <p14:creationId xmlns:p14="http://schemas.microsoft.com/office/powerpoint/2010/main" val="1136704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05F2C560-EBDC-4F9F-9C38-97291AC4D482}" type="slidenum">
              <a:rPr kumimoji="0" lang="en-IE" sz="15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3</a:t>
            </a:fld>
            <a:endParaRPr kumimoji="0" lang="en-IE" sz="15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651679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4</a:t>
            </a:fld>
            <a:endParaRPr lang="en-IE" dirty="0"/>
          </a:p>
        </p:txBody>
      </p:sp>
    </p:spTree>
    <p:extLst>
      <p:ext uri="{BB962C8B-B14F-4D97-AF65-F5344CB8AC3E}">
        <p14:creationId xmlns:p14="http://schemas.microsoft.com/office/powerpoint/2010/main" val="2806804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9</a:t>
            </a:fld>
            <a:endParaRPr lang="en-IE" dirty="0"/>
          </a:p>
        </p:txBody>
      </p:sp>
    </p:spTree>
    <p:extLst>
      <p:ext uri="{BB962C8B-B14F-4D97-AF65-F5344CB8AC3E}">
        <p14:creationId xmlns:p14="http://schemas.microsoft.com/office/powerpoint/2010/main" val="606216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13</a:t>
            </a:fld>
            <a:endParaRPr lang="en-IE" dirty="0"/>
          </a:p>
        </p:txBody>
      </p:sp>
    </p:spTree>
    <p:extLst>
      <p:ext uri="{BB962C8B-B14F-4D97-AF65-F5344CB8AC3E}">
        <p14:creationId xmlns:p14="http://schemas.microsoft.com/office/powerpoint/2010/main" val="17932577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14</a:t>
            </a:fld>
            <a:endParaRPr lang="en-IE" dirty="0"/>
          </a:p>
        </p:txBody>
      </p:sp>
    </p:spTree>
    <p:extLst>
      <p:ext uri="{BB962C8B-B14F-4D97-AF65-F5344CB8AC3E}">
        <p14:creationId xmlns:p14="http://schemas.microsoft.com/office/powerpoint/2010/main" val="659220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15</a:t>
            </a:fld>
            <a:endParaRPr lang="en-IE" dirty="0"/>
          </a:p>
        </p:txBody>
      </p:sp>
    </p:spTree>
    <p:extLst>
      <p:ext uri="{BB962C8B-B14F-4D97-AF65-F5344CB8AC3E}">
        <p14:creationId xmlns:p14="http://schemas.microsoft.com/office/powerpoint/2010/main" val="5070835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16</a:t>
            </a:fld>
            <a:endParaRPr lang="en-IE" dirty="0"/>
          </a:p>
        </p:txBody>
      </p:sp>
    </p:spTree>
    <p:extLst>
      <p:ext uri="{BB962C8B-B14F-4D97-AF65-F5344CB8AC3E}">
        <p14:creationId xmlns:p14="http://schemas.microsoft.com/office/powerpoint/2010/main" val="32290897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17</a:t>
            </a:fld>
            <a:endParaRPr lang="en-IE" dirty="0"/>
          </a:p>
        </p:txBody>
      </p:sp>
    </p:spTree>
    <p:extLst>
      <p:ext uri="{BB962C8B-B14F-4D97-AF65-F5344CB8AC3E}">
        <p14:creationId xmlns:p14="http://schemas.microsoft.com/office/powerpoint/2010/main" val="41415139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1109350" eaLnBrk="1" fontAlgn="auto" latinLnBrk="0" hangingPunct="1">
              <a:lnSpc>
                <a:spcPct val="100000"/>
              </a:lnSpc>
              <a:spcBef>
                <a:spcPts val="0"/>
              </a:spcBef>
              <a:spcAft>
                <a:spcPts val="0"/>
              </a:spcAft>
              <a:buClrTx/>
              <a:buSzTx/>
              <a:buFontTx/>
              <a:buNone/>
              <a:tabLst/>
              <a:defRPr/>
            </a:pPr>
            <a:fld id="{05F2C560-EBDC-4F9F-9C38-97291AC4D482}" type="slidenum">
              <a:rPr kumimoji="0" lang="en-IE" sz="1500" b="0" i="0" u="none" strike="noStrike" kern="0" cap="none" spc="0" normalizeH="0" baseline="0" noProof="0">
                <a:ln>
                  <a:noFill/>
                </a:ln>
                <a:solidFill>
                  <a:sysClr val="windowText" lastClr="000000"/>
                </a:solidFill>
                <a:effectLst/>
                <a:uLnTx/>
                <a:uFillTx/>
              </a:rPr>
              <a:pPr marL="0" marR="0" lvl="0" indent="0" algn="r" defTabSz="1109350" eaLnBrk="1" fontAlgn="auto" latinLnBrk="0" hangingPunct="1">
                <a:lnSpc>
                  <a:spcPct val="100000"/>
                </a:lnSpc>
                <a:spcBef>
                  <a:spcPts val="0"/>
                </a:spcBef>
                <a:spcAft>
                  <a:spcPts val="0"/>
                </a:spcAft>
                <a:buClrTx/>
                <a:buSzTx/>
                <a:buFontTx/>
                <a:buNone/>
                <a:tabLst/>
                <a:defRPr/>
              </a:pPr>
              <a:t>18</a:t>
            </a:fld>
            <a:endParaRPr kumimoji="0" lang="en-IE" sz="15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40017918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9143999" cy="3798276"/>
          </a:xfrm>
          <a:prstGeom prst="rect">
            <a:avLst/>
          </a:prstGeom>
        </p:spPr>
      </p:pic>
      <p:pic>
        <p:nvPicPr>
          <p:cNvPr id="17" name="bg object 17"/>
          <p:cNvPicPr/>
          <p:nvPr/>
        </p:nvPicPr>
        <p:blipFill>
          <a:blip r:embed="rId3" cstate="print"/>
          <a:stretch>
            <a:fillRect/>
          </a:stretch>
        </p:blipFill>
        <p:spPr>
          <a:xfrm>
            <a:off x="0" y="1525524"/>
            <a:ext cx="6790943" cy="3617975"/>
          </a:xfrm>
          <a:prstGeom prst="rect">
            <a:avLst/>
          </a:prstGeom>
        </p:spPr>
      </p:pic>
      <p:sp>
        <p:nvSpPr>
          <p:cNvPr id="2" name="Holder 2"/>
          <p:cNvSpPr>
            <a:spLocks noGrp="1"/>
          </p:cNvSpPr>
          <p:nvPr>
            <p:ph type="ctrTitle"/>
          </p:nvPr>
        </p:nvSpPr>
        <p:spPr>
          <a:xfrm>
            <a:off x="1986152" y="1978609"/>
            <a:ext cx="5171694" cy="1008380"/>
          </a:xfrm>
          <a:prstGeom prst="rect">
            <a:avLst/>
          </a:prstGeom>
        </p:spPr>
        <p:txBody>
          <a:bodyPr wrap="square" lIns="0" tIns="0" rIns="0" bIns="0">
            <a:spAutoFit/>
          </a:bodyPr>
          <a:lstStyle>
            <a:lvl1pPr>
              <a:defRPr sz="2400" b="1" i="0">
                <a:solidFill>
                  <a:schemeClr val="bg1"/>
                </a:solidFill>
                <a:latin typeface="Arial"/>
                <a:cs typeface="Arial"/>
              </a:defRPr>
            </a:lvl1pPr>
          </a:lstStyle>
          <a:p>
            <a:endParaRPr/>
          </a:p>
        </p:txBody>
      </p:sp>
      <p:sp>
        <p:nvSpPr>
          <p:cNvPr id="3" name="Holder 3"/>
          <p:cNvSpPr>
            <a:spLocks noGrp="1"/>
          </p:cNvSpPr>
          <p:nvPr>
            <p:ph type="subTitle" idx="4"/>
          </p:nvPr>
        </p:nvSpPr>
        <p:spPr>
          <a:xfrm>
            <a:off x="1371600" y="2880360"/>
            <a:ext cx="6400800" cy="1285875"/>
          </a:xfrm>
          <a:prstGeom prst="rect">
            <a:avLst/>
          </a:prstGeom>
        </p:spPr>
        <p:txBody>
          <a:bodyPr wrap="square" lIns="0" tIns="0" rIns="0" bIns="0">
            <a:spAutoFit/>
          </a:bodyPr>
          <a:lstStyle>
            <a:lvl1pPr>
              <a:defRPr sz="17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1/29/2025</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7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1/29/2025</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sz="half" idx="2"/>
          </p:nvPr>
        </p:nvSpPr>
        <p:spPr>
          <a:xfrm>
            <a:off x="457200" y="1183005"/>
            <a:ext cx="3977640" cy="339471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183005"/>
            <a:ext cx="3977640" cy="339471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1/29/2025</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1/29/2025</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9143999" cy="3798276"/>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1/29/2025</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9143999" cy="5143498"/>
          </a:xfrm>
          <a:prstGeom prst="rect">
            <a:avLst/>
          </a:prstGeom>
        </p:spPr>
      </p:pic>
      <p:sp>
        <p:nvSpPr>
          <p:cNvPr id="2" name="Holder 2"/>
          <p:cNvSpPr>
            <a:spLocks noGrp="1"/>
          </p:cNvSpPr>
          <p:nvPr>
            <p:ph type="title"/>
          </p:nvPr>
        </p:nvSpPr>
        <p:spPr>
          <a:xfrm>
            <a:off x="1211376" y="243916"/>
            <a:ext cx="7400239" cy="391795"/>
          </a:xfrm>
          <a:prstGeom prst="rect">
            <a:avLst/>
          </a:prstGeom>
        </p:spPr>
        <p:txBody>
          <a:bodyPr wrap="square" lIns="0" tIns="0" rIns="0" bIns="0">
            <a:spAutoFit/>
          </a:bodyPr>
          <a:lstStyle>
            <a:lvl1pPr>
              <a:defRPr sz="2400" b="1" i="0">
                <a:solidFill>
                  <a:schemeClr val="bg1"/>
                </a:solidFill>
                <a:latin typeface="Arial"/>
                <a:cs typeface="Arial"/>
              </a:defRPr>
            </a:lvl1pPr>
          </a:lstStyle>
          <a:p>
            <a:endParaRPr/>
          </a:p>
        </p:txBody>
      </p:sp>
      <p:sp>
        <p:nvSpPr>
          <p:cNvPr id="3" name="Holder 3"/>
          <p:cNvSpPr>
            <a:spLocks noGrp="1"/>
          </p:cNvSpPr>
          <p:nvPr>
            <p:ph type="body" idx="1"/>
          </p:nvPr>
        </p:nvSpPr>
        <p:spPr>
          <a:xfrm>
            <a:off x="368604" y="1157096"/>
            <a:ext cx="8013700" cy="3395345"/>
          </a:xfrm>
          <a:prstGeom prst="rect">
            <a:avLst/>
          </a:prstGeom>
        </p:spPr>
        <p:txBody>
          <a:bodyPr wrap="square" lIns="0" tIns="0" rIns="0" bIns="0">
            <a:spAutoFit/>
          </a:bodyPr>
          <a:lstStyle>
            <a:lvl1pPr>
              <a:defRPr sz="17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3108960" y="4783455"/>
            <a:ext cx="2926080" cy="257175"/>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457200" y="4783455"/>
            <a:ext cx="2103120" cy="25717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1/29/2025</a:t>
            </a:fld>
            <a:endParaRPr lang="en-US" dirty="0"/>
          </a:p>
        </p:txBody>
      </p:sp>
      <p:sp>
        <p:nvSpPr>
          <p:cNvPr id="6" name="Holder 6"/>
          <p:cNvSpPr>
            <a:spLocks noGrp="1"/>
          </p:cNvSpPr>
          <p:nvPr>
            <p:ph type="sldNum" sz="quarter" idx="7"/>
          </p:nvPr>
        </p:nvSpPr>
        <p:spPr>
          <a:xfrm>
            <a:off x="6583680" y="4783455"/>
            <a:ext cx="2103120" cy="25717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hyperlink" Target="https://www.tusla.ie/uploads/content/CROF_CSSCU_005_web.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hse.ie/eng/services/list/2/primarycare/childrenfirst/compliance-self-audit-checklis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tusla.ie/children-first/organisations/what-is-a-child-safeguarding-statement/how-do-i-develop-a-child-safeguarding-statemen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tusla.ie/children-first/organisations/what-is-a-child-safeguarding-statement/how-do-i-develop-a-child-safeguarding-statemen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25244" y="1962150"/>
            <a:ext cx="5486400" cy="2178802"/>
          </a:xfrm>
          <a:prstGeom prst="rect">
            <a:avLst/>
          </a:prstGeom>
        </p:spPr>
        <p:txBody>
          <a:bodyPr vert="horz" wrap="square" lIns="0" tIns="69850" rIns="0" bIns="0" rtlCol="0">
            <a:spAutoFit/>
          </a:bodyPr>
          <a:lstStyle/>
          <a:p>
            <a:pPr marL="12700" marR="0" lvl="0" indent="0" defTabSz="914400" eaLnBrk="1" fontAlgn="auto" latinLnBrk="0" hangingPunct="1">
              <a:lnSpc>
                <a:spcPct val="100000"/>
              </a:lnSpc>
              <a:spcBef>
                <a:spcPts val="0"/>
              </a:spcBef>
              <a:spcAft>
                <a:spcPts val="0"/>
              </a:spcAft>
              <a:buClrTx/>
              <a:buSzTx/>
              <a:buFontTx/>
              <a:buNone/>
              <a:tabLst/>
              <a:defRPr/>
            </a:pPr>
            <a:r>
              <a:rPr kumimoji="0" sz="2400" b="1" i="0" u="none" strike="noStrike" kern="0" cap="none" spc="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Children</a:t>
            </a:r>
            <a:r>
              <a:rPr kumimoji="0" sz="2400" b="1" i="0" u="none" strike="noStrike" kern="0" cap="none" spc="-125" normalizeH="0" baseline="0" noProof="0" dirty="0" smtClean="0">
                <a:ln>
                  <a:noFill/>
                </a:ln>
                <a:solidFill>
                  <a:srgbClr val="FFFFFF"/>
                </a:solidFill>
                <a:effectLst/>
                <a:uLnTx/>
                <a:uFillTx/>
                <a:latin typeface="Arial" panose="020B0604020202020204" pitchFamily="34" charset="0"/>
                <a:cs typeface="Arial" panose="020B0604020202020204" pitchFamily="34" charset="0"/>
              </a:rPr>
              <a:t> </a:t>
            </a:r>
            <a:r>
              <a:rPr kumimoji="0" sz="2400" b="1" i="0" u="none" strike="noStrike" kern="0" cap="none" spc="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First</a:t>
            </a:r>
            <a:r>
              <a:rPr kumimoji="0" lang="en-IE" sz="2400" b="1" i="0" u="none" strike="noStrike" kern="0" cap="none" spc="-110" normalizeH="0" baseline="0" noProof="0" dirty="0">
                <a:ln>
                  <a:noFill/>
                </a:ln>
                <a:solidFill>
                  <a:srgbClr val="FFFFFF"/>
                </a:solidFill>
                <a:effectLst/>
                <a:uLnTx/>
                <a:uFillTx/>
                <a:latin typeface="Arial" panose="020B0604020202020204" pitchFamily="34" charset="0"/>
                <a:cs typeface="Arial" panose="020B0604020202020204" pitchFamily="34" charset="0"/>
              </a:rPr>
              <a:t> </a:t>
            </a:r>
            <a:endPar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0"/>
              </a:spcBef>
              <a:spcAft>
                <a:spcPts val="0"/>
              </a:spcAft>
              <a:buClrTx/>
              <a:buSzTx/>
              <a:buFontTx/>
              <a:buNone/>
              <a:tabLst/>
              <a:defRPr/>
            </a:pPr>
            <a:r>
              <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Compliance Assurance Checks</a:t>
            </a:r>
          </a:p>
          <a:p>
            <a:pPr marL="12700" marR="0" lvl="0" indent="0" defTabSz="914400" eaLnBrk="1" fontAlgn="auto" latinLnBrk="0" hangingPunct="1">
              <a:lnSpc>
                <a:spcPct val="100000"/>
              </a:lnSpc>
              <a:spcBef>
                <a:spcPts val="0"/>
              </a:spcBef>
              <a:spcAft>
                <a:spcPts val="0"/>
              </a:spcAft>
              <a:buClrTx/>
              <a:buSzTx/>
              <a:buFontTx/>
              <a:buNone/>
              <a:tabLst/>
              <a:defRPr/>
            </a:pPr>
            <a:endPar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0"/>
              </a:spcBef>
              <a:spcAft>
                <a:spcPts val="0"/>
              </a:spcAft>
              <a:buClrTx/>
              <a:buSzTx/>
              <a:buFontTx/>
              <a:buNone/>
              <a:tabLst/>
              <a:defRPr/>
            </a:pPr>
            <a:endPar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0"/>
              </a:spcBef>
              <a:spcAft>
                <a:spcPts val="0"/>
              </a:spcAft>
              <a:buClrTx/>
              <a:buSzTx/>
              <a:buFontTx/>
              <a:buNone/>
              <a:tabLst/>
              <a:defRPr/>
            </a:pPr>
            <a:endParaRPr kumimoji="0" lang="en-IE" sz="21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0"/>
              </a:spcBef>
              <a:spcAft>
                <a:spcPts val="0"/>
              </a:spcAft>
              <a:buClrTx/>
              <a:buSzTx/>
              <a:buFontTx/>
              <a:buNone/>
              <a:tabLst/>
              <a:defRPr/>
            </a:pPr>
            <a:endParaRPr kumimoji="0" lang="en-IE" sz="2000" b="1" i="0" u="none" strike="noStrike" kern="0" cap="none" spc="-135"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p:txBody>
      </p:sp>
      <p:sp>
        <p:nvSpPr>
          <p:cNvPr id="8" name="Oval 7"/>
          <p:cNvSpPr/>
          <p:nvPr/>
        </p:nvSpPr>
        <p:spPr>
          <a:xfrm>
            <a:off x="5681547" y="-247650"/>
            <a:ext cx="5029200" cy="5638800"/>
          </a:xfrm>
          <a:prstGeom prst="ellipse">
            <a:avLst/>
          </a:prstGeom>
          <a:blipFill>
            <a:blip r:embed="rId2"/>
            <a:srcRect/>
            <a:stretch>
              <a:fillRect l="-21148" t="604" r="21148" b="-3136"/>
            </a:stretch>
          </a:blipFill>
          <a:ln>
            <a:no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800" b="0" i="0" u="none" strike="noStrike" kern="0" cap="none" spc="0" normalizeH="0" baseline="0" noProof="0" dirty="0">
              <a:ln>
                <a:noFill/>
              </a:ln>
              <a:solidFill>
                <a:prstClr val="white"/>
              </a:solidFill>
              <a:effectLst/>
              <a:uLnTx/>
              <a:uFillTx/>
              <a:latin typeface="Calibri"/>
              <a:ea typeface="+mn-ea"/>
              <a:cs typeface="+mn-cs"/>
            </a:endParaRPr>
          </a:p>
        </p:txBody>
      </p:sp>
      <p:pic>
        <p:nvPicPr>
          <p:cNvPr id="6" name="object 5"/>
          <p:cNvPicPr/>
          <p:nvPr/>
        </p:nvPicPr>
        <p:blipFill>
          <a:blip r:embed="rId3" cstate="print"/>
          <a:stretch>
            <a:fillRect/>
          </a:stretch>
        </p:blipFill>
        <p:spPr>
          <a:xfrm>
            <a:off x="-228600" y="3436242"/>
            <a:ext cx="3477767" cy="1954908"/>
          </a:xfrm>
          <a:prstGeom prst="rect">
            <a:avLst/>
          </a:prstGeom>
        </p:spPr>
      </p:pic>
      <p:sp>
        <p:nvSpPr>
          <p:cNvPr id="3" name="TextBox 2"/>
          <p:cNvSpPr txBox="1"/>
          <p:nvPr/>
        </p:nvSpPr>
        <p:spPr>
          <a:xfrm>
            <a:off x="228600" y="2952750"/>
            <a:ext cx="6553200" cy="677108"/>
          </a:xfrm>
          <a:prstGeom prst="rect">
            <a:avLst/>
          </a:prstGeom>
          <a:noFill/>
        </p:spPr>
        <p:txBody>
          <a:bodyPr wrap="square" rtlCol="0">
            <a:spAutoFit/>
          </a:bodyPr>
          <a:lstStyle/>
          <a:p>
            <a:pPr marL="12700" marR="0" lvl="0" indent="0" algn="l" defTabSz="914400" eaLnBrk="1" fontAlgn="auto" latinLnBrk="0" hangingPunct="1">
              <a:lnSpc>
                <a:spcPct val="100000"/>
              </a:lnSpc>
              <a:spcBef>
                <a:spcPts val="0"/>
              </a:spcBef>
              <a:spcAft>
                <a:spcPts val="0"/>
              </a:spcAft>
              <a:buClrTx/>
              <a:buSzTx/>
              <a:buFontTx/>
              <a:buNone/>
              <a:tabLst/>
              <a:defRPr/>
            </a:pPr>
            <a:r>
              <a:rPr kumimoji="0" lang="en-IE" sz="20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Overview Report </a:t>
            </a:r>
            <a:endPar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algn="l" defTabSz="914400" eaLnBrk="1" fontAlgn="auto" latinLnBrk="0" hangingPunct="1">
              <a:lnSpc>
                <a:spcPct val="100000"/>
              </a:lnSpc>
              <a:spcBef>
                <a:spcPts val="0"/>
              </a:spcBef>
              <a:spcAft>
                <a:spcPts val="0"/>
              </a:spcAft>
              <a:buClrTx/>
              <a:buSzTx/>
              <a:buFontTx/>
              <a:buNone/>
              <a:tabLst/>
              <a:defRPr/>
            </a:pPr>
            <a:r>
              <a:rPr lang="en-IE" spc="-110" noProof="0" dirty="0" smtClean="0">
                <a:solidFill>
                  <a:srgbClr val="FFFFFF"/>
                </a:solidFill>
                <a:latin typeface="Arial" panose="020B0604020202020204" pitchFamily="34" charset="0"/>
                <a:cs typeface="Arial" panose="020B0604020202020204" pitchFamily="34" charset="0"/>
              </a:rPr>
              <a:t>Dietetics</a:t>
            </a:r>
            <a:r>
              <a:rPr kumimoji="0" lang="en-IE" sz="1800" b="0"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 | Primary Care |</a:t>
            </a:r>
            <a:r>
              <a:rPr kumimoji="0" lang="en-IE" sz="1800" b="0" i="0" u="none" strike="noStrike" kern="0" cap="none" spc="-12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 </a:t>
            </a:r>
            <a:r>
              <a:rPr kumimoji="0" lang="en-IE" sz="1800" b="0" i="0" u="none" strike="noStrike" kern="0" cap="none" spc="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Q2</a:t>
            </a:r>
            <a:r>
              <a:rPr kumimoji="0" lang="en-IE" sz="1800" b="0" i="0" u="none" strike="noStrike" kern="0" cap="none" spc="-135" normalizeH="0" baseline="0" noProof="0" dirty="0" smtClean="0">
                <a:ln>
                  <a:noFill/>
                </a:ln>
                <a:solidFill>
                  <a:srgbClr val="FFFFFF"/>
                </a:solidFill>
                <a:effectLst/>
                <a:uLnTx/>
                <a:uFillTx/>
                <a:latin typeface="Arial" panose="020B0604020202020204" pitchFamily="34" charset="0"/>
                <a:cs typeface="Arial" panose="020B0604020202020204" pitchFamily="34" charset="0"/>
              </a:rPr>
              <a:t> </a:t>
            </a:r>
            <a:r>
              <a:rPr kumimoji="0" lang="en-IE" sz="1800" b="0" i="0" u="none" strike="noStrike" kern="0" cap="none" spc="-2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2024</a:t>
            </a:r>
            <a:endParaRPr kumimoji="0" lang="en-IE" sz="18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858188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51966"/>
            <a:ext cx="7400239" cy="369332"/>
          </a:xfrm>
        </p:spPr>
        <p:txBody>
          <a:bodyPr/>
          <a:lstStyle/>
          <a:p>
            <a:r>
              <a:rPr lang="en-IE" dirty="0" smtClean="0"/>
              <a:t>Child Safeguarding Statement | </a:t>
            </a:r>
            <a:r>
              <a:rPr lang="en-IE" sz="1800" b="0" dirty="0" smtClean="0"/>
              <a:t>Guidance issued by Tusla</a:t>
            </a:r>
            <a:endParaRPr lang="en-IE" sz="1800" b="0" dirty="0"/>
          </a:p>
        </p:txBody>
      </p:sp>
      <p:sp>
        <p:nvSpPr>
          <p:cNvPr id="12" name="Rectangle 11"/>
          <p:cNvSpPr/>
          <p:nvPr/>
        </p:nvSpPr>
        <p:spPr>
          <a:xfrm>
            <a:off x="208902" y="2380544"/>
            <a:ext cx="6914502" cy="1938992"/>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a:t>
            </a:r>
            <a:r>
              <a:rPr kumimoji="0" lang="en-IE" sz="1400" b="1" i="0" u="none" strike="noStrike" kern="0" cap="none" spc="0" normalizeH="0" noProof="0" dirty="0" smtClean="0">
                <a:ln>
                  <a:noFill/>
                </a:ln>
                <a:solidFill>
                  <a:sysClr val="windowText" lastClr="000000"/>
                </a:solidFill>
                <a:effectLst/>
                <a:uLnTx/>
                <a:uFillTx/>
                <a:latin typeface="Arial" panose="020B0604020202020204" pitchFamily="34" charset="0"/>
                <a:cs typeface="Arial" panose="020B0604020202020204" pitchFamily="34" charset="0"/>
              </a:rPr>
              <a:t> </a:t>
            </a: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4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L="171450" indent="-171450">
              <a:spcAft>
                <a:spcPts val="600"/>
              </a:spcAft>
              <a:buFont typeface="Arial" panose="020B0604020202020204" pitchFamily="34" charset="0"/>
              <a:buChar char="•"/>
              <a:tabLst>
                <a:tab pos="268288" algn="l"/>
              </a:tabLst>
            </a:pPr>
            <a:r>
              <a:rPr lang="en-IE" sz="1200" dirty="0">
                <a:solidFill>
                  <a:schemeClr val="tx1"/>
                </a:solidFill>
                <a:latin typeface="Arial" panose="020B0604020202020204" pitchFamily="34" charset="0"/>
                <a:cs typeface="Arial" panose="020B0604020202020204" pitchFamily="34" charset="0"/>
              </a:rPr>
              <a:t>N</a:t>
            </a:r>
            <a:r>
              <a:rPr lang="en-IE" sz="1200" dirty="0" smtClean="0">
                <a:solidFill>
                  <a:schemeClr val="tx1"/>
                </a:solidFill>
              </a:rPr>
              <a:t>ot all Dietetics services could evidence that they had thought about </a:t>
            </a:r>
            <a:r>
              <a:rPr lang="en-IE" sz="1200" u="sng" dirty="0" smtClean="0">
                <a:solidFill>
                  <a:schemeClr val="tx1"/>
                </a:solidFill>
              </a:rPr>
              <a:t>all</a:t>
            </a:r>
            <a:r>
              <a:rPr lang="en-IE" sz="1200" dirty="0" smtClean="0">
                <a:solidFill>
                  <a:schemeClr val="tx1"/>
                </a:solidFill>
              </a:rPr>
              <a:t> risks considered reasonable by Tusla for Relevant Services to address in their Risk Assessments i.e. </a:t>
            </a:r>
          </a:p>
          <a:p>
            <a:pPr>
              <a:spcAft>
                <a:spcPts val="600"/>
              </a:spcAft>
              <a:tabLst>
                <a:tab pos="268288" algn="l"/>
              </a:tabLst>
            </a:pPr>
            <a:endParaRPr lang="en-IE" sz="1200" dirty="0" smtClean="0">
              <a:solidFill>
                <a:schemeClr val="tx1"/>
              </a:solidFill>
            </a:endParaRPr>
          </a:p>
          <a:p>
            <a:pPr marL="623888" indent="-171450" defTabSz="892175">
              <a:spcAft>
                <a:spcPts val="600"/>
              </a:spcAft>
              <a:buFont typeface="Arial" panose="020B0604020202020204" pitchFamily="34" charset="0"/>
              <a:buChar char="•"/>
            </a:pPr>
            <a:r>
              <a:rPr lang="en-IE" sz="1200" dirty="0" smtClean="0">
                <a:solidFill>
                  <a:schemeClr val="tx1"/>
                </a:solidFill>
              </a:rPr>
              <a:t>Risk of harm through access to ICT</a:t>
            </a:r>
          </a:p>
          <a:p>
            <a:pPr marL="623888" indent="-171450" defTabSz="892175">
              <a:spcAft>
                <a:spcPts val="600"/>
              </a:spcAft>
              <a:buFont typeface="Arial" panose="020B0604020202020204" pitchFamily="34" charset="0"/>
              <a:buChar char="•"/>
            </a:pPr>
            <a:r>
              <a:rPr lang="en-IE" sz="1200" dirty="0" smtClean="0">
                <a:solidFill>
                  <a:schemeClr val="tx1"/>
                </a:solidFill>
              </a:rPr>
              <a:t>Risk of harm to a child from the use/misuse of digital images/unauthorised photography </a:t>
            </a:r>
            <a:endParaRPr kumimoji="0" lang="en-IE" sz="1200" b="0" i="0" u="none" strike="noStrike" kern="0" cap="none" spc="0" normalizeH="0" baseline="0" noProof="0" dirty="0" smtClean="0">
              <a:ln>
                <a:noFill/>
              </a:ln>
              <a:solidFill>
                <a:schemeClr val="tx1"/>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0" i="0" u="none" strike="noStrike" kern="0" cap="none" spc="0" normalizeH="0" baseline="0" noProof="0" dirty="0" smtClean="0">
              <a:ln>
                <a:noFill/>
              </a:ln>
              <a:solidFill>
                <a:schemeClr val="tx1"/>
              </a:solidFill>
              <a:effectLst/>
              <a:uLnTx/>
              <a:uFillTx/>
            </a:endParaRPr>
          </a:p>
        </p:txBody>
      </p:sp>
      <p:graphicFrame>
        <p:nvGraphicFramePr>
          <p:cNvPr id="16" name="Table 15"/>
          <p:cNvGraphicFramePr>
            <a:graphicFrameLocks noGrp="1"/>
          </p:cNvGraphicFramePr>
          <p:nvPr>
            <p:extLst>
              <p:ext uri="{D42A27DB-BD31-4B8C-83A1-F6EECF244321}">
                <p14:modId xmlns:p14="http://schemas.microsoft.com/office/powerpoint/2010/main" val="1679298656"/>
              </p:ext>
            </p:extLst>
          </p:nvPr>
        </p:nvGraphicFramePr>
        <p:xfrm>
          <a:off x="265404" y="971550"/>
          <a:ext cx="5830596" cy="1193800"/>
        </p:xfrm>
        <a:graphic>
          <a:graphicData uri="http://schemas.openxmlformats.org/drawingml/2006/table">
            <a:tbl>
              <a:tblPr firstRow="1" bandRow="1">
                <a:tableStyleId>{5C22544A-7EE6-4342-B048-85BDC9FD1C3A}</a:tableStyleId>
              </a:tblPr>
              <a:tblGrid>
                <a:gridCol w="58305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Child Safeguarding Statement must be developed with due regard to, and in accordance with, any guidelines issued by Tusla – Child and Family Agency*. </a:t>
                      </a: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4" name="TextBox 3"/>
          <p:cNvSpPr txBox="1"/>
          <p:nvPr/>
        </p:nvSpPr>
        <p:spPr>
          <a:xfrm>
            <a:off x="265404" y="4565758"/>
            <a:ext cx="7430796" cy="24622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ysClr val="windowText" lastClr="000000"/>
                </a:solidFill>
                <a:effectLst/>
                <a:uLnTx/>
                <a:uFillTx/>
              </a:rPr>
              <a:t>*Guidelines referenced in</a:t>
            </a:r>
            <a:r>
              <a:rPr kumimoji="0" lang="en-IE" sz="1000" b="0" i="0" u="none" strike="noStrike" kern="0" cap="none" spc="0" normalizeH="0" noProof="0" dirty="0" smtClean="0">
                <a:ln>
                  <a:noFill/>
                </a:ln>
                <a:solidFill>
                  <a:sysClr val="windowText" lastClr="000000"/>
                </a:solidFill>
                <a:effectLst/>
                <a:uLnTx/>
                <a:uFillTx/>
              </a:rPr>
              <a:t> this section of report</a:t>
            </a:r>
            <a:r>
              <a:rPr kumimoji="0" lang="en-IE" sz="1000" b="0" i="0" u="none" strike="noStrike" kern="0" cap="none" spc="0" normalizeH="0" baseline="0" noProof="0" dirty="0" smtClean="0">
                <a:ln>
                  <a:noFill/>
                </a:ln>
                <a:solidFill>
                  <a:sysClr val="windowText" lastClr="000000"/>
                </a:solidFill>
                <a:effectLst/>
                <a:uLnTx/>
                <a:uFillTx/>
              </a:rPr>
              <a:t> are taken from Tusla</a:t>
            </a:r>
            <a:r>
              <a:rPr lang="en-IE" sz="1000" dirty="0" smtClean="0"/>
              <a:t>'s </a:t>
            </a:r>
            <a:r>
              <a:rPr kumimoji="0" lang="en-IE" sz="1000" b="0" i="0" u="none" strike="noStrike" kern="0" cap="none" spc="0" normalizeH="0" baseline="0" noProof="0" dirty="0" smtClean="0">
                <a:ln>
                  <a:noFill/>
                </a:ln>
                <a:solidFill>
                  <a:sysClr val="windowText" lastClr="000000"/>
                </a:solidFill>
                <a:effectLst/>
                <a:uLnTx/>
                <a:uFillTx/>
                <a:hlinkClick r:id="rId2"/>
              </a:rPr>
              <a:t>Checklist Review Outcome Form</a:t>
            </a:r>
            <a:r>
              <a:rPr kumimoji="0" lang="en-IE" sz="1000" b="0" i="0" u="none" strike="noStrike" kern="0" cap="none" spc="0" normalizeH="0" baseline="0" noProof="0" dirty="0" smtClean="0">
                <a:ln>
                  <a:noFill/>
                </a:ln>
                <a:solidFill>
                  <a:sysClr val="windowText" lastClr="000000"/>
                </a:solidFill>
                <a:effectLst/>
                <a:uLnTx/>
                <a:uFillTx/>
              </a:rPr>
              <a:t> Ref: RF/CSSCU/005</a:t>
            </a:r>
            <a:endParaRPr kumimoji="0" lang="en-IE" sz="700" b="0" i="0" u="none" strike="noStrike" kern="0" cap="none" spc="0" normalizeH="0" baseline="0" noProof="0" dirty="0" smtClean="0">
              <a:ln>
                <a:noFill/>
              </a:ln>
              <a:solidFill>
                <a:sysClr val="windowText" lastClr="000000"/>
              </a:solidFill>
              <a:effectLst/>
              <a:uLnTx/>
              <a:uFillTx/>
            </a:endParaRPr>
          </a:p>
        </p:txBody>
      </p:sp>
      <p:graphicFrame>
        <p:nvGraphicFramePr>
          <p:cNvPr id="10" name="Table 9"/>
          <p:cNvGraphicFramePr>
            <a:graphicFrameLocks noGrp="1"/>
          </p:cNvGraphicFramePr>
          <p:nvPr>
            <p:extLst>
              <p:ext uri="{D42A27DB-BD31-4B8C-83A1-F6EECF244321}">
                <p14:modId xmlns:p14="http://schemas.microsoft.com/office/powerpoint/2010/main" val="513273650"/>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5</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4</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56%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5303940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39227"/>
            <a:ext cx="7400239" cy="369332"/>
          </a:xfrm>
        </p:spPr>
        <p:txBody>
          <a:bodyPr/>
          <a:lstStyle/>
          <a:p>
            <a:r>
              <a:rPr lang="en-IE" dirty="0" smtClean="0"/>
              <a:t>Child Safeguarding Statement | </a:t>
            </a:r>
            <a:r>
              <a:rPr lang="en-IE" sz="1800" b="0" dirty="0" smtClean="0"/>
              <a:t>Display</a:t>
            </a:r>
            <a:endParaRPr lang="en-IE" sz="1800" b="0" dirty="0"/>
          </a:p>
        </p:txBody>
      </p:sp>
      <p:sp>
        <p:nvSpPr>
          <p:cNvPr id="12" name="Rectangle 11"/>
          <p:cNvSpPr/>
          <p:nvPr/>
        </p:nvSpPr>
        <p:spPr>
          <a:xfrm>
            <a:off x="208902" y="2380544"/>
            <a:ext cx="6496698" cy="144655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One Dietetics service only had the CSS covering their service displayed in one Dietetics office across the </a:t>
            </a:r>
            <a:r>
              <a:rPr lang="en-IE" sz="1200" dirty="0" smtClean="0">
                <a:latin typeface="Arial" panose="020B0604020202020204" pitchFamily="34" charset="0"/>
                <a:cs typeface="Arial" panose="020B0604020202020204" pitchFamily="34" charset="0"/>
              </a:rPr>
              <a:t>CHO.</a:t>
            </a:r>
            <a:endParaRPr kumimoji="0" lang="en-IE" sz="1200" b="0" i="0" u="none" strike="noStrike" kern="0" cap="none" spc="0" normalizeH="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baseline="0" dirty="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200" b="0" i="0" u="none" strike="noStrike" kern="0" cap="none" spc="0" normalizeH="0" noProof="0" dirty="0" smtClean="0">
                <a:ln>
                  <a:noFill/>
                </a:ln>
                <a:solidFill>
                  <a:schemeClr val="tx1"/>
                </a:solidFill>
                <a:effectLst/>
                <a:uLnTx/>
                <a:uFillTx/>
                <a:latin typeface="Arial" panose="020B0604020202020204" pitchFamily="34" charset="0"/>
                <a:cs typeface="Arial" panose="020B0604020202020204" pitchFamily="34" charset="0"/>
              </a:rPr>
              <a:t>One Dietetics service had an outdated CSS on display. </a:t>
            </a:r>
            <a:endParaRPr kumimoji="0" lang="en-IE" sz="1200" b="0" i="0" u="none" strike="noStrike" kern="0" cap="none" spc="0" normalizeH="0" baseline="0" noProof="0" dirty="0" smtClean="0">
              <a:ln>
                <a:noFill/>
              </a:ln>
              <a:solidFill>
                <a:schemeClr val="tx1"/>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0" i="0" u="none" strike="noStrike" kern="0" cap="none" spc="0" normalizeH="0" baseline="0" noProof="0" dirty="0" smtClean="0">
              <a:ln>
                <a:noFill/>
              </a:ln>
              <a:solidFill>
                <a:sysClr val="windowText" lastClr="000000"/>
              </a:solidFill>
              <a:effectLst/>
              <a:uLnTx/>
              <a:uFillTx/>
            </a:endParaRPr>
          </a:p>
        </p:txBody>
      </p:sp>
      <p:graphicFrame>
        <p:nvGraphicFramePr>
          <p:cNvPr id="16" name="Table 15"/>
          <p:cNvGraphicFramePr>
            <a:graphicFrameLocks noGrp="1"/>
          </p:cNvGraphicFramePr>
          <p:nvPr>
            <p:extLst>
              <p:ext uri="{D42A27DB-BD31-4B8C-83A1-F6EECF244321}">
                <p14:modId xmlns:p14="http://schemas.microsoft.com/office/powerpoint/2010/main" val="3073438844"/>
              </p:ext>
            </p:extLst>
          </p:nvPr>
        </p:nvGraphicFramePr>
        <p:xfrm>
          <a:off x="265404" y="971550"/>
          <a:ext cx="6059196" cy="1376680"/>
        </p:xfrm>
        <a:graphic>
          <a:graphicData uri="http://schemas.openxmlformats.org/drawingml/2006/table">
            <a:tbl>
              <a:tblPr firstRow="1" bandRow="1">
                <a:tableStyleId>{5C22544A-7EE6-4342-B048-85BDC9FD1C3A}</a:tableStyleId>
              </a:tblPr>
              <a:tblGrid>
                <a:gridCol w="60591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Child Safeguarding Statement</a:t>
                      </a:r>
                      <a:r>
                        <a:rPr lang="en-IE" sz="1200" baseline="0" dirty="0" smtClean="0">
                          <a:latin typeface="Arial" panose="020B0604020202020204" pitchFamily="34" charset="0"/>
                          <a:cs typeface="Arial" panose="020B0604020202020204" pitchFamily="34" charset="0"/>
                        </a:rPr>
                        <a:t> must be displayed </a:t>
                      </a:r>
                      <a:r>
                        <a:rPr lang="en-IE" sz="1200" dirty="0" smtClean="0">
                          <a:latin typeface="Arial" panose="020B0604020202020204" pitchFamily="34" charset="0"/>
                          <a:cs typeface="Arial" panose="020B0604020202020204" pitchFamily="34" charset="0"/>
                        </a:rPr>
                        <a:t>in a prominent place where the relevant service concerned relates or is provided or both, as may be appropriate.</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661250608"/>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7</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2</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78%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2416964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39227"/>
            <a:ext cx="7917000" cy="369332"/>
          </a:xfrm>
        </p:spPr>
        <p:txBody>
          <a:bodyPr/>
          <a:lstStyle/>
          <a:p>
            <a:r>
              <a:rPr lang="en-IE" dirty="0" smtClean="0"/>
              <a:t>Child Safeguarding Statement | </a:t>
            </a:r>
            <a:r>
              <a:rPr lang="en-IE" sz="1800" b="0" dirty="0" smtClean="0"/>
              <a:t>Furnished and made available </a:t>
            </a:r>
            <a:endParaRPr lang="en-IE" sz="1800" b="0" dirty="0"/>
          </a:p>
        </p:txBody>
      </p:sp>
      <p:sp>
        <p:nvSpPr>
          <p:cNvPr id="12" name="Rectangle 11"/>
          <p:cNvSpPr/>
          <p:nvPr/>
        </p:nvSpPr>
        <p:spPr>
          <a:xfrm>
            <a:off x="208902" y="2647950"/>
            <a:ext cx="6344298" cy="2000548"/>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All of the nine Dietetics services checked demonstrated evidence* that their service’s CSS had been furnished to all staff.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smtClean="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latin typeface="Arial" panose="020B0604020202020204" pitchFamily="34" charset="0"/>
              <a:cs typeface="Arial" panose="020B0604020202020204" pitchFamily="34" charset="0"/>
            </a:endParaRPr>
          </a:p>
          <a:p>
            <a:pPr marR="0" lvl="0" defTabSz="914400" eaLnBrk="1" fontAlgn="auto" latinLnBrk="0" hangingPunct="1">
              <a:lnSpc>
                <a:spcPct val="100000"/>
              </a:lnSpc>
              <a:spcBef>
                <a:spcPts val="0"/>
              </a:spcBef>
              <a:spcAft>
                <a:spcPts val="0"/>
              </a:spcAft>
              <a:buClrTx/>
              <a:buSzTx/>
              <a:tabLst/>
              <a:defRPr/>
            </a:pPr>
            <a:endParaRPr lang="en-IE" sz="1200" dirty="0">
              <a:latin typeface="Arial" panose="020B0604020202020204" pitchFamily="34" charset="0"/>
              <a:cs typeface="Arial" panose="020B0604020202020204" pitchFamily="34" charset="0"/>
            </a:endParaRPr>
          </a:p>
          <a:p>
            <a:pPr>
              <a:defRPr/>
            </a:pPr>
            <a:r>
              <a:rPr lang="en-IE" sz="1200" dirty="0" smtClean="0">
                <a:solidFill>
                  <a:srgbClr val="FF0000"/>
                </a:solidFill>
                <a:latin typeface="Arial" panose="020B0604020202020204" pitchFamily="34" charset="0"/>
                <a:cs typeface="Arial" panose="020B0604020202020204" pitchFamily="34" charset="0"/>
              </a:rPr>
              <a:t>*</a:t>
            </a:r>
            <a:r>
              <a:rPr lang="en-IE" sz="1200" dirty="0" smtClean="0">
                <a:solidFill>
                  <a:srgbClr val="FF0000"/>
                </a:solidFill>
              </a:rPr>
              <a:t>Please </a:t>
            </a:r>
            <a:r>
              <a:rPr lang="en-IE" sz="1200" dirty="0">
                <a:solidFill>
                  <a:srgbClr val="FF0000"/>
                </a:solidFill>
              </a:rPr>
              <a:t>note that findings for this requirement are based </a:t>
            </a:r>
            <a:r>
              <a:rPr lang="en-IE" sz="1200" dirty="0" smtClean="0">
                <a:solidFill>
                  <a:srgbClr val="FF0000"/>
                </a:solidFill>
              </a:rPr>
              <a:t>on </a:t>
            </a:r>
            <a:r>
              <a:rPr lang="en-IE" sz="1200" dirty="0">
                <a:solidFill>
                  <a:srgbClr val="FF0000"/>
                </a:solidFill>
              </a:rPr>
              <a:t>signed declarations of compliance by the Service </a:t>
            </a:r>
            <a:r>
              <a:rPr lang="en-IE" sz="1200" dirty="0" smtClean="0">
                <a:solidFill>
                  <a:srgbClr val="FF0000"/>
                </a:solidFill>
              </a:rPr>
              <a:t>Managers.</a:t>
            </a:r>
            <a:endParaRPr lang="en-IE" sz="1200" dirty="0">
              <a:solidFill>
                <a:srgbClr val="FF0000"/>
              </a:solidFill>
            </a:endParaRPr>
          </a:p>
          <a:p>
            <a:pPr marR="0" lvl="0" defTabSz="914400" eaLnBrk="1" fontAlgn="auto" latinLnBrk="0" hangingPunct="1">
              <a:lnSpc>
                <a:spcPct val="100000"/>
              </a:lnSpc>
              <a:spcBef>
                <a:spcPts val="0"/>
              </a:spcBef>
              <a:spcAft>
                <a:spcPts val="0"/>
              </a:spcAft>
              <a:buClrTx/>
              <a:buSzTx/>
              <a:tabLst/>
              <a:defRPr/>
            </a:pPr>
            <a:endParaRPr lang="en-IE" sz="1200" dirty="0" smtClean="0">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2279486421"/>
              </p:ext>
            </p:extLst>
          </p:nvPr>
        </p:nvGraphicFramePr>
        <p:xfrm>
          <a:off x="265404" y="971550"/>
          <a:ext cx="6059196" cy="1559560"/>
        </p:xfrm>
        <a:graphic>
          <a:graphicData uri="http://schemas.openxmlformats.org/drawingml/2006/table">
            <a:tbl>
              <a:tblPr firstRow="1" bandRow="1">
                <a:tableStyleId>{5C22544A-7EE6-4342-B048-85BDC9FD1C3A}</a:tableStyleId>
              </a:tblPr>
              <a:tblGrid>
                <a:gridCol w="60591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provider of a relevant service shall furnish a copy of the Child Safeguarding Statement to members of staff and, on request, to parents, guardians, members of the public and Tusla – Child and Family Agency.</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962500709"/>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9</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100%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7211572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39227"/>
            <a:ext cx="7917000" cy="369332"/>
          </a:xfrm>
        </p:spPr>
        <p:txBody>
          <a:bodyPr/>
          <a:lstStyle/>
          <a:p>
            <a:r>
              <a:rPr lang="en-IE" dirty="0" smtClean="0"/>
              <a:t>Child Safeguarding Statement | </a:t>
            </a:r>
            <a:r>
              <a:rPr lang="en-IE" sz="1800" b="0" dirty="0" smtClean="0"/>
              <a:t>Review </a:t>
            </a:r>
            <a:endParaRPr lang="en-IE" sz="1800" b="0" dirty="0"/>
          </a:p>
        </p:txBody>
      </p:sp>
      <p:sp>
        <p:nvSpPr>
          <p:cNvPr id="12" name="Rectangle 11"/>
          <p:cNvSpPr/>
          <p:nvPr/>
        </p:nvSpPr>
        <p:spPr>
          <a:xfrm>
            <a:off x="184741" y="2547372"/>
            <a:ext cx="6063659" cy="218521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defRPr/>
            </a:pPr>
            <a:r>
              <a:rPr lang="en-IE" sz="1200" dirty="0" smtClean="0">
                <a:solidFill>
                  <a:schemeClr val="tx1"/>
                </a:solidFill>
                <a:latin typeface="Arial" panose="020B0604020202020204" pitchFamily="34" charset="0"/>
                <a:cs typeface="Arial" panose="020B0604020202020204" pitchFamily="34" charset="0"/>
              </a:rPr>
              <a:t>Not all services could evidence that their CSSs had been reviewed within the legislative timeframe e.g. previous CSSs could not be produced or they were dated more than 24 months prior to the date on the current CSS; </a:t>
            </a:r>
          </a:p>
          <a:p>
            <a:pPr>
              <a:defRPr/>
            </a:pPr>
            <a:endParaRPr lang="en-IE" sz="1200" dirty="0" smtClean="0">
              <a:solidFill>
                <a:schemeClr val="tx1"/>
              </a:solidFill>
              <a:latin typeface="Arial" panose="020B0604020202020204" pitchFamily="34" charset="0"/>
              <a:cs typeface="Arial" panose="020B0604020202020204" pitchFamily="34" charset="0"/>
            </a:endParaRPr>
          </a:p>
          <a:p>
            <a:pPr lvl="2">
              <a:defRPr/>
            </a:pPr>
            <a:r>
              <a:rPr lang="en-IE" sz="1200" dirty="0" smtClean="0">
                <a:solidFill>
                  <a:schemeClr val="tx1"/>
                </a:solidFill>
                <a:latin typeface="Arial" panose="020B0604020202020204" pitchFamily="34" charset="0"/>
                <a:cs typeface="Arial" panose="020B0604020202020204" pitchFamily="34" charset="0"/>
              </a:rPr>
              <a:t>	Three </a:t>
            </a:r>
            <a:r>
              <a:rPr lang="en-IE" sz="1200" dirty="0">
                <a:solidFill>
                  <a:schemeClr val="tx1"/>
                </a:solidFill>
                <a:latin typeface="Arial" panose="020B0604020202020204" pitchFamily="34" charset="0"/>
                <a:cs typeface="Arial" panose="020B0604020202020204" pitchFamily="34" charset="0"/>
              </a:rPr>
              <a:t>services could not provide evidence of a previous CSS</a:t>
            </a:r>
            <a:r>
              <a:rPr lang="en-IE" sz="1200" dirty="0">
                <a:latin typeface="Arial" panose="020B0604020202020204" pitchFamily="34" charset="0"/>
                <a:cs typeface="Arial" panose="020B0604020202020204" pitchFamily="34" charset="0"/>
              </a:rPr>
              <a:t>. </a:t>
            </a:r>
            <a:endParaRPr lang="en-IE" sz="1200" dirty="0" smtClean="0">
              <a:latin typeface="Arial" panose="020B0604020202020204" pitchFamily="34" charset="0"/>
              <a:cs typeface="Arial" panose="020B0604020202020204" pitchFamily="34" charset="0"/>
            </a:endParaRPr>
          </a:p>
          <a:p>
            <a:pPr>
              <a:defRPr/>
            </a:pPr>
            <a:endParaRPr lang="en-IE" sz="1200" dirty="0">
              <a:latin typeface="Arial" panose="020B0604020202020204" pitchFamily="34" charset="0"/>
              <a:cs typeface="Arial" panose="020B0604020202020204" pitchFamily="34" charset="0"/>
            </a:endParaRPr>
          </a:p>
          <a:p>
            <a:pPr>
              <a:defRPr/>
            </a:pPr>
            <a:r>
              <a:rPr lang="en-IE" sz="1200" dirty="0" smtClean="0">
                <a:latin typeface="Arial" panose="020B0604020202020204" pitchFamily="34" charset="0"/>
                <a:cs typeface="Arial" panose="020B0604020202020204" pitchFamily="34" charset="0"/>
              </a:rPr>
              <a:t>	Two CSSs provided were also out of date. </a:t>
            </a:r>
          </a:p>
          <a:p>
            <a:pPr marR="0" lvl="0" defTabSz="914400" eaLnBrk="1" fontAlgn="auto" latinLnBrk="0" hangingPunct="1">
              <a:lnSpc>
                <a:spcPct val="100000"/>
              </a:lnSpc>
              <a:spcBef>
                <a:spcPts val="0"/>
              </a:spcBef>
              <a:spcAft>
                <a:spcPts val="0"/>
              </a:spcAft>
              <a:buClrTx/>
              <a:buSzTx/>
              <a:tabLst/>
              <a:defRPr/>
            </a:pPr>
            <a:r>
              <a:rPr lang="en-IE" sz="1200" dirty="0" smtClean="0">
                <a:solidFill>
                  <a:schemeClr val="tx1"/>
                </a:solidFill>
                <a:latin typeface="Arial" panose="020B0604020202020204" pitchFamily="34" charset="0"/>
                <a:cs typeface="Arial" panose="020B0604020202020204" pitchFamily="34" charset="0"/>
              </a:rPr>
              <a:t> </a:t>
            </a:r>
          </a:p>
          <a:p>
            <a:pPr marR="0" lvl="0" defTabSz="914400" eaLnBrk="1" fontAlgn="auto" latinLnBrk="0" hangingPunct="1">
              <a:lnSpc>
                <a:spcPct val="100000"/>
              </a:lnSpc>
              <a:spcBef>
                <a:spcPts val="0"/>
              </a:spcBef>
              <a:spcAft>
                <a:spcPts val="0"/>
              </a:spcAft>
              <a:buClrTx/>
              <a:buSzTx/>
              <a:tabLst/>
              <a:defRPr/>
            </a:pPr>
            <a:r>
              <a:rPr lang="en-IE" sz="1200" dirty="0" smtClean="0">
                <a:latin typeface="Arial" panose="020B0604020202020204" pitchFamily="34" charset="0"/>
                <a:cs typeface="Arial" panose="020B0604020202020204" pitchFamily="34" charset="0"/>
              </a:rPr>
              <a:t> </a:t>
            </a:r>
            <a:endParaRPr lang="en-IE" sz="1200" dirty="0">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1823747131"/>
              </p:ext>
            </p:extLst>
          </p:nvPr>
        </p:nvGraphicFramePr>
        <p:xfrm>
          <a:off x="265404" y="971550"/>
          <a:ext cx="5889140" cy="1559560"/>
        </p:xfrm>
        <a:graphic>
          <a:graphicData uri="http://schemas.openxmlformats.org/drawingml/2006/table">
            <a:tbl>
              <a:tblPr firstRow="1" bandRow="1">
                <a:tableStyleId>{5C22544A-7EE6-4342-B048-85BDC9FD1C3A}</a:tableStyleId>
              </a:tblPr>
              <a:tblGrid>
                <a:gridCol w="5889140">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provider of a relevant service shall review a Child Safeguarding Statement at intervals of not more than 24 months or as soon</a:t>
                      </a:r>
                      <a:r>
                        <a:rPr lang="en-IE" sz="1200" baseline="0" dirty="0" smtClean="0">
                          <a:latin typeface="Arial" panose="020B0604020202020204" pitchFamily="34" charset="0"/>
                          <a:cs typeface="Arial" panose="020B0604020202020204" pitchFamily="34" charset="0"/>
                        </a:rPr>
                        <a:t> </a:t>
                      </a:r>
                      <a:r>
                        <a:rPr lang="en-IE" sz="1200" dirty="0" smtClean="0">
                          <a:latin typeface="Arial" panose="020B0604020202020204" pitchFamily="34" charset="0"/>
                          <a:cs typeface="Arial" panose="020B0604020202020204" pitchFamily="34" charset="0"/>
                        </a:rPr>
                        <a:t>as practicable after there has been a material change in any matter to which the statement refers.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690632416"/>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6</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2</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67%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31658696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Child Protection </a:t>
            </a:r>
            <a:r>
              <a:rPr lang="en-IE" dirty="0"/>
              <a:t>&amp;</a:t>
            </a:r>
            <a:r>
              <a:rPr lang="en-IE" dirty="0" smtClean="0"/>
              <a:t> Welfare Policy | </a:t>
            </a:r>
            <a:r>
              <a:rPr lang="en-IE" sz="1800" b="0" dirty="0" smtClean="0"/>
              <a:t>Appendix 3 or equivalent </a:t>
            </a:r>
            <a:endParaRPr lang="en-IE" sz="1800" b="0" dirty="0"/>
          </a:p>
        </p:txBody>
      </p:sp>
      <p:sp>
        <p:nvSpPr>
          <p:cNvPr id="12" name="Rectangle 11"/>
          <p:cNvSpPr/>
          <p:nvPr/>
        </p:nvSpPr>
        <p:spPr>
          <a:xfrm>
            <a:off x="184741" y="2547372"/>
            <a:ext cx="5911259" cy="169277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a:latin typeface="Arial" panose="020B0604020202020204" pitchFamily="34" charset="0"/>
              <a:cs typeface="Arial" panose="020B0604020202020204" pitchFamily="34" charset="0"/>
            </a:endParaRPr>
          </a:p>
          <a:p>
            <a:pPr marR="0" lvl="0" defTabSz="914400" eaLnBrk="1" fontAlgn="auto" latinLnBrk="0" hangingPunct="1">
              <a:lnSpc>
                <a:spcPct val="100000"/>
              </a:lnSpc>
              <a:spcBef>
                <a:spcPts val="0"/>
              </a:spcBef>
              <a:spcAft>
                <a:spcPts val="0"/>
              </a:spcAft>
              <a:buClrTx/>
              <a:buSzTx/>
              <a:tabLst/>
              <a:defRPr/>
            </a:pPr>
            <a:r>
              <a:rPr lang="en-IE" sz="1200" dirty="0">
                <a:latin typeface="Arial" panose="020B0604020202020204" pitchFamily="34" charset="0"/>
                <a:cs typeface="Arial" panose="020B0604020202020204" pitchFamily="34" charset="0"/>
              </a:rPr>
              <a:t>Appendix 3 of the HSE CPW Policy </a:t>
            </a:r>
            <a:r>
              <a:rPr lang="en-IE" sz="1200" dirty="0" smtClean="0">
                <a:latin typeface="Arial" panose="020B0604020202020204" pitchFamily="34" charset="0"/>
                <a:cs typeface="Arial" panose="020B0604020202020204" pitchFamily="34" charset="0"/>
              </a:rPr>
              <a:t>was </a:t>
            </a:r>
            <a:r>
              <a:rPr lang="en-IE" sz="1200" dirty="0">
                <a:latin typeface="Arial" panose="020B0604020202020204" pitchFamily="34" charset="0"/>
                <a:cs typeface="Arial" panose="020B0604020202020204" pitchFamily="34" charset="0"/>
              </a:rPr>
              <a:t>retained by line managers and </a:t>
            </a:r>
            <a:r>
              <a:rPr lang="en-IE" sz="1200" dirty="0" smtClean="0">
                <a:latin typeface="Arial" panose="020B0604020202020204" pitchFamily="34" charset="0"/>
                <a:cs typeface="Arial" panose="020B0604020202020204" pitchFamily="34" charset="0"/>
              </a:rPr>
              <a:t>was </a:t>
            </a:r>
            <a:r>
              <a:rPr lang="en-IE" sz="1200" dirty="0">
                <a:latin typeface="Arial" panose="020B0604020202020204" pitchFamily="34" charset="0"/>
                <a:cs typeface="Arial" panose="020B0604020202020204" pitchFamily="34" charset="0"/>
              </a:rPr>
              <a:t>signed by all </a:t>
            </a:r>
            <a:r>
              <a:rPr lang="en-IE" sz="1200" dirty="0" smtClean="0">
                <a:latin typeface="Arial" panose="020B0604020202020204" pitchFamily="34" charset="0"/>
                <a:cs typeface="Arial" panose="020B0604020202020204" pitchFamily="34" charset="0"/>
              </a:rPr>
              <a:t>staff for all of nine Dietetics Services checked.</a:t>
            </a:r>
          </a:p>
          <a:p>
            <a:pPr marR="0" lvl="0" defTabSz="914400" eaLnBrk="1" fontAlgn="auto" latinLnBrk="0" hangingPunct="1">
              <a:lnSpc>
                <a:spcPct val="100000"/>
              </a:lnSpc>
              <a:spcBef>
                <a:spcPts val="0"/>
              </a:spcBef>
              <a:spcAft>
                <a:spcPts val="0"/>
              </a:spcAft>
              <a:buClrTx/>
              <a:buSzTx/>
              <a:tabLst/>
              <a:defRPr/>
            </a:pPr>
            <a:endParaRPr kumimoji="0" lang="en-IE" sz="14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a:defRPr/>
            </a:pPr>
            <a:r>
              <a:rPr lang="en-IE" sz="1200" dirty="0" smtClean="0">
                <a:solidFill>
                  <a:srgbClr val="FF0000"/>
                </a:solidFill>
              </a:rPr>
              <a:t>*Please </a:t>
            </a:r>
            <a:r>
              <a:rPr lang="en-IE" sz="1200" dirty="0">
                <a:solidFill>
                  <a:srgbClr val="FF0000"/>
                </a:solidFill>
              </a:rPr>
              <a:t>note that findings for this requirement are </a:t>
            </a:r>
            <a:r>
              <a:rPr lang="en-IE" sz="1200" dirty="0" smtClean="0">
                <a:solidFill>
                  <a:srgbClr val="FF0000"/>
                </a:solidFill>
              </a:rPr>
              <a:t>based on </a:t>
            </a:r>
            <a:r>
              <a:rPr lang="en-IE" sz="1200" dirty="0">
                <a:solidFill>
                  <a:srgbClr val="FF0000"/>
                </a:solidFill>
              </a:rPr>
              <a:t>signed declarations </a:t>
            </a:r>
            <a:r>
              <a:rPr lang="en-IE" sz="1200" dirty="0" smtClean="0">
                <a:solidFill>
                  <a:srgbClr val="FF0000"/>
                </a:solidFill>
              </a:rPr>
              <a:t>of compliance by the Service Managers.</a:t>
            </a:r>
            <a:endParaRPr lang="en-IE" sz="1200" dirty="0">
              <a:solidFill>
                <a:srgbClr val="FF0000"/>
              </a:solidFill>
            </a:endParaRPr>
          </a:p>
          <a:p>
            <a:pPr marR="0" lvl="0" defTabSz="914400" eaLnBrk="1" fontAlgn="auto" latinLnBrk="0" hangingPunct="1">
              <a:lnSpc>
                <a:spcPct val="100000"/>
              </a:lnSpc>
              <a:spcBef>
                <a:spcPts val="0"/>
              </a:spcBef>
              <a:spcAft>
                <a:spcPts val="0"/>
              </a:spcAft>
              <a:buClrTx/>
              <a:buSzTx/>
              <a:tabLst/>
              <a:defRPr/>
            </a:pPr>
            <a:endParaRPr kumimoji="0" lang="en-IE" sz="14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2387237342"/>
              </p:ext>
            </p:extLst>
          </p:nvPr>
        </p:nvGraphicFramePr>
        <p:xfrm>
          <a:off x="265404" y="971550"/>
          <a:ext cx="5830596" cy="1376680"/>
        </p:xfrm>
        <a:graphic>
          <a:graphicData uri="http://schemas.openxmlformats.org/drawingml/2006/table">
            <a:tbl>
              <a:tblPr firstRow="1" bandRow="1">
                <a:tableStyleId>{5C22544A-7EE6-4342-B048-85BDC9FD1C3A}</a:tableStyleId>
              </a:tblPr>
              <a:tblGrid>
                <a:gridCol w="58305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All</a:t>
                      </a:r>
                      <a:r>
                        <a:rPr lang="en-IE" sz="1200" baseline="0" dirty="0" smtClean="0">
                          <a:latin typeface="Arial" panose="020B0604020202020204" pitchFamily="34" charset="0"/>
                          <a:cs typeface="Arial" panose="020B0604020202020204" pitchFamily="34" charset="0"/>
                        </a:rPr>
                        <a:t> </a:t>
                      </a:r>
                      <a:r>
                        <a:rPr lang="en-IE" sz="1200" dirty="0" smtClean="0">
                          <a:latin typeface="Arial" panose="020B0604020202020204" pitchFamily="34" charset="0"/>
                          <a:cs typeface="Arial" panose="020B0604020202020204" pitchFamily="34" charset="0"/>
                        </a:rPr>
                        <a:t>staff must ensure that they have read and understand their responsibilities as set out in the</a:t>
                      </a:r>
                      <a:r>
                        <a:rPr lang="en-IE" sz="1200" baseline="0" dirty="0" smtClean="0">
                          <a:latin typeface="Arial" panose="020B0604020202020204" pitchFamily="34" charset="0"/>
                          <a:cs typeface="Arial" panose="020B0604020202020204" pitchFamily="34" charset="0"/>
                        </a:rPr>
                        <a:t> Service's</a:t>
                      </a:r>
                      <a:r>
                        <a:rPr lang="en-IE" sz="1200" dirty="0" smtClean="0">
                          <a:latin typeface="Arial" panose="020B0604020202020204" pitchFamily="34" charset="0"/>
                          <a:cs typeface="Arial" panose="020B0604020202020204" pitchFamily="34" charset="0"/>
                        </a:rPr>
                        <a:t> Child Protection and Welfare Policy.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832034738"/>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9</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100%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8619702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Mandatory Training | </a:t>
            </a:r>
            <a:r>
              <a:rPr lang="en-IE" sz="1800" b="0" dirty="0" smtClean="0"/>
              <a:t>'An Introduction to Children First' 3 yearly </a:t>
            </a:r>
            <a:endParaRPr lang="en-IE" sz="1800" b="0" dirty="0"/>
          </a:p>
        </p:txBody>
      </p:sp>
      <p:sp>
        <p:nvSpPr>
          <p:cNvPr id="12" name="Rectangle 11"/>
          <p:cNvSpPr/>
          <p:nvPr/>
        </p:nvSpPr>
        <p:spPr>
          <a:xfrm>
            <a:off x="184741" y="2547372"/>
            <a:ext cx="6063659" cy="2000548"/>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Mandatory Children First training ‘An </a:t>
            </a:r>
            <a:r>
              <a:rPr lang="en-IE" sz="1200" dirty="0">
                <a:latin typeface="Arial" panose="020B0604020202020204" pitchFamily="34" charset="0"/>
                <a:cs typeface="Arial" panose="020B0604020202020204" pitchFamily="34" charset="0"/>
              </a:rPr>
              <a:t>Introduction to Children First</a:t>
            </a:r>
            <a:r>
              <a:rPr lang="en-IE" sz="1200" dirty="0" smtClean="0">
                <a:latin typeface="Arial" panose="020B0604020202020204" pitchFamily="34" charset="0"/>
                <a:cs typeface="Arial" panose="020B0604020202020204" pitchFamily="34" charset="0"/>
              </a:rPr>
              <a:t>’ was up to date for all staff. </a:t>
            </a:r>
            <a:endParaRPr lang="en-IE" sz="1200"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Certificates of completion </a:t>
            </a:r>
            <a:r>
              <a:rPr lang="en-IE" sz="1200" dirty="0" smtClean="0">
                <a:latin typeface="Arial" panose="020B0604020202020204" pitchFamily="34" charset="0"/>
                <a:cs typeface="Arial" panose="020B0604020202020204" pitchFamily="34" charset="0"/>
              </a:rPr>
              <a:t>were </a:t>
            </a:r>
            <a:r>
              <a:rPr lang="en-IE" sz="1200" dirty="0">
                <a:latin typeface="Arial" panose="020B0604020202020204" pitchFamily="34" charset="0"/>
                <a:cs typeface="Arial" panose="020B0604020202020204" pitchFamily="34" charset="0"/>
              </a:rPr>
              <a:t>retained on file by line management. </a:t>
            </a:r>
            <a:endParaRPr lang="en-IE" sz="1200" dirty="0" smtClean="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solidFill>
                <a:schemeClr val="tx1"/>
              </a:solidFill>
              <a:latin typeface="Arial" panose="020B0604020202020204" pitchFamily="34" charset="0"/>
              <a:cs typeface="Arial" panose="020B0604020202020204" pitchFamily="34" charset="0"/>
            </a:endParaRPr>
          </a:p>
          <a:p>
            <a:pPr>
              <a:defRPr/>
            </a:pPr>
            <a:r>
              <a:rPr lang="en-IE" sz="1200" dirty="0">
                <a:solidFill>
                  <a:srgbClr val="FF0000"/>
                </a:solidFill>
              </a:rPr>
              <a:t>*Please note that findings for this requirement are based on signed declarations of compliance by the Service Managers only.</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2619467034"/>
              </p:ext>
            </p:extLst>
          </p:nvPr>
        </p:nvGraphicFramePr>
        <p:xfrm>
          <a:off x="265404" y="971550"/>
          <a:ext cx="5982996" cy="1559560"/>
        </p:xfrm>
        <a:graphic>
          <a:graphicData uri="http://schemas.openxmlformats.org/drawingml/2006/table">
            <a:tbl>
              <a:tblPr firstRow="1" bandRow="1">
                <a:tableStyleId>{5C22544A-7EE6-4342-B048-85BDC9FD1C3A}</a:tableStyleId>
              </a:tblPr>
              <a:tblGrid>
                <a:gridCol w="59829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All HSE staff, volunteers, students, contracted staff and staff of HSE funded organisations are required to complete the mandatory HSE eLearning module ‘An Introduction to Children First’, as required (currently every 3 years).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077608123"/>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9</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100%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7553169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Child Protection &amp; Welfare Records | </a:t>
            </a:r>
            <a:r>
              <a:rPr lang="en-IE" sz="1800" b="0" dirty="0" smtClean="0"/>
              <a:t>Procedures for storage</a:t>
            </a:r>
            <a:endParaRPr lang="en-IE" sz="1800" b="0" dirty="0"/>
          </a:p>
        </p:txBody>
      </p:sp>
      <p:sp>
        <p:nvSpPr>
          <p:cNvPr id="12" name="Rectangle 11"/>
          <p:cNvSpPr/>
          <p:nvPr/>
        </p:nvSpPr>
        <p:spPr>
          <a:xfrm>
            <a:off x="184741" y="2547372"/>
            <a:ext cx="6139859" cy="221599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smtClean="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solidFill>
                  <a:schemeClr val="tx1"/>
                </a:solidFill>
                <a:latin typeface="Arial" panose="020B0604020202020204" pitchFamily="34" charset="0"/>
                <a:cs typeface="Arial" panose="020B0604020202020204" pitchFamily="34" charset="0"/>
              </a:rPr>
              <a:t>Only 33% of services could demonstrate compliance with the requirement to ensure appropriate storage of, accessibility to and retention of CPW records.</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smtClean="0">
              <a:solidFill>
                <a:schemeClr val="tx1"/>
              </a:solidFill>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solidFill>
                  <a:schemeClr val="tx1"/>
                </a:solidFill>
                <a:latin typeface="Arial" panose="020B0604020202020204" pitchFamily="34" charset="0"/>
                <a:cs typeface="Arial" panose="020B0604020202020204" pitchFamily="34" charset="0"/>
              </a:rPr>
              <a:t>Two services had not considered the need to have process/procedures in place around the management of any CPW records.</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solidFill>
                <a:schemeClr val="tx1"/>
              </a:solidFill>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solidFill>
                  <a:schemeClr val="tx1"/>
                </a:solidFill>
                <a:latin typeface="Arial" panose="020B0604020202020204" pitchFamily="34" charset="0"/>
                <a:cs typeface="Arial" panose="020B0604020202020204" pitchFamily="34" charset="0"/>
              </a:rPr>
              <a:t>One service had not considered the logistics of the requirement to retain all CPW records in perpetuity. </a:t>
            </a:r>
            <a:endParaRPr lang="en-IE" sz="1200" dirty="0">
              <a:solidFill>
                <a:schemeClr val="tx1"/>
              </a:solidFill>
              <a:latin typeface="Arial" panose="020B0604020202020204" pitchFamily="34" charset="0"/>
              <a:cs typeface="Arial" panose="020B0604020202020204" pitchFamily="34" charset="0"/>
            </a:endParaRPr>
          </a:p>
          <a:p>
            <a:pPr marR="0" lvl="0" defTabSz="914400" eaLnBrk="1" fontAlgn="auto" latinLnBrk="0" hangingPunct="1">
              <a:lnSpc>
                <a:spcPct val="100000"/>
              </a:lnSpc>
              <a:spcBef>
                <a:spcPts val="0"/>
              </a:spcBef>
              <a:spcAft>
                <a:spcPts val="0"/>
              </a:spcAft>
              <a:buClrTx/>
              <a:buSzTx/>
              <a:tabLst/>
              <a:defRPr/>
            </a:pPr>
            <a:r>
              <a:rPr lang="en-IE" sz="1400" dirty="0" smtClean="0">
                <a:latin typeface="Arial" panose="020B0604020202020204" pitchFamily="34" charset="0"/>
                <a:cs typeface="Arial" panose="020B0604020202020204" pitchFamily="34" charset="0"/>
              </a:rPr>
              <a:t> </a:t>
            </a:r>
            <a:endParaRPr lang="en-IE" sz="1400" dirty="0">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1680773898"/>
              </p:ext>
            </p:extLst>
          </p:nvPr>
        </p:nvGraphicFramePr>
        <p:xfrm>
          <a:off x="265404" y="971550"/>
          <a:ext cx="5906796" cy="1376680"/>
        </p:xfrm>
        <a:graphic>
          <a:graphicData uri="http://schemas.openxmlformats.org/drawingml/2006/table">
            <a:tbl>
              <a:tblPr firstRow="1" bandRow="1">
                <a:tableStyleId>{5C22544A-7EE6-4342-B048-85BDC9FD1C3A}</a:tableStyleId>
              </a:tblPr>
              <a:tblGrid>
                <a:gridCol w="59067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Child protection and welfare records must be appropriately filed and securely stored in a manner which upholds the</a:t>
                      </a:r>
                      <a:r>
                        <a:rPr lang="en-IE" sz="1200" baseline="0" dirty="0" smtClean="0">
                          <a:latin typeface="Arial" panose="020B0604020202020204" pitchFamily="34" charset="0"/>
                          <a:cs typeface="Arial" panose="020B0604020202020204" pitchFamily="34" charset="0"/>
                        </a:rPr>
                        <a:t> </a:t>
                      </a:r>
                      <a:r>
                        <a:rPr lang="en-IE" sz="1200" dirty="0" smtClean="0">
                          <a:latin typeface="Arial" panose="020B0604020202020204" pitchFamily="34" charset="0"/>
                          <a:cs typeface="Arial" panose="020B0604020202020204" pitchFamily="34" charset="0"/>
                        </a:rPr>
                        <a:t>confidential nature of the information.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189402230"/>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6</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3</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67%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15545382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CP&amp;W Concerns | </a:t>
            </a:r>
            <a:r>
              <a:rPr lang="en-IE" sz="1800" b="0" dirty="0" smtClean="0"/>
              <a:t>Reporting Procedure</a:t>
            </a:r>
            <a:endParaRPr lang="en-IE" sz="1800" b="0" dirty="0"/>
          </a:p>
        </p:txBody>
      </p:sp>
      <p:sp>
        <p:nvSpPr>
          <p:cNvPr id="12" name="Rectangle 11"/>
          <p:cNvSpPr/>
          <p:nvPr/>
        </p:nvSpPr>
        <p:spPr>
          <a:xfrm>
            <a:off x="265404" y="2647950"/>
            <a:ext cx="6744996" cy="1631216"/>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smtClean="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All of the Dietetics services chosen for the check were HSE services who confirmed that they follow the HSE Child Protection and Welfare (CPW) Reporting Procedure. </a:t>
            </a:r>
          </a:p>
          <a:p>
            <a:pPr marR="0" lvl="0" defTabSz="914400" eaLnBrk="1" fontAlgn="auto" latinLnBrk="0" hangingPunct="1">
              <a:lnSpc>
                <a:spcPct val="100000"/>
              </a:lnSpc>
              <a:spcBef>
                <a:spcPts val="0"/>
              </a:spcBef>
              <a:spcAft>
                <a:spcPts val="0"/>
              </a:spcAft>
              <a:buClrTx/>
              <a:buSzTx/>
              <a:tabLst/>
              <a:defRPr/>
            </a:pPr>
            <a:endParaRPr lang="en-IE" sz="1200" dirty="0" smtClean="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All of the services also demonstrated that all of the staff in their service had read the HSE CPW policy (see previous slide re same). The HSE CPW Reporting Procedure is contained in the HSE CPW policy.</a:t>
            </a:r>
          </a:p>
        </p:txBody>
      </p:sp>
      <p:graphicFrame>
        <p:nvGraphicFramePr>
          <p:cNvPr id="16" name="Table 15"/>
          <p:cNvGraphicFramePr>
            <a:graphicFrameLocks noGrp="1"/>
          </p:cNvGraphicFramePr>
          <p:nvPr>
            <p:extLst>
              <p:ext uri="{D42A27DB-BD31-4B8C-83A1-F6EECF244321}">
                <p14:modId xmlns:p14="http://schemas.microsoft.com/office/powerpoint/2010/main" val="3468319008"/>
              </p:ext>
            </p:extLst>
          </p:nvPr>
        </p:nvGraphicFramePr>
        <p:xfrm>
          <a:off x="265404" y="971550"/>
          <a:ext cx="6211596" cy="1559560"/>
        </p:xfrm>
        <a:graphic>
          <a:graphicData uri="http://schemas.openxmlformats.org/drawingml/2006/table">
            <a:tbl>
              <a:tblPr firstRow="1" bandRow="1">
                <a:tableStyleId>{5C22544A-7EE6-4342-B048-85BDC9FD1C3A}</a:tableStyleId>
              </a:tblPr>
              <a:tblGrid>
                <a:gridCol w="62115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All organisations should have procedures in place for reporting child protection and welfare concerns. Procedures should be made available and followed by all staff members, students and volunteers.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977078451"/>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9</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100%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243578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Level Once Compliance | </a:t>
            </a:r>
            <a:r>
              <a:rPr lang="en-IE" sz="1800" b="0" dirty="0" smtClean="0"/>
              <a:t>Self-Audit Checklist </a:t>
            </a:r>
            <a:endParaRPr lang="en-IE" sz="1800" b="0" dirty="0"/>
          </a:p>
        </p:txBody>
      </p:sp>
      <p:sp>
        <p:nvSpPr>
          <p:cNvPr id="12" name="Rectangle 11"/>
          <p:cNvSpPr/>
          <p:nvPr/>
        </p:nvSpPr>
        <p:spPr>
          <a:xfrm>
            <a:off x="184741" y="2547372"/>
            <a:ext cx="5911259" cy="156966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2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Eight of the nine Dietetics </a:t>
            </a: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services chosen</a:t>
            </a:r>
            <a:r>
              <a:rPr kumimoji="0" lang="en-IE" sz="1200" b="0" i="0" u="none" strike="noStrike" kern="0" cap="none" spc="0" normalizeH="0" noProof="0" dirty="0" smtClean="0">
                <a:ln>
                  <a:noFill/>
                </a:ln>
                <a:solidFill>
                  <a:sysClr val="windowText" lastClr="000000"/>
                </a:solidFill>
                <a:effectLst/>
                <a:uLnTx/>
                <a:uFillTx/>
                <a:latin typeface="Arial" panose="020B0604020202020204" pitchFamily="34" charset="0"/>
                <a:cs typeface="Arial" panose="020B0604020202020204" pitchFamily="34" charset="0"/>
              </a:rPr>
              <a:t> for a check</a:t>
            </a: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 were </a:t>
            </a:r>
            <a:r>
              <a:rPr lang="en-IE" sz="1200" noProof="0" dirty="0" smtClean="0">
                <a:latin typeface="Arial" panose="020B0604020202020204" pitchFamily="34" charset="0"/>
                <a:cs typeface="Arial" panose="020B0604020202020204" pitchFamily="34" charset="0"/>
              </a:rPr>
              <a:t>found to be completing the HSE Children </a:t>
            </a:r>
            <a:r>
              <a:rPr lang="en-IE" sz="1200" dirty="0" smtClean="0">
                <a:latin typeface="Arial" panose="020B0604020202020204" pitchFamily="34" charset="0"/>
                <a:cs typeface="Arial" panose="020B0604020202020204" pitchFamily="34" charset="0"/>
              </a:rPr>
              <a:t>First S</a:t>
            </a:r>
            <a:r>
              <a:rPr lang="en-IE" sz="1200" noProof="0" dirty="0" smtClean="0">
                <a:latin typeface="Arial" panose="020B0604020202020204" pitchFamily="34" charset="0"/>
                <a:cs typeface="Arial" panose="020B0604020202020204" pitchFamily="34" charset="0"/>
              </a:rPr>
              <a:t>elf-Audit </a:t>
            </a:r>
            <a:r>
              <a:rPr lang="en-IE" sz="1200" dirty="0">
                <a:latin typeface="Arial" panose="020B0604020202020204" pitchFamily="34" charset="0"/>
                <a:cs typeface="Arial" panose="020B0604020202020204" pitchFamily="34" charset="0"/>
              </a:rPr>
              <a:t>C</a:t>
            </a:r>
            <a:r>
              <a:rPr lang="en-IE" sz="1200" noProof="0" dirty="0" err="1" smtClean="0">
                <a:latin typeface="Arial" panose="020B0604020202020204" pitchFamily="34" charset="0"/>
                <a:cs typeface="Arial" panose="020B0604020202020204" pitchFamily="34" charset="0"/>
              </a:rPr>
              <a:t>hecklists</a:t>
            </a:r>
            <a:r>
              <a:rPr lang="en-IE" sz="1200" noProof="0" dirty="0" smtClean="0">
                <a:latin typeface="Arial" panose="020B0604020202020204" pitchFamily="34" charset="0"/>
                <a:cs typeface="Arial" panose="020B0604020202020204" pitchFamily="34" charset="0"/>
              </a:rPr>
              <a:t> as required. </a:t>
            </a:r>
          </a:p>
          <a:p>
            <a:pPr marR="0" lvl="0" defTabSz="914400" eaLnBrk="1" fontAlgn="auto" latinLnBrk="0" hangingPunct="1">
              <a:lnSpc>
                <a:spcPct val="100000"/>
              </a:lnSpc>
              <a:spcBef>
                <a:spcPts val="0"/>
              </a:spcBef>
              <a:spcAft>
                <a:spcPts val="0"/>
              </a:spcAft>
              <a:buClrTx/>
              <a:buSzTx/>
              <a:tabLst/>
              <a:defRPr/>
            </a:pPr>
            <a:endParaRPr lang="en-IE" sz="1200" noProof="0" dirty="0" smtClean="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One service was only able to demonstrate evidence of partial compliance as the most recently completed checklist was dated April 2021 (so not completed annually as per the requirement).  </a:t>
            </a:r>
            <a:endPar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2972894115"/>
              </p:ext>
            </p:extLst>
          </p:nvPr>
        </p:nvGraphicFramePr>
        <p:xfrm>
          <a:off x="265404" y="971550"/>
          <a:ext cx="5830596" cy="1376680"/>
        </p:xfrm>
        <a:graphic>
          <a:graphicData uri="http://schemas.openxmlformats.org/drawingml/2006/table">
            <a:tbl>
              <a:tblPr firstRow="1" bandRow="1">
                <a:tableStyleId>{5C22544A-7EE6-4342-B048-85BDC9FD1C3A}</a:tableStyleId>
              </a:tblPr>
              <a:tblGrid>
                <a:gridCol w="58305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The HSE Children First Implementation and Compliance Self-Audit Checklist must be completed annually by HSE and HSE Funded Services and made available on request.</a:t>
                      </a: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2563437636"/>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8</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89%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37672731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1986152" y="1978609"/>
            <a:ext cx="5171694" cy="1041952"/>
          </a:xfrm>
          <a:prstGeom prst="rect">
            <a:avLst/>
          </a:prstGeom>
        </p:spPr>
        <p:txBody>
          <a:bodyPr vert="horz" wrap="square" lIns="0" tIns="13335" rIns="0" bIns="0" rtlCol="0">
            <a:spAutoFit/>
          </a:bodyPr>
          <a:lstStyle/>
          <a:p>
            <a:pPr algn="ctr">
              <a:lnSpc>
                <a:spcPct val="100000"/>
              </a:lnSpc>
              <a:spcBef>
                <a:spcPts val="105"/>
              </a:spcBef>
            </a:pPr>
            <a:r>
              <a:rPr sz="3200" dirty="0"/>
              <a:t>Please</a:t>
            </a:r>
            <a:r>
              <a:rPr sz="3200" spc="-60" dirty="0"/>
              <a:t> </a:t>
            </a:r>
            <a:r>
              <a:rPr sz="3200" dirty="0"/>
              <a:t>direct</a:t>
            </a:r>
            <a:r>
              <a:rPr sz="3200" spc="-65" dirty="0"/>
              <a:t> </a:t>
            </a:r>
            <a:r>
              <a:rPr sz="3200" dirty="0"/>
              <a:t>queries</a:t>
            </a:r>
            <a:r>
              <a:rPr sz="3200" spc="-70" dirty="0"/>
              <a:t> </a:t>
            </a:r>
            <a:r>
              <a:rPr sz="3200" spc="-25" dirty="0"/>
              <a:t>to:</a:t>
            </a:r>
            <a:endParaRPr sz="3200" dirty="0"/>
          </a:p>
          <a:p>
            <a:pPr marR="5080" algn="ctr">
              <a:lnSpc>
                <a:spcPct val="100000"/>
              </a:lnSpc>
              <a:spcBef>
                <a:spcPts val="55"/>
              </a:spcBef>
            </a:pPr>
            <a:r>
              <a:rPr lang="en-IE" sz="1800" dirty="0" smtClean="0"/>
              <a:t>HSE Children First National Office</a:t>
            </a:r>
            <a:r>
              <a:rPr lang="en-IE" sz="1600" dirty="0" smtClean="0"/>
              <a:t/>
            </a:r>
            <a:br>
              <a:rPr lang="en-IE" sz="1600" dirty="0" smtClean="0"/>
            </a:br>
            <a:r>
              <a:rPr lang="en-IE" sz="1600" b="0" dirty="0" smtClean="0"/>
              <a:t>childrenfirst@hse.ie</a:t>
            </a:r>
            <a:endParaRPr sz="1600" b="0" dirty="0"/>
          </a:p>
        </p:txBody>
      </p:sp>
      <p:sp>
        <p:nvSpPr>
          <p:cNvPr id="3" name="object 3"/>
          <p:cNvSpPr txBox="1"/>
          <p:nvPr/>
        </p:nvSpPr>
        <p:spPr>
          <a:xfrm>
            <a:off x="1028699" y="3020561"/>
            <a:ext cx="7086600" cy="641201"/>
          </a:xfrm>
          <a:prstGeom prst="rect">
            <a:avLst/>
          </a:prstGeom>
        </p:spPr>
        <p:txBody>
          <a:bodyPr vert="horz" wrap="square" lIns="0" tIns="12700" rIns="0" bIns="0" rtlCol="0">
            <a:spAutoFit/>
          </a:bodyPr>
          <a:lstStyle/>
          <a:p>
            <a:pPr marL="12700" algn="ctr">
              <a:lnSpc>
                <a:spcPct val="100000"/>
              </a:lnSpc>
              <a:spcBef>
                <a:spcPts val="100"/>
              </a:spcBef>
            </a:pPr>
            <a:endParaRPr lang="en-IE" sz="2000" b="1" spc="-10" dirty="0" smtClean="0">
              <a:solidFill>
                <a:srgbClr val="FFFFFF"/>
              </a:solidFill>
              <a:latin typeface="Arial"/>
              <a:cs typeface="Arial"/>
            </a:endParaRPr>
          </a:p>
          <a:p>
            <a:pPr marL="12700" algn="ctr">
              <a:lnSpc>
                <a:spcPct val="100000"/>
              </a:lnSpc>
              <a:spcBef>
                <a:spcPts val="100"/>
              </a:spcBef>
            </a:pPr>
            <a:r>
              <a:rPr sz="2000" b="1" spc="-10" dirty="0" err="1" smtClean="0">
                <a:solidFill>
                  <a:srgbClr val="FFFFFF"/>
                </a:solidFill>
                <a:latin typeface="Arial"/>
                <a:cs typeface="Arial"/>
              </a:rPr>
              <a:t>ww</a:t>
            </a:r>
            <a:r>
              <a:rPr lang="en-IE" sz="2000" b="1" spc="-10" dirty="0" smtClean="0">
                <a:solidFill>
                  <a:srgbClr val="FFFFFF"/>
                </a:solidFill>
                <a:latin typeface="Arial"/>
                <a:cs typeface="Arial"/>
              </a:rPr>
              <a:t>w</a:t>
            </a:r>
            <a:r>
              <a:rPr sz="2000" b="1" spc="-10" dirty="0" smtClean="0">
                <a:solidFill>
                  <a:srgbClr val="FFFFFF"/>
                </a:solidFill>
                <a:latin typeface="Arial"/>
                <a:cs typeface="Arial"/>
              </a:rPr>
              <a:t>.hse.ie/</a:t>
            </a:r>
            <a:r>
              <a:rPr sz="2000" b="1" spc="-10" dirty="0" err="1" smtClean="0">
                <a:solidFill>
                  <a:srgbClr val="FFFFFF"/>
                </a:solidFill>
                <a:latin typeface="Arial"/>
                <a:cs typeface="Arial"/>
              </a:rPr>
              <a:t>childrenfirst</a:t>
            </a:r>
            <a:endParaRPr sz="2000" dirty="0">
              <a:latin typeface="Arial"/>
              <a:cs typeface="Aria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dirty="0"/>
              <a:t>Services</a:t>
            </a:r>
            <a:r>
              <a:rPr spc="-20" dirty="0"/>
              <a:t> </a:t>
            </a:r>
            <a:r>
              <a:rPr dirty="0"/>
              <a:t>selected</a:t>
            </a:r>
            <a:r>
              <a:rPr spc="-30" dirty="0"/>
              <a:t> </a:t>
            </a:r>
            <a:r>
              <a:rPr dirty="0"/>
              <a:t>for</a:t>
            </a:r>
            <a:r>
              <a:rPr spc="-114" dirty="0"/>
              <a:t> </a:t>
            </a:r>
            <a:r>
              <a:rPr lang="en-IE" dirty="0" smtClean="0"/>
              <a:t>Compliance Check</a:t>
            </a:r>
            <a:endParaRPr spc="-20" dirty="0"/>
          </a:p>
        </p:txBody>
      </p:sp>
      <p:sp>
        <p:nvSpPr>
          <p:cNvPr id="3" name="object 3"/>
          <p:cNvSpPr/>
          <p:nvPr/>
        </p:nvSpPr>
        <p:spPr>
          <a:xfrm>
            <a:off x="283463" y="2410967"/>
            <a:ext cx="7545705" cy="1324610"/>
          </a:xfrm>
          <a:custGeom>
            <a:avLst/>
            <a:gdLst/>
            <a:ahLst/>
            <a:cxnLst/>
            <a:rect l="l" t="t" r="r" b="b"/>
            <a:pathLst>
              <a:path w="7545705" h="1324610">
                <a:moveTo>
                  <a:pt x="0" y="1324356"/>
                </a:moveTo>
                <a:lnTo>
                  <a:pt x="7545324" y="1324356"/>
                </a:lnTo>
                <a:lnTo>
                  <a:pt x="7545324" y="0"/>
                </a:lnTo>
                <a:lnTo>
                  <a:pt x="0" y="0"/>
                </a:lnTo>
                <a:lnTo>
                  <a:pt x="0" y="1324356"/>
                </a:lnTo>
                <a:close/>
              </a:path>
            </a:pathLst>
          </a:custGeom>
          <a:ln w="12192">
            <a:solidFill>
              <a:srgbClr val="FFFFFF"/>
            </a:solidFill>
          </a:ln>
        </p:spPr>
        <p:txBody>
          <a:bodyPr wrap="square" lIns="0" tIns="0" rIns="0" bIns="0" rtlCol="0"/>
          <a:lstStyle/>
          <a:p>
            <a:endParaRPr dirty="0"/>
          </a:p>
        </p:txBody>
      </p:sp>
      <p:sp>
        <p:nvSpPr>
          <p:cNvPr id="4" name="object 4"/>
          <p:cNvSpPr txBox="1"/>
          <p:nvPr/>
        </p:nvSpPr>
        <p:spPr>
          <a:xfrm>
            <a:off x="416435" y="1428750"/>
            <a:ext cx="8117966" cy="3095719"/>
          </a:xfrm>
          <a:prstGeom prst="rect">
            <a:avLst/>
          </a:prstGeom>
        </p:spPr>
        <p:txBody>
          <a:bodyPr vert="horz" wrap="square" lIns="0" tIns="0" rIns="0" bIns="0" rtlCol="0">
            <a:spAutoFit/>
          </a:bodyPr>
          <a:lstStyle/>
          <a:p>
            <a:pPr marL="354965" indent="-342265">
              <a:lnSpc>
                <a:spcPts val="1920"/>
              </a:lnSpc>
              <a:buClr>
                <a:srgbClr val="F66946"/>
              </a:buClr>
              <a:buSzPct val="119444"/>
              <a:buFont typeface="Arial" panose="020B0604020202020204" pitchFamily="34" charset="0"/>
              <a:buChar char="•"/>
              <a:tabLst>
                <a:tab pos="354965" algn="l"/>
              </a:tabLst>
            </a:pPr>
            <a:r>
              <a:rPr lang="en-IE" sz="1600" dirty="0" smtClean="0">
                <a:solidFill>
                  <a:schemeClr val="tx1"/>
                </a:solidFill>
                <a:latin typeface="Arial" panose="020B0604020202020204" pitchFamily="34" charset="0"/>
                <a:cs typeface="Arial" panose="020B0604020202020204" pitchFamily="34" charset="0"/>
              </a:rPr>
              <a:t>Dietetics services provided as part of HSE Community Healthcare Networks were selected to undergo HSE Children First Compliance Assurance Checks in Q2 2024. </a:t>
            </a:r>
          </a:p>
          <a:p>
            <a:pPr marL="12700">
              <a:lnSpc>
                <a:spcPts val="1920"/>
              </a:lnSpc>
              <a:buClr>
                <a:srgbClr val="F66946"/>
              </a:buClr>
              <a:buSzPct val="119444"/>
              <a:tabLst>
                <a:tab pos="354965" algn="l"/>
              </a:tabLst>
            </a:pPr>
            <a:endParaRPr lang="en-IE" sz="1600" dirty="0" smtClean="0">
              <a:solidFill>
                <a:schemeClr val="tx1"/>
              </a:solidFill>
              <a:latin typeface="Arial" panose="020B0604020202020204" pitchFamily="34" charset="0"/>
              <a:cs typeface="Arial" panose="020B0604020202020204" pitchFamily="34" charset="0"/>
            </a:endParaRPr>
          </a:p>
          <a:p>
            <a:pPr marL="354965" indent="-342265">
              <a:lnSpc>
                <a:spcPts val="1920"/>
              </a:lnSpc>
              <a:buClr>
                <a:srgbClr val="F66946"/>
              </a:buClr>
              <a:buSzPct val="119444"/>
              <a:buFont typeface="Arial" panose="020B0604020202020204" pitchFamily="34" charset="0"/>
              <a:buChar char="•"/>
              <a:tabLst>
                <a:tab pos="354965" algn="l"/>
              </a:tabLst>
            </a:pPr>
            <a:r>
              <a:rPr lang="en-IE" sz="1600" dirty="0" smtClean="0">
                <a:solidFill>
                  <a:schemeClr val="tx1"/>
                </a:solidFill>
                <a:latin typeface="Arial" panose="020B0604020202020204" pitchFamily="34" charset="0"/>
                <a:cs typeface="Arial" panose="020B0604020202020204" pitchFamily="34" charset="0"/>
              </a:rPr>
              <a:t>All Dietetics Service Managers and Heads of Service for Primary Care were invited to attended an Information Session which took place on 11th April 2024 and all were provided with a copy of the </a:t>
            </a:r>
            <a:r>
              <a:rPr lang="en-IE" sz="1600" dirty="0" smtClean="0">
                <a:solidFill>
                  <a:schemeClr val="tx1"/>
                </a:solidFill>
                <a:latin typeface="Arial" panose="020B0604020202020204" pitchFamily="34" charset="0"/>
                <a:cs typeface="Arial" panose="020B0604020202020204" pitchFamily="34" charset="0"/>
                <a:hlinkClick r:id="rId2"/>
              </a:rPr>
              <a:t>HSE Children First Compliance Assurance Framework</a:t>
            </a:r>
            <a:r>
              <a:rPr lang="en-IE" sz="1600" dirty="0" smtClean="0">
                <a:solidFill>
                  <a:schemeClr val="tx1"/>
                </a:solidFill>
                <a:latin typeface="Arial" panose="020B0604020202020204" pitchFamily="34" charset="0"/>
                <a:cs typeface="Arial" panose="020B0604020202020204" pitchFamily="34" charset="0"/>
              </a:rPr>
              <a:t>. </a:t>
            </a:r>
          </a:p>
          <a:p>
            <a:pPr marL="12700">
              <a:lnSpc>
                <a:spcPts val="1920"/>
              </a:lnSpc>
              <a:buClr>
                <a:srgbClr val="F66946"/>
              </a:buClr>
              <a:buSzPct val="119444"/>
              <a:tabLst>
                <a:tab pos="354965" algn="l"/>
              </a:tabLst>
            </a:pPr>
            <a:endParaRPr lang="en-IE" sz="1600" dirty="0" smtClean="0">
              <a:solidFill>
                <a:schemeClr val="tx1"/>
              </a:solidFill>
              <a:latin typeface="Arial" panose="020B0604020202020204" pitchFamily="34" charset="0"/>
              <a:cs typeface="Arial" panose="020B0604020202020204" pitchFamily="34" charset="0"/>
            </a:endParaRPr>
          </a:p>
          <a:p>
            <a:pPr marL="354965" indent="-342265">
              <a:lnSpc>
                <a:spcPts val="1920"/>
              </a:lnSpc>
              <a:buClr>
                <a:srgbClr val="F66946"/>
              </a:buClr>
              <a:buSzPct val="119444"/>
              <a:buFont typeface="Arial" panose="020B0604020202020204" pitchFamily="34" charset="0"/>
              <a:buChar char="•"/>
              <a:tabLst>
                <a:tab pos="354965" algn="l"/>
              </a:tabLst>
            </a:pPr>
            <a:r>
              <a:rPr lang="en-IE" sz="1600" dirty="0" smtClean="0">
                <a:solidFill>
                  <a:schemeClr val="tx1"/>
                </a:solidFill>
                <a:latin typeface="Arial" panose="020B0604020202020204" pitchFamily="34" charset="0"/>
                <a:cs typeface="Arial" panose="020B0604020202020204" pitchFamily="34" charset="0"/>
              </a:rPr>
              <a:t>Nine Dietetics Services (one from each CHO) were randomly selected to undergo a Check.</a:t>
            </a:r>
          </a:p>
          <a:p>
            <a:pPr marL="12700">
              <a:lnSpc>
                <a:spcPts val="1920"/>
              </a:lnSpc>
              <a:buClr>
                <a:srgbClr val="F66946"/>
              </a:buClr>
              <a:buSzPct val="119444"/>
              <a:tabLst>
                <a:tab pos="354965" algn="l"/>
              </a:tabLst>
            </a:pPr>
            <a:r>
              <a:rPr lang="en-IE" sz="1600" dirty="0" smtClean="0">
                <a:solidFill>
                  <a:schemeClr val="tx1"/>
                </a:solidFill>
                <a:latin typeface="Arial" panose="020B0604020202020204" pitchFamily="34" charset="0"/>
                <a:cs typeface="Arial" panose="020B0604020202020204" pitchFamily="34" charset="0"/>
              </a:rPr>
              <a:t> </a:t>
            </a:r>
          </a:p>
          <a:p>
            <a:pPr marL="354965" indent="-342265">
              <a:lnSpc>
                <a:spcPts val="1920"/>
              </a:lnSpc>
              <a:buClr>
                <a:srgbClr val="F66946"/>
              </a:buClr>
              <a:buSzPct val="119444"/>
              <a:buFont typeface="Arial" panose="020B0604020202020204" pitchFamily="34" charset="0"/>
              <a:buChar char="•"/>
              <a:tabLst>
                <a:tab pos="354965" algn="l"/>
              </a:tabLst>
            </a:pPr>
            <a:r>
              <a:rPr lang="en-IE" sz="1600" dirty="0" smtClean="0">
                <a:solidFill>
                  <a:schemeClr val="tx1"/>
                </a:solidFill>
                <a:latin typeface="Arial" panose="020B0604020202020204" pitchFamily="34" charset="0"/>
                <a:cs typeface="Arial" panose="020B0604020202020204" pitchFamily="34" charset="0"/>
              </a:rPr>
              <a:t>Compliance Assurance Checks took place between April and July 2024.</a:t>
            </a:r>
          </a:p>
          <a:p>
            <a:pPr marL="12700">
              <a:lnSpc>
                <a:spcPct val="150000"/>
              </a:lnSpc>
              <a:buClr>
                <a:srgbClr val="F66946"/>
              </a:buClr>
              <a:buSzPct val="119444"/>
              <a:tabLst>
                <a:tab pos="354965" algn="l"/>
              </a:tabLst>
            </a:pPr>
            <a:endParaRPr lang="en-IE" sz="1800" dirty="0" smtClean="0">
              <a:latin typeface="Calibri"/>
              <a:cs typeface="Calibri"/>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2"/>
          <p:cNvSpPr txBox="1">
            <a:spLocks noGrp="1"/>
          </p:cNvSpPr>
          <p:nvPr>
            <p:ph type="title"/>
          </p:nvPr>
        </p:nvSpPr>
        <p:spPr>
          <a:xfrm>
            <a:off x="1211376" y="243916"/>
            <a:ext cx="7400239" cy="382156"/>
          </a:xfrm>
          <a:prstGeom prst="rect">
            <a:avLst/>
          </a:prstGeom>
        </p:spPr>
        <p:txBody>
          <a:bodyPr vert="horz" wrap="square" lIns="0" tIns="12700" rIns="0" bIns="0" rtlCol="0">
            <a:spAutoFit/>
          </a:bodyPr>
          <a:lstStyle/>
          <a:p>
            <a:pPr marL="12700">
              <a:lnSpc>
                <a:spcPct val="100000"/>
              </a:lnSpc>
              <a:spcBef>
                <a:spcPts val="100"/>
              </a:spcBef>
            </a:pPr>
            <a:r>
              <a:rPr lang="en-IE" dirty="0" smtClean="0"/>
              <a:t>Summary of</a:t>
            </a:r>
            <a:r>
              <a:rPr spc="-55" dirty="0" smtClean="0"/>
              <a:t> </a:t>
            </a:r>
            <a:r>
              <a:rPr dirty="0" smtClean="0"/>
              <a:t>Findings</a:t>
            </a:r>
            <a:r>
              <a:rPr lang="en-IE" dirty="0" smtClean="0"/>
              <a:t> </a:t>
            </a:r>
            <a:endParaRPr sz="1400" b="0" spc="-20" dirty="0">
              <a:solidFill>
                <a:srgbClr val="FF0000"/>
              </a:solidFill>
            </a:endParaRPr>
          </a:p>
        </p:txBody>
      </p:sp>
      <p:graphicFrame>
        <p:nvGraphicFramePr>
          <p:cNvPr id="10" name="Table 9"/>
          <p:cNvGraphicFramePr>
            <a:graphicFrameLocks noGrp="1"/>
          </p:cNvGraphicFramePr>
          <p:nvPr>
            <p:extLst>
              <p:ext uri="{D42A27DB-BD31-4B8C-83A1-F6EECF244321}">
                <p14:modId xmlns:p14="http://schemas.microsoft.com/office/powerpoint/2010/main" val="3010863313"/>
              </p:ext>
            </p:extLst>
          </p:nvPr>
        </p:nvGraphicFramePr>
        <p:xfrm>
          <a:off x="457195" y="1581151"/>
          <a:ext cx="7772413" cy="2057619"/>
        </p:xfrm>
        <a:graphic>
          <a:graphicData uri="http://schemas.openxmlformats.org/drawingml/2006/table">
            <a:tbl>
              <a:tblPr/>
              <a:tblGrid>
                <a:gridCol w="706583">
                  <a:extLst>
                    <a:ext uri="{9D8B030D-6E8A-4147-A177-3AD203B41FA5}">
                      <a16:colId xmlns:a16="http://schemas.microsoft.com/office/drawing/2014/main" val="3285884232"/>
                    </a:ext>
                  </a:extLst>
                </a:gridCol>
                <a:gridCol w="706583">
                  <a:extLst>
                    <a:ext uri="{9D8B030D-6E8A-4147-A177-3AD203B41FA5}">
                      <a16:colId xmlns:a16="http://schemas.microsoft.com/office/drawing/2014/main" val="4049810809"/>
                    </a:ext>
                  </a:extLst>
                </a:gridCol>
                <a:gridCol w="706583">
                  <a:extLst>
                    <a:ext uri="{9D8B030D-6E8A-4147-A177-3AD203B41FA5}">
                      <a16:colId xmlns:a16="http://schemas.microsoft.com/office/drawing/2014/main" val="3960908613"/>
                    </a:ext>
                  </a:extLst>
                </a:gridCol>
                <a:gridCol w="706583">
                  <a:extLst>
                    <a:ext uri="{9D8B030D-6E8A-4147-A177-3AD203B41FA5}">
                      <a16:colId xmlns:a16="http://schemas.microsoft.com/office/drawing/2014/main" val="3229298174"/>
                    </a:ext>
                  </a:extLst>
                </a:gridCol>
                <a:gridCol w="706583">
                  <a:extLst>
                    <a:ext uri="{9D8B030D-6E8A-4147-A177-3AD203B41FA5}">
                      <a16:colId xmlns:a16="http://schemas.microsoft.com/office/drawing/2014/main" val="3922697609"/>
                    </a:ext>
                  </a:extLst>
                </a:gridCol>
                <a:gridCol w="706583">
                  <a:extLst>
                    <a:ext uri="{9D8B030D-6E8A-4147-A177-3AD203B41FA5}">
                      <a16:colId xmlns:a16="http://schemas.microsoft.com/office/drawing/2014/main" val="1346757412"/>
                    </a:ext>
                  </a:extLst>
                </a:gridCol>
                <a:gridCol w="706583">
                  <a:extLst>
                    <a:ext uri="{9D8B030D-6E8A-4147-A177-3AD203B41FA5}">
                      <a16:colId xmlns:a16="http://schemas.microsoft.com/office/drawing/2014/main" val="3252411368"/>
                    </a:ext>
                  </a:extLst>
                </a:gridCol>
                <a:gridCol w="706583">
                  <a:extLst>
                    <a:ext uri="{9D8B030D-6E8A-4147-A177-3AD203B41FA5}">
                      <a16:colId xmlns:a16="http://schemas.microsoft.com/office/drawing/2014/main" val="3594639939"/>
                    </a:ext>
                  </a:extLst>
                </a:gridCol>
                <a:gridCol w="706583">
                  <a:extLst>
                    <a:ext uri="{9D8B030D-6E8A-4147-A177-3AD203B41FA5}">
                      <a16:colId xmlns:a16="http://schemas.microsoft.com/office/drawing/2014/main" val="2274835463"/>
                    </a:ext>
                  </a:extLst>
                </a:gridCol>
                <a:gridCol w="706583">
                  <a:extLst>
                    <a:ext uri="{9D8B030D-6E8A-4147-A177-3AD203B41FA5}">
                      <a16:colId xmlns:a16="http://schemas.microsoft.com/office/drawing/2014/main" val="2197330482"/>
                    </a:ext>
                  </a:extLst>
                </a:gridCol>
                <a:gridCol w="706583">
                  <a:extLst>
                    <a:ext uri="{9D8B030D-6E8A-4147-A177-3AD203B41FA5}">
                      <a16:colId xmlns:a16="http://schemas.microsoft.com/office/drawing/2014/main" val="1761828502"/>
                    </a:ext>
                  </a:extLst>
                </a:gridCol>
              </a:tblGrid>
              <a:tr h="227947">
                <a:tc gridSpan="11">
                  <a:txBody>
                    <a:bodyPr/>
                    <a:lstStyle/>
                    <a:p>
                      <a:pPr marL="0" marR="0" lvl="0" indent="0" algn="ctr" defTabSz="914400" eaLnBrk="1" fontAlgn="t" latinLnBrk="0" hangingPunct="1">
                        <a:lnSpc>
                          <a:spcPct val="100000"/>
                        </a:lnSpc>
                        <a:spcBef>
                          <a:spcPts val="0"/>
                        </a:spcBef>
                        <a:spcAft>
                          <a:spcPts val="0"/>
                        </a:spcAft>
                        <a:buClrTx/>
                        <a:buSzTx/>
                        <a:buFontTx/>
                        <a:buNone/>
                        <a:tabLst/>
                        <a:defRPr/>
                      </a:pPr>
                      <a:r>
                        <a:rPr lang="en-IE" sz="1500" b="1" i="0" u="none" strike="noStrike" dirty="0" smtClean="0">
                          <a:solidFill>
                            <a:schemeClr val="tx1"/>
                          </a:solidFill>
                          <a:effectLst/>
                          <a:latin typeface="Arial" panose="020B0604020202020204" pitchFamily="34" charset="0"/>
                        </a:rPr>
                        <a:t>Areas</a:t>
                      </a:r>
                      <a:r>
                        <a:rPr lang="en-IE" sz="1500" b="1" i="0" u="none" strike="noStrike" baseline="0" dirty="0" smtClean="0">
                          <a:solidFill>
                            <a:schemeClr val="tx1"/>
                          </a:solidFill>
                          <a:effectLst/>
                          <a:latin typeface="Arial" panose="020B0604020202020204" pitchFamily="34" charset="0"/>
                        </a:rPr>
                        <a:t> of </a:t>
                      </a:r>
                      <a:r>
                        <a:rPr lang="en-IE" sz="1500" b="1" i="0" u="none" strike="noStrike" dirty="0" smtClean="0">
                          <a:solidFill>
                            <a:schemeClr val="tx1"/>
                          </a:solidFill>
                          <a:effectLst/>
                          <a:latin typeface="Arial" panose="020B0604020202020204" pitchFamily="34" charset="0"/>
                        </a:rPr>
                        <a:t>Compliance</a:t>
                      </a:r>
                      <a:endParaRPr lang="en-IE" sz="15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marL="0" marR="0" lvl="0" indent="0" algn="ctr" defTabSz="914400" eaLnBrk="1" fontAlgn="t" latinLnBrk="0" hangingPunct="1">
                        <a:lnSpc>
                          <a:spcPct val="100000"/>
                        </a:lnSpc>
                        <a:spcBef>
                          <a:spcPts val="0"/>
                        </a:spcBef>
                        <a:spcAft>
                          <a:spcPts val="0"/>
                        </a:spcAft>
                        <a:buClrTx/>
                        <a:buSzTx/>
                        <a:buFontTx/>
                        <a:buNone/>
                        <a:tabLst/>
                        <a:defRPr/>
                      </a:pPr>
                      <a:endParaRPr lang="en-IE" sz="15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557235210"/>
                  </a:ext>
                </a:extLst>
              </a:tr>
              <a:tr h="598621">
                <a:tc>
                  <a:txBody>
                    <a:bodyPr/>
                    <a:lstStyle/>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rgbClr val="000000"/>
                          </a:solidFill>
                          <a:effectLst/>
                          <a:latin typeface="Arial" panose="020B0604020202020204" pitchFamily="34" charset="0"/>
                        </a:rPr>
                        <a:t>Sufficient Risk Assessment undertaken </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in accordance with legislative requirements </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in accordance with Tusla guidelines</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a:t>
                      </a:r>
                      <a:r>
                        <a:rPr lang="en-IE" sz="800" b="1" i="0" u="none" strike="noStrike" dirty="0" smtClean="0">
                          <a:solidFill>
                            <a:srgbClr val="000000"/>
                          </a:solidFill>
                          <a:effectLst/>
                          <a:latin typeface="Arial" panose="020B0604020202020204" pitchFamily="34" charset="0"/>
                        </a:rPr>
                        <a:t>displayed </a:t>
                      </a:r>
                      <a:r>
                        <a:rPr lang="en-IE" sz="800" b="1" i="0" u="none" strike="noStrike" dirty="0">
                          <a:solidFill>
                            <a:srgbClr val="000000"/>
                          </a:solidFill>
                          <a:effectLst/>
                          <a:latin typeface="Arial" panose="020B0604020202020204" pitchFamily="34" charset="0"/>
                        </a:rPr>
                        <a:t>appropriately </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furnished to all staff</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reviewed within 24mths</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CPW Policy Declaration </a:t>
                      </a:r>
                      <a:r>
                        <a:rPr lang="en-IE" sz="800" b="1" i="0" u="none" strike="noStrike" dirty="0" smtClean="0">
                          <a:solidFill>
                            <a:srgbClr val="000000"/>
                          </a:solidFill>
                          <a:effectLst/>
                          <a:latin typeface="Arial" panose="020B0604020202020204" pitchFamily="34" charset="0"/>
                        </a:rPr>
                        <a:t>HSE staff </a:t>
                      </a:r>
                    </a:p>
                    <a:p>
                      <a:pPr algn="ctr" fontAlgn="t"/>
                      <a:r>
                        <a:rPr lang="en-IE" sz="800" b="1" i="0" u="none" strike="noStrike" dirty="0" smtClean="0">
                          <a:solidFill>
                            <a:srgbClr val="000000"/>
                          </a:solidFill>
                          <a:effectLst/>
                          <a:latin typeface="Arial" panose="020B0604020202020204" pitchFamily="34" charset="0"/>
                        </a:rPr>
                        <a:t>(</a:t>
                      </a:r>
                      <a:r>
                        <a:rPr lang="en-IE" sz="800" b="1" i="0" u="none" strike="noStrike" dirty="0">
                          <a:solidFill>
                            <a:srgbClr val="000000"/>
                          </a:solidFill>
                          <a:effectLst/>
                          <a:latin typeface="Arial" panose="020B0604020202020204" pitchFamily="34" charset="0"/>
                        </a:rPr>
                        <a:t>A</a:t>
                      </a:r>
                      <a:r>
                        <a:rPr lang="en-IE" sz="800" b="1" i="0" u="none" strike="noStrike" dirty="0" smtClean="0">
                          <a:solidFill>
                            <a:srgbClr val="000000"/>
                          </a:solidFill>
                          <a:effectLst/>
                          <a:latin typeface="Arial" panose="020B0604020202020204" pitchFamily="34" charset="0"/>
                        </a:rPr>
                        <a:t>ppendix </a:t>
                      </a:r>
                      <a:r>
                        <a:rPr lang="en-IE" sz="800" b="1" i="0" u="none" strike="noStrike" dirty="0">
                          <a:solidFill>
                            <a:srgbClr val="000000"/>
                          </a:solidFill>
                          <a:effectLst/>
                          <a:latin typeface="Arial" panose="020B0604020202020204" pitchFamily="34" charset="0"/>
                        </a:rPr>
                        <a:t>3)</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smtClean="0">
                          <a:solidFill>
                            <a:srgbClr val="000000"/>
                          </a:solidFill>
                          <a:effectLst/>
                          <a:latin typeface="Arial" panose="020B0604020202020204" pitchFamily="34" charset="0"/>
                        </a:rPr>
                        <a:t>E-Learning </a:t>
                      </a:r>
                      <a:r>
                        <a:rPr lang="en-IE" sz="800" b="1" i="0" u="none" strike="noStrike" dirty="0">
                          <a:solidFill>
                            <a:srgbClr val="000000"/>
                          </a:solidFill>
                          <a:effectLst/>
                          <a:latin typeface="Arial" panose="020B0604020202020204" pitchFamily="34" charset="0"/>
                        </a:rPr>
                        <a:t>Completed</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CPW Record </a:t>
                      </a:r>
                      <a:r>
                        <a:rPr lang="en-IE" sz="800" b="1" i="0" u="none" strike="noStrike" dirty="0" smtClean="0">
                          <a:solidFill>
                            <a:srgbClr val="000000"/>
                          </a:solidFill>
                          <a:effectLst/>
                          <a:latin typeface="Arial" panose="020B0604020202020204" pitchFamily="34" charset="0"/>
                        </a:rPr>
                        <a:t>Management Process</a:t>
                      </a:r>
                      <a:r>
                        <a:rPr lang="en-IE" sz="800" b="1" i="0" u="none" strike="noStrike" baseline="0" dirty="0" smtClean="0">
                          <a:solidFill>
                            <a:srgbClr val="000000"/>
                          </a:solidFill>
                          <a:effectLst/>
                          <a:latin typeface="Arial" panose="020B0604020202020204" pitchFamily="34" charset="0"/>
                        </a:rPr>
                        <a:t> in Place</a:t>
                      </a:r>
                      <a:endParaRPr lang="en-IE" sz="800" b="1"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CPW Reporting Procedures </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smtClean="0">
                          <a:solidFill>
                            <a:srgbClr val="000000"/>
                          </a:solidFill>
                          <a:effectLst/>
                          <a:latin typeface="Arial" panose="020B0604020202020204" pitchFamily="34" charset="0"/>
                        </a:rPr>
                        <a:t>Self-Audit Checklist</a:t>
                      </a:r>
                      <a:endParaRPr lang="en-IE" sz="800" b="1"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300957846"/>
                  </a:ext>
                </a:extLst>
              </a:tr>
              <a:tr h="199475">
                <a:tc>
                  <a:txBody>
                    <a:bodyPr/>
                    <a:lstStyle/>
                    <a:p>
                      <a:pPr lvl="0" algn="ctr" fontAlgn="t"/>
                      <a:r>
                        <a:rPr lang="en-IE" sz="1000" b="1" i="0" u="none" strike="noStrike" dirty="0" smtClean="0">
                          <a:solidFill>
                            <a:schemeClr val="tx1"/>
                          </a:solidFill>
                          <a:effectLst/>
                          <a:latin typeface="Arial" panose="020B0604020202020204" pitchFamily="34" charset="0"/>
                        </a:rPr>
                        <a:t>4</a:t>
                      </a:r>
                      <a:endParaRPr lang="en-IE" sz="1000" b="1" i="0" u="none" strike="noStrike" dirty="0">
                        <a:solidFill>
                          <a:schemeClr val="tx1"/>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smtClean="0">
                          <a:solidFill>
                            <a:srgbClr val="000000"/>
                          </a:solidFill>
                          <a:effectLst/>
                          <a:latin typeface="Arial" panose="020B0604020202020204" pitchFamily="34" charset="0"/>
                        </a:rPr>
                        <a:t>7</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smtClean="0">
                          <a:solidFill>
                            <a:srgbClr val="000000"/>
                          </a:solidFill>
                          <a:effectLst/>
                          <a:latin typeface="Arial" panose="020B0604020202020204" pitchFamily="34" charset="0"/>
                        </a:rPr>
                        <a:t>5</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smtClean="0">
                          <a:solidFill>
                            <a:srgbClr val="000000"/>
                          </a:solidFill>
                          <a:effectLst/>
                          <a:latin typeface="Arial" panose="020B0604020202020204" pitchFamily="34" charset="0"/>
                        </a:rPr>
                        <a:t>7</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smtClean="0">
                          <a:solidFill>
                            <a:srgbClr val="000000"/>
                          </a:solidFill>
                          <a:effectLst/>
                          <a:latin typeface="Arial" panose="020B0604020202020204" pitchFamily="34" charset="0"/>
                        </a:rPr>
                        <a:t>9</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smtClean="0">
                          <a:solidFill>
                            <a:srgbClr val="000000"/>
                          </a:solidFill>
                          <a:effectLst/>
                          <a:latin typeface="Arial" panose="020B0604020202020204" pitchFamily="34" charset="0"/>
                        </a:rPr>
                        <a:t>6</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smtClean="0">
                          <a:solidFill>
                            <a:srgbClr val="000000"/>
                          </a:solidFill>
                          <a:effectLst/>
                          <a:latin typeface="Arial" panose="020B0604020202020204" pitchFamily="34" charset="0"/>
                        </a:rPr>
                        <a:t>9</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smtClean="0">
                          <a:solidFill>
                            <a:srgbClr val="000000"/>
                          </a:solidFill>
                          <a:effectLst/>
                          <a:latin typeface="Arial" panose="020B0604020202020204" pitchFamily="34" charset="0"/>
                        </a:rPr>
                        <a:t>9</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smtClean="0">
                          <a:solidFill>
                            <a:srgbClr val="000000"/>
                          </a:solidFill>
                          <a:effectLst/>
                          <a:latin typeface="Arial" panose="020B0604020202020204" pitchFamily="34" charset="0"/>
                        </a:rPr>
                        <a:t>6</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smtClean="0">
                          <a:solidFill>
                            <a:srgbClr val="000000"/>
                          </a:solidFill>
                          <a:effectLst/>
                          <a:latin typeface="Arial" panose="020B0604020202020204" pitchFamily="34" charset="0"/>
                        </a:rPr>
                        <a:t>9</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smtClean="0">
                          <a:solidFill>
                            <a:srgbClr val="000000"/>
                          </a:solidFill>
                          <a:effectLst/>
                          <a:latin typeface="Arial" panose="020B0604020202020204" pitchFamily="34" charset="0"/>
                        </a:rPr>
                        <a:t>8</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extLst>
                  <a:ext uri="{0D108BD9-81ED-4DB2-BD59-A6C34878D82A}">
                    <a16:rowId xmlns:a16="http://schemas.microsoft.com/office/drawing/2014/main" val="1215814624"/>
                  </a:ext>
                </a:extLst>
              </a:tr>
              <a:tr h="199475">
                <a:tc>
                  <a:txBody>
                    <a:bodyPr/>
                    <a:lstStyle/>
                    <a:p>
                      <a:pPr lvl="0" algn="ctr" fontAlgn="t"/>
                      <a:r>
                        <a:rPr lang="en-IE" sz="1000" b="1" i="0" u="none" strike="noStrike" dirty="0" smtClean="0">
                          <a:solidFill>
                            <a:schemeClr val="tx1"/>
                          </a:solidFill>
                          <a:effectLst/>
                          <a:latin typeface="Arial" panose="020B0604020202020204" pitchFamily="34" charset="0"/>
                        </a:rPr>
                        <a:t>5</a:t>
                      </a:r>
                      <a:endParaRPr lang="en-IE" sz="1000" b="1" i="0" u="none" strike="noStrike" dirty="0">
                        <a:solidFill>
                          <a:schemeClr val="tx1"/>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smtClean="0">
                          <a:solidFill>
                            <a:srgbClr val="000000"/>
                          </a:solidFill>
                          <a:effectLst/>
                          <a:latin typeface="Arial" panose="020B0604020202020204" pitchFamily="34" charset="0"/>
                        </a:rPr>
                        <a:t>2</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smtClean="0">
                          <a:solidFill>
                            <a:srgbClr val="000000"/>
                          </a:solidFill>
                          <a:effectLst/>
                          <a:latin typeface="Arial" panose="020B0604020202020204" pitchFamily="34" charset="0"/>
                        </a:rPr>
                        <a:t>4</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smtClean="0">
                          <a:solidFill>
                            <a:srgbClr val="000000"/>
                          </a:solidFill>
                          <a:effectLst/>
                          <a:latin typeface="Arial" panose="020B0604020202020204" pitchFamily="34" charset="0"/>
                        </a:rPr>
                        <a:t>2</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smtClean="0">
                          <a:solidFill>
                            <a:srgbClr val="000000"/>
                          </a:solidFill>
                          <a:effectLst/>
                          <a:latin typeface="Arial" panose="020B0604020202020204" pitchFamily="34" charset="0"/>
                        </a:rPr>
                        <a:t>2</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smtClean="0">
                          <a:solidFill>
                            <a:srgbClr val="000000"/>
                          </a:solidFill>
                          <a:effectLst/>
                          <a:latin typeface="Arial" panose="020B0604020202020204" pitchFamily="34" charset="0"/>
                        </a:rPr>
                        <a:t>3</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smtClean="0">
                          <a:solidFill>
                            <a:srgbClr val="000000"/>
                          </a:solidFill>
                          <a:effectLst/>
                          <a:latin typeface="Arial" panose="020B0604020202020204" pitchFamily="34" charset="0"/>
                        </a:rPr>
                        <a:t>1</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912343503"/>
                  </a:ext>
                </a:extLst>
              </a:tr>
              <a:tr h="199475">
                <a:tc>
                  <a:txBody>
                    <a:bodyPr/>
                    <a:lstStyle/>
                    <a:p>
                      <a:pPr lvl="0" algn="ctr" fontAlgn="t"/>
                      <a:r>
                        <a:rPr lang="en-IE" sz="1000" b="1" i="0" u="none" strike="noStrike" dirty="0" smtClean="0">
                          <a:solidFill>
                            <a:schemeClr val="tx1"/>
                          </a:solidFill>
                          <a:effectLst/>
                          <a:latin typeface="Arial" panose="020B0604020202020204" pitchFamily="34" charset="0"/>
                        </a:rPr>
                        <a:t>0</a:t>
                      </a:r>
                      <a:endParaRPr lang="en-IE" sz="1000" b="1" i="0" u="none" strike="noStrike" dirty="0">
                        <a:solidFill>
                          <a:schemeClr val="tx1"/>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smtClean="0">
                          <a:solidFill>
                            <a:srgbClr val="000000"/>
                          </a:solidFill>
                          <a:effectLst/>
                          <a:latin typeface="Arial" panose="020B0604020202020204" pitchFamily="34" charset="0"/>
                        </a:rPr>
                        <a:t>1</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370875293"/>
                  </a:ext>
                </a:extLst>
              </a:tr>
              <a:tr h="480006">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44%</a:t>
                      </a:r>
                    </a:p>
                    <a:p>
                      <a:pPr algn="ctr" fontAlgn="t"/>
                      <a:r>
                        <a:rPr lang="en-IE" sz="800" b="1" i="0" u="none" strike="noStrike" dirty="0" smtClean="0">
                          <a:solidFill>
                            <a:schemeClr val="tx1"/>
                          </a:solidFill>
                          <a:effectLst/>
                          <a:latin typeface="Arial" panose="020B0604020202020204" pitchFamily="34" charset="0"/>
                        </a:rPr>
                        <a:t>Evidence full compliance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78%</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56%</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78%</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100%</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67%</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100%</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100%</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67%</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100%</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89%</a:t>
                      </a:r>
                    </a:p>
                    <a:p>
                      <a:pPr algn="ctr" fontAlgn="t"/>
                      <a:r>
                        <a:rPr lang="en-IE" sz="800" b="1" i="0" u="none" strike="noStrike" dirty="0" smtClean="0">
                          <a:solidFill>
                            <a:schemeClr val="tx1"/>
                          </a:solidFill>
                          <a:effectLst/>
                          <a:latin typeface="Arial" panose="020B0604020202020204" pitchFamily="34" charset="0"/>
                        </a:rPr>
                        <a:t>Evidence full compliance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511783474"/>
                  </a:ext>
                </a:extLst>
              </a:tr>
            </a:tbl>
          </a:graphicData>
        </a:graphic>
      </p:graphicFrame>
      <p:sp>
        <p:nvSpPr>
          <p:cNvPr id="3" name="TextBox 2"/>
          <p:cNvSpPr txBox="1"/>
          <p:nvPr/>
        </p:nvSpPr>
        <p:spPr>
          <a:xfrm>
            <a:off x="457195" y="3942279"/>
            <a:ext cx="7924800" cy="2616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IE" sz="1100" dirty="0"/>
              <a:t>*Nine HSE </a:t>
            </a:r>
            <a:r>
              <a:rPr lang="en-IE" sz="1100" dirty="0" smtClean="0"/>
              <a:t>Dietetics services </a:t>
            </a:r>
            <a:r>
              <a:rPr lang="en-IE" sz="1100" dirty="0"/>
              <a:t>were selected for Compliance Checks.  </a:t>
            </a:r>
          </a:p>
        </p:txBody>
      </p:sp>
      <p:sp>
        <p:nvSpPr>
          <p:cNvPr id="4" name="TextBox 3"/>
          <p:cNvSpPr txBox="1"/>
          <p:nvPr/>
        </p:nvSpPr>
        <p:spPr>
          <a:xfrm>
            <a:off x="457195" y="4400550"/>
            <a:ext cx="8382005" cy="2616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100" b="0" i="0" u="none" strike="noStrike" kern="0" cap="none" spc="0" normalizeH="0" baseline="0" noProof="0" dirty="0" smtClean="0">
                <a:ln>
                  <a:noFill/>
                </a:ln>
                <a:solidFill>
                  <a:sysClr val="windowText" lastClr="000000"/>
                </a:solidFill>
                <a:effectLst/>
                <a:uLnTx/>
                <a:uFillTx/>
              </a:rPr>
              <a:t>Evidence of compliance	              Evidence of partial compliance 	               No evidence of compliance</a:t>
            </a:r>
          </a:p>
        </p:txBody>
      </p:sp>
      <p:sp>
        <p:nvSpPr>
          <p:cNvPr id="6" name="Rectangle 5"/>
          <p:cNvSpPr/>
          <p:nvPr/>
        </p:nvSpPr>
        <p:spPr>
          <a:xfrm>
            <a:off x="2150945" y="4487513"/>
            <a:ext cx="533400" cy="120473"/>
          </a:xfrm>
          <a:prstGeom prst="rect">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800" b="0" i="0" u="none" strike="noStrike" kern="0" cap="none" spc="0" normalizeH="0" baseline="0" noProof="0" dirty="0" smtClean="0">
              <a:ln>
                <a:noFill/>
              </a:ln>
              <a:solidFill>
                <a:prstClr val="white"/>
              </a:solidFill>
              <a:effectLst/>
              <a:uLnTx/>
              <a:uFillTx/>
              <a:latin typeface="Calibri"/>
              <a:ea typeface="+mn-ea"/>
              <a:cs typeface="+mn-cs"/>
            </a:endParaRPr>
          </a:p>
        </p:txBody>
      </p:sp>
      <p:sp>
        <p:nvSpPr>
          <p:cNvPr id="11" name="Rectangle 10"/>
          <p:cNvSpPr/>
          <p:nvPr/>
        </p:nvSpPr>
        <p:spPr>
          <a:xfrm>
            <a:off x="7467600" y="4471118"/>
            <a:ext cx="533400" cy="12047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800" b="0" i="0" u="none" strike="noStrike" kern="0" cap="none" spc="0" normalizeH="0" baseline="0" noProof="0" dirty="0" smtClean="0">
              <a:ln>
                <a:noFill/>
              </a:ln>
              <a:solidFill>
                <a:prstClr val="white"/>
              </a:solidFill>
              <a:effectLst/>
              <a:uLnTx/>
              <a:uFillTx/>
              <a:latin typeface="Calibri"/>
              <a:ea typeface="+mn-ea"/>
              <a:cs typeface="+mn-cs"/>
            </a:endParaRPr>
          </a:p>
        </p:txBody>
      </p:sp>
      <p:sp>
        <p:nvSpPr>
          <p:cNvPr id="12" name="Rectangle 11"/>
          <p:cNvSpPr/>
          <p:nvPr/>
        </p:nvSpPr>
        <p:spPr>
          <a:xfrm>
            <a:off x="4911495" y="4487513"/>
            <a:ext cx="533400" cy="120473"/>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800" b="0" i="0" u="none" strike="noStrike" kern="0" cap="none" spc="0" normalizeH="0" baseline="0" noProof="0" dirty="0" smtClean="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832235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lang="en-IE" dirty="0" smtClean="0"/>
              <a:t>Summary of Findings Continued</a:t>
            </a:r>
            <a:endParaRPr spc="-20" dirty="0"/>
          </a:p>
        </p:txBody>
      </p:sp>
      <p:graphicFrame>
        <p:nvGraphicFramePr>
          <p:cNvPr id="3" name="Table 2"/>
          <p:cNvGraphicFramePr>
            <a:graphicFrameLocks noGrp="1"/>
          </p:cNvGraphicFramePr>
          <p:nvPr>
            <p:extLst>
              <p:ext uri="{D42A27DB-BD31-4B8C-83A1-F6EECF244321}">
                <p14:modId xmlns:p14="http://schemas.microsoft.com/office/powerpoint/2010/main" val="142724487"/>
              </p:ext>
            </p:extLst>
          </p:nvPr>
        </p:nvGraphicFramePr>
        <p:xfrm>
          <a:off x="169127" y="971550"/>
          <a:ext cx="8991600" cy="4908985"/>
        </p:xfrm>
        <a:graphic>
          <a:graphicData uri="http://schemas.openxmlformats.org/drawingml/2006/table">
            <a:tbl>
              <a:tblPr firstRow="1" bandRow="1">
                <a:tableStyleId>{5C22544A-7EE6-4342-B048-85BDC9FD1C3A}</a:tableStyleId>
              </a:tblPr>
              <a:tblGrid>
                <a:gridCol w="8991600">
                  <a:extLst>
                    <a:ext uri="{9D8B030D-6E8A-4147-A177-3AD203B41FA5}">
                      <a16:colId xmlns:a16="http://schemas.microsoft.com/office/drawing/2014/main" val="361165049"/>
                    </a:ext>
                  </a:extLst>
                </a:gridCol>
              </a:tblGrid>
              <a:tr h="3057724">
                <a:tc>
                  <a:txBody>
                    <a:bodyPr/>
                    <a:lstStyle/>
                    <a:p>
                      <a:pPr marL="0" indent="0">
                        <a:buClr>
                          <a:srgbClr val="006152"/>
                        </a:buClr>
                        <a:buFont typeface="Arial" panose="020B0604020202020204" pitchFamily="34" charset="0"/>
                        <a:buNone/>
                      </a:pPr>
                      <a:r>
                        <a:rPr lang="en-IE" sz="1200" b="0" strike="noStrike" baseline="0" dirty="0" smtClean="0">
                          <a:solidFill>
                            <a:schemeClr val="tx1"/>
                          </a:solidFill>
                          <a:latin typeface="Arial" panose="020B0604020202020204" pitchFamily="34" charset="0"/>
                          <a:cs typeface="Arial" panose="020B0604020202020204" pitchFamily="34" charset="0"/>
                        </a:rPr>
                        <a:t>Good </a:t>
                      </a:r>
                      <a:r>
                        <a:rPr lang="en-IE" sz="1200" b="0" strike="noStrike" baseline="0" dirty="0" smtClean="0">
                          <a:solidFill>
                            <a:schemeClr val="tx1"/>
                          </a:solidFill>
                          <a:latin typeface="Arial" panose="020B0604020202020204" pitchFamily="34" charset="0"/>
                          <a:cs typeface="Arial" panose="020B0604020202020204" pitchFamily="34" charset="0"/>
                        </a:rPr>
                        <a:t>levels of </a:t>
                      </a:r>
                      <a:r>
                        <a:rPr lang="en-IE" sz="1200" b="0" baseline="0" dirty="0" smtClean="0">
                          <a:solidFill>
                            <a:schemeClr val="tx1"/>
                          </a:solidFill>
                          <a:latin typeface="Arial" panose="020B0604020202020204" pitchFamily="34" charset="0"/>
                          <a:cs typeface="Arial" panose="020B0604020202020204" pitchFamily="34" charset="0"/>
                        </a:rPr>
                        <a:t>compliance were noted across the Dietetics Services selected. It was evident that significant efforts had been made to implement Children First requirements. Only one finding of 'non-compliance' was noted in terms of the requirements checked across the 9 services; all other findings were either partially compliant or compliant.</a:t>
                      </a:r>
                    </a:p>
                    <a:p>
                      <a:pPr marL="0" indent="0">
                        <a:buClr>
                          <a:srgbClr val="006152"/>
                        </a:buClr>
                        <a:buFont typeface="Arial" panose="020B0604020202020204" pitchFamily="34" charset="0"/>
                        <a:buNone/>
                      </a:pPr>
                      <a:endParaRPr lang="en-IE" sz="800" b="0" baseline="0" dirty="0" smtClean="0">
                        <a:solidFill>
                          <a:schemeClr val="tx1"/>
                        </a:solidFill>
                        <a:latin typeface="Arial" panose="020B0604020202020204" pitchFamily="34" charset="0"/>
                        <a:cs typeface="Arial" panose="020B0604020202020204" pitchFamily="34" charset="0"/>
                      </a:endParaRPr>
                    </a:p>
                    <a:p>
                      <a:pPr marL="0" indent="0">
                        <a:spcAft>
                          <a:spcPts val="600"/>
                        </a:spcAft>
                        <a:buFont typeface="Arial" panose="020B0604020202020204" pitchFamily="34" charset="0"/>
                        <a:buNone/>
                      </a:pPr>
                      <a:r>
                        <a:rPr lang="en-IE" sz="1600" b="1" baseline="0" dirty="0" smtClean="0">
                          <a:solidFill>
                            <a:schemeClr val="tx1"/>
                          </a:solidFill>
                          <a:latin typeface="Arial" panose="020B0604020202020204" pitchFamily="34" charset="0"/>
                          <a:cs typeface="Arial" panose="020B0604020202020204" pitchFamily="34" charset="0"/>
                        </a:rPr>
                        <a:t>Reasons for findings of non or partial compliance:</a:t>
                      </a:r>
                    </a:p>
                    <a:p>
                      <a:pPr marL="0" indent="0">
                        <a:buFont typeface="Arial" panose="020B0604020202020204" pitchFamily="34" charset="0"/>
                        <a:buNone/>
                      </a:pPr>
                      <a:endParaRPr lang="en-IE" sz="600" b="0" baseline="0" dirty="0" smtClean="0">
                        <a:solidFill>
                          <a:schemeClr val="tx1"/>
                        </a:solidFill>
                        <a:latin typeface="Arial" panose="020B0604020202020204" pitchFamily="34" charset="0"/>
                        <a:cs typeface="Arial" panose="020B0604020202020204" pitchFamily="34" charset="0"/>
                      </a:endParaRPr>
                    </a:p>
                    <a:p>
                      <a:pPr marL="342900" indent="-342900">
                        <a:lnSpc>
                          <a:spcPct val="100000"/>
                        </a:lnSpc>
                        <a:spcAft>
                          <a:spcPts val="600"/>
                        </a:spcAft>
                        <a:buClr>
                          <a:srgbClr val="006152"/>
                        </a:buClr>
                        <a:buSzPct val="120000"/>
                        <a:buFont typeface="+mj-lt"/>
                        <a:buAutoNum type="arabicPeriod"/>
                      </a:pPr>
                      <a:r>
                        <a:rPr lang="en-IE" sz="1200" b="0" baseline="0" dirty="0" smtClean="0">
                          <a:solidFill>
                            <a:schemeClr val="tx1"/>
                          </a:solidFill>
                          <a:latin typeface="Arial" panose="020B0604020202020204" pitchFamily="34" charset="0"/>
                          <a:cs typeface="Arial" panose="020B0604020202020204" pitchFamily="34" charset="0"/>
                        </a:rPr>
                        <a:t>A number of Child Safeguarding Statements (CSSs) were developed at higher than service level e.g. at Community Healthcare Network level or Primary Care level. In this regard, not all risks were considered at service level.</a:t>
                      </a:r>
                    </a:p>
                    <a:p>
                      <a:pPr marL="342900" indent="-342900">
                        <a:lnSpc>
                          <a:spcPct val="100000"/>
                        </a:lnSpc>
                        <a:spcAft>
                          <a:spcPts val="600"/>
                        </a:spcAft>
                        <a:buClr>
                          <a:srgbClr val="006152"/>
                        </a:buClr>
                        <a:buSzPct val="120000"/>
                        <a:buFont typeface="+mj-lt"/>
                        <a:buAutoNum type="arabicPeriod"/>
                      </a:pPr>
                      <a:r>
                        <a:rPr lang="en-IE" sz="1200" b="0" baseline="0" dirty="0" smtClean="0">
                          <a:solidFill>
                            <a:schemeClr val="tx1"/>
                          </a:solidFill>
                          <a:latin typeface="Arial" panose="020B0604020202020204" pitchFamily="34" charset="0"/>
                          <a:cs typeface="Arial" panose="020B0604020202020204" pitchFamily="34" charset="0"/>
                        </a:rPr>
                        <a:t>A number of services had not developed their CSSs in line with Tusla guidance around certain risks that Tusla would expect all services to consider, as per the </a:t>
                      </a:r>
                      <a:r>
                        <a:rPr lang="en-IE" sz="1200" b="0" baseline="0" dirty="0" smtClean="0">
                          <a:solidFill>
                            <a:schemeClr val="tx1"/>
                          </a:solidFill>
                          <a:latin typeface="Arial" panose="020B0604020202020204" pitchFamily="34" charset="0"/>
                          <a:cs typeface="Arial" panose="020B0604020202020204" pitchFamily="34" charset="0"/>
                          <a:hlinkClick r:id="rId3"/>
                        </a:rPr>
                        <a:t>Tusla Child Safeguarding Statement Compliance Unit (CSSCU) Review Outcome Form</a:t>
                      </a:r>
                      <a:r>
                        <a:rPr lang="en-IE" sz="1200" b="0" baseline="0" dirty="0" smtClean="0">
                          <a:solidFill>
                            <a:schemeClr val="tx1"/>
                          </a:solidFill>
                          <a:latin typeface="Arial" panose="020B0604020202020204" pitchFamily="34" charset="0"/>
                          <a:cs typeface="Arial" panose="020B0604020202020204" pitchFamily="34" charset="0"/>
                        </a:rPr>
                        <a:t>. </a:t>
                      </a:r>
                    </a:p>
                    <a:p>
                      <a:pPr marL="342900" indent="-342900">
                        <a:lnSpc>
                          <a:spcPct val="100000"/>
                        </a:lnSpc>
                        <a:spcAft>
                          <a:spcPts val="1200"/>
                        </a:spcAft>
                        <a:buClr>
                          <a:srgbClr val="006152"/>
                        </a:buClr>
                        <a:buSzPct val="120000"/>
                        <a:buFont typeface="+mj-lt"/>
                        <a:buAutoNum type="arabicPeriod" startAt="3"/>
                      </a:pPr>
                      <a:r>
                        <a:rPr lang="en-IE" sz="1200" b="0" baseline="0" dirty="0" smtClean="0">
                          <a:solidFill>
                            <a:schemeClr val="tx1"/>
                          </a:solidFill>
                          <a:latin typeface="Arial" panose="020B0604020202020204" pitchFamily="34" charset="0"/>
                          <a:cs typeface="Arial" panose="020B0604020202020204" pitchFamily="34" charset="0"/>
                        </a:rPr>
                        <a:t>33% of services in this small sample could not provide evidence of a previous CSS or compliance with the 24 month review period of a CSS. This is a legislative requirement. </a:t>
                      </a:r>
                    </a:p>
                    <a:p>
                      <a:pPr marL="342900" marR="0" lvl="0" indent="-342900" defTabSz="914400" eaLnBrk="1" fontAlgn="auto" latinLnBrk="0" hangingPunct="1">
                        <a:lnSpc>
                          <a:spcPct val="100000"/>
                        </a:lnSpc>
                        <a:spcBef>
                          <a:spcPts val="0"/>
                        </a:spcBef>
                        <a:spcAft>
                          <a:spcPts val="1200"/>
                        </a:spcAft>
                        <a:buClr>
                          <a:srgbClr val="006152"/>
                        </a:buClr>
                        <a:buSzPct val="120000"/>
                        <a:buFont typeface="+mj-lt"/>
                        <a:buAutoNum type="arabicPeriod" startAt="3"/>
                        <a:tabLst/>
                        <a:defRPr/>
                      </a:pPr>
                      <a:r>
                        <a:rPr lang="en-IE" sz="1200" b="0" baseline="0" dirty="0" smtClean="0">
                          <a:solidFill>
                            <a:schemeClr val="tx1"/>
                          </a:solidFill>
                          <a:latin typeface="Arial" panose="020B0604020202020204" pitchFamily="34" charset="0"/>
                          <a:cs typeface="Arial" panose="020B0604020202020204" pitchFamily="34" charset="0"/>
                        </a:rPr>
                        <a:t>In some Child Safeguarding Risk Assessments, there were gaps in risk identification and not all controls noted were considered to be sufficient, relevant or realistic.</a:t>
                      </a:r>
                    </a:p>
                    <a:p>
                      <a:pPr marL="342900" marR="0" lvl="0" indent="-342900" defTabSz="914400" eaLnBrk="1" fontAlgn="auto" latinLnBrk="0" hangingPunct="1">
                        <a:lnSpc>
                          <a:spcPct val="100000"/>
                        </a:lnSpc>
                        <a:spcBef>
                          <a:spcPts val="0"/>
                        </a:spcBef>
                        <a:spcAft>
                          <a:spcPts val="1200"/>
                        </a:spcAft>
                        <a:buClr>
                          <a:srgbClr val="006152"/>
                        </a:buClr>
                        <a:buSzPct val="120000"/>
                        <a:buFont typeface="+mj-lt"/>
                        <a:buAutoNum type="arabicPeriod" startAt="3"/>
                        <a:tabLst/>
                        <a:defRPr/>
                      </a:pPr>
                      <a:r>
                        <a:rPr lang="en-IE" sz="1200" b="0" baseline="0" dirty="0" smtClean="0">
                          <a:solidFill>
                            <a:schemeClr val="tx1"/>
                          </a:solidFill>
                          <a:latin typeface="Arial" panose="020B0604020202020204" pitchFamily="34" charset="0"/>
                          <a:cs typeface="Arial" panose="020B0604020202020204" pitchFamily="34" charset="0"/>
                        </a:rPr>
                        <a:t>33% of services in this small sample could not demonstrate that appropriate Child Protection and Welfare (CPW) Record Management processes were in place in their service. </a:t>
                      </a:r>
                    </a:p>
                    <a:p>
                      <a:pPr marL="342900" marR="0" lvl="0" indent="-342900" defTabSz="914400" eaLnBrk="1" fontAlgn="auto" latinLnBrk="0" hangingPunct="1">
                        <a:lnSpc>
                          <a:spcPct val="100000"/>
                        </a:lnSpc>
                        <a:spcBef>
                          <a:spcPts val="0"/>
                        </a:spcBef>
                        <a:spcAft>
                          <a:spcPts val="1200"/>
                        </a:spcAft>
                        <a:buClr>
                          <a:srgbClr val="006152"/>
                        </a:buClr>
                        <a:buSzPct val="120000"/>
                        <a:buFont typeface="+mj-lt"/>
                        <a:buAutoNum type="arabicPeriod" startAt="3"/>
                        <a:tabLst/>
                        <a:defRPr/>
                      </a:pPr>
                      <a:endParaRPr lang="en-IE" sz="12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632709619"/>
                  </a:ext>
                </a:extLst>
              </a:tr>
              <a:tr h="1114225">
                <a:tc>
                  <a:txBody>
                    <a:bodyPr/>
                    <a:lstStyle/>
                    <a:p>
                      <a:endParaRPr lang="en-IE" sz="12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906514490"/>
                  </a:ext>
                </a:extLst>
              </a:tr>
            </a:tbl>
          </a:graphicData>
        </a:graphic>
      </p:graphicFrame>
    </p:spTree>
    <p:extLst>
      <p:ext uri="{BB962C8B-B14F-4D97-AF65-F5344CB8AC3E}">
        <p14:creationId xmlns:p14="http://schemas.microsoft.com/office/powerpoint/2010/main" val="3263211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11376" y="243916"/>
            <a:ext cx="7400239" cy="382156"/>
          </a:xfrm>
          <a:prstGeom prst="rect">
            <a:avLst/>
          </a:prstGeom>
        </p:spPr>
        <p:txBody>
          <a:bodyPr vert="horz" wrap="square" lIns="0" tIns="12700" rIns="0" bIns="0" rtlCol="0">
            <a:spAutoFit/>
          </a:bodyPr>
          <a:lstStyle/>
          <a:p>
            <a:pPr marL="12700">
              <a:lnSpc>
                <a:spcPct val="100000"/>
              </a:lnSpc>
              <a:spcBef>
                <a:spcPts val="100"/>
              </a:spcBef>
            </a:pPr>
            <a:r>
              <a:rPr lang="en-IE" spc="-20" dirty="0" smtClean="0"/>
              <a:t>Suggestions for Improvement | CSSs</a:t>
            </a:r>
            <a:endParaRPr spc="-20" dirty="0"/>
          </a:p>
        </p:txBody>
      </p:sp>
      <p:graphicFrame>
        <p:nvGraphicFramePr>
          <p:cNvPr id="3" name="Table 2"/>
          <p:cNvGraphicFramePr>
            <a:graphicFrameLocks noGrp="1"/>
          </p:cNvGraphicFramePr>
          <p:nvPr>
            <p:extLst>
              <p:ext uri="{D42A27DB-BD31-4B8C-83A1-F6EECF244321}">
                <p14:modId xmlns:p14="http://schemas.microsoft.com/office/powerpoint/2010/main" val="1574178884"/>
              </p:ext>
            </p:extLst>
          </p:nvPr>
        </p:nvGraphicFramePr>
        <p:xfrm>
          <a:off x="228600" y="1200150"/>
          <a:ext cx="8383015" cy="4065140"/>
        </p:xfrm>
        <a:graphic>
          <a:graphicData uri="http://schemas.openxmlformats.org/drawingml/2006/table">
            <a:tbl>
              <a:tblPr firstRow="1" bandRow="1">
                <a:tableStyleId>{5C22544A-7EE6-4342-B048-85BDC9FD1C3A}</a:tableStyleId>
              </a:tblPr>
              <a:tblGrid>
                <a:gridCol w="8383015">
                  <a:extLst>
                    <a:ext uri="{9D8B030D-6E8A-4147-A177-3AD203B41FA5}">
                      <a16:colId xmlns:a16="http://schemas.microsoft.com/office/drawing/2014/main" val="361165049"/>
                    </a:ext>
                  </a:extLst>
                </a:gridCol>
              </a:tblGrid>
              <a:tr h="3265300">
                <a:tc>
                  <a:txBody>
                    <a:bodyPr/>
                    <a:lstStyle/>
                    <a:p>
                      <a:pPr marL="285750" marR="0" lvl="0" indent="-285750" defTabSz="914400" eaLnBrk="1" fontAlgn="auto" latinLnBrk="0" hangingPunct="1">
                        <a:lnSpc>
                          <a:spcPct val="100000"/>
                        </a:lnSpc>
                        <a:spcBef>
                          <a:spcPts val="0"/>
                        </a:spcBef>
                        <a:spcAft>
                          <a:spcPts val="600"/>
                        </a:spcAft>
                        <a:buClr>
                          <a:srgbClr val="006152"/>
                        </a:buClr>
                        <a:buSzTx/>
                        <a:buFont typeface="Arial" panose="020B0604020202020204" pitchFamily="34" charset="0"/>
                        <a:buChar char="►"/>
                        <a:tabLst/>
                        <a:defRPr/>
                      </a:pPr>
                      <a:r>
                        <a:rPr lang="en-IE" sz="1400" b="0" baseline="0" dirty="0" smtClean="0">
                          <a:solidFill>
                            <a:schemeClr val="tx1"/>
                          </a:solidFill>
                          <a:latin typeface="Arial" panose="020B0604020202020204" pitchFamily="34" charset="0"/>
                          <a:cs typeface="Arial" panose="020B0604020202020204" pitchFamily="34" charset="0"/>
                        </a:rPr>
                        <a:t>If a overarching Child Safeguarding Statements (CSSs) (that includes more than one Relevant Service) is used, risks specific to all the services covered by the CSS need to be considered. </a:t>
                      </a:r>
                    </a:p>
                    <a:p>
                      <a:pPr marL="0" marR="0" lvl="0" indent="0" defTabSz="914400" eaLnBrk="1" fontAlgn="auto" latinLnBrk="0" hangingPunct="1">
                        <a:lnSpc>
                          <a:spcPct val="100000"/>
                        </a:lnSpc>
                        <a:spcBef>
                          <a:spcPts val="0"/>
                        </a:spcBef>
                        <a:spcAft>
                          <a:spcPts val="600"/>
                        </a:spcAft>
                        <a:buClr>
                          <a:srgbClr val="006152"/>
                        </a:buClr>
                        <a:buSzTx/>
                        <a:buFont typeface="Arial" panose="020B0604020202020204" pitchFamily="34" charset="0"/>
                        <a:buNone/>
                        <a:tabLst/>
                        <a:defRPr/>
                      </a:pPr>
                      <a:endParaRPr lang="en-IE" sz="1400" b="0" baseline="0" dirty="0" smtClean="0">
                        <a:solidFill>
                          <a:schemeClr val="tx1"/>
                        </a:solidFill>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600"/>
                        </a:spcAft>
                        <a:buClr>
                          <a:srgbClr val="006152"/>
                        </a:buClr>
                        <a:buSzTx/>
                        <a:buFont typeface="Arial" panose="020B0604020202020204" pitchFamily="34" charset="0"/>
                        <a:buChar char="►"/>
                        <a:tabLst/>
                        <a:defRPr/>
                      </a:pPr>
                      <a:r>
                        <a:rPr lang="en-IE" sz="1400" b="0" baseline="0" dirty="0" smtClean="0">
                          <a:solidFill>
                            <a:schemeClr val="tx1"/>
                          </a:solidFill>
                          <a:latin typeface="Arial" panose="020B0604020202020204" pitchFamily="34" charset="0"/>
                          <a:cs typeface="Arial" panose="020B0604020202020204" pitchFamily="34" charset="0"/>
                        </a:rPr>
                        <a:t>If the pre-populated HSE Risk Assessment templates is used, it is important that it is edited to reflect the risks specific to the service. </a:t>
                      </a:r>
                    </a:p>
                    <a:p>
                      <a:pPr marL="0" marR="0" lvl="0" indent="0" defTabSz="914400" eaLnBrk="1" fontAlgn="auto" latinLnBrk="0" hangingPunct="1">
                        <a:lnSpc>
                          <a:spcPct val="100000"/>
                        </a:lnSpc>
                        <a:spcBef>
                          <a:spcPts val="0"/>
                        </a:spcBef>
                        <a:spcAft>
                          <a:spcPts val="600"/>
                        </a:spcAft>
                        <a:buClr>
                          <a:srgbClr val="006152"/>
                        </a:buClr>
                        <a:buSzTx/>
                        <a:buFont typeface="Arial" panose="020B0604020202020204" pitchFamily="34" charset="0"/>
                        <a:buNone/>
                        <a:tabLst/>
                        <a:defRPr/>
                      </a:pPr>
                      <a:endParaRPr lang="en-IE" sz="1400" b="0" baseline="0" dirty="0" smtClean="0">
                        <a:solidFill>
                          <a:schemeClr val="tx1"/>
                        </a:solidFill>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600"/>
                        </a:spcAft>
                        <a:buClr>
                          <a:srgbClr val="006152"/>
                        </a:buClr>
                        <a:buSzTx/>
                        <a:buFont typeface="Arial" panose="020B0604020202020204" pitchFamily="34" charset="0"/>
                        <a:buChar char="►"/>
                        <a:tabLst/>
                        <a:defRPr/>
                      </a:pPr>
                      <a:r>
                        <a:rPr lang="en-IE" sz="1400" b="0" baseline="0" dirty="0" smtClean="0">
                          <a:solidFill>
                            <a:schemeClr val="tx1"/>
                          </a:solidFill>
                          <a:latin typeface="Arial" panose="020B0604020202020204" pitchFamily="34" charset="0"/>
                          <a:cs typeface="Arial" panose="020B0604020202020204" pitchFamily="34" charset="0"/>
                        </a:rPr>
                        <a:t>In addition to following HSE Guidance on Developing Child Safeguarding Statements, it is advisable to refer to the </a:t>
                      </a:r>
                      <a:r>
                        <a:rPr lang="en-IE" sz="1400" b="0" baseline="0" dirty="0" smtClean="0">
                          <a:solidFill>
                            <a:schemeClr val="tx1"/>
                          </a:solidFill>
                          <a:latin typeface="Arial" panose="020B0604020202020204" pitchFamily="34" charset="0"/>
                          <a:cs typeface="Arial" panose="020B0604020202020204" pitchFamily="34" charset="0"/>
                          <a:hlinkClick r:id="rId2"/>
                        </a:rPr>
                        <a:t>Review Outcome Form </a:t>
                      </a:r>
                      <a:r>
                        <a:rPr lang="en-IE" sz="1400" b="0" baseline="0" dirty="0" smtClean="0">
                          <a:solidFill>
                            <a:schemeClr val="tx1"/>
                          </a:solidFill>
                          <a:latin typeface="Arial" panose="020B0604020202020204" pitchFamily="34" charset="0"/>
                          <a:cs typeface="Arial" panose="020B0604020202020204" pitchFamily="34" charset="0"/>
                        </a:rPr>
                        <a:t>used by the Tusla Child Safeguarding Statement Compliance Unit (CSSCU) as specific risks that Tusla expect all services to consider are set out e.g. risk of harm to a child from the use/misuse of digital images/unauthorised photography.</a:t>
                      </a:r>
                    </a:p>
                    <a:p>
                      <a:pPr marL="0" indent="0">
                        <a:spcAft>
                          <a:spcPts val="600"/>
                        </a:spcAft>
                        <a:buClr>
                          <a:srgbClr val="006152"/>
                        </a:buClr>
                        <a:buFont typeface="Arial" panose="020B0604020202020204" pitchFamily="34" charset="0"/>
                        <a:buNone/>
                      </a:pPr>
                      <a:endParaRPr lang="en-IE" sz="1400" b="0" baseline="0" dirty="0" smtClean="0">
                        <a:solidFill>
                          <a:schemeClr val="tx1"/>
                        </a:solidFill>
                        <a:latin typeface="Arial" panose="020B0604020202020204" pitchFamily="34" charset="0"/>
                        <a:cs typeface="Arial" panose="020B0604020202020204" pitchFamily="34" charset="0"/>
                      </a:endParaRPr>
                    </a:p>
                    <a:p>
                      <a:pPr marL="285750" indent="-285750">
                        <a:spcAft>
                          <a:spcPts val="600"/>
                        </a:spcAft>
                        <a:buClr>
                          <a:srgbClr val="006152"/>
                        </a:buClr>
                        <a:buFont typeface="Arial" panose="020B0604020202020204" pitchFamily="34" charset="0"/>
                        <a:buChar char="►"/>
                      </a:pPr>
                      <a:r>
                        <a:rPr lang="en-IE" sz="1400" b="0" baseline="0" dirty="0" smtClean="0">
                          <a:solidFill>
                            <a:schemeClr val="tx1"/>
                          </a:solidFill>
                          <a:latin typeface="Arial" panose="020B0604020202020204" pitchFamily="34" charset="0"/>
                          <a:cs typeface="Arial" panose="020B0604020202020204" pitchFamily="34" charset="0"/>
                        </a:rPr>
                        <a:t>As per Section 11(1) of the Children First Act 2015, all Relevant Services (providing services to children) should have a CSS in place. Section 11(7) of that Act states that all CSSs must be reviewed within a 24 month period unless a material change has occurred within that time. </a:t>
                      </a:r>
                    </a:p>
                    <a:p>
                      <a:pPr marL="285750" indent="-285750">
                        <a:spcAft>
                          <a:spcPts val="600"/>
                        </a:spcAft>
                        <a:buClr>
                          <a:srgbClr val="006152"/>
                        </a:buClr>
                        <a:buFont typeface="Arial" panose="020B0604020202020204" pitchFamily="34" charset="0"/>
                        <a:buChar char="►"/>
                      </a:pPr>
                      <a:endParaRPr lang="en-IE" sz="1400" b="0" baseline="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632709619"/>
                  </a:ext>
                </a:extLst>
              </a:tr>
              <a:tr h="239900">
                <a:tc>
                  <a:txBody>
                    <a:bodyPr/>
                    <a:lstStyle/>
                    <a:p>
                      <a:endParaRPr lang="en-IE" sz="1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906514490"/>
                  </a:ext>
                </a:extLst>
              </a:tr>
            </a:tbl>
          </a:graphicData>
        </a:graphic>
      </p:graphicFrame>
    </p:spTree>
    <p:extLst>
      <p:ext uri="{BB962C8B-B14F-4D97-AF65-F5344CB8AC3E}">
        <p14:creationId xmlns:p14="http://schemas.microsoft.com/office/powerpoint/2010/main" val="1970806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11376" y="243916"/>
            <a:ext cx="7400239" cy="382156"/>
          </a:xfrm>
          <a:prstGeom prst="rect">
            <a:avLst/>
          </a:prstGeom>
        </p:spPr>
        <p:txBody>
          <a:bodyPr vert="horz" wrap="square" lIns="0" tIns="12700" rIns="0" bIns="0" rtlCol="0">
            <a:spAutoFit/>
          </a:bodyPr>
          <a:lstStyle/>
          <a:p>
            <a:pPr marL="12700">
              <a:lnSpc>
                <a:spcPct val="100000"/>
              </a:lnSpc>
              <a:spcBef>
                <a:spcPts val="100"/>
              </a:spcBef>
            </a:pPr>
            <a:r>
              <a:rPr lang="en-IE" dirty="0" smtClean="0"/>
              <a:t>Suggestions for Improvement | Processes  </a:t>
            </a:r>
            <a:endParaRPr spc="-20" dirty="0">
              <a:solidFill>
                <a:srgbClr val="FF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025706110"/>
              </p:ext>
            </p:extLst>
          </p:nvPr>
        </p:nvGraphicFramePr>
        <p:xfrm>
          <a:off x="201507" y="895350"/>
          <a:ext cx="8383015" cy="4004180"/>
        </p:xfrm>
        <a:graphic>
          <a:graphicData uri="http://schemas.openxmlformats.org/drawingml/2006/table">
            <a:tbl>
              <a:tblPr firstRow="1" bandRow="1">
                <a:tableStyleId>{5C22544A-7EE6-4342-B048-85BDC9FD1C3A}</a:tableStyleId>
              </a:tblPr>
              <a:tblGrid>
                <a:gridCol w="8383015">
                  <a:extLst>
                    <a:ext uri="{9D8B030D-6E8A-4147-A177-3AD203B41FA5}">
                      <a16:colId xmlns:a16="http://schemas.microsoft.com/office/drawing/2014/main" val="361165049"/>
                    </a:ext>
                  </a:extLst>
                </a:gridCol>
              </a:tblGrid>
              <a:tr h="3265300">
                <a:tc>
                  <a:txBody>
                    <a:bodyPr/>
                    <a:lstStyle/>
                    <a:p>
                      <a:pPr marL="0" indent="0">
                        <a:spcAft>
                          <a:spcPts val="600"/>
                        </a:spcAft>
                        <a:buClr>
                          <a:srgbClr val="006152"/>
                        </a:buClr>
                        <a:buFont typeface="Arial" panose="020B0604020202020204" pitchFamily="34" charset="0"/>
                        <a:buNone/>
                      </a:pPr>
                      <a:endParaRPr lang="en-IE" sz="1400" b="0" baseline="0" dirty="0" smtClean="0">
                        <a:solidFill>
                          <a:schemeClr val="tx1"/>
                        </a:solidFill>
                        <a:latin typeface="Arial" panose="020B0604020202020204" pitchFamily="34" charset="0"/>
                        <a:cs typeface="Arial" panose="020B0604020202020204" pitchFamily="34" charset="0"/>
                      </a:endParaRPr>
                    </a:p>
                    <a:p>
                      <a:pPr marL="285750" indent="-285750">
                        <a:spcAft>
                          <a:spcPts val="600"/>
                        </a:spcAft>
                        <a:buClr>
                          <a:srgbClr val="006152"/>
                        </a:buClr>
                        <a:buFont typeface="Arial" panose="020B0604020202020204" pitchFamily="34" charset="0"/>
                        <a:buChar char="►"/>
                      </a:pPr>
                      <a:r>
                        <a:rPr lang="en-IE" sz="1200" b="0" baseline="0" dirty="0" smtClean="0">
                          <a:solidFill>
                            <a:schemeClr val="tx1"/>
                          </a:solidFill>
                          <a:latin typeface="Arial" panose="020B0604020202020204" pitchFamily="34" charset="0"/>
                          <a:cs typeface="Arial" panose="020B0604020202020204" pitchFamily="34" charset="0"/>
                        </a:rPr>
                        <a:t>The child safeguarding risk assessment process should </a:t>
                      </a:r>
                      <a:r>
                        <a:rPr lang="en-IE" sz="1200" b="0" baseline="0" dirty="0" smtClean="0">
                          <a:solidFill>
                            <a:schemeClr val="tx1"/>
                          </a:solidFill>
                          <a:latin typeface="Arial" panose="020B0604020202020204" pitchFamily="34" charset="0"/>
                          <a:cs typeface="Arial" panose="020B0604020202020204" pitchFamily="34" charset="0"/>
                        </a:rPr>
                        <a:t>aim </a:t>
                      </a:r>
                      <a:r>
                        <a:rPr lang="en-IE" sz="1200" b="0" baseline="0" dirty="0" smtClean="0">
                          <a:solidFill>
                            <a:schemeClr val="tx1"/>
                          </a:solidFill>
                          <a:latin typeface="Arial" panose="020B0604020202020204" pitchFamily="34" charset="0"/>
                          <a:cs typeface="Arial" panose="020B0604020202020204" pitchFamily="34" charset="0"/>
                        </a:rPr>
                        <a:t>to identify all potential for harm to the child </a:t>
                      </a:r>
                      <a:r>
                        <a:rPr lang="en-IE" sz="1200" b="0" u="sng" baseline="0" dirty="0" smtClean="0">
                          <a:solidFill>
                            <a:schemeClr val="tx1"/>
                          </a:solidFill>
                          <a:latin typeface="Arial" panose="020B0604020202020204" pitchFamily="34" charset="0"/>
                          <a:cs typeface="Arial" panose="020B0604020202020204" pitchFamily="34" charset="0"/>
                        </a:rPr>
                        <a:t>in the context of the specific service being provided </a:t>
                      </a:r>
                      <a:r>
                        <a:rPr lang="en-IE" sz="1200" b="0" u="none" baseline="0" dirty="0" smtClean="0">
                          <a:solidFill>
                            <a:schemeClr val="tx1"/>
                          </a:solidFill>
                          <a:latin typeface="Arial" panose="020B0604020202020204" pitchFamily="34" charset="0"/>
                          <a:cs typeface="Arial" panose="020B0604020202020204" pitchFamily="34" charset="0"/>
                        </a:rPr>
                        <a:t>i.e</a:t>
                      </a:r>
                      <a:r>
                        <a:rPr lang="en-IE" sz="1200" b="0" baseline="0" dirty="0" smtClean="0">
                          <a:solidFill>
                            <a:schemeClr val="tx1"/>
                          </a:solidFill>
                          <a:latin typeface="Arial" panose="020B0604020202020204" pitchFamily="34" charset="0"/>
                          <a:cs typeface="Arial" panose="020B0604020202020204" pitchFamily="34" charset="0"/>
                        </a:rPr>
                        <a:t>. some of the risks identified in a child safeguarding risk assessment for a service providing intimate care might be very different to the risks identified in a child safeguarding risk assessment for a school. </a:t>
                      </a:r>
                    </a:p>
                    <a:p>
                      <a:pPr marL="0" indent="0">
                        <a:spcAft>
                          <a:spcPts val="600"/>
                        </a:spcAft>
                        <a:buClr>
                          <a:srgbClr val="006152"/>
                        </a:buClr>
                        <a:buFont typeface="Arial" panose="020B0604020202020204" pitchFamily="34" charset="0"/>
                        <a:buNone/>
                      </a:pPr>
                      <a:endParaRPr lang="en-IE" sz="1200" b="0" baseline="0" dirty="0" smtClean="0">
                        <a:solidFill>
                          <a:schemeClr val="tx1"/>
                        </a:solidFill>
                        <a:latin typeface="Arial" panose="020B0604020202020204" pitchFamily="34" charset="0"/>
                        <a:cs typeface="Arial" panose="020B0604020202020204" pitchFamily="34" charset="0"/>
                      </a:endParaRPr>
                    </a:p>
                    <a:p>
                      <a:pPr marL="285750" indent="-285750">
                        <a:spcAft>
                          <a:spcPts val="600"/>
                        </a:spcAft>
                        <a:buClr>
                          <a:srgbClr val="006152"/>
                        </a:buClr>
                        <a:buFont typeface="Arial" panose="020B0604020202020204" pitchFamily="34" charset="0"/>
                        <a:buChar char="►"/>
                      </a:pPr>
                      <a:r>
                        <a:rPr lang="en-IE" sz="1200" b="0" baseline="0" dirty="0" smtClean="0">
                          <a:solidFill>
                            <a:schemeClr val="tx1"/>
                          </a:solidFill>
                          <a:latin typeface="Arial" panose="020B0604020202020204" pitchFamily="34" charset="0"/>
                          <a:cs typeface="Arial" panose="020B0604020202020204" pitchFamily="34" charset="0"/>
                        </a:rPr>
                        <a:t>All Relevant Services (that provide services to children) should carefully consider how to manage Child Protection and Welfare (CPW) records </a:t>
                      </a:r>
                      <a:r>
                        <a:rPr lang="en-IE" sz="1200" b="0" baseline="0" dirty="0" smtClean="0">
                          <a:solidFill>
                            <a:schemeClr val="tx1"/>
                          </a:solidFill>
                          <a:latin typeface="Arial" panose="020B0604020202020204" pitchFamily="34" charset="0"/>
                          <a:cs typeface="Arial" panose="020B0604020202020204" pitchFamily="34" charset="0"/>
                        </a:rPr>
                        <a:t>in </a:t>
                      </a:r>
                      <a:r>
                        <a:rPr lang="en-IE" sz="1200" b="0" baseline="0" dirty="0" smtClean="0">
                          <a:solidFill>
                            <a:schemeClr val="tx1"/>
                          </a:solidFill>
                          <a:latin typeface="Arial" panose="020B0604020202020204" pitchFamily="34" charset="0"/>
                          <a:cs typeface="Arial" panose="020B0604020202020204" pitchFamily="34" charset="0"/>
                        </a:rPr>
                        <a:t>terms of the storage of, accessibility to and retention of these records (as per Section 6 of the HSE CPW policy). Consideration should be given to documenting these service specific procedures for all staff. </a:t>
                      </a:r>
                    </a:p>
                    <a:p>
                      <a:pPr marL="285750" indent="-285750">
                        <a:spcAft>
                          <a:spcPts val="600"/>
                        </a:spcAft>
                        <a:buClr>
                          <a:srgbClr val="006152"/>
                        </a:buClr>
                        <a:buFont typeface="Arial" panose="020B0604020202020204" pitchFamily="34" charset="0"/>
                        <a:buChar char="►"/>
                      </a:pPr>
                      <a:r>
                        <a:rPr lang="en-IE" sz="1200" b="0" baseline="0" dirty="0" smtClean="0">
                          <a:solidFill>
                            <a:schemeClr val="tx1"/>
                          </a:solidFill>
                          <a:latin typeface="Arial" panose="020B0604020202020204" pitchFamily="34" charset="0"/>
                          <a:cs typeface="Arial" panose="020B0604020202020204" pitchFamily="34" charset="0"/>
                        </a:rPr>
                        <a:t>Services should also consider how to manage CPW records that do not relate directly to the service user e.g. concerns that may arise about a child who doesn’t attend the service (siblings etc.) or concerns relating to an adult disclosure of retrospective abuse. This information should be included in any local procedures where relevant. </a:t>
                      </a:r>
                    </a:p>
                    <a:p>
                      <a:pPr marL="285750" indent="-285750">
                        <a:spcAft>
                          <a:spcPts val="600"/>
                        </a:spcAft>
                        <a:buClr>
                          <a:srgbClr val="006152"/>
                        </a:buClr>
                        <a:buFont typeface="Arial" panose="020B0604020202020204" pitchFamily="34" charset="0"/>
                        <a:buChar char="►"/>
                      </a:pPr>
                      <a:endParaRPr lang="en-IE" sz="1200" b="0" baseline="0" dirty="0" smtClean="0">
                        <a:solidFill>
                          <a:schemeClr val="tx1"/>
                        </a:solidFill>
                        <a:latin typeface="Arial" panose="020B0604020202020204" pitchFamily="34" charset="0"/>
                        <a:cs typeface="Arial" panose="020B0604020202020204" pitchFamily="34" charset="0"/>
                      </a:endParaRPr>
                    </a:p>
                    <a:p>
                      <a:pPr marL="285750" indent="-285750">
                        <a:spcAft>
                          <a:spcPts val="600"/>
                        </a:spcAft>
                        <a:buClr>
                          <a:srgbClr val="006152"/>
                        </a:buClr>
                        <a:buFont typeface="Arial" panose="020B0604020202020204" pitchFamily="34" charset="0"/>
                        <a:buChar char="►"/>
                      </a:pPr>
                      <a:r>
                        <a:rPr lang="en-IE" sz="1200" b="0" baseline="0" dirty="0" smtClean="0">
                          <a:solidFill>
                            <a:schemeClr val="tx1"/>
                          </a:solidFill>
                          <a:latin typeface="Arial" panose="020B0604020202020204" pitchFamily="34" charset="0"/>
                          <a:cs typeface="Arial" panose="020B0604020202020204" pitchFamily="34" charset="0"/>
                        </a:rPr>
                        <a:t>There should be clarity around whose role it is to develop the Child Safeguarding Statement for the service e.g. the Discipline/Dietetics Manager or the Community Healthcare Network Manager.</a:t>
                      </a:r>
                    </a:p>
                    <a:p>
                      <a:pPr marL="268288" indent="0">
                        <a:spcAft>
                          <a:spcPts val="0"/>
                        </a:spcAft>
                        <a:buClr>
                          <a:schemeClr val="accent6">
                            <a:lumMod val="75000"/>
                          </a:schemeClr>
                        </a:buClr>
                        <a:buFont typeface="Arial" panose="020B0604020202020204" pitchFamily="34" charset="0"/>
                        <a:buNone/>
                      </a:pPr>
                      <a:endParaRPr lang="en-IE" sz="1200" b="0" baseline="0" dirty="0" smtClean="0">
                        <a:solidFill>
                          <a:srgbClr val="FF0000"/>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632709619"/>
                  </a:ext>
                </a:extLst>
              </a:tr>
              <a:tr h="239900">
                <a:tc>
                  <a:txBody>
                    <a:bodyPr/>
                    <a:lstStyle/>
                    <a:p>
                      <a:endParaRPr lang="en-IE" sz="1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906514490"/>
                  </a:ext>
                </a:extLst>
              </a:tr>
            </a:tbl>
          </a:graphicData>
        </a:graphic>
      </p:graphicFrame>
    </p:spTree>
    <p:extLst>
      <p:ext uri="{BB962C8B-B14F-4D97-AF65-F5344CB8AC3E}">
        <p14:creationId xmlns:p14="http://schemas.microsoft.com/office/powerpoint/2010/main" val="2977575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1986152" y="1978609"/>
            <a:ext cx="5171694" cy="505908"/>
          </a:xfrm>
          <a:prstGeom prst="rect">
            <a:avLst/>
          </a:prstGeom>
        </p:spPr>
        <p:txBody>
          <a:bodyPr vert="horz" wrap="square" lIns="0" tIns="13335" rIns="0" bIns="0" rtlCol="0">
            <a:spAutoFit/>
          </a:bodyPr>
          <a:lstStyle/>
          <a:p>
            <a:pPr algn="ctr">
              <a:lnSpc>
                <a:spcPct val="100000"/>
              </a:lnSpc>
              <a:spcBef>
                <a:spcPts val="105"/>
              </a:spcBef>
            </a:pPr>
            <a:r>
              <a:rPr lang="en-IE" sz="3200" dirty="0" smtClean="0"/>
              <a:t>Breakdown of Findings</a:t>
            </a:r>
            <a:endParaRPr sz="1600" b="0" dirty="0"/>
          </a:p>
        </p:txBody>
      </p:sp>
    </p:spTree>
    <p:extLst>
      <p:ext uri="{BB962C8B-B14F-4D97-AF65-F5344CB8AC3E}">
        <p14:creationId xmlns:p14="http://schemas.microsoft.com/office/powerpoint/2010/main" val="36818896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228600" y="2336258"/>
            <a:ext cx="6477000" cy="3524042"/>
          </a:xfrm>
          <a:prstGeom prst="rect">
            <a:avLst/>
          </a:prstGeom>
        </p:spPr>
        <p:txBody>
          <a:bodyPr wrap="square">
            <a:spAutoFit/>
          </a:bodyPr>
          <a:lstStyle/>
          <a:p>
            <a:r>
              <a:rPr lang="en-IE" sz="1400" b="1" dirty="0" smtClean="0">
                <a:latin typeface="Arial" panose="020B0604020202020204" pitchFamily="34" charset="0"/>
                <a:cs typeface="Arial" panose="020B0604020202020204" pitchFamily="34" charset="0"/>
              </a:rPr>
              <a:t>Key Findings:</a:t>
            </a:r>
          </a:p>
          <a:p>
            <a:endParaRPr lang="en-IE" sz="1200"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IE" sz="1200" dirty="0" smtClean="0">
                <a:solidFill>
                  <a:schemeClr val="tx1"/>
                </a:solidFill>
                <a:latin typeface="Arial" panose="020B0604020202020204" pitchFamily="34" charset="0"/>
                <a:cs typeface="Arial" panose="020B0604020202020204" pitchFamily="34" charset="0"/>
              </a:rPr>
              <a:t>Some risk assessments were deemed to be too generic and not service specific. One service that used a pre-populated risk assessment workbook did not identify any specific risks, or service specific controls, in relation to the Dietetics service. </a:t>
            </a:r>
          </a:p>
          <a:p>
            <a:endParaRPr lang="en-IE" sz="1200" dirty="0">
              <a:solidFill>
                <a:srgbClr val="FF000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IE" sz="1200" dirty="0" smtClean="0">
                <a:solidFill>
                  <a:schemeClr val="tx1"/>
                </a:solidFill>
                <a:latin typeface="Arial" panose="020B0604020202020204" pitchFamily="34" charset="0"/>
                <a:cs typeface="Arial" panose="020B0604020202020204" pitchFamily="34" charset="0"/>
              </a:rPr>
              <a:t>Some services should have considered additional risks given the nature of the service and activities provided.  </a:t>
            </a:r>
          </a:p>
          <a:p>
            <a:pPr marL="171450" indent="-171450">
              <a:buFont typeface="Arial" panose="020B0604020202020204" pitchFamily="34" charset="0"/>
              <a:buChar char="•"/>
            </a:pPr>
            <a:endParaRPr lang="en-IE" sz="1200" dirty="0">
              <a:solidFill>
                <a:srgbClr val="FF000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IE" sz="1200" dirty="0" smtClean="0">
                <a:solidFill>
                  <a:schemeClr val="tx1"/>
                </a:solidFill>
                <a:latin typeface="Arial" panose="020B0604020202020204" pitchFamily="34" charset="0"/>
                <a:cs typeface="Arial" panose="020B0604020202020204" pitchFamily="34" charset="0"/>
              </a:rPr>
              <a:t>Some controls named were not sufficient, relevant or realistic in relation to the risk identified. It is important to consider how a named control mitigates or partially mitigates a risk identified i.e. does the control sufficiently address the risk? Is it a realistic control that is implementable in the service? Is the control relevant to the risk? e.g. an ICT policy cannot manage physical risk of harm to a child from a staff member.</a:t>
            </a:r>
            <a:endParaRPr lang="en-IE" sz="1200" dirty="0">
              <a:solidFill>
                <a:schemeClr val="tx1"/>
              </a:solidFill>
              <a:latin typeface="Arial" panose="020B0604020202020204" pitchFamily="34" charset="0"/>
              <a:cs typeface="Arial" panose="020B0604020202020204" pitchFamily="34" charset="0"/>
            </a:endParaRPr>
          </a:p>
          <a:p>
            <a:endParaRPr lang="en-IE" sz="1200" dirty="0" smtClean="0">
              <a:latin typeface="Arial" panose="020B0604020202020204" pitchFamily="34" charset="0"/>
              <a:cs typeface="Arial" panose="020B0604020202020204" pitchFamily="34" charset="0"/>
            </a:endParaRPr>
          </a:p>
          <a:p>
            <a:pPr marL="171450" indent="-171450">
              <a:spcAft>
                <a:spcPts val="600"/>
              </a:spcAft>
              <a:buFont typeface="Arial" panose="020B0604020202020204" pitchFamily="34" charset="0"/>
              <a:buChar char="•"/>
            </a:pPr>
            <a:endParaRPr lang="en-IE" sz="1200" dirty="0" smtClean="0"/>
          </a:p>
          <a:p>
            <a:r>
              <a:rPr lang="en-IE" sz="1200" dirty="0" smtClean="0"/>
              <a:t> </a:t>
            </a:r>
          </a:p>
          <a:p>
            <a:endParaRPr lang="en-IE" sz="1200" dirty="0"/>
          </a:p>
        </p:txBody>
      </p:sp>
      <p:graphicFrame>
        <p:nvGraphicFramePr>
          <p:cNvPr id="16" name="Table 15"/>
          <p:cNvGraphicFramePr>
            <a:graphicFrameLocks noGrp="1"/>
          </p:cNvGraphicFramePr>
          <p:nvPr>
            <p:extLst>
              <p:ext uri="{D42A27DB-BD31-4B8C-83A1-F6EECF244321}">
                <p14:modId xmlns:p14="http://schemas.microsoft.com/office/powerpoint/2010/main" val="1437076515"/>
              </p:ext>
            </p:extLst>
          </p:nvPr>
        </p:nvGraphicFramePr>
        <p:xfrm>
          <a:off x="228600" y="1120544"/>
          <a:ext cx="6096000" cy="1193800"/>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An assessment of any potential for harm to a child must be undertaken (risk assessment). </a:t>
                      </a:r>
                      <a:endParaRPr lang="en-IE" sz="1200" dirty="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7" name="Title 1"/>
          <p:cNvSpPr txBox="1">
            <a:spLocks/>
          </p:cNvSpPr>
          <p:nvPr/>
        </p:nvSpPr>
        <p:spPr>
          <a:xfrm>
            <a:off x="1210361" y="354839"/>
            <a:ext cx="7793320" cy="369332"/>
          </a:xfrm>
          <a:prstGeom prst="rect">
            <a:avLst/>
          </a:prstGeom>
        </p:spPr>
        <p:txBody>
          <a:bodyPr wrap="square" lIns="0" tIns="0" rIns="0" bIns="0">
            <a:spAutoFit/>
          </a:bodyPr>
          <a:lstStyle>
            <a:lvl1pPr>
              <a:defRPr sz="2400" b="1" i="0">
                <a:solidFill>
                  <a:schemeClr val="bg1"/>
                </a:solidFill>
                <a:latin typeface="Arial"/>
                <a:ea typeface="+mj-ea"/>
                <a:cs typeface="Arial"/>
              </a:defRPr>
            </a:lvl1pPr>
          </a:lstStyle>
          <a:p>
            <a:r>
              <a:rPr lang="en-IE" dirty="0" smtClean="0"/>
              <a:t>Risk Assessment | </a:t>
            </a:r>
            <a:r>
              <a:rPr lang="en-IE" sz="1800" b="0" dirty="0" smtClean="0"/>
              <a:t>Assessment of any potential for harm to a child</a:t>
            </a:r>
            <a:endParaRPr lang="en-IE" dirty="0"/>
          </a:p>
        </p:txBody>
      </p:sp>
      <p:graphicFrame>
        <p:nvGraphicFramePr>
          <p:cNvPr id="9" name="Table 8"/>
          <p:cNvGraphicFramePr>
            <a:graphicFrameLocks noGrp="1"/>
          </p:cNvGraphicFramePr>
          <p:nvPr>
            <p:extLst>
              <p:ext uri="{D42A27DB-BD31-4B8C-83A1-F6EECF244321}">
                <p14:modId xmlns:p14="http://schemas.microsoft.com/office/powerpoint/2010/main" val="994958370"/>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4</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5</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44%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42563871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26400"/>
            <a:ext cx="7400239" cy="369332"/>
          </a:xfrm>
        </p:spPr>
        <p:txBody>
          <a:bodyPr/>
          <a:lstStyle/>
          <a:p>
            <a:r>
              <a:rPr lang="en-IE" dirty="0" smtClean="0"/>
              <a:t>Child Safeguarding Statement | </a:t>
            </a:r>
            <a:r>
              <a:rPr lang="en-IE" sz="1800" b="0" dirty="0" smtClean="0"/>
              <a:t>Legislative Requirements</a:t>
            </a:r>
            <a:r>
              <a:rPr lang="en-IE" dirty="0" smtClean="0"/>
              <a:t> </a:t>
            </a:r>
            <a:endParaRPr lang="en-IE" dirty="0"/>
          </a:p>
        </p:txBody>
      </p:sp>
      <p:sp>
        <p:nvSpPr>
          <p:cNvPr id="12" name="Rectangle 11"/>
          <p:cNvSpPr/>
          <p:nvPr/>
        </p:nvSpPr>
        <p:spPr>
          <a:xfrm>
            <a:off x="265404" y="2266950"/>
            <a:ext cx="6135396" cy="273921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4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solidFill>
                  <a:schemeClr val="tx1"/>
                </a:solidFill>
                <a:latin typeface="Arial" panose="020B0604020202020204" pitchFamily="34" charset="0"/>
                <a:cs typeface="Arial" panose="020B0604020202020204" pitchFamily="34" charset="0"/>
              </a:rPr>
              <a:t>One CSS did not evidence that all services covered by the CSS were considered as it was developed at Primary Care level (division level as opposed to service level).</a:t>
            </a:r>
          </a:p>
          <a:p>
            <a:pPr marR="0" lvl="0" defTabSz="914400" eaLnBrk="1" fontAlgn="auto" latinLnBrk="0" hangingPunct="1">
              <a:lnSpc>
                <a:spcPct val="100000"/>
              </a:lnSpc>
              <a:spcBef>
                <a:spcPts val="0"/>
              </a:spcBef>
              <a:spcAft>
                <a:spcPts val="0"/>
              </a:spcAft>
              <a:buClrTx/>
              <a:buSzTx/>
              <a:tabLst/>
              <a:defRPr/>
            </a:pPr>
            <a:endParaRPr kumimoji="0" lang="en-IE" sz="1200" b="0" i="0" u="none" strike="noStrike" kern="0" cap="none" spc="0" normalizeH="0" baseline="0" noProof="0" dirty="0">
              <a:ln>
                <a:noFill/>
              </a:ln>
              <a:solidFill>
                <a:srgbClr val="FF0000"/>
              </a:solidFill>
              <a:effectLst/>
              <a:uLnTx/>
              <a:uFillTx/>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200" b="0" i="0" u="none" strike="noStrike" kern="0" cap="none" spc="0" normalizeH="0" noProof="0" dirty="0" smtClean="0">
                <a:ln>
                  <a:noFill/>
                </a:ln>
                <a:solidFill>
                  <a:schemeClr val="tx1"/>
                </a:solidFill>
                <a:effectLst/>
                <a:uLnTx/>
                <a:uFillTx/>
              </a:rPr>
              <a:t>Another CSS had limited information in relation to activities of the Dietetics service and did not provide a detailed description of what the service does. </a:t>
            </a:r>
          </a:p>
          <a:p>
            <a:pPr marR="0" lvl="0" defTabSz="914400" eaLnBrk="1" fontAlgn="auto" latinLnBrk="0" hangingPunct="1">
              <a:lnSpc>
                <a:spcPct val="100000"/>
              </a:lnSpc>
              <a:spcBef>
                <a:spcPts val="0"/>
              </a:spcBef>
              <a:spcAft>
                <a:spcPts val="0"/>
              </a:spcAft>
              <a:buClrTx/>
              <a:buSzTx/>
              <a:tabLst/>
              <a:defRPr/>
            </a:pPr>
            <a:endParaRPr lang="en-IE" sz="1200" baseline="0" dirty="0">
              <a:solidFill>
                <a:srgbClr val="FF0000"/>
              </a:solidFill>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solidFill>
                  <a:schemeClr val="tx1"/>
                </a:solidFill>
              </a:rPr>
              <a:t>O</a:t>
            </a:r>
            <a:r>
              <a:rPr lang="en-IE" sz="1200" noProof="0" dirty="0" smtClean="0">
                <a:solidFill>
                  <a:schemeClr val="tx1"/>
                </a:solidFill>
              </a:rPr>
              <a:t>ne </a:t>
            </a:r>
            <a:r>
              <a:rPr lang="en-IE" sz="1200" dirty="0" smtClean="0">
                <a:solidFill>
                  <a:schemeClr val="tx1"/>
                </a:solidFill>
              </a:rPr>
              <a:t>Dietetics service had two CSSs; one developed by the Discipline Manager and one developed by the Community Healthcare Network Manager</a:t>
            </a:r>
            <a:r>
              <a:rPr lang="en-IE" sz="1200" noProof="0" dirty="0" smtClean="0">
                <a:solidFill>
                  <a:schemeClr val="tx1"/>
                </a:solidFill>
              </a:rPr>
              <a:t>.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IE" sz="1200" b="0" i="0" u="none" strike="noStrike" kern="0" cap="none" spc="0" normalizeH="0" baseline="0" dirty="0">
              <a:ln>
                <a:noFill/>
              </a:ln>
              <a:solidFill>
                <a:schemeClr val="tx1"/>
              </a:solidFill>
              <a:effectLst/>
              <a:uLnTx/>
              <a:uFillTx/>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noProof="0" dirty="0" smtClean="0">
                <a:solidFill>
                  <a:schemeClr val="tx1"/>
                </a:solidFill>
              </a:rPr>
              <a:t>Another CSS indicated that both a Procedure for Appointing a Relevant Person and a Procedure for Maintaining a List of Mandated Person were in place but neither procedure could be produced. </a:t>
            </a:r>
            <a:endParaRPr kumimoji="0" lang="en-IE" sz="1200" b="0" i="0" u="none" strike="noStrike" kern="0" cap="none" spc="0" normalizeH="0" baseline="0" noProof="0" dirty="0" smtClean="0">
              <a:ln>
                <a:noFill/>
              </a:ln>
              <a:solidFill>
                <a:schemeClr val="tx1"/>
              </a:solidFill>
              <a:effectLst/>
              <a:uLnTx/>
              <a:uFillTx/>
            </a:endParaRPr>
          </a:p>
        </p:txBody>
      </p:sp>
      <p:graphicFrame>
        <p:nvGraphicFramePr>
          <p:cNvPr id="16" name="Table 15"/>
          <p:cNvGraphicFramePr>
            <a:graphicFrameLocks noGrp="1"/>
          </p:cNvGraphicFramePr>
          <p:nvPr>
            <p:extLst>
              <p:ext uri="{D42A27DB-BD31-4B8C-83A1-F6EECF244321}">
                <p14:modId xmlns:p14="http://schemas.microsoft.com/office/powerpoint/2010/main" val="1379356604"/>
              </p:ext>
            </p:extLst>
          </p:nvPr>
        </p:nvGraphicFramePr>
        <p:xfrm>
          <a:off x="265404" y="971550"/>
          <a:ext cx="6008396" cy="1193800"/>
        </p:xfrm>
        <a:graphic>
          <a:graphicData uri="http://schemas.openxmlformats.org/drawingml/2006/table">
            <a:tbl>
              <a:tblPr firstRow="1" bandRow="1">
                <a:tableStyleId>{5C22544A-7EE6-4342-B048-85BDC9FD1C3A}</a:tableStyleId>
              </a:tblPr>
              <a:tblGrid>
                <a:gridCol w="60083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Child Safeguarding Statement (CSS) must be prepared in accordance with legislative requirements*.</a:t>
                      </a: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776450095"/>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7</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2</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78%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36122329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2777</TotalTime>
  <Words>2364</Words>
  <Application>Microsoft Office PowerPoint</Application>
  <PresentationFormat>On-screen Show (16:9)</PresentationFormat>
  <Paragraphs>356</Paragraphs>
  <Slides>19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PowerPoint Presentation</vt:lpstr>
      <vt:lpstr>Services selected for Compliance Check</vt:lpstr>
      <vt:lpstr>Summary of Findings </vt:lpstr>
      <vt:lpstr>Summary of Findings Continued</vt:lpstr>
      <vt:lpstr>Suggestions for Improvement | CSSs</vt:lpstr>
      <vt:lpstr>Suggestions for Improvement | Processes  </vt:lpstr>
      <vt:lpstr>Breakdown of Findings</vt:lpstr>
      <vt:lpstr>PowerPoint Presentation</vt:lpstr>
      <vt:lpstr>Child Safeguarding Statement | Legislative Requirements </vt:lpstr>
      <vt:lpstr>Child Safeguarding Statement | Guidance issued by Tusla</vt:lpstr>
      <vt:lpstr>Child Safeguarding Statement | Display</vt:lpstr>
      <vt:lpstr>Child Safeguarding Statement | Furnished and made available </vt:lpstr>
      <vt:lpstr>Child Safeguarding Statement | Review </vt:lpstr>
      <vt:lpstr>Child Protection &amp; Welfare Policy | Appendix 3 or equivalent </vt:lpstr>
      <vt:lpstr>Mandatory Training | 'An Introduction to Children First' 3 yearly </vt:lpstr>
      <vt:lpstr>Child Protection &amp; Welfare Records | Procedures for storage</vt:lpstr>
      <vt:lpstr>CP&amp;W Concerns | Reporting Procedure</vt:lpstr>
      <vt:lpstr>Level Once Compliance | Self-Audit Checklist </vt:lpstr>
      <vt:lpstr>Please direct queries to: HSE Children First National Office childrenfirst@hse.ie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Proofreading Academy Student</dc:creator>
  <cp:lastModifiedBy>Marion Martin3</cp:lastModifiedBy>
  <cp:revision>260</cp:revision>
  <cp:lastPrinted>2024-09-13T14:19:48Z</cp:lastPrinted>
  <dcterms:created xsi:type="dcterms:W3CDTF">2024-01-17T14:37:24Z</dcterms:created>
  <dcterms:modified xsi:type="dcterms:W3CDTF">2025-01-29T14:20:42Z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2023-12-20T00:00:00Z</vt:filetime>
  </property>
  <property fmtid="{D5CDD505-2E9C-101B-9397-08002B2CF9AE}" pid="3" name="Creator">
    <vt:lpwstr>Microsoft® PowerPoint® 2016</vt:lpwstr>
  </property>
  <property fmtid="{D5CDD505-2E9C-101B-9397-08002B2CF9AE}" pid="4" name="LastSaved">
    <vt:filetime>2024-01-17T00:00:00Z</vt:filetime>
  </property>
  <property fmtid="{D5CDD505-2E9C-101B-9397-08002B2CF9AE}" pid="5" name="Producer">
    <vt:lpwstr>Microsoft® PowerPoint® 2016</vt:lpwstr>
  </property>
</Properties>
</file>