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88" r:id="rId2"/>
    <p:sldId id="257" r:id="rId3"/>
    <p:sldId id="298" r:id="rId4"/>
    <p:sldId id="294" r:id="rId5"/>
    <p:sldId id="283" r:id="rId6"/>
    <p:sldId id="299" r:id="rId7"/>
    <p:sldId id="304" r:id="rId8"/>
    <p:sldId id="305" r:id="rId9"/>
    <p:sldId id="287" r:id="rId10"/>
    <p:sldId id="268" r:id="rId11"/>
    <p:sldId id="269" r:id="rId12"/>
    <p:sldId id="272" r:id="rId13"/>
    <p:sldId id="273" r:id="rId14"/>
    <p:sldId id="274" r:id="rId15"/>
    <p:sldId id="275" r:id="rId16"/>
    <p:sldId id="276" r:id="rId17"/>
    <p:sldId id="277" r:id="rId18"/>
    <p:sldId id="278" r:id="rId19"/>
    <p:sldId id="296" r:id="rId20"/>
    <p:sldId id="266" r:id="rId21"/>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a:srgbClr val="71A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125" d="100"/>
          <a:sy n="125" d="100"/>
        </p:scale>
        <p:origin x="123" y="5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dirty="0"/>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04/07/2025</a:t>
            </a:fld>
            <a:endParaRPr lang="en-IE" dirty="0"/>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dirty="0"/>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dirty="0"/>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dirty="0"/>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4</a:t>
            </a:fld>
            <a:endParaRPr kumimoji="0" lang="en-IE" sz="15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651679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110935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a:ln>
                  <a:noFill/>
                </a:ln>
                <a:solidFill>
                  <a:sysClr val="windowText" lastClr="000000"/>
                </a:solidFill>
                <a:effectLst/>
                <a:uLnTx/>
                <a:uFillTx/>
              </a:rPr>
              <a:pPr marL="0" marR="0" lvl="0" indent="0" algn="r" defTabSz="1109350" eaLnBrk="1" fontAlgn="auto" latinLnBrk="0" hangingPunct="1">
                <a:lnSpc>
                  <a:spcPct val="100000"/>
                </a:lnSpc>
                <a:spcBef>
                  <a:spcPts val="0"/>
                </a:spcBef>
                <a:spcAft>
                  <a:spcPts val="0"/>
                </a:spcAft>
                <a:buClrTx/>
                <a:buSzTx/>
                <a:buFontTx/>
                <a:buNone/>
                <a:tabLst/>
                <a:defRPr/>
              </a:pPr>
              <a:t>19</a:t>
            </a:fld>
            <a:endParaRPr kumimoji="0" lang="en-IE" sz="15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5505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5</a:t>
            </a:fld>
            <a:endParaRPr lang="en-IE" dirty="0"/>
          </a:p>
        </p:txBody>
      </p:sp>
    </p:spTree>
    <p:extLst>
      <p:ext uri="{BB962C8B-B14F-4D97-AF65-F5344CB8AC3E}">
        <p14:creationId xmlns:p14="http://schemas.microsoft.com/office/powerpoint/2010/main" val="280680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D7AC7-C884-EE1A-3DB2-0360700D7A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0BD4FD-E3E8-071B-4C20-63BD458871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A4A5C5-AC45-F8B5-3594-68A0D97BD734}"/>
              </a:ext>
            </a:extLst>
          </p:cNvPr>
          <p:cNvSpPr>
            <a:spLocks noGrp="1"/>
          </p:cNvSpPr>
          <p:nvPr>
            <p:ph type="body" idx="1"/>
          </p:nvPr>
        </p:nvSpPr>
        <p:spPr/>
        <p:txBody>
          <a:bodyPr/>
          <a:lstStyle/>
          <a:p>
            <a:endParaRPr lang="en-IE" dirty="0"/>
          </a:p>
        </p:txBody>
      </p:sp>
      <p:sp>
        <p:nvSpPr>
          <p:cNvPr id="4" name="Slide Number Placeholder 3">
            <a:extLst>
              <a:ext uri="{FF2B5EF4-FFF2-40B4-BE49-F238E27FC236}">
                <a16:creationId xmlns:a16="http://schemas.microsoft.com/office/drawing/2014/main" id="{274B3BD4-3477-9D62-153E-1D8BDDB4024E}"/>
              </a:ext>
            </a:extLst>
          </p:cNvPr>
          <p:cNvSpPr>
            <a:spLocks noGrp="1"/>
          </p:cNvSpPr>
          <p:nvPr>
            <p:ph type="sldNum" sz="quarter" idx="10"/>
          </p:nvPr>
        </p:nvSpPr>
        <p:spPr/>
        <p:txBody>
          <a:bodyPr/>
          <a:lstStyle/>
          <a:p>
            <a:fld id="{05F2C560-EBDC-4F9F-9C38-97291AC4D482}" type="slidenum">
              <a:rPr lang="en-IE" smtClean="0"/>
              <a:t>6</a:t>
            </a:fld>
            <a:endParaRPr lang="en-IE" dirty="0"/>
          </a:p>
        </p:txBody>
      </p:sp>
    </p:spTree>
    <p:extLst>
      <p:ext uri="{BB962C8B-B14F-4D97-AF65-F5344CB8AC3E}">
        <p14:creationId xmlns:p14="http://schemas.microsoft.com/office/powerpoint/2010/main" val="4128956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11</a:t>
            </a:fld>
            <a:endParaRPr lang="en-IE" dirty="0"/>
          </a:p>
        </p:txBody>
      </p:sp>
    </p:spTree>
    <p:extLst>
      <p:ext uri="{BB962C8B-B14F-4D97-AF65-F5344CB8AC3E}">
        <p14:creationId xmlns:p14="http://schemas.microsoft.com/office/powerpoint/2010/main" val="606216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14</a:t>
            </a:fld>
            <a:endParaRPr lang="en-IE" dirty="0"/>
          </a:p>
        </p:txBody>
      </p:sp>
    </p:spTree>
    <p:extLst>
      <p:ext uri="{BB962C8B-B14F-4D97-AF65-F5344CB8AC3E}">
        <p14:creationId xmlns:p14="http://schemas.microsoft.com/office/powerpoint/2010/main" val="1793257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15</a:t>
            </a:fld>
            <a:endParaRPr lang="en-IE" dirty="0"/>
          </a:p>
        </p:txBody>
      </p:sp>
    </p:spTree>
    <p:extLst>
      <p:ext uri="{BB962C8B-B14F-4D97-AF65-F5344CB8AC3E}">
        <p14:creationId xmlns:p14="http://schemas.microsoft.com/office/powerpoint/2010/main" val="65922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dirty="0"/>
          </a:p>
        </p:txBody>
      </p:sp>
    </p:spTree>
    <p:extLst>
      <p:ext uri="{BB962C8B-B14F-4D97-AF65-F5344CB8AC3E}">
        <p14:creationId xmlns:p14="http://schemas.microsoft.com/office/powerpoint/2010/main" val="507083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dirty="0"/>
          </a:p>
        </p:txBody>
      </p:sp>
    </p:spTree>
    <p:extLst>
      <p:ext uri="{BB962C8B-B14F-4D97-AF65-F5344CB8AC3E}">
        <p14:creationId xmlns:p14="http://schemas.microsoft.com/office/powerpoint/2010/main" val="3229089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18</a:t>
            </a:fld>
            <a:endParaRPr lang="en-IE" dirty="0"/>
          </a:p>
        </p:txBody>
      </p:sp>
    </p:spTree>
    <p:extLst>
      <p:ext uri="{BB962C8B-B14F-4D97-AF65-F5344CB8AC3E}">
        <p14:creationId xmlns:p14="http://schemas.microsoft.com/office/powerpoint/2010/main" val="4141513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7/4/2025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7/4/2025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7/4/2025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7/4/2025</a:t>
            </a:fld>
            <a:endParaRPr lang="en-US" dirty="0"/>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hse.ie/eng/services/list/2/primarycare/childrenfirst/compliance-self-audit-checklist/hse-children-first-national-office-compliance-assurance-framework.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se.ie/eng/services/list/2/primarycare/childrenfirst/child-safeguarding-state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hse.ie/childrenfir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6553200" cy="677108"/>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lang="en-IE" spc="-110" dirty="0">
                <a:solidFill>
                  <a:srgbClr val="FFFFFF"/>
                </a:solidFill>
                <a:latin typeface="Arial" panose="020B0604020202020204" pitchFamily="34" charset="0"/>
                <a:cs typeface="Arial" panose="020B0604020202020204" pitchFamily="34" charset="0"/>
              </a:rPr>
              <a:t>Public Health Nursing </a:t>
            </a:r>
            <a:r>
              <a:rPr kumimoji="0" lang="en-IE" sz="1800" b="0"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Primary Care |</a:t>
            </a:r>
            <a:r>
              <a:rPr kumimoji="0" lang="en-IE" sz="1800" b="0" i="0" u="none" strike="noStrike" kern="0" cap="none" spc="-120" normalizeH="0" baseline="0" noProof="0" dirty="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Q1</a:t>
            </a:r>
            <a:r>
              <a:rPr kumimoji="0" lang="en-IE" sz="1800" b="0" i="0" u="none" strike="noStrike" kern="0" cap="none" spc="-135" normalizeH="0" baseline="0" noProof="0" dirty="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a:ln>
                  <a:noFill/>
                </a:ln>
                <a:solidFill>
                  <a:srgbClr val="FFFFFF"/>
                </a:solidFill>
                <a:effectLst/>
                <a:uLnTx/>
                <a:uFillTx/>
                <a:latin typeface="Arial" panose="020B0604020202020204" pitchFamily="34" charset="0"/>
                <a:cs typeface="Arial" panose="020B0604020202020204" pitchFamily="34" charset="0"/>
              </a:rPr>
              <a:t>2025</a:t>
            </a:r>
            <a:endParaRPr kumimoji="0" lang="en-IE" sz="18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818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47072" y="2561936"/>
            <a:ext cx="6610927" cy="2862322"/>
          </a:xfrm>
          <a:prstGeom prst="rect">
            <a:avLst/>
          </a:prstGeom>
        </p:spPr>
        <p:txBody>
          <a:bodyPr wrap="square">
            <a:spAutoFit/>
          </a:bodyPr>
          <a:lstStyle/>
          <a:p>
            <a:r>
              <a:rPr lang="en-IE" sz="1400" b="1" dirty="0">
                <a:latin typeface="Arial" panose="020B0604020202020204" pitchFamily="34" charset="0"/>
                <a:cs typeface="Arial" panose="020B0604020202020204" pitchFamily="34" charset="0"/>
              </a:rPr>
              <a:t>Key Findings:</a:t>
            </a:r>
          </a:p>
          <a:p>
            <a:endParaRPr lang="en-I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a:latin typeface="Arial" panose="020B0604020202020204" pitchFamily="34" charset="0"/>
                <a:cs typeface="Arial" panose="020B0604020202020204" pitchFamily="34" charset="0"/>
              </a:rPr>
              <a:t>Some HSE risk assessment templates were not edited appropriately which led to risks being identified that were not applicable to the service, for example, risks associated with outings and overnight stays. </a:t>
            </a:r>
          </a:p>
          <a:p>
            <a:endParaRPr lang="en-IE"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a:latin typeface="Arial" panose="020B0604020202020204" pitchFamily="34" charset="0"/>
                <a:cs typeface="Arial" panose="020B0604020202020204" pitchFamily="34" charset="0"/>
              </a:rPr>
              <a:t>Some services should have considered additional risks given the nature of the services provided, for example, risks and controls related to intimate care, photography/digital imagery, contact with members of staff (PHNs/contracted services). </a:t>
            </a:r>
          </a:p>
          <a:p>
            <a:pPr marL="171450" indent="-171450">
              <a:buFont typeface="Arial" panose="020B0604020202020204" pitchFamily="34" charset="0"/>
              <a:buChar char="•"/>
            </a:pPr>
            <a:endParaRPr lang="en-I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a:latin typeface="Arial" panose="020B0604020202020204" pitchFamily="34" charset="0"/>
                <a:cs typeface="Arial" panose="020B0604020202020204" pitchFamily="34" charset="0"/>
              </a:rPr>
              <a:t>Some services identified risks but had no corresponding controls in their risk assessments. If risks are identified in a risk assessment corresponding controls are expected to be in place.</a:t>
            </a:r>
          </a:p>
          <a:p>
            <a:endParaRPr lang="en-IE" sz="1200" dirty="0">
              <a:latin typeface="Arial" panose="020B0604020202020204" pitchFamily="34" charset="0"/>
              <a:cs typeface="Arial" panose="020B0604020202020204" pitchFamily="34" charset="0"/>
            </a:endParaRPr>
          </a:p>
          <a:p>
            <a:r>
              <a:rPr lang="en-IE" sz="1200" dirty="0"/>
              <a:t> </a:t>
            </a:r>
          </a:p>
          <a:p>
            <a:endParaRPr lang="en-IE" sz="1200" dirty="0"/>
          </a:p>
        </p:txBody>
      </p:sp>
      <p:graphicFrame>
        <p:nvGraphicFramePr>
          <p:cNvPr id="16" name="Table 15"/>
          <p:cNvGraphicFramePr>
            <a:graphicFrameLocks noGrp="1"/>
          </p:cNvGraphicFramePr>
          <p:nvPr>
            <p:extLst>
              <p:ext uri="{D42A27DB-BD31-4B8C-83A1-F6EECF244321}">
                <p14:modId xmlns:p14="http://schemas.microsoft.com/office/powerpoint/2010/main" val="1437076515"/>
              </p:ext>
            </p:extLst>
          </p:nvPr>
        </p:nvGraphicFramePr>
        <p:xfrm>
          <a:off x="228600" y="1120544"/>
          <a:ext cx="6096000" cy="11938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An assessment of any potential for harm to a child must be undertaken (risk assessment).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r>
              <a:rPr lang="en-IE" dirty="0"/>
              <a:t>Risk Assessment | </a:t>
            </a:r>
            <a:r>
              <a:rPr lang="en-IE" sz="1800" b="0" dirty="0"/>
              <a:t>Assessment of any potential for harm to a child</a:t>
            </a:r>
            <a:endParaRPr lang="en-IE" dirty="0"/>
          </a:p>
        </p:txBody>
      </p:sp>
      <p:graphicFrame>
        <p:nvGraphicFramePr>
          <p:cNvPr id="9" name="Table 8"/>
          <p:cNvGraphicFramePr>
            <a:graphicFrameLocks noGrp="1"/>
          </p:cNvGraphicFramePr>
          <p:nvPr>
            <p:extLst>
              <p:ext uri="{D42A27DB-BD31-4B8C-83A1-F6EECF244321}">
                <p14:modId xmlns:p14="http://schemas.microsoft.com/office/powerpoint/2010/main" val="417791888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lvl="0" algn="ctr" fontAlgn="t"/>
                      <a:r>
                        <a:rPr lang="en-IE" sz="1000" b="1" i="0" u="none" strike="noStrike" dirty="0">
                          <a:solidFill>
                            <a:schemeClr val="tx1"/>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lvl="0" algn="ctr" fontAlgn="t"/>
                      <a:r>
                        <a:rPr lang="en-IE" sz="1000" b="1" i="0" u="none" strike="noStrike" dirty="0">
                          <a:solidFill>
                            <a:schemeClr val="tx1"/>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lvl="0"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21%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25638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a:t>Child Safeguarding Statement | </a:t>
            </a:r>
            <a:r>
              <a:rPr lang="en-IE" sz="1800" b="0" dirty="0"/>
              <a:t>Legislative Requirements</a:t>
            </a:r>
            <a:r>
              <a:rPr lang="en-IE" dirty="0"/>
              <a:t> </a:t>
            </a:r>
          </a:p>
        </p:txBody>
      </p:sp>
      <p:sp>
        <p:nvSpPr>
          <p:cNvPr id="12" name="Rectangle 11"/>
          <p:cNvSpPr/>
          <p:nvPr/>
        </p:nvSpPr>
        <p:spPr>
          <a:xfrm>
            <a:off x="173653" y="2377102"/>
            <a:ext cx="6100147" cy="1661993"/>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a:ln>
                  <a:noFill/>
                </a:ln>
                <a:solidFill>
                  <a:sysClr val="windowText" lastClr="000000"/>
                </a:solidFill>
                <a:effectLst/>
                <a:uLnTx/>
                <a:uFillTx/>
              </a:rPr>
              <a:t>One</a:t>
            </a:r>
            <a:r>
              <a:rPr kumimoji="0" lang="en-IE" sz="1200" b="0" i="0" u="none" strike="noStrike" kern="0" cap="none" spc="0" normalizeH="0" noProof="0" dirty="0">
                <a:ln>
                  <a:noFill/>
                </a:ln>
                <a:solidFill>
                  <a:sysClr val="windowText" lastClr="000000"/>
                </a:solidFill>
                <a:effectLst/>
                <a:uLnTx/>
                <a:uFillTx/>
              </a:rPr>
              <a:t> service did not produce a procedure for appointing a </a:t>
            </a:r>
            <a:r>
              <a:rPr lang="en-IE" sz="1200" dirty="0"/>
              <a:t>r</a:t>
            </a:r>
            <a:r>
              <a:rPr kumimoji="0" lang="en-IE" sz="1200" b="0" i="0" u="none" strike="noStrike" kern="0" cap="none" spc="0" normalizeH="0" noProof="0" dirty="0" smtClean="0">
                <a:ln>
                  <a:noFill/>
                </a:ln>
                <a:solidFill>
                  <a:sysClr val="windowText" lastClr="000000"/>
                </a:solidFill>
                <a:effectLst/>
                <a:uLnTx/>
                <a:uFillTx/>
              </a:rPr>
              <a:t>elevant </a:t>
            </a:r>
            <a:r>
              <a:rPr lang="en-IE" sz="1200" dirty="0"/>
              <a:t>p</a:t>
            </a:r>
            <a:r>
              <a:rPr kumimoji="0" lang="en-IE" sz="1200" b="0" i="0" u="none" strike="noStrike" kern="0" cap="none" spc="0" normalizeH="0" noProof="0" dirty="0" smtClean="0">
                <a:ln>
                  <a:noFill/>
                </a:ln>
                <a:solidFill>
                  <a:sysClr val="windowText" lastClr="000000"/>
                </a:solidFill>
                <a:effectLst/>
                <a:uLnTx/>
                <a:uFillTx/>
              </a:rPr>
              <a:t>erson</a:t>
            </a:r>
            <a:r>
              <a:rPr kumimoji="0" lang="en-IE" sz="1200" b="0" i="0" u="none" strike="noStrike" kern="0" cap="none" spc="0" normalizeH="0" noProof="0" dirty="0">
                <a:ln>
                  <a:noFill/>
                </a:ln>
                <a:solidFill>
                  <a:sysClr val="windowText" lastClr="000000"/>
                </a:solidFill>
                <a:effectLst/>
                <a:uLnTx/>
                <a:uFillTx/>
              </a:rPr>
              <a: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000" dirty="0"/>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t>Details for the r</a:t>
            </a:r>
            <a:r>
              <a:rPr lang="en-IE" sz="1200" dirty="0" smtClean="0"/>
              <a:t>elevant </a:t>
            </a:r>
            <a:r>
              <a:rPr lang="en-IE" sz="1200" dirty="0"/>
              <a:t>person were inaccurate on a number of Child Safeguarding Statements.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000" dirty="0"/>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t>Service </a:t>
            </a:r>
            <a:r>
              <a:rPr lang="en-IE" sz="1200" dirty="0" smtClean="0"/>
              <a:t>manager </a:t>
            </a:r>
            <a:r>
              <a:rPr lang="en-IE" sz="1200" dirty="0"/>
              <a:t>details were inaccurate on one Child Safeguarding Statement.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600" dirty="0"/>
          </a:p>
        </p:txBody>
      </p:sp>
      <p:graphicFrame>
        <p:nvGraphicFramePr>
          <p:cNvPr id="16" name="Table 15"/>
          <p:cNvGraphicFramePr>
            <a:graphicFrameLocks noGrp="1"/>
          </p:cNvGraphicFramePr>
          <p:nvPr>
            <p:extLst>
              <p:ext uri="{D42A27DB-BD31-4B8C-83A1-F6EECF244321}">
                <p14:modId xmlns:p14="http://schemas.microsoft.com/office/powerpoint/2010/main" val="1379356604"/>
              </p:ext>
            </p:extLst>
          </p:nvPr>
        </p:nvGraphicFramePr>
        <p:xfrm>
          <a:off x="265404" y="971550"/>
          <a:ext cx="6008396" cy="1193800"/>
        </p:xfrm>
        <a:graphic>
          <a:graphicData uri="http://schemas.openxmlformats.org/drawingml/2006/table">
            <a:tbl>
              <a:tblPr firstRow="1" bandRow="1">
                <a:tableStyleId>{5C22544A-7EE6-4342-B048-85BDC9FD1C3A}</a:tableStyleId>
              </a:tblPr>
              <a:tblGrid>
                <a:gridCol w="60083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08902" y="4226954"/>
            <a:ext cx="8726196" cy="738664"/>
          </a:xfrm>
          <a:prstGeom prst="rect">
            <a:avLst/>
          </a:prstGeom>
          <a:noFill/>
        </p:spPr>
        <p:txBody>
          <a:bodyPr wrap="square" rtlCol="0">
            <a:spAutoFit/>
          </a:bodyPr>
          <a:lstStyle/>
          <a:p>
            <a:r>
              <a:rPr lang="en-IE" sz="1200" dirty="0"/>
              <a:t>*</a:t>
            </a:r>
            <a:r>
              <a:rPr lang="en-IE" sz="1000" dirty="0"/>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Children First Act 2015. </a:t>
            </a:r>
          </a:p>
        </p:txBody>
      </p:sp>
      <p:graphicFrame>
        <p:nvGraphicFramePr>
          <p:cNvPr id="11" name="Table 10"/>
          <p:cNvGraphicFramePr>
            <a:graphicFrameLocks noGrp="1"/>
          </p:cNvGraphicFramePr>
          <p:nvPr>
            <p:extLst>
              <p:ext uri="{D42A27DB-BD31-4B8C-83A1-F6EECF244321}">
                <p14:modId xmlns:p14="http://schemas.microsoft.com/office/powerpoint/2010/main" val="193892709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50%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61223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a:t>Child Safeguarding Statement | </a:t>
            </a:r>
            <a:r>
              <a:rPr lang="en-IE" sz="1800" b="0" dirty="0"/>
              <a:t>Display</a:t>
            </a:r>
          </a:p>
        </p:txBody>
      </p:sp>
      <p:sp>
        <p:nvSpPr>
          <p:cNvPr id="12" name="Rectangle 11"/>
          <p:cNvSpPr/>
          <p:nvPr/>
        </p:nvSpPr>
        <p:spPr>
          <a:xfrm>
            <a:off x="208902" y="2380544"/>
            <a:ext cx="6496698"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One service displayed an outdated Irish language version of their Child Safeguarding Statement alongside their current English version.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073438844"/>
              </p:ext>
            </p:extLst>
          </p:nvPr>
        </p:nvGraphicFramePr>
        <p:xfrm>
          <a:off x="265404" y="971550"/>
          <a:ext cx="6059196" cy="137668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 Child Safeguarding Statement</a:t>
                      </a:r>
                      <a:r>
                        <a:rPr lang="en-IE" sz="1200" baseline="0" dirty="0">
                          <a:latin typeface="Arial" panose="020B0604020202020204" pitchFamily="34" charset="0"/>
                          <a:cs typeface="Arial" panose="020B0604020202020204" pitchFamily="34" charset="0"/>
                        </a:rPr>
                        <a:t> must be displayed </a:t>
                      </a:r>
                      <a:r>
                        <a:rPr lang="en-IE" sz="1200" dirty="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9383267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93%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1696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a:t>Child Safeguarding Statement | </a:t>
            </a:r>
            <a:r>
              <a:rPr lang="en-IE" sz="1800" b="0" dirty="0"/>
              <a:t>Furnished and made available </a:t>
            </a:r>
          </a:p>
        </p:txBody>
      </p:sp>
      <p:sp>
        <p:nvSpPr>
          <p:cNvPr id="12" name="Rectangle 11"/>
          <p:cNvSpPr/>
          <p:nvPr/>
        </p:nvSpPr>
        <p:spPr>
          <a:xfrm>
            <a:off x="208902" y="2647950"/>
            <a:ext cx="6344298" cy="89255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All staff had been furnished with a copy of their service’s Child Safeguarding Statement. </a:t>
            </a:r>
            <a:endParaRPr kumimoji="0" lang="en-IE" sz="11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279486421"/>
              </p:ext>
            </p:extLst>
          </p:nvPr>
        </p:nvGraphicFramePr>
        <p:xfrm>
          <a:off x="265404" y="971550"/>
          <a:ext cx="6059196" cy="155956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Tusla – Child and Family Agency.</a:t>
                      </a:r>
                    </a:p>
                    <a:p>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45621171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100%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
        <p:nvSpPr>
          <p:cNvPr id="4" name="TextBox 3">
            <a:extLst>
              <a:ext uri="{FF2B5EF4-FFF2-40B4-BE49-F238E27FC236}">
                <a16:creationId xmlns:a16="http://schemas.microsoft.com/office/drawing/2014/main" id="{FAFE6653-C517-BCBC-073C-7CC52D3B59AD}"/>
              </a:ext>
            </a:extLst>
          </p:cNvPr>
          <p:cNvSpPr txBox="1"/>
          <p:nvPr/>
        </p:nvSpPr>
        <p:spPr>
          <a:xfrm>
            <a:off x="265404" y="4008836"/>
            <a:ext cx="8116596" cy="276999"/>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a:ln>
                  <a:noFill/>
                </a:ln>
                <a:solidFill>
                  <a:prstClr val="black"/>
                </a:solidFill>
                <a:effectLst/>
                <a:uLnTx/>
                <a:uFillTx/>
              </a:rPr>
              <a:t>*</a:t>
            </a:r>
            <a:r>
              <a:rPr kumimoji="0" lang="en-IE" sz="1200" b="0" i="0" u="none" strike="noStrike" kern="0" cap="none" spc="0" normalizeH="0" baseline="0" noProof="0" dirty="0">
                <a:ln>
                  <a:noFill/>
                </a:ln>
                <a:solidFill>
                  <a:srgbClr val="FF0000"/>
                </a:solidFill>
                <a:effectLst/>
                <a:uLnTx/>
                <a:uFillTx/>
              </a:rPr>
              <a:t>Please note that findings for this requirement are based on signed declarations of compliance by Service Managers.</a:t>
            </a:r>
          </a:p>
        </p:txBody>
      </p:sp>
    </p:spTree>
    <p:extLst>
      <p:ext uri="{BB962C8B-B14F-4D97-AF65-F5344CB8AC3E}">
        <p14:creationId xmlns:p14="http://schemas.microsoft.com/office/powerpoint/2010/main" val="2721157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a:t>Child Safeguarding Statement | </a:t>
            </a:r>
            <a:r>
              <a:rPr lang="en-IE" sz="1800" b="0" dirty="0"/>
              <a:t>Review </a:t>
            </a:r>
          </a:p>
        </p:txBody>
      </p:sp>
      <p:sp>
        <p:nvSpPr>
          <p:cNvPr id="12" name="Rectangle 11"/>
          <p:cNvSpPr/>
          <p:nvPr/>
        </p:nvSpPr>
        <p:spPr>
          <a:xfrm>
            <a:off x="184741" y="2547372"/>
            <a:ext cx="6063659" cy="163121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Not all services could evidence that their CSSs had been reviewed within the legislative timeframe e.g. previous CSSs could not be produced or they were dated more than 24 months prior to the date on the current CSS.</a:t>
            </a: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Some risk assessments were not dated so it was unclear whether these had been reviewed alongside Child Safeguarding Statements. </a:t>
            </a:r>
          </a:p>
        </p:txBody>
      </p:sp>
      <p:graphicFrame>
        <p:nvGraphicFramePr>
          <p:cNvPr id="16" name="Table 15"/>
          <p:cNvGraphicFramePr>
            <a:graphicFrameLocks noGrp="1"/>
          </p:cNvGraphicFramePr>
          <p:nvPr>
            <p:extLst>
              <p:ext uri="{D42A27DB-BD31-4B8C-83A1-F6EECF244321}">
                <p14:modId xmlns:p14="http://schemas.microsoft.com/office/powerpoint/2010/main" val="1823747131"/>
              </p:ext>
            </p:extLst>
          </p:nvPr>
        </p:nvGraphicFramePr>
        <p:xfrm>
          <a:off x="265404" y="971550"/>
          <a:ext cx="5889140" cy="1559560"/>
        </p:xfrm>
        <a:graphic>
          <a:graphicData uri="http://schemas.openxmlformats.org/drawingml/2006/table">
            <a:tbl>
              <a:tblPr firstRow="1" bandRow="1">
                <a:tableStyleId>{5C22544A-7EE6-4342-B048-85BDC9FD1C3A}</a:tableStyleId>
              </a:tblPr>
              <a:tblGrid>
                <a:gridCol w="5889140">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a:latin typeface="Arial" panose="020B0604020202020204" pitchFamily="34" charset="0"/>
                          <a:cs typeface="Arial" panose="020B0604020202020204" pitchFamily="34" charset="0"/>
                        </a:rPr>
                        <a:t> </a:t>
                      </a:r>
                      <a:r>
                        <a:rPr lang="en-IE" sz="1200" dirty="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6687151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57%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6586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a:t>Child Protection &amp; Welfare Policy | </a:t>
            </a:r>
            <a:r>
              <a:rPr lang="en-IE" sz="1800" b="0" dirty="0"/>
              <a:t>Appendix 3 or equivalent </a:t>
            </a:r>
          </a:p>
        </p:txBody>
      </p:sp>
      <p:sp>
        <p:nvSpPr>
          <p:cNvPr id="12" name="Rectangle 11"/>
          <p:cNvSpPr/>
          <p:nvPr/>
        </p:nvSpPr>
        <p:spPr>
          <a:xfrm>
            <a:off x="184741" y="2547372"/>
            <a:ext cx="5911259" cy="132343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Appendix 3 of the HSE CPW Policy was retained by line managers and was signed by all staff.</a:t>
            </a: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387237342"/>
              </p:ext>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All</a:t>
                      </a:r>
                      <a:r>
                        <a:rPr lang="en-IE" sz="1200" baseline="0" dirty="0">
                          <a:latin typeface="Arial" panose="020B0604020202020204" pitchFamily="34" charset="0"/>
                          <a:cs typeface="Arial" panose="020B0604020202020204" pitchFamily="34" charset="0"/>
                        </a:rPr>
                        <a:t> </a:t>
                      </a:r>
                      <a:r>
                        <a:rPr lang="en-IE" sz="1200" dirty="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a:latin typeface="Arial" panose="020B0604020202020204" pitchFamily="34" charset="0"/>
                          <a:cs typeface="Arial" panose="020B0604020202020204" pitchFamily="34" charset="0"/>
                        </a:rPr>
                        <a:t> Service's</a:t>
                      </a:r>
                      <a:r>
                        <a:rPr lang="en-IE" sz="1200" dirty="0">
                          <a:latin typeface="Arial" panose="020B0604020202020204" pitchFamily="34" charset="0"/>
                          <a:cs typeface="Arial" panose="020B0604020202020204" pitchFamily="34" charset="0"/>
                        </a:rPr>
                        <a:t> Child Protection and Welfare Policy. </a:t>
                      </a:r>
                    </a:p>
                    <a:p>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056597004"/>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100%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
        <p:nvSpPr>
          <p:cNvPr id="3" name="TextBox 2">
            <a:extLst>
              <a:ext uri="{FF2B5EF4-FFF2-40B4-BE49-F238E27FC236}">
                <a16:creationId xmlns:a16="http://schemas.microsoft.com/office/drawing/2014/main" id="{E82B0222-9285-3D0A-DD6E-80AF60D32EDA}"/>
              </a:ext>
            </a:extLst>
          </p:cNvPr>
          <p:cNvSpPr txBox="1"/>
          <p:nvPr/>
        </p:nvSpPr>
        <p:spPr>
          <a:xfrm>
            <a:off x="265404" y="4008836"/>
            <a:ext cx="8116596" cy="276999"/>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a:ln>
                  <a:noFill/>
                </a:ln>
                <a:solidFill>
                  <a:srgbClr val="FF0000"/>
                </a:solidFill>
                <a:effectLst/>
                <a:uLnTx/>
                <a:uFillTx/>
              </a:rPr>
              <a:t>*Please note that findings for this requirement are based on signed declarations of compliance by Service Managers.</a:t>
            </a:r>
          </a:p>
        </p:txBody>
      </p:sp>
    </p:spTree>
    <p:extLst>
      <p:ext uri="{BB962C8B-B14F-4D97-AF65-F5344CB8AC3E}">
        <p14:creationId xmlns:p14="http://schemas.microsoft.com/office/powerpoint/2010/main" val="861970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a:t>Mandatory Training | </a:t>
            </a:r>
            <a:r>
              <a:rPr lang="en-IE" sz="1800" b="0" dirty="0"/>
              <a:t>'An Introduction to Children First' 3 yearly </a:t>
            </a:r>
          </a:p>
        </p:txBody>
      </p:sp>
      <p:sp>
        <p:nvSpPr>
          <p:cNvPr id="12" name="Rectangle 11"/>
          <p:cNvSpPr/>
          <p:nvPr/>
        </p:nvSpPr>
        <p:spPr>
          <a:xfrm>
            <a:off x="184741" y="2547372"/>
            <a:ext cx="6063659" cy="212365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Mandatory Children First training ‘An Introduction to Children First’ was up to date for all staff.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Certificates of completion were retained on file by line management.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2000" dirty="0">
              <a:latin typeface="Arial" panose="020B0604020202020204" pitchFamily="34" charset="0"/>
              <a:cs typeface="Arial" panose="020B0604020202020204" pitchFamily="34" charset="0"/>
            </a:endParaRPr>
          </a:p>
          <a:p>
            <a:pPr marL="271463">
              <a:defRPr/>
            </a:pPr>
            <a:r>
              <a:rPr lang="en-IE" sz="1200" dirty="0">
                <a:solidFill>
                  <a:srgbClr val="FF0000"/>
                </a:solidFill>
              </a:rPr>
              <a:t>*Please note that findings for this requirement are based on signed declarations of compliance by the Service Managers only.</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619467034"/>
              </p:ext>
            </p:extLst>
          </p:nvPr>
        </p:nvGraphicFramePr>
        <p:xfrm>
          <a:off x="265404" y="971550"/>
          <a:ext cx="5982996" cy="155956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101716046"/>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100%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55316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4971"/>
            <a:ext cx="8305800" cy="369332"/>
          </a:xfrm>
        </p:spPr>
        <p:txBody>
          <a:bodyPr/>
          <a:lstStyle/>
          <a:p>
            <a:r>
              <a:rPr lang="en-IE" dirty="0"/>
              <a:t>Child Protection &amp; Welfare Records | </a:t>
            </a:r>
            <a:r>
              <a:rPr lang="en-IE" sz="1800" b="0" dirty="0"/>
              <a:t>Record storage</a:t>
            </a:r>
          </a:p>
        </p:txBody>
      </p:sp>
      <p:sp>
        <p:nvSpPr>
          <p:cNvPr id="12" name="Rectangle 11"/>
          <p:cNvSpPr/>
          <p:nvPr/>
        </p:nvSpPr>
        <p:spPr>
          <a:xfrm>
            <a:off x="184741" y="2547372"/>
            <a:ext cx="6139859"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In one service there was no clear written procedure in place in relation to the storage of child protection and welfare records. The management of records in relation to non-service users was also unclear.   </a:t>
            </a: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680773898"/>
              </p:ext>
            </p:extLst>
          </p:nvPr>
        </p:nvGraphicFramePr>
        <p:xfrm>
          <a:off x="265404" y="971550"/>
          <a:ext cx="5906796" cy="1376680"/>
        </p:xfrm>
        <a:graphic>
          <a:graphicData uri="http://schemas.openxmlformats.org/drawingml/2006/table">
            <a:tbl>
              <a:tblPr firstRow="1" bandRow="1">
                <a:tableStyleId>{5C22544A-7EE6-4342-B048-85BDC9FD1C3A}</a:tableStyleId>
              </a:tblPr>
              <a:tblGrid>
                <a:gridCol w="59067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a:latin typeface="Arial" panose="020B0604020202020204" pitchFamily="34" charset="0"/>
                          <a:cs typeface="Arial" panose="020B0604020202020204" pitchFamily="34" charset="0"/>
                        </a:rPr>
                        <a:t> </a:t>
                      </a:r>
                      <a:r>
                        <a:rPr lang="en-IE" sz="1200" dirty="0">
                          <a:latin typeface="Arial" panose="020B0604020202020204" pitchFamily="34" charset="0"/>
                          <a:cs typeface="Arial" panose="020B0604020202020204" pitchFamily="34" charset="0"/>
                        </a:rPr>
                        <a:t>confidential nature of the information. </a:t>
                      </a:r>
                    </a:p>
                    <a:p>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9557938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93%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554538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a:t>CP&amp;W Concerns | </a:t>
            </a:r>
            <a:r>
              <a:rPr lang="en-IE" sz="1800" b="0" dirty="0"/>
              <a:t>Reporting Procedure</a:t>
            </a:r>
          </a:p>
        </p:txBody>
      </p:sp>
      <p:sp>
        <p:nvSpPr>
          <p:cNvPr id="12" name="Rectangle 11"/>
          <p:cNvSpPr/>
          <p:nvPr/>
        </p:nvSpPr>
        <p:spPr>
          <a:xfrm>
            <a:off x="265404" y="2647950"/>
            <a:ext cx="6744996"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All services had procedures in place for reporting child protection and welfare concerns.  </a:t>
            </a:r>
          </a:p>
        </p:txBody>
      </p:sp>
      <p:graphicFrame>
        <p:nvGraphicFramePr>
          <p:cNvPr id="16" name="Table 15"/>
          <p:cNvGraphicFramePr>
            <a:graphicFrameLocks noGrp="1"/>
          </p:cNvGraphicFramePr>
          <p:nvPr>
            <p:extLst>
              <p:ext uri="{D42A27DB-BD31-4B8C-83A1-F6EECF244321}">
                <p14:modId xmlns:p14="http://schemas.microsoft.com/office/powerpoint/2010/main" val="3468319008"/>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11830040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100%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357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a:t>Level One Compliance | </a:t>
            </a:r>
            <a:r>
              <a:rPr lang="en-IE" sz="1800" b="0" dirty="0"/>
              <a:t>Self-Audit Checklist </a:t>
            </a:r>
          </a:p>
        </p:txBody>
      </p:sp>
      <p:sp>
        <p:nvSpPr>
          <p:cNvPr id="12" name="Rectangle 11"/>
          <p:cNvSpPr/>
          <p:nvPr/>
        </p:nvSpPr>
        <p:spPr>
          <a:xfrm>
            <a:off x="184741" y="2547372"/>
            <a:ext cx="5911259" cy="67710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400" b="1" dirty="0">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Two services could not </a:t>
            </a:r>
            <a:r>
              <a:rPr lang="en-IE" sz="1200" dirty="0">
                <a:latin typeface="Arial" panose="020B0604020202020204" pitchFamily="34" charset="0"/>
                <a:cs typeface="Arial" panose="020B0604020202020204" pitchFamily="34" charset="0"/>
              </a:rPr>
              <a:t>evidence that self-audit checklists are completed annually. </a:t>
            </a:r>
            <a:r>
              <a:rPr kumimoji="0" lang="en-IE" sz="1200" b="0" i="0" u="none" strike="noStrike" kern="0" cap="none" spc="0" normalizeH="0" noProof="0" dirty="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a:latin typeface="Arial" panose="020B0604020202020204" pitchFamily="34" charset="0"/>
                          <a:cs typeface="Arial" panose="020B0604020202020204" pitchFamily="34" charset="0"/>
                        </a:rPr>
                        <a:t>Children First Act 2015</a:t>
                      </a: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a:latin typeface="Arial" panose="020B0604020202020204" pitchFamily="34" charset="0"/>
                          <a:cs typeface="Arial" panose="020B0604020202020204" pitchFamily="34" charset="0"/>
                        </a:rPr>
                        <a:t>Requirement</a:t>
                      </a:r>
                    </a:p>
                    <a:p>
                      <a:endParaRPr lang="en-IE" sz="1200" dirty="0">
                        <a:latin typeface="Arial" panose="020B0604020202020204" pitchFamily="34" charset="0"/>
                        <a:cs typeface="Arial" panose="020B0604020202020204" pitchFamily="34" charset="0"/>
                      </a:endParaRPr>
                    </a:p>
                    <a:p>
                      <a:r>
                        <a:rPr lang="en-IE" sz="1200" dirty="0">
                          <a:latin typeface="Arial" panose="020B0604020202020204" pitchFamily="34" charset="0"/>
                          <a:cs typeface="Arial" panose="020B0604020202020204" pitchFamily="34" charset="0"/>
                        </a:rPr>
                        <a:t>The HSE Children First Implementation and Compliance Self-Audit Checklist must be completed annually by HSE and HSE Funded Services and made available on request.</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3589180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a:solidFill>
                            <a:srgbClr val="000000"/>
                          </a:solidFill>
                          <a:effectLst/>
                          <a:latin typeface="Arial" panose="020B0604020202020204" pitchFamily="34" charset="0"/>
                        </a:rPr>
                        <a:t>Overall Findings</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a:solidFill>
                            <a:srgbClr val="000000"/>
                          </a:solidFill>
                          <a:effectLst/>
                          <a:latin typeface="Arial" panose="020B0604020202020204" pitchFamily="34" charset="0"/>
                        </a:rPr>
                        <a:t>Compliant</a:t>
                      </a:r>
                      <a:r>
                        <a:rPr lang="en-IE" sz="1050" b="0" i="0" u="none" strike="noStrike" baseline="0" dirty="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a:solidFill>
                            <a:srgbClr val="000000"/>
                          </a:solidFill>
                          <a:effectLst/>
                          <a:latin typeface="Arial" panose="020B0604020202020204" pitchFamily="34" charset="0"/>
                        </a:rPr>
                        <a:t>Partial Compliance </a:t>
                      </a: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a:solidFill>
                            <a:srgbClr val="000000"/>
                          </a:solidFill>
                          <a:effectLst/>
                          <a:latin typeface="Arial" panose="020B0604020202020204" pitchFamily="34" charset="0"/>
                        </a:rPr>
                        <a:t>No</a:t>
                      </a:r>
                      <a:r>
                        <a:rPr lang="en-IE" sz="1050" b="0" i="0" u="none" strike="noStrike" baseline="0" dirty="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a:solidFill>
                            <a:srgbClr val="000000"/>
                          </a:solidFill>
                          <a:effectLst/>
                          <a:latin typeface="Arial" panose="020B0604020202020204" pitchFamily="34" charset="0"/>
                        </a:rPr>
                        <a:t>86% Compliance Rate</a:t>
                      </a: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25180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Services</a:t>
            </a:r>
            <a:r>
              <a:rPr spc="-20" dirty="0"/>
              <a:t> </a:t>
            </a:r>
            <a:r>
              <a:rPr dirty="0"/>
              <a:t>selected</a:t>
            </a:r>
            <a:r>
              <a:rPr spc="-30" dirty="0"/>
              <a:t> </a:t>
            </a:r>
            <a:r>
              <a:rPr dirty="0"/>
              <a:t>for</a:t>
            </a:r>
            <a:r>
              <a:rPr spc="-114" dirty="0"/>
              <a:t> </a:t>
            </a:r>
            <a:r>
              <a:rPr lang="en-IE" dirty="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endParaRPr dirty="0"/>
          </a:p>
        </p:txBody>
      </p:sp>
      <p:sp>
        <p:nvSpPr>
          <p:cNvPr id="4" name="object 4"/>
          <p:cNvSpPr txBox="1"/>
          <p:nvPr/>
        </p:nvSpPr>
        <p:spPr>
          <a:xfrm>
            <a:off x="416435" y="1428750"/>
            <a:ext cx="8117966" cy="2852063"/>
          </a:xfrm>
          <a:prstGeom prst="rect">
            <a:avLst/>
          </a:prstGeom>
        </p:spPr>
        <p:txBody>
          <a:bodyPr vert="horz" wrap="square" lIns="0" tIns="0" rIns="0" bIns="0" rtlCol="0">
            <a:spAutoFit/>
          </a:bodyPr>
          <a:lstStyle/>
          <a:p>
            <a:pPr marL="354965" indent="-342265">
              <a:lnSpc>
                <a:spcPts val="1920"/>
              </a:lnSpc>
              <a:buClr>
                <a:srgbClr val="F66946"/>
              </a:buClr>
              <a:buSzPct val="119444"/>
              <a:buFont typeface="Arial" panose="020B0604020202020204" pitchFamily="34" charset="0"/>
              <a:buChar char="•"/>
              <a:tabLst>
                <a:tab pos="354965" algn="l"/>
              </a:tabLst>
            </a:pPr>
            <a:r>
              <a:rPr lang="en-IE" sz="1600" dirty="0">
                <a:solidFill>
                  <a:schemeClr val="tx1"/>
                </a:solidFill>
                <a:latin typeface="Arial" panose="020B0604020202020204" pitchFamily="34" charset="0"/>
                <a:cs typeface="Arial" panose="020B0604020202020204" pitchFamily="34" charset="0"/>
              </a:rPr>
              <a:t>Public Health Nursing (PHN) services </a:t>
            </a:r>
            <a:r>
              <a:rPr lang="en-IE" sz="1600" dirty="0" smtClean="0">
                <a:solidFill>
                  <a:schemeClr val="tx1"/>
                </a:solidFill>
                <a:latin typeface="Arial" panose="020B0604020202020204" pitchFamily="34" charset="0"/>
                <a:cs typeface="Arial" panose="020B0604020202020204" pitchFamily="34" charset="0"/>
              </a:rPr>
              <a:t>were </a:t>
            </a:r>
            <a:r>
              <a:rPr lang="en-IE" sz="1600" dirty="0">
                <a:solidFill>
                  <a:schemeClr val="tx1"/>
                </a:solidFill>
                <a:latin typeface="Arial" panose="020B0604020202020204" pitchFamily="34" charset="0"/>
                <a:cs typeface="Arial" panose="020B0604020202020204" pitchFamily="34" charset="0"/>
              </a:rPr>
              <a:t>selected to undergo HSE Children First Compliance Assurance Checks in Q1 2025. </a:t>
            </a:r>
          </a:p>
          <a:p>
            <a:pPr marL="12700">
              <a:lnSpc>
                <a:spcPts val="1920"/>
              </a:lnSpc>
              <a:buClr>
                <a:srgbClr val="F66946"/>
              </a:buClr>
              <a:buSzPct val="119444"/>
              <a:tabLst>
                <a:tab pos="354965" algn="l"/>
              </a:tabLst>
            </a:pPr>
            <a:endParaRPr lang="en-IE" sz="1600" dirty="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a:solidFill>
                  <a:schemeClr val="tx1"/>
                </a:solidFill>
                <a:latin typeface="Arial" panose="020B0604020202020204" pitchFamily="34" charset="0"/>
                <a:cs typeface="Arial" panose="020B0604020202020204" pitchFamily="34" charset="0"/>
              </a:rPr>
              <a:t>Directors of Public Health </a:t>
            </a:r>
            <a:r>
              <a:rPr lang="en-IE" sz="1600" dirty="0" smtClean="0">
                <a:solidFill>
                  <a:schemeClr val="tx1"/>
                </a:solidFill>
                <a:latin typeface="Arial" panose="020B0604020202020204" pitchFamily="34" charset="0"/>
                <a:cs typeface="Arial" panose="020B0604020202020204" pitchFamily="34" charset="0"/>
              </a:rPr>
              <a:t>Nursing </a:t>
            </a:r>
            <a:r>
              <a:rPr lang="en-IE" sz="1600" dirty="0">
                <a:solidFill>
                  <a:schemeClr val="tx1"/>
                </a:solidFill>
                <a:latin typeface="Arial" panose="020B0604020202020204" pitchFamily="34" charset="0"/>
                <a:cs typeface="Arial" panose="020B0604020202020204" pitchFamily="34" charset="0"/>
              </a:rPr>
              <a:t>and Heads of Service for Primary Care were invited to attend an Information Session which took place on 27 February 2025 and all were provided with a copy of the </a:t>
            </a:r>
            <a:r>
              <a:rPr lang="en-IE" sz="1600" dirty="0">
                <a:solidFill>
                  <a:schemeClr val="tx1"/>
                </a:solidFill>
                <a:latin typeface="Arial" panose="020B0604020202020204" pitchFamily="34" charset="0"/>
                <a:cs typeface="Arial" panose="020B0604020202020204" pitchFamily="34" charset="0"/>
                <a:hlinkClick r:id="rId2"/>
              </a:rPr>
              <a:t>HSE Children First Compliance Assurance Framework</a:t>
            </a:r>
            <a:r>
              <a:rPr lang="en-IE" sz="1600" dirty="0">
                <a:solidFill>
                  <a:schemeClr val="tx1"/>
                </a:solidFill>
                <a:latin typeface="Arial" panose="020B0604020202020204" pitchFamily="34" charset="0"/>
                <a:cs typeface="Arial" panose="020B0604020202020204" pitchFamily="34" charset="0"/>
              </a:rPr>
              <a:t>. </a:t>
            </a:r>
          </a:p>
          <a:p>
            <a:pPr marL="12700">
              <a:lnSpc>
                <a:spcPts val="1920"/>
              </a:lnSpc>
              <a:buClr>
                <a:srgbClr val="F66946"/>
              </a:buClr>
              <a:buSzPct val="119444"/>
              <a:tabLst>
                <a:tab pos="354965" algn="l"/>
              </a:tabLst>
            </a:pPr>
            <a:endParaRPr lang="en-IE" sz="1600" dirty="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14 </a:t>
            </a:r>
            <a:r>
              <a:rPr lang="en-IE" sz="1600" dirty="0">
                <a:solidFill>
                  <a:schemeClr val="tx1"/>
                </a:solidFill>
                <a:latin typeface="Arial" panose="020B0604020202020204" pitchFamily="34" charset="0"/>
                <a:cs typeface="Arial" panose="020B0604020202020204" pitchFamily="34" charset="0"/>
              </a:rPr>
              <a:t>PHN Services were randomly selected to undergo a Check.</a:t>
            </a:r>
          </a:p>
          <a:p>
            <a:pPr marL="12700">
              <a:lnSpc>
                <a:spcPts val="1920"/>
              </a:lnSpc>
              <a:buClr>
                <a:srgbClr val="F66946"/>
              </a:buClr>
              <a:buSzPct val="119444"/>
              <a:tabLst>
                <a:tab pos="354965" algn="l"/>
              </a:tabLst>
            </a:pPr>
            <a:r>
              <a:rPr lang="en-IE" sz="1600" dirty="0">
                <a:solidFill>
                  <a:schemeClr val="tx1"/>
                </a:solidFill>
                <a:latin typeface="Arial" panose="020B0604020202020204" pitchFamily="34" charset="0"/>
                <a:cs typeface="Arial" panose="020B0604020202020204" pitchFamily="34" charset="0"/>
              </a:rPr>
              <a:t> </a:t>
            </a:r>
          </a:p>
          <a:p>
            <a:pPr marL="354965" indent="-342265">
              <a:lnSpc>
                <a:spcPts val="1920"/>
              </a:lnSpc>
              <a:buClr>
                <a:srgbClr val="F66946"/>
              </a:buClr>
              <a:buSzPct val="119444"/>
              <a:buFont typeface="Arial" panose="020B0604020202020204" pitchFamily="34" charset="0"/>
              <a:buChar char="•"/>
              <a:tabLst>
                <a:tab pos="354965" algn="l"/>
              </a:tabLst>
            </a:pPr>
            <a:r>
              <a:rPr lang="en-IE" sz="1600" dirty="0">
                <a:solidFill>
                  <a:schemeClr val="tx1"/>
                </a:solidFill>
                <a:latin typeface="Arial" panose="020B0604020202020204" pitchFamily="34" charset="0"/>
                <a:cs typeface="Arial" panose="020B0604020202020204" pitchFamily="34" charset="0"/>
              </a:rPr>
              <a:t>Compliance Assurance Checks took place between February and May 2025.</a:t>
            </a:r>
          </a:p>
          <a:p>
            <a:pPr marL="12700">
              <a:lnSpc>
                <a:spcPct val="150000"/>
              </a:lnSpc>
              <a:buClr>
                <a:srgbClr val="F66946"/>
              </a:buClr>
              <a:buSzPct val="119444"/>
              <a:tabLst>
                <a:tab pos="354965" algn="l"/>
              </a:tabLst>
            </a:pPr>
            <a:endParaRPr lang="en-IE" sz="18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a:t>HSE Children First National Office</a:t>
            </a:r>
            <a:r>
              <a:rPr lang="en-IE" sz="1600" dirty="0"/>
              <a:t/>
            </a:r>
            <a:br>
              <a:rPr lang="en-IE" sz="1600" dirty="0"/>
            </a:br>
            <a:r>
              <a:rPr lang="en-IE" sz="1600" b="0" dirty="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algn="ctr">
              <a:lnSpc>
                <a:spcPct val="100000"/>
              </a:lnSpc>
              <a:spcBef>
                <a:spcPts val="100"/>
              </a:spcBef>
            </a:pPr>
            <a:endParaRPr lang="en-IE" sz="2000" b="1" spc="-10" dirty="0">
              <a:solidFill>
                <a:srgbClr val="FFFFFF"/>
              </a:solidFill>
              <a:latin typeface="Arial"/>
              <a:cs typeface="Arial"/>
            </a:endParaRPr>
          </a:p>
          <a:p>
            <a:pPr marL="12700" algn="ctr">
              <a:lnSpc>
                <a:spcPct val="100000"/>
              </a:lnSpc>
              <a:spcBef>
                <a:spcPts val="100"/>
              </a:spcBef>
            </a:pPr>
            <a:r>
              <a:rPr sz="2000" b="1" spc="-10" dirty="0" err="1">
                <a:solidFill>
                  <a:srgbClr val="FFFFFF"/>
                </a:solidFill>
                <a:latin typeface="Arial"/>
                <a:cs typeface="Arial"/>
              </a:rPr>
              <a:t>ww</a:t>
            </a:r>
            <a:r>
              <a:rPr lang="en-IE" sz="2000" b="1" spc="-10" dirty="0">
                <a:solidFill>
                  <a:srgbClr val="FFFFFF"/>
                </a:solidFill>
                <a:latin typeface="Arial"/>
                <a:cs typeface="Arial"/>
              </a:rPr>
              <a:t>w</a:t>
            </a:r>
            <a:r>
              <a:rPr sz="2000" b="1" spc="-10" dirty="0">
                <a:solidFill>
                  <a:srgbClr val="FFFFFF"/>
                </a:solidFill>
                <a:latin typeface="Arial"/>
                <a:cs typeface="Arial"/>
              </a:rPr>
              <a:t>.hse.ie/</a:t>
            </a:r>
            <a:r>
              <a:rPr sz="2000" b="1" spc="-10" dirty="0" err="1">
                <a:solidFill>
                  <a:srgbClr val="FFFFFF"/>
                </a:solidFill>
                <a:latin typeface="Arial"/>
                <a:cs typeface="Arial"/>
              </a:rPr>
              <a:t>childrenfirst</a:t>
            </a:r>
            <a:endParaRPr sz="20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l">
              <a:lnSpc>
                <a:spcPct val="100000"/>
              </a:lnSpc>
              <a:spcBef>
                <a:spcPts val="105"/>
              </a:spcBef>
            </a:pPr>
            <a:r>
              <a:rPr lang="en-IE" sz="3200" dirty="0"/>
              <a:t>Overview of Findings</a:t>
            </a:r>
            <a:endParaRPr sz="1600" b="0" dirty="0"/>
          </a:p>
        </p:txBody>
      </p:sp>
    </p:spTree>
    <p:extLst>
      <p:ext uri="{BB962C8B-B14F-4D97-AF65-F5344CB8AC3E}">
        <p14:creationId xmlns:p14="http://schemas.microsoft.com/office/powerpoint/2010/main" val="985014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a:t>Overview of</a:t>
            </a:r>
            <a:r>
              <a:rPr spc="-55" dirty="0"/>
              <a:t> </a:t>
            </a:r>
            <a:r>
              <a:rPr dirty="0"/>
              <a:t>Findings</a:t>
            </a:r>
            <a:r>
              <a:rPr lang="en-IE" dirty="0"/>
              <a:t> | </a:t>
            </a:r>
            <a:r>
              <a:rPr lang="en-IE" sz="1800" dirty="0"/>
              <a:t>14 HSE PHN services in total</a:t>
            </a:r>
            <a:endParaRPr sz="1800" b="0" spc="-20" dirty="0">
              <a:solidFill>
                <a:srgbClr val="FF0000"/>
              </a:solidFill>
            </a:endParaRPr>
          </a:p>
        </p:txBody>
      </p:sp>
      <p:sp>
        <p:nvSpPr>
          <p:cNvPr id="3" name="TextBox 2"/>
          <p:cNvSpPr txBox="1"/>
          <p:nvPr/>
        </p:nvSpPr>
        <p:spPr>
          <a:xfrm>
            <a:off x="457195" y="3942279"/>
            <a:ext cx="7924800"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100" dirty="0"/>
              <a:t>*Child Safeguarding Statement (CSS)   </a:t>
            </a:r>
          </a:p>
        </p:txBody>
      </p:sp>
      <p:sp>
        <p:nvSpPr>
          <p:cNvPr id="4" name="TextBox 3"/>
          <p:cNvSpPr txBox="1"/>
          <p:nvPr/>
        </p:nvSpPr>
        <p:spPr>
          <a:xfrm>
            <a:off x="457195" y="4400550"/>
            <a:ext cx="8382005"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100" b="0" i="0" u="none" strike="noStrike" kern="0" cap="none" spc="0" normalizeH="0" baseline="0" noProof="0" dirty="0">
                <a:ln>
                  <a:noFill/>
                </a:ln>
                <a:solidFill>
                  <a:sysClr val="windowText" lastClr="000000"/>
                </a:solidFill>
                <a:effectLst/>
                <a:uLnTx/>
                <a:uFillTx/>
              </a:rPr>
              <a:t>Evidence of compliance	              Evidence of partial compliance 	               No evidence of compliance</a:t>
            </a:r>
          </a:p>
        </p:txBody>
      </p:sp>
      <p:sp>
        <p:nvSpPr>
          <p:cNvPr id="6" name="Rectangle 5"/>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2" name="Rectangle 11"/>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prstClr val="white"/>
              </a:solidFill>
              <a:effectLst/>
              <a:uLnTx/>
              <a:uFillTx/>
              <a:latin typeface="Calibri"/>
              <a:ea typeface="+mn-ea"/>
              <a:cs typeface="+mn-cs"/>
            </a:endParaRPr>
          </a:p>
        </p:txBody>
      </p:sp>
      <p:graphicFrame>
        <p:nvGraphicFramePr>
          <p:cNvPr id="2" name="Table 1">
            <a:extLst>
              <a:ext uri="{FF2B5EF4-FFF2-40B4-BE49-F238E27FC236}">
                <a16:creationId xmlns:a16="http://schemas.microsoft.com/office/drawing/2014/main" id="{AC176028-1F25-5A05-717C-16E6D5775677}"/>
              </a:ext>
            </a:extLst>
          </p:cNvPr>
          <p:cNvGraphicFramePr>
            <a:graphicFrameLocks noGrp="1"/>
          </p:cNvGraphicFramePr>
          <p:nvPr>
            <p:extLst>
              <p:ext uri="{D42A27DB-BD31-4B8C-83A1-F6EECF244321}">
                <p14:modId xmlns:p14="http://schemas.microsoft.com/office/powerpoint/2010/main" val="972723293"/>
              </p:ext>
            </p:extLst>
          </p:nvPr>
        </p:nvGraphicFramePr>
        <p:xfrm>
          <a:off x="152400" y="1354877"/>
          <a:ext cx="8839200" cy="2316867"/>
        </p:xfrm>
        <a:graphic>
          <a:graphicData uri="http://schemas.openxmlformats.org/drawingml/2006/table">
            <a:tbl>
              <a:tblPr/>
              <a:tblGrid>
                <a:gridCol w="883920">
                  <a:extLst>
                    <a:ext uri="{9D8B030D-6E8A-4147-A177-3AD203B41FA5}">
                      <a16:colId xmlns:a16="http://schemas.microsoft.com/office/drawing/2014/main" val="3285884232"/>
                    </a:ext>
                  </a:extLst>
                </a:gridCol>
                <a:gridCol w="883920">
                  <a:extLst>
                    <a:ext uri="{9D8B030D-6E8A-4147-A177-3AD203B41FA5}">
                      <a16:colId xmlns:a16="http://schemas.microsoft.com/office/drawing/2014/main" val="4049810809"/>
                    </a:ext>
                  </a:extLst>
                </a:gridCol>
                <a:gridCol w="883920">
                  <a:extLst>
                    <a:ext uri="{9D8B030D-6E8A-4147-A177-3AD203B41FA5}">
                      <a16:colId xmlns:a16="http://schemas.microsoft.com/office/drawing/2014/main" val="3229298174"/>
                    </a:ext>
                  </a:extLst>
                </a:gridCol>
                <a:gridCol w="883920">
                  <a:extLst>
                    <a:ext uri="{9D8B030D-6E8A-4147-A177-3AD203B41FA5}">
                      <a16:colId xmlns:a16="http://schemas.microsoft.com/office/drawing/2014/main" val="3922697609"/>
                    </a:ext>
                  </a:extLst>
                </a:gridCol>
                <a:gridCol w="883920">
                  <a:extLst>
                    <a:ext uri="{9D8B030D-6E8A-4147-A177-3AD203B41FA5}">
                      <a16:colId xmlns:a16="http://schemas.microsoft.com/office/drawing/2014/main" val="1346757412"/>
                    </a:ext>
                  </a:extLst>
                </a:gridCol>
                <a:gridCol w="883920">
                  <a:extLst>
                    <a:ext uri="{9D8B030D-6E8A-4147-A177-3AD203B41FA5}">
                      <a16:colId xmlns:a16="http://schemas.microsoft.com/office/drawing/2014/main" val="3252411368"/>
                    </a:ext>
                  </a:extLst>
                </a:gridCol>
                <a:gridCol w="883920">
                  <a:extLst>
                    <a:ext uri="{9D8B030D-6E8A-4147-A177-3AD203B41FA5}">
                      <a16:colId xmlns:a16="http://schemas.microsoft.com/office/drawing/2014/main" val="3594639939"/>
                    </a:ext>
                  </a:extLst>
                </a:gridCol>
                <a:gridCol w="883920">
                  <a:extLst>
                    <a:ext uri="{9D8B030D-6E8A-4147-A177-3AD203B41FA5}">
                      <a16:colId xmlns:a16="http://schemas.microsoft.com/office/drawing/2014/main" val="2274835463"/>
                    </a:ext>
                  </a:extLst>
                </a:gridCol>
                <a:gridCol w="883920">
                  <a:extLst>
                    <a:ext uri="{9D8B030D-6E8A-4147-A177-3AD203B41FA5}">
                      <a16:colId xmlns:a16="http://schemas.microsoft.com/office/drawing/2014/main" val="2197330482"/>
                    </a:ext>
                  </a:extLst>
                </a:gridCol>
                <a:gridCol w="883920">
                  <a:extLst>
                    <a:ext uri="{9D8B030D-6E8A-4147-A177-3AD203B41FA5}">
                      <a16:colId xmlns:a16="http://schemas.microsoft.com/office/drawing/2014/main" val="1761828502"/>
                    </a:ext>
                  </a:extLst>
                </a:gridCol>
              </a:tblGrid>
              <a:tr h="265972">
                <a:tc gridSpan="5">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400" b="0" i="0" u="none" strike="noStrike" dirty="0">
                          <a:solidFill>
                            <a:srgbClr val="000000"/>
                          </a:solidFill>
                          <a:effectLst/>
                          <a:latin typeface="Arial" panose="020B0604020202020204" pitchFamily="34" charset="0"/>
                        </a:rPr>
                        <a:t>Legislative Requirements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5">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400" b="0" i="0" u="none" strike="noStrike" dirty="0">
                          <a:solidFill>
                            <a:srgbClr val="000000"/>
                          </a:solidFill>
                          <a:effectLst/>
                          <a:latin typeface="Arial" panose="020B0604020202020204" pitchFamily="34" charset="0"/>
                        </a:rPr>
                        <a:t>Policy Requirements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599290958"/>
                  </a:ext>
                </a:extLst>
              </a:tr>
              <a:tr h="679551">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rgbClr val="000000"/>
                          </a:solidFill>
                          <a:effectLst/>
                          <a:latin typeface="Arial" panose="020B0604020202020204" pitchFamily="34" charset="0"/>
                        </a:rPr>
                        <a:t>Sufficient Risk Assessment undertaken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Declaration HSE staff </a:t>
                      </a:r>
                    </a:p>
                    <a:p>
                      <a:pPr algn="ctr" fontAlgn="t"/>
                      <a:r>
                        <a:rPr lang="en-IE" sz="800" b="1" i="0" u="none" strike="noStrike" dirty="0">
                          <a:solidFill>
                            <a:srgbClr val="000000"/>
                          </a:solidFill>
                          <a:effectLst/>
                          <a:latin typeface="Arial" panose="020B0604020202020204" pitchFamily="34" charset="0"/>
                        </a:rPr>
                        <a:t>(appendix 3)</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en-IE" sz="800" b="1" i="0" u="none" strike="noStrike" dirty="0" smtClean="0">
                          <a:solidFill>
                            <a:srgbClr val="000000"/>
                          </a:solidFill>
                          <a:effectLst/>
                          <a:latin typeface="Arial" panose="020B0604020202020204" pitchFamily="34" charset="0"/>
                        </a:rPr>
                        <a:t>ELearning </a:t>
                      </a:r>
                      <a:r>
                        <a:rPr lang="en-IE" sz="800" b="1" i="0" u="none" strike="noStrike" dirty="0">
                          <a:solidFill>
                            <a:srgbClr val="000000"/>
                          </a:solidFill>
                          <a:effectLst/>
                          <a:latin typeface="Arial" panose="020B0604020202020204" pitchFamily="34" charset="0"/>
                        </a:rPr>
                        <a:t>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Mgt Procedure</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Self-Audit Checklist</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300957846"/>
                  </a:ext>
                </a:extLst>
              </a:tr>
              <a:tr h="226443">
                <a:tc>
                  <a:txBody>
                    <a:bodyPr/>
                    <a:lstStyle/>
                    <a:p>
                      <a:pPr lvl="0" algn="ctr" fontAlgn="t"/>
                      <a:r>
                        <a:rPr lang="en-IE" sz="1000" b="1" i="0" u="none" strike="noStrike" dirty="0">
                          <a:solidFill>
                            <a:schemeClr val="tx1"/>
                          </a:solidFill>
                          <a:effectLst/>
                          <a:latin typeface="Arial" panose="020B060402020202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a:solidFill>
                            <a:srgbClr val="000000"/>
                          </a:solidFill>
                          <a:effectLst/>
                          <a:latin typeface="Arial" panose="020B0604020202020204"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215814624"/>
                  </a:ext>
                </a:extLst>
              </a:tr>
              <a:tr h="226443">
                <a:tc>
                  <a:txBody>
                    <a:bodyPr/>
                    <a:lstStyle/>
                    <a:p>
                      <a:pPr lvl="0" algn="ctr" fontAlgn="t"/>
                      <a:r>
                        <a:rPr lang="en-IE" sz="1000" b="1" i="0" u="none" strike="noStrike" dirty="0">
                          <a:solidFill>
                            <a:schemeClr val="tx1"/>
                          </a:solidFill>
                          <a:effectLst/>
                          <a:latin typeface="Arial" panose="020B0604020202020204"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a:solidFill>
                            <a:srgbClr val="000000"/>
                          </a:solidFill>
                          <a:effectLst/>
                          <a:latin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12343503"/>
                  </a:ext>
                </a:extLst>
              </a:tr>
              <a:tr h="226443">
                <a:tc>
                  <a:txBody>
                    <a:bodyPr/>
                    <a:lstStyle/>
                    <a:p>
                      <a:pPr lvl="0"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a:solidFill>
                            <a:schemeClr val="tx1"/>
                          </a:solidFill>
                          <a:effectLst/>
                          <a:latin typeface="Arial" panose="020B060402020202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70875293"/>
                  </a:ext>
                </a:extLst>
              </a:tr>
              <a:tr h="692015">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21%</a:t>
                      </a:r>
                    </a:p>
                    <a:p>
                      <a:pPr algn="ctr" fontAlgn="t"/>
                      <a:r>
                        <a:rPr lang="en-IE" sz="800" b="1" i="0" u="none" strike="noStrike" dirty="0">
                          <a:solidFill>
                            <a:schemeClr val="tx1"/>
                          </a:solidFill>
                          <a:effectLst/>
                          <a:latin typeface="Arial" panose="020B0604020202020204" pitchFamily="34" charset="0"/>
                        </a:rPr>
                        <a:t>Evidence full compliance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50%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93%</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57%</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93%</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IE" sz="800" b="1" i="0" u="none" strike="noStrike" dirty="0">
                        <a:solidFill>
                          <a:schemeClr val="tx1"/>
                        </a:solidFill>
                        <a:effectLst/>
                        <a:latin typeface="Arial" panose="020B0604020202020204" pitchFamily="34" charset="0"/>
                      </a:endParaRPr>
                    </a:p>
                    <a:p>
                      <a:pPr algn="ctr" fontAlgn="t"/>
                      <a:r>
                        <a:rPr lang="en-IE" sz="800" b="1" i="0" u="none" strike="noStrike" dirty="0">
                          <a:solidFill>
                            <a:schemeClr val="tx1"/>
                          </a:solidFill>
                          <a:effectLst/>
                          <a:latin typeface="Arial" panose="020B0604020202020204" pitchFamily="34" charset="0"/>
                        </a:rPr>
                        <a:t>86%</a:t>
                      </a:r>
                    </a:p>
                    <a:p>
                      <a:pPr algn="ctr" fontAlgn="t"/>
                      <a:r>
                        <a:rPr lang="en-IE" sz="800" b="1" i="0" u="none" strike="noStrike" dirty="0">
                          <a:solidFill>
                            <a:schemeClr val="tx1"/>
                          </a:solidFill>
                          <a:effectLst/>
                          <a:latin typeface="Arial" panose="020B0604020202020204" pitchFamily="34" charset="0"/>
                        </a:rPr>
                        <a:t>Evidence full compliance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1783474"/>
                  </a:ext>
                </a:extLst>
              </a:tr>
            </a:tbl>
          </a:graphicData>
        </a:graphic>
      </p:graphicFrame>
    </p:spTree>
    <p:extLst>
      <p:ext uri="{BB962C8B-B14F-4D97-AF65-F5344CB8AC3E}">
        <p14:creationId xmlns:p14="http://schemas.microsoft.com/office/powerpoint/2010/main" val="83223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a:t>Summary of Findings</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3932311253"/>
              </p:ext>
            </p:extLst>
          </p:nvPr>
        </p:nvGraphicFramePr>
        <p:xfrm>
          <a:off x="304800" y="2419350"/>
          <a:ext cx="8306815" cy="4171949"/>
        </p:xfrm>
        <a:graphic>
          <a:graphicData uri="http://schemas.openxmlformats.org/drawingml/2006/table">
            <a:tbl>
              <a:tblPr firstRow="1" bandRow="1">
                <a:tableStyleId>{5C22544A-7EE6-4342-B048-85BDC9FD1C3A}</a:tableStyleId>
              </a:tblPr>
              <a:tblGrid>
                <a:gridCol w="8306815">
                  <a:extLst>
                    <a:ext uri="{9D8B030D-6E8A-4147-A177-3AD203B41FA5}">
                      <a16:colId xmlns:a16="http://schemas.microsoft.com/office/drawing/2014/main" val="361165049"/>
                    </a:ext>
                  </a:extLst>
                </a:gridCol>
              </a:tblGrid>
              <a:tr h="3057724">
                <a:tc>
                  <a:txBody>
                    <a:bodyPr/>
                    <a:lstStyle/>
                    <a:p>
                      <a:pPr marL="0" indent="0">
                        <a:lnSpc>
                          <a:spcPct val="150000"/>
                        </a:lnSpc>
                        <a:spcAft>
                          <a:spcPts val="600"/>
                        </a:spcAft>
                        <a:buFont typeface="Arial" panose="020B0604020202020204" pitchFamily="34" charset="0"/>
                        <a:buNone/>
                      </a:pPr>
                      <a:r>
                        <a:rPr lang="en-IE" sz="1400" b="1" baseline="0" dirty="0">
                          <a:solidFill>
                            <a:schemeClr val="tx1"/>
                          </a:solidFill>
                          <a:latin typeface="Arial" panose="020B0604020202020204" pitchFamily="34" charset="0"/>
                          <a:cs typeface="Arial" panose="020B0604020202020204" pitchFamily="34" charset="0"/>
                        </a:rPr>
                        <a:t>Reasons for findings of non or partial compliance:</a:t>
                      </a:r>
                    </a:p>
                    <a:p>
                      <a:pPr marL="0" indent="0">
                        <a:lnSpc>
                          <a:spcPct val="150000"/>
                        </a:lnSpc>
                        <a:buFont typeface="Arial" panose="020B0604020202020204" pitchFamily="34" charset="0"/>
                        <a:buNone/>
                      </a:pPr>
                      <a:endParaRPr lang="en-IE" sz="200" b="0" baseline="0" dirty="0">
                        <a:solidFill>
                          <a:schemeClr val="tx1"/>
                        </a:solidFill>
                        <a:latin typeface="Arial" panose="020B0604020202020204" pitchFamily="34" charset="0"/>
                        <a:cs typeface="Arial" panose="020B0604020202020204" pitchFamily="34" charset="0"/>
                      </a:endParaRPr>
                    </a:p>
                    <a:p>
                      <a:pPr marL="342900" indent="-342900">
                        <a:lnSpc>
                          <a:spcPct val="150000"/>
                        </a:lnSpc>
                        <a:spcAft>
                          <a:spcPts val="600"/>
                        </a:spcAft>
                        <a:buClr>
                          <a:srgbClr val="006152"/>
                        </a:buClr>
                        <a:buSzPct val="100000"/>
                        <a:buFont typeface="+mj-lt"/>
                        <a:buAutoNum type="arabicPeriod"/>
                      </a:pPr>
                      <a:r>
                        <a:rPr lang="en-IE" sz="1400" b="0" baseline="0" dirty="0">
                          <a:solidFill>
                            <a:schemeClr val="tx1"/>
                          </a:solidFill>
                          <a:latin typeface="Arial" panose="020B0604020202020204" pitchFamily="34" charset="0"/>
                          <a:cs typeface="Arial" panose="020B0604020202020204" pitchFamily="34" charset="0"/>
                        </a:rPr>
                        <a:t>Only two of fourteen risk assessments could evidence sufficient consideration of child safeguarding risk. There were obvious gaps found in a number of risk assessments, particularly those that were completed using generic/standard risk assessment templates as opposed to the recommended </a:t>
                      </a:r>
                      <a:r>
                        <a:rPr lang="en-IE" sz="1400" b="0" baseline="0" dirty="0">
                          <a:solidFill>
                            <a:schemeClr val="tx1"/>
                          </a:solidFill>
                          <a:latin typeface="Arial" panose="020B0604020202020204" pitchFamily="34" charset="0"/>
                          <a:cs typeface="Arial" panose="020B0604020202020204" pitchFamily="34" charset="0"/>
                          <a:hlinkClick r:id="rId3"/>
                        </a:rPr>
                        <a:t>HSE Child Safeguarding Risk Assessment Template</a:t>
                      </a:r>
                      <a:r>
                        <a:rPr lang="en-IE" sz="1400" b="0" baseline="0" dirty="0">
                          <a:solidFill>
                            <a:schemeClr val="tx1"/>
                          </a:solidFill>
                          <a:latin typeface="Arial" panose="020B0604020202020204" pitchFamily="34" charset="0"/>
                          <a:cs typeface="Arial" panose="020B0604020202020204" pitchFamily="34" charset="0"/>
                        </a:rPr>
                        <a:t>. Some of the services who used the HSE template however did not edit it appropriately. This led to risks being identified for some services that were not actually relevant to the service at all.   </a:t>
                      </a:r>
                    </a:p>
                  </a:txBody>
                  <a:tcPr>
                    <a:noFill/>
                  </a:tcPr>
                </a:tc>
                <a:extLst>
                  <a:ext uri="{0D108BD9-81ED-4DB2-BD59-A6C34878D82A}">
                    <a16:rowId xmlns:a16="http://schemas.microsoft.com/office/drawing/2014/main" val="1632709619"/>
                  </a:ext>
                </a:extLst>
              </a:tr>
              <a:tr h="1114225">
                <a:tc>
                  <a:txBody>
                    <a:bodyPr/>
                    <a:lstStyle/>
                    <a:p>
                      <a:endParaRPr lang="en-IE" sz="120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graphicFrame>
        <p:nvGraphicFramePr>
          <p:cNvPr id="4" name="Table 3">
            <a:extLst>
              <a:ext uri="{FF2B5EF4-FFF2-40B4-BE49-F238E27FC236}">
                <a16:creationId xmlns:a16="http://schemas.microsoft.com/office/drawing/2014/main" id="{73361583-C110-C88C-A2FE-2139330E857F}"/>
              </a:ext>
            </a:extLst>
          </p:cNvPr>
          <p:cNvGraphicFramePr>
            <a:graphicFrameLocks noGrp="1"/>
          </p:cNvGraphicFramePr>
          <p:nvPr>
            <p:extLst>
              <p:ext uri="{D42A27DB-BD31-4B8C-83A1-F6EECF244321}">
                <p14:modId xmlns:p14="http://schemas.microsoft.com/office/powerpoint/2010/main" val="2316481346"/>
              </p:ext>
            </p:extLst>
          </p:nvPr>
        </p:nvGraphicFramePr>
        <p:xfrm>
          <a:off x="76200" y="900644"/>
          <a:ext cx="8991600" cy="1645920"/>
        </p:xfrm>
        <a:graphic>
          <a:graphicData uri="http://schemas.openxmlformats.org/drawingml/2006/table">
            <a:tbl>
              <a:tblPr firstRow="1" bandRow="1">
                <a:tableStyleId>{5C22544A-7EE6-4342-B048-85BDC9FD1C3A}</a:tableStyleId>
              </a:tblPr>
              <a:tblGrid>
                <a:gridCol w="8991600">
                  <a:extLst>
                    <a:ext uri="{9D8B030D-6E8A-4147-A177-3AD203B41FA5}">
                      <a16:colId xmlns:a16="http://schemas.microsoft.com/office/drawing/2014/main" val="361165049"/>
                    </a:ext>
                  </a:extLst>
                </a:gridCol>
              </a:tblGrid>
              <a:tr h="1132624">
                <a:tc>
                  <a:txBody>
                    <a:bodyPr/>
                    <a:lstStyle/>
                    <a:p>
                      <a:pPr marL="0" indent="0">
                        <a:lnSpc>
                          <a:spcPct val="150000"/>
                        </a:lnSpc>
                        <a:buClr>
                          <a:srgbClr val="006152"/>
                        </a:buClr>
                        <a:buFont typeface="Arial" panose="020B0604020202020204" pitchFamily="34" charset="0"/>
                        <a:buNone/>
                      </a:pPr>
                      <a:r>
                        <a:rPr lang="en-IE" sz="1400" b="0" strike="noStrike" baseline="0" dirty="0">
                          <a:solidFill>
                            <a:schemeClr val="tx1"/>
                          </a:solidFill>
                          <a:latin typeface="Arial" panose="020B0604020202020204" pitchFamily="34" charset="0"/>
                          <a:cs typeface="Arial" panose="020B0604020202020204" pitchFamily="34" charset="0"/>
                        </a:rPr>
                        <a:t>Good levels of </a:t>
                      </a:r>
                      <a:r>
                        <a:rPr lang="en-IE" sz="1400" b="0" baseline="0" dirty="0">
                          <a:solidFill>
                            <a:schemeClr val="tx1"/>
                          </a:solidFill>
                          <a:latin typeface="Arial" panose="020B0604020202020204" pitchFamily="34" charset="0"/>
                          <a:cs typeface="Arial" panose="020B0604020202020204" pitchFamily="34" charset="0"/>
                        </a:rPr>
                        <a:t>compliance were noted overall, particularly in relation to HSE Policy requirements such as training, record keeping and reporting procedures. Most findings of partial or non-compliance related to legislative requirements under the Children Act 2015, such as, child safeguarding risk assessments, procedures for appointing relevant persons and Child Safeguarding Statement review timeframes.</a:t>
                      </a:r>
                    </a:p>
                  </a:txBody>
                  <a:tcPr>
                    <a:noFill/>
                  </a:tcPr>
                </a:tc>
                <a:extLst>
                  <a:ext uri="{0D108BD9-81ED-4DB2-BD59-A6C34878D82A}">
                    <a16:rowId xmlns:a16="http://schemas.microsoft.com/office/drawing/2014/main" val="1632709619"/>
                  </a:ext>
                </a:extLst>
              </a:tr>
              <a:tr h="250430">
                <a:tc>
                  <a:txBody>
                    <a:bodyPr/>
                    <a:lstStyle/>
                    <a:p>
                      <a:endParaRPr lang="en-IE" sz="120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263211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DB5AF-00CF-537B-86C2-0F632F025AF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6803402-7E0B-87BF-CDB1-23F20767E9CA}"/>
              </a:ext>
            </a:extLst>
          </p:cNvPr>
          <p:cNvSpPr txBox="1">
            <a:spLocks noGrp="1"/>
          </p:cNvSpPr>
          <p:nvPr>
            <p:ph type="title"/>
          </p:nvPr>
        </p:nvSpPr>
        <p:spPr>
          <a:xfrm>
            <a:off x="1211376" y="243916"/>
            <a:ext cx="8077200" cy="751488"/>
          </a:xfrm>
          <a:prstGeom prst="rect">
            <a:avLst/>
          </a:prstGeom>
        </p:spPr>
        <p:txBody>
          <a:bodyPr vert="horz" wrap="square" lIns="0" tIns="12700" rIns="0" bIns="0" rtlCol="0">
            <a:spAutoFit/>
          </a:bodyPr>
          <a:lstStyle/>
          <a:p>
            <a:pPr marL="12700">
              <a:lnSpc>
                <a:spcPct val="100000"/>
              </a:lnSpc>
              <a:spcBef>
                <a:spcPts val="100"/>
              </a:spcBef>
            </a:pPr>
            <a:r>
              <a:rPr lang="en-IE" dirty="0"/>
              <a:t>Summary of Findings | </a:t>
            </a:r>
            <a:r>
              <a:rPr lang="en-IE" sz="1200" dirty="0"/>
              <a:t>Reasons for findings of non or partial compliance (cont.)</a:t>
            </a:r>
            <a:r>
              <a:rPr lang="en-IE" dirty="0"/>
              <a:t/>
            </a:r>
            <a:br>
              <a:rPr lang="en-IE" dirty="0"/>
            </a:br>
            <a:endParaRPr spc="-20" dirty="0"/>
          </a:p>
        </p:txBody>
      </p:sp>
      <p:graphicFrame>
        <p:nvGraphicFramePr>
          <p:cNvPr id="3" name="Table 2">
            <a:extLst>
              <a:ext uri="{FF2B5EF4-FFF2-40B4-BE49-F238E27FC236}">
                <a16:creationId xmlns:a16="http://schemas.microsoft.com/office/drawing/2014/main" id="{D158DC41-32CA-A847-8FA5-0DF34348B64D}"/>
              </a:ext>
            </a:extLst>
          </p:cNvPr>
          <p:cNvGraphicFramePr>
            <a:graphicFrameLocks noGrp="1"/>
          </p:cNvGraphicFramePr>
          <p:nvPr>
            <p:extLst>
              <p:ext uri="{D42A27DB-BD31-4B8C-83A1-F6EECF244321}">
                <p14:modId xmlns:p14="http://schemas.microsoft.com/office/powerpoint/2010/main" val="2675056187"/>
              </p:ext>
            </p:extLst>
          </p:nvPr>
        </p:nvGraphicFramePr>
        <p:xfrm>
          <a:off x="304800" y="1047750"/>
          <a:ext cx="8077200" cy="5343325"/>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3057724">
                <a:tc>
                  <a:txBody>
                    <a:bodyPr/>
                    <a:lstStyle/>
                    <a:p>
                      <a:pPr marL="0" indent="0">
                        <a:lnSpc>
                          <a:spcPct val="150000"/>
                        </a:lnSpc>
                        <a:spcAft>
                          <a:spcPts val="0"/>
                        </a:spcAft>
                        <a:buFont typeface="Arial" panose="020B0604020202020204" pitchFamily="34" charset="0"/>
                        <a:buNone/>
                      </a:pPr>
                      <a:endParaRPr lang="en-IE" sz="1200" b="1" baseline="0" dirty="0">
                        <a:solidFill>
                          <a:schemeClr val="tx1"/>
                        </a:solidFill>
                        <a:latin typeface="Arial" panose="020B0604020202020204" pitchFamily="34" charset="0"/>
                        <a:cs typeface="Arial" panose="020B0604020202020204" pitchFamily="34" charset="0"/>
                      </a:endParaRPr>
                    </a:p>
                    <a:p>
                      <a:pPr marL="342900" indent="-342900">
                        <a:lnSpc>
                          <a:spcPct val="150000"/>
                        </a:lnSpc>
                        <a:spcAft>
                          <a:spcPts val="600"/>
                        </a:spcAft>
                        <a:buClr>
                          <a:srgbClr val="006152"/>
                        </a:buClr>
                        <a:buFont typeface="+mj-lt"/>
                        <a:buAutoNum type="arabicPeriod" startAt="2"/>
                      </a:pPr>
                      <a:r>
                        <a:rPr lang="en-IE" sz="1400" b="0" baseline="0" dirty="0">
                          <a:solidFill>
                            <a:schemeClr val="tx1"/>
                          </a:solidFill>
                          <a:latin typeface="Arial" panose="020B0604020202020204" pitchFamily="34" charset="0"/>
                          <a:cs typeface="Arial" panose="020B0604020202020204" pitchFamily="34" charset="0"/>
                        </a:rPr>
                        <a:t>Not all services could evidence that they had certain procedures specified in the Children First Act in place i.e. procedures for appointing a relevant </a:t>
                      </a:r>
                      <a:r>
                        <a:rPr lang="en-IE" sz="1400" b="0" baseline="0" dirty="0" smtClean="0">
                          <a:solidFill>
                            <a:schemeClr val="tx1"/>
                          </a:solidFill>
                          <a:latin typeface="Arial" panose="020B0604020202020204" pitchFamily="34" charset="0"/>
                          <a:cs typeface="Arial" panose="020B0604020202020204" pitchFamily="34" charset="0"/>
                        </a:rPr>
                        <a:t>person.</a:t>
                      </a:r>
                    </a:p>
                    <a:p>
                      <a:pPr marL="342900" indent="-342900">
                        <a:lnSpc>
                          <a:spcPct val="150000"/>
                        </a:lnSpc>
                        <a:spcAft>
                          <a:spcPts val="600"/>
                        </a:spcAft>
                        <a:buClr>
                          <a:srgbClr val="006152"/>
                        </a:buClr>
                        <a:buFont typeface="+mj-lt"/>
                        <a:buAutoNum type="arabicPeriod" startAt="2"/>
                      </a:pPr>
                      <a:r>
                        <a:rPr lang="en-IE" sz="1400" b="0" baseline="0" dirty="0" smtClean="0">
                          <a:solidFill>
                            <a:schemeClr val="tx1"/>
                          </a:solidFill>
                          <a:latin typeface="Arial" panose="020B0604020202020204" pitchFamily="34" charset="0"/>
                          <a:cs typeface="Arial" panose="020B0604020202020204" pitchFamily="34" charset="0"/>
                        </a:rPr>
                        <a:t>Details </a:t>
                      </a:r>
                      <a:r>
                        <a:rPr lang="en-IE" sz="1400" b="0" baseline="0" dirty="0">
                          <a:solidFill>
                            <a:schemeClr val="tx1"/>
                          </a:solidFill>
                          <a:latin typeface="Arial" panose="020B0604020202020204" pitchFamily="34" charset="0"/>
                          <a:cs typeface="Arial" panose="020B0604020202020204" pitchFamily="34" charset="0"/>
                        </a:rPr>
                        <a:t>for relevant persons and service managers were not always accurate in Child Safeguarding Statements.  </a:t>
                      </a:r>
                    </a:p>
                    <a:p>
                      <a:pPr marL="228600" indent="-228600">
                        <a:lnSpc>
                          <a:spcPct val="150000"/>
                        </a:lnSpc>
                        <a:spcAft>
                          <a:spcPts val="600"/>
                        </a:spcAft>
                        <a:buClr>
                          <a:srgbClr val="006152"/>
                        </a:buClr>
                        <a:buFont typeface="+mj-lt"/>
                        <a:buAutoNum type="arabicPeriod" startAt="2"/>
                      </a:pPr>
                      <a:endParaRPr lang="en-IE" sz="100" b="0" baseline="0" dirty="0">
                        <a:solidFill>
                          <a:schemeClr val="tx1"/>
                        </a:solidFill>
                        <a:latin typeface="Arial" panose="020B0604020202020204" pitchFamily="34" charset="0"/>
                        <a:cs typeface="Arial" panose="020B0604020202020204" pitchFamily="34" charset="0"/>
                      </a:endParaRPr>
                    </a:p>
                    <a:p>
                      <a:pPr marL="342900" indent="-342900">
                        <a:lnSpc>
                          <a:spcPct val="150000"/>
                        </a:lnSpc>
                        <a:spcBef>
                          <a:spcPts val="600"/>
                        </a:spcBef>
                        <a:spcAft>
                          <a:spcPts val="600"/>
                        </a:spcAft>
                        <a:buClr>
                          <a:srgbClr val="006152"/>
                        </a:buClr>
                        <a:buFont typeface="+mj-lt"/>
                        <a:buAutoNum type="arabicPeriod" startAt="2"/>
                      </a:pPr>
                      <a:r>
                        <a:rPr lang="en-IE" sz="1400" b="0" baseline="0" dirty="0">
                          <a:solidFill>
                            <a:schemeClr val="tx1"/>
                          </a:solidFill>
                          <a:latin typeface="Arial" panose="020B0604020202020204" pitchFamily="34" charset="0"/>
                          <a:cs typeface="Arial" panose="020B0604020202020204" pitchFamily="34" charset="0"/>
                        </a:rPr>
                        <a:t>A number of Child Safeguarding Statements were out of date i.e. not reviewed within 24 months, which is the legislative timeframe set out in the Children First Act 2015. In some cases where Child Safeguarding Statements were found to have been in date, it was unclear whether Risk Assessments were included in the review. Risk </a:t>
                      </a:r>
                      <a:r>
                        <a:rPr lang="en-IE" sz="1400" b="0" baseline="0" dirty="0" smtClean="0">
                          <a:solidFill>
                            <a:schemeClr val="tx1"/>
                          </a:solidFill>
                          <a:latin typeface="Arial" panose="020B0604020202020204" pitchFamily="34" charset="0"/>
                          <a:cs typeface="Arial" panose="020B0604020202020204" pitchFamily="34" charset="0"/>
                        </a:rPr>
                        <a:t>Assessments </a:t>
                      </a:r>
                      <a:r>
                        <a:rPr lang="en-IE" sz="1400" b="0" baseline="0" dirty="0">
                          <a:solidFill>
                            <a:schemeClr val="tx1"/>
                          </a:solidFill>
                          <a:latin typeface="Arial" panose="020B0604020202020204" pitchFamily="34" charset="0"/>
                          <a:cs typeface="Arial" panose="020B0604020202020204" pitchFamily="34" charset="0"/>
                        </a:rPr>
                        <a:t>inform Child Safeguarding Statements and should therefore be reviewed together.   </a:t>
                      </a:r>
                    </a:p>
                    <a:p>
                      <a:pPr marL="0" indent="0">
                        <a:lnSpc>
                          <a:spcPct val="150000"/>
                        </a:lnSpc>
                        <a:spcAft>
                          <a:spcPts val="600"/>
                        </a:spcAft>
                        <a:buFont typeface="Arial" panose="020B0604020202020204" pitchFamily="34" charset="0"/>
                        <a:buNone/>
                      </a:pPr>
                      <a:endParaRPr lang="en-IE" sz="1600" b="1" baseline="0" dirty="0">
                        <a:solidFill>
                          <a:schemeClr val="tx1"/>
                        </a:solidFill>
                        <a:latin typeface="Arial" panose="020B0604020202020204" pitchFamily="34" charset="0"/>
                        <a:cs typeface="Arial" panose="020B0604020202020204" pitchFamily="34" charset="0"/>
                      </a:endParaRPr>
                    </a:p>
                    <a:p>
                      <a:pPr marL="0" indent="0">
                        <a:lnSpc>
                          <a:spcPct val="150000"/>
                        </a:lnSpc>
                        <a:buFont typeface="Arial" panose="020B0604020202020204" pitchFamily="34" charset="0"/>
                        <a:buNone/>
                      </a:pPr>
                      <a:endParaRPr lang="en-IE" sz="600" b="0" baseline="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1783186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a:t>Suggestions for Improvement  </a:t>
            </a:r>
            <a:endParaRPr spc="-20" dirty="0">
              <a:solidFill>
                <a:srgbClr val="FF0000"/>
              </a:solidFill>
            </a:endParaRPr>
          </a:p>
        </p:txBody>
      </p:sp>
      <p:graphicFrame>
        <p:nvGraphicFramePr>
          <p:cNvPr id="3" name="Table 2"/>
          <p:cNvGraphicFramePr>
            <a:graphicFrameLocks noGrp="1"/>
          </p:cNvGraphicFramePr>
          <p:nvPr/>
        </p:nvGraphicFramePr>
        <p:xfrm>
          <a:off x="228600" y="1504950"/>
          <a:ext cx="8153401" cy="3886200"/>
        </p:xfrm>
        <a:graphic>
          <a:graphicData uri="http://schemas.openxmlformats.org/drawingml/2006/table">
            <a:tbl>
              <a:tblPr firstRow="1" bandRow="1">
                <a:tableStyleId>{5C22544A-7EE6-4342-B048-85BDC9FD1C3A}</a:tableStyleId>
              </a:tblPr>
              <a:tblGrid>
                <a:gridCol w="8153401">
                  <a:extLst>
                    <a:ext uri="{9D8B030D-6E8A-4147-A177-3AD203B41FA5}">
                      <a16:colId xmlns:a16="http://schemas.microsoft.com/office/drawing/2014/main" val="361165049"/>
                    </a:ext>
                  </a:extLst>
                </a:gridCol>
              </a:tblGrid>
              <a:tr h="3652479">
                <a:tc>
                  <a:txBody>
                    <a:bodyPr/>
                    <a:lstStyle/>
                    <a:p>
                      <a:pPr marL="342900" indent="-342900">
                        <a:lnSpc>
                          <a:spcPct val="150000"/>
                        </a:lnSpc>
                        <a:spcAft>
                          <a:spcPts val="600"/>
                        </a:spcAft>
                        <a:buClr>
                          <a:srgbClr val="006152"/>
                        </a:buClr>
                        <a:buFont typeface="+mj-lt"/>
                        <a:buAutoNum type="arabicPeriod"/>
                      </a:pPr>
                      <a:r>
                        <a:rPr lang="en-IE" sz="1600" b="1" baseline="0" dirty="0">
                          <a:solidFill>
                            <a:schemeClr val="tx1"/>
                          </a:solidFill>
                          <a:latin typeface="Arial" panose="020B0604020202020204" pitchFamily="34" charset="0"/>
                          <a:cs typeface="Arial" panose="020B0604020202020204" pitchFamily="34" charset="0"/>
                        </a:rPr>
                        <a:t>Use current HSE Child Safeguarding Risk Assessment Guidance and associated templates </a:t>
                      </a:r>
                      <a:r>
                        <a:rPr lang="en-IE" sz="1400" b="0" baseline="0" dirty="0">
                          <a:solidFill>
                            <a:schemeClr val="tx1"/>
                          </a:solidFill>
                          <a:latin typeface="Arial" panose="020B0604020202020204" pitchFamily="34" charset="0"/>
                          <a:cs typeface="Arial" panose="020B0604020202020204" pitchFamily="34" charset="0"/>
                        </a:rPr>
                        <a:t>from </a:t>
                      </a:r>
                      <a:r>
                        <a:rPr lang="en-IE" sz="1400" b="0" baseline="0" dirty="0">
                          <a:solidFill>
                            <a:schemeClr val="tx1"/>
                          </a:solidFill>
                          <a:latin typeface="Arial" panose="020B0604020202020204" pitchFamily="34" charset="0"/>
                          <a:cs typeface="Arial" panose="020B0604020202020204" pitchFamily="34" charset="0"/>
                          <a:hlinkClick r:id="rId2"/>
                        </a:rPr>
                        <a:t>www.hse.ie/childrenfirst</a:t>
                      </a:r>
                      <a:r>
                        <a:rPr lang="en-IE" sz="1400" b="0" baseline="0" dirty="0">
                          <a:solidFill>
                            <a:schemeClr val="tx1"/>
                          </a:solidFill>
                          <a:latin typeface="Arial" panose="020B0604020202020204" pitchFamily="34" charset="0"/>
                          <a:cs typeface="Arial" panose="020B0604020202020204" pitchFamily="34" charset="0"/>
                        </a:rPr>
                        <a:t> when developing and reviewing CSSs. These templates are reviewed and updated in line with guidance issued by Tusla – Child and Family Agency. They also include prompts to ensure that services consider specific child safeguarding risks that are relevant for most health services. Risks Assessments should be service specific; templates must be edited accordingly to evidence this. It is just as important to delete content from the template as it is to include it.   </a:t>
                      </a:r>
                    </a:p>
                  </a:txBody>
                  <a:tcPr>
                    <a:noFill/>
                  </a:tcPr>
                </a:tc>
                <a:extLst>
                  <a:ext uri="{0D108BD9-81ED-4DB2-BD59-A6C34878D82A}">
                    <a16:rowId xmlns:a16="http://schemas.microsoft.com/office/drawing/2014/main" val="1632709619"/>
                  </a:ext>
                </a:extLst>
              </a:tr>
              <a:tr h="233721">
                <a:tc>
                  <a:txBody>
                    <a:bodyPr/>
                    <a:lstStyle/>
                    <a:p>
                      <a:endParaRPr lang="en-IE" sz="10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241347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16E41D-A8B6-C83E-74D0-A897563BB7D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99CA0D85-4033-376D-2041-8558EC66DF0B}"/>
              </a:ext>
            </a:extLst>
          </p:cNvPr>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a:t>Suggestions for Improvement  </a:t>
            </a:r>
            <a:endParaRPr spc="-20" dirty="0">
              <a:solidFill>
                <a:srgbClr val="FF0000"/>
              </a:solidFill>
            </a:endParaRPr>
          </a:p>
        </p:txBody>
      </p:sp>
      <p:graphicFrame>
        <p:nvGraphicFramePr>
          <p:cNvPr id="3" name="Table 2">
            <a:extLst>
              <a:ext uri="{FF2B5EF4-FFF2-40B4-BE49-F238E27FC236}">
                <a16:creationId xmlns:a16="http://schemas.microsoft.com/office/drawing/2014/main" id="{8B178B91-FE7E-FCD3-EB6B-B2A961B55460}"/>
              </a:ext>
            </a:extLst>
          </p:cNvPr>
          <p:cNvGraphicFramePr>
            <a:graphicFrameLocks noGrp="1"/>
          </p:cNvGraphicFramePr>
          <p:nvPr>
            <p:extLst/>
          </p:nvPr>
        </p:nvGraphicFramePr>
        <p:xfrm>
          <a:off x="304800" y="1200150"/>
          <a:ext cx="8145974" cy="3587240"/>
        </p:xfrm>
        <a:graphic>
          <a:graphicData uri="http://schemas.openxmlformats.org/drawingml/2006/table">
            <a:tbl>
              <a:tblPr firstRow="1" bandRow="1">
                <a:tableStyleId>{5C22544A-7EE6-4342-B048-85BDC9FD1C3A}</a:tableStyleId>
              </a:tblPr>
              <a:tblGrid>
                <a:gridCol w="8145974">
                  <a:extLst>
                    <a:ext uri="{9D8B030D-6E8A-4147-A177-3AD203B41FA5}">
                      <a16:colId xmlns:a16="http://schemas.microsoft.com/office/drawing/2014/main" val="361165049"/>
                    </a:ext>
                  </a:extLst>
                </a:gridCol>
              </a:tblGrid>
              <a:tr h="3366010">
                <a:tc>
                  <a:txBody>
                    <a:bodyPr/>
                    <a:lstStyle/>
                    <a:p>
                      <a:pPr marL="0" indent="0">
                        <a:lnSpc>
                          <a:spcPct val="150000"/>
                        </a:lnSpc>
                        <a:spcAft>
                          <a:spcPts val="600"/>
                        </a:spcAft>
                        <a:buClr>
                          <a:srgbClr val="006152"/>
                        </a:buClr>
                        <a:buFont typeface="+mj-lt"/>
                        <a:buNone/>
                      </a:pPr>
                      <a:endParaRPr lang="en-IE" sz="100" b="0" baseline="0" dirty="0">
                        <a:solidFill>
                          <a:schemeClr val="tx1"/>
                        </a:solidFill>
                        <a:latin typeface="Arial" panose="020B0604020202020204" pitchFamily="34" charset="0"/>
                        <a:cs typeface="Arial" panose="020B0604020202020204" pitchFamily="34" charset="0"/>
                      </a:endParaRPr>
                    </a:p>
                    <a:p>
                      <a:pPr marL="342900" indent="-342900">
                        <a:lnSpc>
                          <a:spcPct val="150000"/>
                        </a:lnSpc>
                        <a:spcAft>
                          <a:spcPts val="600"/>
                        </a:spcAft>
                        <a:buClr>
                          <a:srgbClr val="006152"/>
                        </a:buClr>
                        <a:buFont typeface="+mj-lt"/>
                        <a:buAutoNum type="arabicPeriod" startAt="2"/>
                      </a:pPr>
                      <a:r>
                        <a:rPr lang="en-IE" sz="1600" b="1" baseline="0" dirty="0">
                          <a:solidFill>
                            <a:schemeClr val="tx1"/>
                          </a:solidFill>
                          <a:latin typeface="Arial" panose="020B0604020202020204" pitchFamily="34" charset="0"/>
                          <a:cs typeface="Arial" panose="020B0604020202020204" pitchFamily="34" charset="0"/>
                        </a:rPr>
                        <a:t>Ensure that procedures for appointing a relevant person are written, in place and made available on request. </a:t>
                      </a:r>
                      <a:r>
                        <a:rPr lang="en-IE" sz="1400" b="0" baseline="0" dirty="0">
                          <a:solidFill>
                            <a:schemeClr val="tx1"/>
                          </a:solidFill>
                          <a:latin typeface="Arial" panose="020B0604020202020204" pitchFamily="34" charset="0"/>
                          <a:cs typeface="Arial" panose="020B0604020202020204" pitchFamily="34" charset="0"/>
                        </a:rPr>
                        <a:t>Ensure that their details are kept up to date and accurate on the Child Safeguarding Statement. </a:t>
                      </a:r>
                    </a:p>
                    <a:p>
                      <a:pPr marL="0" indent="0">
                        <a:lnSpc>
                          <a:spcPct val="150000"/>
                        </a:lnSpc>
                        <a:spcAft>
                          <a:spcPts val="600"/>
                        </a:spcAft>
                        <a:buClr>
                          <a:srgbClr val="006152"/>
                        </a:buClr>
                        <a:buFont typeface="+mj-lt"/>
                        <a:buNone/>
                      </a:pPr>
                      <a:endParaRPr lang="en-IE" sz="1050" b="0" baseline="0" dirty="0">
                        <a:solidFill>
                          <a:schemeClr val="tx1"/>
                        </a:solidFill>
                        <a:latin typeface="Arial" panose="020B0604020202020204" pitchFamily="34" charset="0"/>
                        <a:cs typeface="Arial" panose="020B0604020202020204" pitchFamily="34" charset="0"/>
                      </a:endParaRPr>
                    </a:p>
                    <a:p>
                      <a:pPr marL="342900" indent="-342900">
                        <a:lnSpc>
                          <a:spcPct val="150000"/>
                        </a:lnSpc>
                        <a:spcAft>
                          <a:spcPts val="600"/>
                        </a:spcAft>
                        <a:buClr>
                          <a:srgbClr val="006152"/>
                        </a:buClr>
                        <a:buFont typeface="+mj-lt"/>
                        <a:buAutoNum type="arabicPeriod" startAt="3"/>
                      </a:pPr>
                      <a:r>
                        <a:rPr lang="en-IE" sz="1600" b="1" baseline="0" dirty="0">
                          <a:solidFill>
                            <a:schemeClr val="tx1"/>
                          </a:solidFill>
                          <a:latin typeface="Arial" panose="020B0604020202020204" pitchFamily="34" charset="0"/>
                          <a:cs typeface="Arial" panose="020B0604020202020204" pitchFamily="34" charset="0"/>
                        </a:rPr>
                        <a:t>Review Child Safeguarding Statements (including any associated Child Safeguarding Risk Assessments) every 24 months, or, following any material change to which the Statement refers. </a:t>
                      </a:r>
                      <a:r>
                        <a:rPr lang="en-IE" sz="1400" b="0" baseline="0" dirty="0">
                          <a:solidFill>
                            <a:schemeClr val="tx1"/>
                          </a:solidFill>
                          <a:latin typeface="Arial" panose="020B0604020202020204" pitchFamily="34" charset="0"/>
                          <a:cs typeface="Arial" panose="020B0604020202020204" pitchFamily="34" charset="0"/>
                        </a:rPr>
                        <a:t>The review date on a Child Safeguarding Statement should only be changed when the Risk Assessments that inform the CSS have been reviewed in full. </a:t>
                      </a:r>
                    </a:p>
                  </a:txBody>
                  <a:tcPr>
                    <a:noFill/>
                  </a:tcPr>
                </a:tc>
                <a:extLst>
                  <a:ext uri="{0D108BD9-81ED-4DB2-BD59-A6C34878D82A}">
                    <a16:rowId xmlns:a16="http://schemas.microsoft.com/office/drawing/2014/main" val="1632709619"/>
                  </a:ext>
                </a:extLst>
              </a:tr>
              <a:tr h="215390">
                <a:tc>
                  <a:txBody>
                    <a:bodyPr/>
                    <a:lstStyle/>
                    <a:p>
                      <a:endParaRPr lang="en-IE" sz="10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745143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a:t>Breakdown of Findings</a:t>
            </a:r>
            <a:endParaRPr sz="1600" b="0" dirty="0"/>
          </a:p>
        </p:txBody>
      </p:sp>
    </p:spTree>
    <p:extLst>
      <p:ext uri="{BB962C8B-B14F-4D97-AF65-F5344CB8AC3E}">
        <p14:creationId xmlns:p14="http://schemas.microsoft.com/office/powerpoint/2010/main" val="3681889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4156</TotalTime>
  <Words>1891</Words>
  <Application>Microsoft Office PowerPoint</Application>
  <PresentationFormat>On-screen Show (16:9)</PresentationFormat>
  <Paragraphs>304</Paragraphs>
  <Slides>20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Services selected for Compliance Check</vt:lpstr>
      <vt:lpstr>Overview of Findings</vt:lpstr>
      <vt:lpstr>Overview of Findings | 14 HSE PHN services in total</vt:lpstr>
      <vt:lpstr>Summary of Findings</vt:lpstr>
      <vt:lpstr>Summary of Findings | Reasons for findings of non or partial compliance (cont.) </vt:lpstr>
      <vt:lpstr>Suggestions for Improvement  </vt:lpstr>
      <vt:lpstr>Suggestions for Improvement  </vt:lpstr>
      <vt:lpstr>Breakdown of Findings</vt:lpstr>
      <vt:lpstr>PowerPoint Presentation</vt:lpstr>
      <vt:lpstr>Child Safeguarding Statement | Legislative Requirements </vt:lpstr>
      <vt:lpstr>Child Safeguarding Statement | Display</vt:lpstr>
      <vt:lpstr>Child Safeguarding Statement | Furnished and made available </vt:lpstr>
      <vt:lpstr>Child Safeguarding Statement | Review </vt:lpstr>
      <vt:lpstr>Child Protection &amp; Welfare Policy | Appendix 3 or equivalent </vt:lpstr>
      <vt:lpstr>Mandatory Training | 'An Introduction to Children First' 3 yearly </vt:lpstr>
      <vt:lpstr>Child Protection &amp; Welfare Records | Record storage</vt:lpstr>
      <vt:lpstr>CP&amp;W Concerns | Reporting Procedure</vt:lpstr>
      <vt:lpstr>Level One Compliance | Self-Audit Checklist </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Marion Martin3</cp:lastModifiedBy>
  <cp:revision>204</cp:revision>
  <cp:lastPrinted>2024-09-12T10:19:21Z</cp:lastPrinted>
  <dcterms:created xsi:type="dcterms:W3CDTF">2024-01-17T14:37:24Z</dcterms:created>
  <dcterms:modified xsi:type="dcterms:W3CDTF">2025-07-04T09:34:17Z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