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2"/>
  </p:notesMasterIdLst>
  <p:sldIdLst>
    <p:sldId id="288" r:id="rId2"/>
    <p:sldId id="257" r:id="rId3"/>
    <p:sldId id="298" r:id="rId4"/>
    <p:sldId id="306" r:id="rId5"/>
    <p:sldId id="283" r:id="rId6"/>
    <p:sldId id="299" r:id="rId7"/>
    <p:sldId id="304" r:id="rId8"/>
    <p:sldId id="305" r:id="rId9"/>
    <p:sldId id="287" r:id="rId10"/>
    <p:sldId id="268" r:id="rId11"/>
    <p:sldId id="269" r:id="rId12"/>
    <p:sldId id="272" r:id="rId13"/>
    <p:sldId id="273" r:id="rId14"/>
    <p:sldId id="274" r:id="rId15"/>
    <p:sldId id="275" r:id="rId16"/>
    <p:sldId id="276" r:id="rId17"/>
    <p:sldId id="277" r:id="rId18"/>
    <p:sldId id="278" r:id="rId19"/>
    <p:sldId id="296" r:id="rId20"/>
    <p:sldId id="266" r:id="rId21"/>
  </p:sldIdLst>
  <p:sldSz cx="9144000" cy="5143500" type="screen16x9"/>
  <p:notesSz cx="10234613" cy="70993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152"/>
    <a:srgbClr val="71A59C"/>
    <a:srgbClr val="70AD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250" autoAdjust="0"/>
    <p:restoredTop sz="94660"/>
  </p:normalViewPr>
  <p:slideViewPr>
    <p:cSldViewPr>
      <p:cViewPr varScale="1">
        <p:scale>
          <a:sx n="138" d="100"/>
          <a:sy n="138" d="100"/>
        </p:scale>
        <p:origin x="456" y="11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nifer Healy1" userId="59459cd5-de39-4ae6-a49f-fbcc94ad7b8a" providerId="ADAL" clId="{3597992F-BDA4-491C-8339-EE2ACD6BA673}"/>
    <pc:docChg chg="custSel modSld">
      <pc:chgData name="Jennifer Healy1" userId="59459cd5-de39-4ae6-a49f-fbcc94ad7b8a" providerId="ADAL" clId="{3597992F-BDA4-491C-8339-EE2ACD6BA673}" dt="2025-09-26T11:36:17.910" v="3" actId="207"/>
      <pc:docMkLst>
        <pc:docMk/>
      </pc:docMkLst>
      <pc:sldChg chg="modSp mod">
        <pc:chgData name="Jennifer Healy1" userId="59459cd5-de39-4ae6-a49f-fbcc94ad7b8a" providerId="ADAL" clId="{3597992F-BDA4-491C-8339-EE2ACD6BA673}" dt="2025-09-26T11:36:12.050" v="2" actId="207"/>
        <pc:sldMkLst>
          <pc:docMk/>
          <pc:sldMk cId="3263211152" sldId="283"/>
        </pc:sldMkLst>
        <pc:graphicFrameChg chg="modGraphic">
          <ac:chgData name="Jennifer Healy1" userId="59459cd5-de39-4ae6-a49f-fbcc94ad7b8a" providerId="ADAL" clId="{3597992F-BDA4-491C-8339-EE2ACD6BA673}" dt="2025-09-26T11:36:12.050" v="2" actId="207"/>
          <ac:graphicFrameMkLst>
            <pc:docMk/>
            <pc:sldMk cId="3263211152" sldId="283"/>
            <ac:graphicFrameMk id="3" creationId="{00000000-0000-0000-0000-000000000000}"/>
          </ac:graphicFrameMkLst>
        </pc:graphicFrameChg>
      </pc:sldChg>
      <pc:sldChg chg="modSp mod">
        <pc:chgData name="Jennifer Healy1" userId="59459cd5-de39-4ae6-a49f-fbcc94ad7b8a" providerId="ADAL" clId="{3597992F-BDA4-491C-8339-EE2ACD6BA673}" dt="2025-09-26T11:36:17.910" v="3" actId="207"/>
        <pc:sldMkLst>
          <pc:docMk/>
          <pc:sldMk cId="1783186639" sldId="299"/>
        </pc:sldMkLst>
        <pc:graphicFrameChg chg="modGraphic">
          <ac:chgData name="Jennifer Healy1" userId="59459cd5-de39-4ae6-a49f-fbcc94ad7b8a" providerId="ADAL" clId="{3597992F-BDA4-491C-8339-EE2ACD6BA673}" dt="2025-09-26T11:36:17.910" v="3" actId="207"/>
          <ac:graphicFrameMkLst>
            <pc:docMk/>
            <pc:sldMk cId="1783186639" sldId="299"/>
            <ac:graphicFrameMk id="3" creationId="{D158DC41-32CA-A847-8FA5-0DF34348B64D}"/>
          </ac:graphicFrameMkLst>
        </pc:graphicFrameChg>
      </pc:sldChg>
      <pc:sldChg chg="modSp mod">
        <pc:chgData name="Jennifer Healy1" userId="59459cd5-de39-4ae6-a49f-fbcc94ad7b8a" providerId="ADAL" clId="{3597992F-BDA4-491C-8339-EE2ACD6BA673}" dt="2025-09-26T11:36:05.316" v="0" actId="207"/>
        <pc:sldMkLst>
          <pc:docMk/>
          <pc:sldMk cId="1375089530" sldId="306"/>
        </pc:sldMkLst>
        <pc:spChg chg="mod">
          <ac:chgData name="Jennifer Healy1" userId="59459cd5-de39-4ae6-a49f-fbcc94ad7b8a" providerId="ADAL" clId="{3597992F-BDA4-491C-8339-EE2ACD6BA673}" dt="2025-09-26T11:36:05.316" v="0" actId="207"/>
          <ac:spMkLst>
            <pc:docMk/>
            <pc:sldMk cId="1375089530" sldId="306"/>
            <ac:spMk id="8" creationId="{01D5D8A8-1769-8A57-E0A3-E668D61E27E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434999" cy="354965"/>
          </a:xfrm>
          <a:prstGeom prst="rect">
            <a:avLst/>
          </a:prstGeom>
        </p:spPr>
        <p:txBody>
          <a:bodyPr vert="horz" lIns="110935" tIns="55468" rIns="110935" bIns="55468" rtlCol="0"/>
          <a:lstStyle>
            <a:lvl1pPr algn="l">
              <a:defRPr sz="1500"/>
            </a:lvl1pPr>
          </a:lstStyle>
          <a:p>
            <a:endParaRPr lang="en-IE" dirty="0"/>
          </a:p>
        </p:txBody>
      </p:sp>
      <p:sp>
        <p:nvSpPr>
          <p:cNvPr id="3" name="Date Placeholder 2"/>
          <p:cNvSpPr>
            <a:spLocks noGrp="1"/>
          </p:cNvSpPr>
          <p:nvPr>
            <p:ph type="dt" idx="1"/>
          </p:nvPr>
        </p:nvSpPr>
        <p:spPr>
          <a:xfrm>
            <a:off x="5797838" y="1"/>
            <a:ext cx="4434999" cy="354965"/>
          </a:xfrm>
          <a:prstGeom prst="rect">
            <a:avLst/>
          </a:prstGeom>
        </p:spPr>
        <p:txBody>
          <a:bodyPr vert="horz" lIns="110935" tIns="55468" rIns="110935" bIns="55468" rtlCol="0"/>
          <a:lstStyle>
            <a:lvl1pPr algn="r">
              <a:defRPr sz="1500"/>
            </a:lvl1pPr>
          </a:lstStyle>
          <a:p>
            <a:fld id="{E444F275-E0FB-4B8B-9F61-D9C71C1E02DD}" type="datetimeFigureOut">
              <a:rPr lang="en-IE" smtClean="0"/>
              <a:t>12/11/2025</a:t>
            </a:fld>
            <a:endParaRPr lang="en-IE" dirty="0"/>
          </a:p>
        </p:txBody>
      </p:sp>
      <p:sp>
        <p:nvSpPr>
          <p:cNvPr id="4" name="Slide Image Placeholder 3"/>
          <p:cNvSpPr>
            <a:spLocks noGrp="1" noRot="1" noChangeAspect="1"/>
          </p:cNvSpPr>
          <p:nvPr>
            <p:ph type="sldImg" idx="2"/>
          </p:nvPr>
        </p:nvSpPr>
        <p:spPr>
          <a:xfrm>
            <a:off x="2987675" y="887413"/>
            <a:ext cx="4259263" cy="2397125"/>
          </a:xfrm>
          <a:prstGeom prst="rect">
            <a:avLst/>
          </a:prstGeom>
          <a:noFill/>
          <a:ln w="12700">
            <a:solidFill>
              <a:prstClr val="black"/>
            </a:solidFill>
          </a:ln>
        </p:spPr>
        <p:txBody>
          <a:bodyPr vert="horz" lIns="110935" tIns="55468" rIns="110935" bIns="55468" rtlCol="0" anchor="ctr"/>
          <a:lstStyle/>
          <a:p>
            <a:endParaRPr lang="en-IE" dirty="0"/>
          </a:p>
        </p:txBody>
      </p:sp>
      <p:sp>
        <p:nvSpPr>
          <p:cNvPr id="5" name="Notes Placeholder 4"/>
          <p:cNvSpPr>
            <a:spLocks noGrp="1"/>
          </p:cNvSpPr>
          <p:nvPr>
            <p:ph type="body" sz="quarter" idx="3"/>
          </p:nvPr>
        </p:nvSpPr>
        <p:spPr>
          <a:xfrm>
            <a:off x="1023462" y="3415991"/>
            <a:ext cx="8187690" cy="2795897"/>
          </a:xfrm>
          <a:prstGeom prst="rect">
            <a:avLst/>
          </a:prstGeom>
        </p:spPr>
        <p:txBody>
          <a:bodyPr vert="horz" lIns="110935" tIns="55468" rIns="110935" bIns="5546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6744336"/>
            <a:ext cx="4434999" cy="354965"/>
          </a:xfrm>
          <a:prstGeom prst="rect">
            <a:avLst/>
          </a:prstGeom>
        </p:spPr>
        <p:txBody>
          <a:bodyPr vert="horz" lIns="110935" tIns="55468" rIns="110935" bIns="55468" rtlCol="0" anchor="b"/>
          <a:lstStyle>
            <a:lvl1pPr algn="l">
              <a:defRPr sz="1500"/>
            </a:lvl1pPr>
          </a:lstStyle>
          <a:p>
            <a:endParaRPr lang="en-IE" dirty="0"/>
          </a:p>
        </p:txBody>
      </p:sp>
      <p:sp>
        <p:nvSpPr>
          <p:cNvPr id="7" name="Slide Number Placeholder 6"/>
          <p:cNvSpPr>
            <a:spLocks noGrp="1"/>
          </p:cNvSpPr>
          <p:nvPr>
            <p:ph type="sldNum" sz="quarter" idx="5"/>
          </p:nvPr>
        </p:nvSpPr>
        <p:spPr>
          <a:xfrm>
            <a:off x="5797838" y="6744336"/>
            <a:ext cx="4434999" cy="354965"/>
          </a:xfrm>
          <a:prstGeom prst="rect">
            <a:avLst/>
          </a:prstGeom>
        </p:spPr>
        <p:txBody>
          <a:bodyPr vert="horz" lIns="110935" tIns="55468" rIns="110935" bIns="55468" rtlCol="0" anchor="b"/>
          <a:lstStyle>
            <a:lvl1pPr algn="r">
              <a:defRPr sz="1500"/>
            </a:lvl1pPr>
          </a:lstStyle>
          <a:p>
            <a:fld id="{05F2C560-EBDC-4F9F-9C38-97291AC4D482}" type="slidenum">
              <a:rPr lang="en-IE" smtClean="0"/>
              <a:t>‹#›</a:t>
            </a:fld>
            <a:endParaRPr lang="en-IE" dirty="0"/>
          </a:p>
        </p:txBody>
      </p:sp>
    </p:spTree>
    <p:extLst>
      <p:ext uri="{BB962C8B-B14F-4D97-AF65-F5344CB8AC3E}">
        <p14:creationId xmlns:p14="http://schemas.microsoft.com/office/powerpoint/2010/main" val="1136704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05F2C560-EBDC-4F9F-9C38-97291AC4D482}" type="slidenum">
              <a:rPr lang="en-IE" smtClean="0"/>
              <a:t>1</a:t>
            </a:fld>
            <a:endParaRPr lang="en-IE" dirty="0"/>
          </a:p>
        </p:txBody>
      </p:sp>
    </p:spTree>
    <p:extLst>
      <p:ext uri="{BB962C8B-B14F-4D97-AF65-F5344CB8AC3E}">
        <p14:creationId xmlns:p14="http://schemas.microsoft.com/office/powerpoint/2010/main" val="27521791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05F2C560-EBDC-4F9F-9C38-97291AC4D482}" type="slidenum">
              <a:rPr lang="en-IE" smtClean="0"/>
              <a:t>18</a:t>
            </a:fld>
            <a:endParaRPr lang="en-IE" dirty="0"/>
          </a:p>
        </p:txBody>
      </p:sp>
    </p:spTree>
    <p:extLst>
      <p:ext uri="{BB962C8B-B14F-4D97-AF65-F5344CB8AC3E}">
        <p14:creationId xmlns:p14="http://schemas.microsoft.com/office/powerpoint/2010/main" val="41415139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pPr marL="0" marR="0" lvl="0" indent="0" algn="r" defTabSz="1109350" eaLnBrk="1" fontAlgn="auto" latinLnBrk="0" hangingPunct="1">
              <a:lnSpc>
                <a:spcPct val="100000"/>
              </a:lnSpc>
              <a:spcBef>
                <a:spcPts val="0"/>
              </a:spcBef>
              <a:spcAft>
                <a:spcPts val="0"/>
              </a:spcAft>
              <a:buClrTx/>
              <a:buSzTx/>
              <a:buFontTx/>
              <a:buNone/>
              <a:tabLst/>
              <a:defRPr/>
            </a:pPr>
            <a:fld id="{05F2C560-EBDC-4F9F-9C38-97291AC4D482}" type="slidenum">
              <a:rPr kumimoji="0" lang="en-IE" sz="1500" b="0" i="0" u="none" strike="noStrike" kern="0" cap="none" spc="0" normalizeH="0" baseline="0" noProof="0">
                <a:ln>
                  <a:noFill/>
                </a:ln>
                <a:solidFill>
                  <a:sysClr val="windowText" lastClr="000000"/>
                </a:solidFill>
                <a:effectLst/>
                <a:uLnTx/>
                <a:uFillTx/>
              </a:rPr>
              <a:pPr marL="0" marR="0" lvl="0" indent="0" algn="r" defTabSz="1109350" eaLnBrk="1" fontAlgn="auto" latinLnBrk="0" hangingPunct="1">
                <a:lnSpc>
                  <a:spcPct val="100000"/>
                </a:lnSpc>
                <a:spcBef>
                  <a:spcPts val="0"/>
                </a:spcBef>
                <a:spcAft>
                  <a:spcPts val="0"/>
                </a:spcAft>
                <a:buClrTx/>
                <a:buSzTx/>
                <a:buFontTx/>
                <a:buNone/>
                <a:tabLst/>
                <a:defRPr/>
              </a:pPr>
              <a:t>19</a:t>
            </a:fld>
            <a:endParaRPr kumimoji="0" lang="en-IE" sz="15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455052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8C0965-1116-0949-BB11-46202C661D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710E2A-6D1F-2A35-39BB-8141D9D1A6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C984A4-367A-B35E-F834-BF3961D067D4}"/>
              </a:ext>
            </a:extLst>
          </p:cNvPr>
          <p:cNvSpPr>
            <a:spLocks noGrp="1"/>
          </p:cNvSpPr>
          <p:nvPr>
            <p:ph type="body" idx="1"/>
          </p:nvPr>
        </p:nvSpPr>
        <p:spPr/>
        <p:txBody>
          <a:bodyPr/>
          <a:lstStyle/>
          <a:p>
            <a:endParaRPr lang="en-IE" dirty="0"/>
          </a:p>
        </p:txBody>
      </p:sp>
      <p:sp>
        <p:nvSpPr>
          <p:cNvPr id="4" name="Slide Number Placeholder 3">
            <a:extLst>
              <a:ext uri="{FF2B5EF4-FFF2-40B4-BE49-F238E27FC236}">
                <a16:creationId xmlns:a16="http://schemas.microsoft.com/office/drawing/2014/main" id="{F914BE9F-1C21-6B95-790A-8725002D5200}"/>
              </a:ext>
            </a:extLst>
          </p:cNvPr>
          <p:cNvSpPr>
            <a:spLocks noGrp="1"/>
          </p:cNvSpPr>
          <p:nvPr>
            <p:ph type="sldNum" sz="quarter" idx="10"/>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05F2C560-EBDC-4F9F-9C38-97291AC4D482}" type="slidenum">
              <a:rPr kumimoji="0" lang="en-IE" sz="1500" b="0" i="0" u="none" strike="noStrike" kern="0" cap="none" spc="0" normalizeH="0" baseline="0" noProof="0" smtClean="0">
                <a:ln>
                  <a:noFill/>
                </a:ln>
                <a:solidFill>
                  <a:sysClr val="windowText" lastClr="000000"/>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4</a:t>
            </a:fld>
            <a:endParaRPr kumimoji="0" lang="en-IE" sz="15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23334114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05F2C560-EBDC-4F9F-9C38-97291AC4D482}" type="slidenum">
              <a:rPr lang="en-IE" smtClean="0"/>
              <a:t>5</a:t>
            </a:fld>
            <a:endParaRPr lang="en-IE" dirty="0"/>
          </a:p>
        </p:txBody>
      </p:sp>
    </p:spTree>
    <p:extLst>
      <p:ext uri="{BB962C8B-B14F-4D97-AF65-F5344CB8AC3E}">
        <p14:creationId xmlns:p14="http://schemas.microsoft.com/office/powerpoint/2010/main" val="28068040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2D7AC7-C884-EE1A-3DB2-0360700D7A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0BD4FD-E3E8-071B-4C20-63BD458871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A4A5C5-AC45-F8B5-3594-68A0D97BD734}"/>
              </a:ext>
            </a:extLst>
          </p:cNvPr>
          <p:cNvSpPr>
            <a:spLocks noGrp="1"/>
          </p:cNvSpPr>
          <p:nvPr>
            <p:ph type="body" idx="1"/>
          </p:nvPr>
        </p:nvSpPr>
        <p:spPr/>
        <p:txBody>
          <a:bodyPr/>
          <a:lstStyle/>
          <a:p>
            <a:endParaRPr lang="en-IE" dirty="0"/>
          </a:p>
        </p:txBody>
      </p:sp>
      <p:sp>
        <p:nvSpPr>
          <p:cNvPr id="4" name="Slide Number Placeholder 3">
            <a:extLst>
              <a:ext uri="{FF2B5EF4-FFF2-40B4-BE49-F238E27FC236}">
                <a16:creationId xmlns:a16="http://schemas.microsoft.com/office/drawing/2014/main" id="{274B3BD4-3477-9D62-153E-1D8BDDB4024E}"/>
              </a:ext>
            </a:extLst>
          </p:cNvPr>
          <p:cNvSpPr>
            <a:spLocks noGrp="1"/>
          </p:cNvSpPr>
          <p:nvPr>
            <p:ph type="sldNum" sz="quarter" idx="10"/>
          </p:nvPr>
        </p:nvSpPr>
        <p:spPr/>
        <p:txBody>
          <a:bodyPr/>
          <a:lstStyle/>
          <a:p>
            <a:fld id="{05F2C560-EBDC-4F9F-9C38-97291AC4D482}" type="slidenum">
              <a:rPr lang="en-IE" smtClean="0"/>
              <a:t>6</a:t>
            </a:fld>
            <a:endParaRPr lang="en-IE" dirty="0"/>
          </a:p>
        </p:txBody>
      </p:sp>
    </p:spTree>
    <p:extLst>
      <p:ext uri="{BB962C8B-B14F-4D97-AF65-F5344CB8AC3E}">
        <p14:creationId xmlns:p14="http://schemas.microsoft.com/office/powerpoint/2010/main" val="41289562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05F2C560-EBDC-4F9F-9C38-97291AC4D482}" type="slidenum">
              <a:rPr lang="en-IE" smtClean="0"/>
              <a:t>11</a:t>
            </a:fld>
            <a:endParaRPr lang="en-IE" dirty="0"/>
          </a:p>
        </p:txBody>
      </p:sp>
    </p:spTree>
    <p:extLst>
      <p:ext uri="{BB962C8B-B14F-4D97-AF65-F5344CB8AC3E}">
        <p14:creationId xmlns:p14="http://schemas.microsoft.com/office/powerpoint/2010/main" val="6062167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05F2C560-EBDC-4F9F-9C38-97291AC4D482}" type="slidenum">
              <a:rPr lang="en-IE" smtClean="0"/>
              <a:t>14</a:t>
            </a:fld>
            <a:endParaRPr lang="en-IE" dirty="0"/>
          </a:p>
        </p:txBody>
      </p:sp>
    </p:spTree>
    <p:extLst>
      <p:ext uri="{BB962C8B-B14F-4D97-AF65-F5344CB8AC3E}">
        <p14:creationId xmlns:p14="http://schemas.microsoft.com/office/powerpoint/2010/main" val="17932577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05F2C560-EBDC-4F9F-9C38-97291AC4D482}" type="slidenum">
              <a:rPr lang="en-IE" smtClean="0"/>
              <a:t>15</a:t>
            </a:fld>
            <a:endParaRPr lang="en-IE" dirty="0"/>
          </a:p>
        </p:txBody>
      </p:sp>
    </p:spTree>
    <p:extLst>
      <p:ext uri="{BB962C8B-B14F-4D97-AF65-F5344CB8AC3E}">
        <p14:creationId xmlns:p14="http://schemas.microsoft.com/office/powerpoint/2010/main" val="6592207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05F2C560-EBDC-4F9F-9C38-97291AC4D482}" type="slidenum">
              <a:rPr lang="en-IE" smtClean="0"/>
              <a:t>16</a:t>
            </a:fld>
            <a:endParaRPr lang="en-IE" dirty="0"/>
          </a:p>
        </p:txBody>
      </p:sp>
    </p:spTree>
    <p:extLst>
      <p:ext uri="{BB962C8B-B14F-4D97-AF65-F5344CB8AC3E}">
        <p14:creationId xmlns:p14="http://schemas.microsoft.com/office/powerpoint/2010/main" val="5070835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05F2C560-EBDC-4F9F-9C38-97291AC4D482}" type="slidenum">
              <a:rPr lang="en-IE" smtClean="0"/>
              <a:t>17</a:t>
            </a:fld>
            <a:endParaRPr lang="en-IE" dirty="0"/>
          </a:p>
        </p:txBody>
      </p:sp>
    </p:spTree>
    <p:extLst>
      <p:ext uri="{BB962C8B-B14F-4D97-AF65-F5344CB8AC3E}">
        <p14:creationId xmlns:p14="http://schemas.microsoft.com/office/powerpoint/2010/main" val="322908970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9143999" cy="3798276"/>
          </a:xfrm>
          <a:prstGeom prst="rect">
            <a:avLst/>
          </a:prstGeom>
        </p:spPr>
      </p:pic>
      <p:pic>
        <p:nvPicPr>
          <p:cNvPr id="17" name="bg object 17"/>
          <p:cNvPicPr/>
          <p:nvPr/>
        </p:nvPicPr>
        <p:blipFill>
          <a:blip r:embed="rId3" cstate="print"/>
          <a:stretch>
            <a:fillRect/>
          </a:stretch>
        </p:blipFill>
        <p:spPr>
          <a:xfrm>
            <a:off x="0" y="1525524"/>
            <a:ext cx="6790943" cy="3617975"/>
          </a:xfrm>
          <a:prstGeom prst="rect">
            <a:avLst/>
          </a:prstGeom>
        </p:spPr>
      </p:pic>
      <p:sp>
        <p:nvSpPr>
          <p:cNvPr id="2" name="Holder 2"/>
          <p:cNvSpPr>
            <a:spLocks noGrp="1"/>
          </p:cNvSpPr>
          <p:nvPr>
            <p:ph type="ctrTitle"/>
          </p:nvPr>
        </p:nvSpPr>
        <p:spPr>
          <a:xfrm>
            <a:off x="1986152" y="1978609"/>
            <a:ext cx="5171694" cy="1008380"/>
          </a:xfrm>
          <a:prstGeom prst="rect">
            <a:avLst/>
          </a:prstGeom>
        </p:spPr>
        <p:txBody>
          <a:bodyPr wrap="square" lIns="0" tIns="0" rIns="0" bIns="0">
            <a:spAutoFit/>
          </a:bodyPr>
          <a:lstStyle>
            <a:lvl1pPr>
              <a:defRPr sz="2400" b="1" i="0">
                <a:solidFill>
                  <a:schemeClr val="bg1"/>
                </a:solidFill>
                <a:latin typeface="Arial"/>
                <a:cs typeface="Arial"/>
              </a:defRPr>
            </a:lvl1pPr>
          </a:lstStyle>
          <a:p>
            <a:endParaRPr/>
          </a:p>
        </p:txBody>
      </p:sp>
      <p:sp>
        <p:nvSpPr>
          <p:cNvPr id="3" name="Holder 3"/>
          <p:cNvSpPr>
            <a:spLocks noGrp="1"/>
          </p:cNvSpPr>
          <p:nvPr>
            <p:ph type="subTitle" idx="4"/>
          </p:nvPr>
        </p:nvSpPr>
        <p:spPr>
          <a:xfrm>
            <a:off x="1371600" y="2880360"/>
            <a:ext cx="6400800" cy="1285875"/>
          </a:xfrm>
          <a:prstGeom prst="rect">
            <a:avLst/>
          </a:prstGeom>
        </p:spPr>
        <p:txBody>
          <a:bodyPr wrap="square" lIns="0" tIns="0" rIns="0" bIns="0">
            <a:spAutoFit/>
          </a:bodyPr>
          <a:lstStyle>
            <a:lvl1pPr>
              <a:defRPr sz="17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11/12/2025</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chemeClr val="bg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17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11/12/2025</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chemeClr val="bg1"/>
                </a:solidFill>
                <a:latin typeface="Arial"/>
                <a:cs typeface="Arial"/>
              </a:defRPr>
            </a:lvl1pPr>
          </a:lstStyle>
          <a:p>
            <a:endParaRPr/>
          </a:p>
        </p:txBody>
      </p:sp>
      <p:sp>
        <p:nvSpPr>
          <p:cNvPr id="3" name="Holder 3"/>
          <p:cNvSpPr>
            <a:spLocks noGrp="1"/>
          </p:cNvSpPr>
          <p:nvPr>
            <p:ph sz="half" idx="2"/>
          </p:nvPr>
        </p:nvSpPr>
        <p:spPr>
          <a:xfrm>
            <a:off x="457200" y="1183005"/>
            <a:ext cx="3977640" cy="339471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183005"/>
            <a:ext cx="3977640" cy="339471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11/12/2025</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chemeClr val="bg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11/12/2025</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9143999" cy="3798276"/>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11/12/2025</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0"/>
            <a:ext cx="9143999" cy="5143498"/>
          </a:xfrm>
          <a:prstGeom prst="rect">
            <a:avLst/>
          </a:prstGeom>
        </p:spPr>
      </p:pic>
      <p:sp>
        <p:nvSpPr>
          <p:cNvPr id="2" name="Holder 2"/>
          <p:cNvSpPr>
            <a:spLocks noGrp="1"/>
          </p:cNvSpPr>
          <p:nvPr>
            <p:ph type="title"/>
          </p:nvPr>
        </p:nvSpPr>
        <p:spPr>
          <a:xfrm>
            <a:off x="1211376" y="243916"/>
            <a:ext cx="7400239" cy="391795"/>
          </a:xfrm>
          <a:prstGeom prst="rect">
            <a:avLst/>
          </a:prstGeom>
        </p:spPr>
        <p:txBody>
          <a:bodyPr wrap="square" lIns="0" tIns="0" rIns="0" bIns="0">
            <a:spAutoFit/>
          </a:bodyPr>
          <a:lstStyle>
            <a:lvl1pPr>
              <a:defRPr sz="2400" b="1" i="0">
                <a:solidFill>
                  <a:schemeClr val="bg1"/>
                </a:solidFill>
                <a:latin typeface="Arial"/>
                <a:cs typeface="Arial"/>
              </a:defRPr>
            </a:lvl1pPr>
          </a:lstStyle>
          <a:p>
            <a:endParaRPr/>
          </a:p>
        </p:txBody>
      </p:sp>
      <p:sp>
        <p:nvSpPr>
          <p:cNvPr id="3" name="Holder 3"/>
          <p:cNvSpPr>
            <a:spLocks noGrp="1"/>
          </p:cNvSpPr>
          <p:nvPr>
            <p:ph type="body" idx="1"/>
          </p:nvPr>
        </p:nvSpPr>
        <p:spPr>
          <a:xfrm>
            <a:off x="368604" y="1157096"/>
            <a:ext cx="8013700" cy="3395345"/>
          </a:xfrm>
          <a:prstGeom prst="rect">
            <a:avLst/>
          </a:prstGeom>
        </p:spPr>
        <p:txBody>
          <a:bodyPr wrap="square" lIns="0" tIns="0" rIns="0" bIns="0">
            <a:spAutoFit/>
          </a:bodyPr>
          <a:lstStyle>
            <a:lvl1pPr>
              <a:defRPr sz="170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3108960" y="4783455"/>
            <a:ext cx="2926080" cy="257175"/>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457200" y="4783455"/>
            <a:ext cx="2103120" cy="25717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11/12/2025</a:t>
            </a:fld>
            <a:endParaRPr lang="en-US" dirty="0"/>
          </a:p>
        </p:txBody>
      </p:sp>
      <p:sp>
        <p:nvSpPr>
          <p:cNvPr id="6" name="Holder 6"/>
          <p:cNvSpPr>
            <a:spLocks noGrp="1"/>
          </p:cNvSpPr>
          <p:nvPr>
            <p:ph type="sldNum" sz="quarter" idx="7"/>
          </p:nvPr>
        </p:nvSpPr>
        <p:spPr>
          <a:xfrm>
            <a:off x="6583680" y="4783455"/>
            <a:ext cx="2103120" cy="25717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hse.ie/eng/services/list/2/primarycare/childrenfirst/child-safeguarding-statement/"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hse.ie/eng/services/list/2/primarycare/childrenfirst/child-safeguarding-statement/" TargetMode="External"/><Relationship Id="rId2" Type="http://schemas.openxmlformats.org/officeDocument/2006/relationships/hyperlink" Target="http://www.hse.ie/childrenfirst"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25244" y="1962150"/>
            <a:ext cx="5486400" cy="2178802"/>
          </a:xfrm>
          <a:prstGeom prst="rect">
            <a:avLst/>
          </a:prstGeom>
        </p:spPr>
        <p:txBody>
          <a:bodyPr vert="horz" wrap="square" lIns="0" tIns="69850" rIns="0" bIns="0" rtlCol="0">
            <a:spAutoFit/>
          </a:bodyPr>
          <a:lstStyle/>
          <a:p>
            <a:pPr marL="12700" marR="0" lvl="0" indent="0" defTabSz="914400" eaLnBrk="1" fontAlgn="auto" latinLnBrk="0" hangingPunct="1">
              <a:lnSpc>
                <a:spcPct val="100000"/>
              </a:lnSpc>
              <a:spcBef>
                <a:spcPts val="0"/>
              </a:spcBef>
              <a:spcAft>
                <a:spcPts val="0"/>
              </a:spcAft>
              <a:buClrTx/>
              <a:buSzTx/>
              <a:buFontTx/>
              <a:buNone/>
              <a:tabLst/>
              <a:defRPr/>
            </a:pPr>
            <a:r>
              <a:rPr kumimoji="0" sz="2400" b="1" i="0" u="none" strike="noStrike" kern="0" cap="none" spc="0" normalizeH="0" baseline="0" noProof="0" dirty="0">
                <a:ln>
                  <a:noFill/>
                </a:ln>
                <a:solidFill>
                  <a:srgbClr val="FFFFFF"/>
                </a:solidFill>
                <a:effectLst/>
                <a:uLnTx/>
                <a:uFillTx/>
                <a:latin typeface="Arial" panose="020B0604020202020204" pitchFamily="34" charset="0"/>
                <a:cs typeface="Arial" panose="020B0604020202020204" pitchFamily="34" charset="0"/>
              </a:rPr>
              <a:t>Children</a:t>
            </a:r>
            <a:r>
              <a:rPr kumimoji="0" sz="2400" b="1" i="0" u="none" strike="noStrike" kern="0" cap="none" spc="-125" normalizeH="0" baseline="0" noProof="0" dirty="0">
                <a:ln>
                  <a:noFill/>
                </a:ln>
                <a:solidFill>
                  <a:srgbClr val="FFFFFF"/>
                </a:solidFill>
                <a:effectLst/>
                <a:uLnTx/>
                <a:uFillTx/>
                <a:latin typeface="Arial" panose="020B0604020202020204" pitchFamily="34" charset="0"/>
                <a:cs typeface="Arial" panose="020B0604020202020204" pitchFamily="34" charset="0"/>
              </a:rPr>
              <a:t> </a:t>
            </a:r>
            <a:r>
              <a:rPr kumimoji="0" sz="2400" b="1" i="0" u="none" strike="noStrike" kern="0" cap="none" spc="0" normalizeH="0" baseline="0" noProof="0" dirty="0">
                <a:ln>
                  <a:noFill/>
                </a:ln>
                <a:solidFill>
                  <a:srgbClr val="FFFFFF"/>
                </a:solidFill>
                <a:effectLst/>
                <a:uLnTx/>
                <a:uFillTx/>
                <a:latin typeface="Arial" panose="020B0604020202020204" pitchFamily="34" charset="0"/>
                <a:cs typeface="Arial" panose="020B0604020202020204" pitchFamily="34" charset="0"/>
              </a:rPr>
              <a:t>First</a:t>
            </a:r>
            <a:r>
              <a:rPr kumimoji="0" lang="en-IE" sz="2400" b="1" i="0" u="none" strike="noStrike" kern="0" cap="none" spc="-110" normalizeH="0" baseline="0" noProof="0" dirty="0">
                <a:ln>
                  <a:noFill/>
                </a:ln>
                <a:solidFill>
                  <a:srgbClr val="FFFFFF"/>
                </a:solidFill>
                <a:effectLst/>
                <a:uLnTx/>
                <a:uFillTx/>
                <a:latin typeface="Arial" panose="020B0604020202020204" pitchFamily="34" charset="0"/>
                <a:cs typeface="Arial" panose="020B0604020202020204" pitchFamily="34" charset="0"/>
              </a:rPr>
              <a:t> </a:t>
            </a:r>
          </a:p>
          <a:p>
            <a:pPr marL="12700" marR="0" lvl="0" indent="0" defTabSz="914400" eaLnBrk="1" fontAlgn="auto" latinLnBrk="0" hangingPunct="1">
              <a:lnSpc>
                <a:spcPct val="100000"/>
              </a:lnSpc>
              <a:spcBef>
                <a:spcPts val="0"/>
              </a:spcBef>
              <a:spcAft>
                <a:spcPts val="0"/>
              </a:spcAft>
              <a:buClrTx/>
              <a:buSzTx/>
              <a:buFontTx/>
              <a:buNone/>
              <a:tabLst/>
              <a:defRPr/>
            </a:pPr>
            <a:r>
              <a:rPr kumimoji="0" lang="en-IE" sz="2400" b="1" i="0" u="none" strike="noStrike" kern="0" cap="none" spc="-110" normalizeH="0" baseline="0" noProof="0" dirty="0">
                <a:ln>
                  <a:noFill/>
                </a:ln>
                <a:solidFill>
                  <a:srgbClr val="FFFFFF"/>
                </a:solidFill>
                <a:effectLst/>
                <a:uLnTx/>
                <a:uFillTx/>
                <a:latin typeface="Arial" panose="020B0604020202020204" pitchFamily="34" charset="0"/>
                <a:cs typeface="Arial" panose="020B0604020202020204" pitchFamily="34" charset="0"/>
              </a:rPr>
              <a:t>Compliance Assurance Checks</a:t>
            </a:r>
          </a:p>
          <a:p>
            <a:pPr marL="12700" marR="0" lvl="0" indent="0" defTabSz="914400" eaLnBrk="1" fontAlgn="auto" latinLnBrk="0" hangingPunct="1">
              <a:lnSpc>
                <a:spcPct val="100000"/>
              </a:lnSpc>
              <a:spcBef>
                <a:spcPts val="0"/>
              </a:spcBef>
              <a:spcAft>
                <a:spcPts val="0"/>
              </a:spcAft>
              <a:buClrTx/>
              <a:buSzTx/>
              <a:buFontTx/>
              <a:buNone/>
              <a:tabLst/>
              <a:defRPr/>
            </a:pPr>
            <a:endParaRPr kumimoji="0" lang="en-IE" sz="2400" b="1" i="0" u="none" strike="noStrike" kern="0" cap="none" spc="-110" normalizeH="0" baseline="0" noProof="0" dirty="0">
              <a:ln>
                <a:noFill/>
              </a:ln>
              <a:solidFill>
                <a:srgbClr val="FFFFFF"/>
              </a:solidFill>
              <a:effectLst/>
              <a:uLnTx/>
              <a:uFillTx/>
              <a:latin typeface="Arial" panose="020B0604020202020204" pitchFamily="34" charset="0"/>
              <a:cs typeface="Arial" panose="020B0604020202020204" pitchFamily="34" charset="0"/>
            </a:endParaRPr>
          </a:p>
          <a:p>
            <a:pPr marL="12700" marR="0" lvl="0" indent="0" defTabSz="914400" eaLnBrk="1" fontAlgn="auto" latinLnBrk="0" hangingPunct="1">
              <a:lnSpc>
                <a:spcPct val="100000"/>
              </a:lnSpc>
              <a:spcBef>
                <a:spcPts val="0"/>
              </a:spcBef>
              <a:spcAft>
                <a:spcPts val="0"/>
              </a:spcAft>
              <a:buClrTx/>
              <a:buSzTx/>
              <a:buFontTx/>
              <a:buNone/>
              <a:tabLst/>
              <a:defRPr/>
            </a:pPr>
            <a:endParaRPr kumimoji="0" lang="en-IE" sz="2400" b="1" i="0" u="none" strike="noStrike" kern="0" cap="none" spc="-110" normalizeH="0" baseline="0" noProof="0" dirty="0">
              <a:ln>
                <a:noFill/>
              </a:ln>
              <a:solidFill>
                <a:srgbClr val="FFFFFF"/>
              </a:solidFill>
              <a:effectLst/>
              <a:uLnTx/>
              <a:uFillTx/>
              <a:latin typeface="Arial" panose="020B0604020202020204" pitchFamily="34" charset="0"/>
              <a:cs typeface="Arial" panose="020B0604020202020204" pitchFamily="34" charset="0"/>
            </a:endParaRPr>
          </a:p>
          <a:p>
            <a:pPr marL="12700" marR="0" lvl="0" indent="0" defTabSz="914400" eaLnBrk="1" fontAlgn="auto" latinLnBrk="0" hangingPunct="1">
              <a:lnSpc>
                <a:spcPct val="100000"/>
              </a:lnSpc>
              <a:spcBef>
                <a:spcPts val="0"/>
              </a:spcBef>
              <a:spcAft>
                <a:spcPts val="0"/>
              </a:spcAft>
              <a:buClrTx/>
              <a:buSzTx/>
              <a:buFontTx/>
              <a:buNone/>
              <a:tabLst/>
              <a:defRPr/>
            </a:pPr>
            <a:endParaRPr kumimoji="0" lang="en-IE" sz="2100" b="1" i="0" u="none" strike="noStrike" kern="0" cap="none" spc="-110" normalizeH="0" baseline="0" noProof="0" dirty="0">
              <a:ln>
                <a:noFill/>
              </a:ln>
              <a:solidFill>
                <a:srgbClr val="FFFFFF"/>
              </a:solidFill>
              <a:effectLst/>
              <a:uLnTx/>
              <a:uFillTx/>
              <a:latin typeface="Arial" panose="020B0604020202020204" pitchFamily="34" charset="0"/>
              <a:cs typeface="Arial" panose="020B0604020202020204" pitchFamily="34" charset="0"/>
            </a:endParaRPr>
          </a:p>
          <a:p>
            <a:pPr marL="12700" marR="0" lvl="0" indent="0" defTabSz="914400" eaLnBrk="1" fontAlgn="auto" latinLnBrk="0" hangingPunct="1">
              <a:lnSpc>
                <a:spcPct val="100000"/>
              </a:lnSpc>
              <a:spcBef>
                <a:spcPts val="0"/>
              </a:spcBef>
              <a:spcAft>
                <a:spcPts val="0"/>
              </a:spcAft>
              <a:buClrTx/>
              <a:buSzTx/>
              <a:buFontTx/>
              <a:buNone/>
              <a:tabLst/>
              <a:defRPr/>
            </a:pPr>
            <a:endParaRPr kumimoji="0" lang="en-IE" sz="2000" b="1" i="0" u="none" strike="noStrike" kern="0" cap="none" spc="-135"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8" name="Oval 7"/>
          <p:cNvSpPr/>
          <p:nvPr/>
        </p:nvSpPr>
        <p:spPr>
          <a:xfrm>
            <a:off x="5681547" y="-247650"/>
            <a:ext cx="5029200" cy="5638800"/>
          </a:xfrm>
          <a:prstGeom prst="ellipse">
            <a:avLst/>
          </a:prstGeom>
          <a:blipFill>
            <a:blip r:embed="rId3"/>
            <a:srcRect/>
            <a:stretch>
              <a:fillRect l="-21148" t="604" r="21148" b="-3136"/>
            </a:stretch>
          </a:blipFill>
          <a:ln>
            <a:noFill/>
          </a:ln>
          <a:scene3d>
            <a:camera prst="orthographicFront">
              <a:rot lat="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IE" sz="1800" b="0" i="0" u="none" strike="noStrike" kern="0" cap="none" spc="0" normalizeH="0" baseline="0" noProof="0" dirty="0">
              <a:ln>
                <a:noFill/>
              </a:ln>
              <a:solidFill>
                <a:prstClr val="white"/>
              </a:solidFill>
              <a:effectLst/>
              <a:uLnTx/>
              <a:uFillTx/>
              <a:latin typeface="Calibri"/>
              <a:ea typeface="+mn-ea"/>
              <a:cs typeface="+mn-cs"/>
            </a:endParaRPr>
          </a:p>
        </p:txBody>
      </p:sp>
      <p:pic>
        <p:nvPicPr>
          <p:cNvPr id="6" name="object 5"/>
          <p:cNvPicPr/>
          <p:nvPr/>
        </p:nvPicPr>
        <p:blipFill>
          <a:blip r:embed="rId4" cstate="print"/>
          <a:stretch>
            <a:fillRect/>
          </a:stretch>
        </p:blipFill>
        <p:spPr>
          <a:xfrm>
            <a:off x="-228600" y="3436242"/>
            <a:ext cx="3477767" cy="1954908"/>
          </a:xfrm>
          <a:prstGeom prst="rect">
            <a:avLst/>
          </a:prstGeom>
        </p:spPr>
      </p:pic>
      <p:sp>
        <p:nvSpPr>
          <p:cNvPr id="3" name="TextBox 2"/>
          <p:cNvSpPr txBox="1"/>
          <p:nvPr/>
        </p:nvSpPr>
        <p:spPr>
          <a:xfrm>
            <a:off x="228600" y="2952750"/>
            <a:ext cx="6553200" cy="677108"/>
          </a:xfrm>
          <a:prstGeom prst="rect">
            <a:avLst/>
          </a:prstGeom>
          <a:noFill/>
        </p:spPr>
        <p:txBody>
          <a:bodyPr wrap="square" rtlCol="0">
            <a:spAutoFit/>
          </a:bodyPr>
          <a:lstStyle/>
          <a:p>
            <a:pPr marL="12700" marR="0" lvl="0" indent="0" algn="l" defTabSz="914400" eaLnBrk="1" fontAlgn="auto" latinLnBrk="0" hangingPunct="1">
              <a:lnSpc>
                <a:spcPct val="100000"/>
              </a:lnSpc>
              <a:spcBef>
                <a:spcPts val="0"/>
              </a:spcBef>
              <a:spcAft>
                <a:spcPts val="0"/>
              </a:spcAft>
              <a:buClrTx/>
              <a:buSzTx/>
              <a:buFontTx/>
              <a:buNone/>
              <a:tabLst/>
              <a:defRPr/>
            </a:pPr>
            <a:r>
              <a:rPr kumimoji="0" lang="en-IE" sz="2000" b="0" i="0" u="none" strike="noStrike" kern="0" cap="none" spc="-110" normalizeH="0" baseline="0" noProof="0" dirty="0">
                <a:ln>
                  <a:noFill/>
                </a:ln>
                <a:solidFill>
                  <a:srgbClr val="FFFFFF"/>
                </a:solidFill>
                <a:effectLst/>
                <a:uLnTx/>
                <a:uFillTx/>
                <a:latin typeface="Arial" panose="020B0604020202020204" pitchFamily="34" charset="0"/>
                <a:cs typeface="Arial" panose="020B0604020202020204" pitchFamily="34" charset="0"/>
              </a:rPr>
              <a:t>Overview Report</a:t>
            </a:r>
          </a:p>
          <a:p>
            <a:pPr marL="12700" marR="0" lvl="0" indent="0" algn="l" defTabSz="914400" eaLnBrk="1" fontAlgn="auto" latinLnBrk="0" hangingPunct="1">
              <a:lnSpc>
                <a:spcPct val="100000"/>
              </a:lnSpc>
              <a:spcBef>
                <a:spcPts val="0"/>
              </a:spcBef>
              <a:spcAft>
                <a:spcPts val="0"/>
              </a:spcAft>
              <a:buClrTx/>
              <a:buSzTx/>
              <a:buFontTx/>
              <a:buNone/>
              <a:tabLst/>
              <a:defRPr/>
            </a:pPr>
            <a:r>
              <a:rPr kumimoji="0" lang="en-IE" sz="1800" b="0" i="0" u="none" strike="noStrike" kern="0" cap="none" spc="-110" normalizeH="0" baseline="0" noProof="0" dirty="0">
                <a:ln>
                  <a:noFill/>
                </a:ln>
                <a:solidFill>
                  <a:srgbClr val="FFFFFF"/>
                </a:solidFill>
                <a:effectLst/>
                <a:uLnTx/>
                <a:uFillTx/>
                <a:latin typeface="Arial" panose="020B0604020202020204" pitchFamily="34" charset="0"/>
                <a:cs typeface="Arial" panose="020B0604020202020204" pitchFamily="34" charset="0"/>
              </a:rPr>
              <a:t>Primary Care Socia</a:t>
            </a:r>
            <a:r>
              <a:rPr lang="en-IE" spc="-110" dirty="0">
                <a:solidFill>
                  <a:srgbClr val="FFFFFF"/>
                </a:solidFill>
                <a:latin typeface="Arial" panose="020B0604020202020204" pitchFamily="34" charset="0"/>
                <a:cs typeface="Arial" panose="020B0604020202020204" pitchFamily="34" charset="0"/>
              </a:rPr>
              <a:t>l Work</a:t>
            </a:r>
            <a:r>
              <a:rPr kumimoji="0" lang="en-IE" sz="1800" b="0" i="0" u="none" strike="noStrike" kern="0" cap="none" spc="-110" normalizeH="0" baseline="0" noProof="0" dirty="0">
                <a:ln>
                  <a:noFill/>
                </a:ln>
                <a:solidFill>
                  <a:srgbClr val="FFFFFF"/>
                </a:solidFill>
                <a:effectLst/>
                <a:uLnTx/>
                <a:uFillTx/>
                <a:latin typeface="Arial" panose="020B0604020202020204" pitchFamily="34" charset="0"/>
                <a:cs typeface="Arial" panose="020B0604020202020204" pitchFamily="34" charset="0"/>
              </a:rPr>
              <a:t> |</a:t>
            </a:r>
            <a:r>
              <a:rPr kumimoji="0" lang="en-IE" sz="1800" b="0" i="0" u="none" strike="noStrike" kern="0" cap="none" spc="-120" normalizeH="0" baseline="0" noProof="0" dirty="0">
                <a:ln>
                  <a:noFill/>
                </a:ln>
                <a:solidFill>
                  <a:srgbClr val="FFFFFF"/>
                </a:solidFill>
                <a:effectLst/>
                <a:uLnTx/>
                <a:uFillTx/>
                <a:latin typeface="Arial" panose="020B0604020202020204" pitchFamily="34" charset="0"/>
                <a:cs typeface="Arial" panose="020B0604020202020204" pitchFamily="34" charset="0"/>
              </a:rPr>
              <a:t> </a:t>
            </a:r>
            <a:r>
              <a:rPr kumimoji="0" lang="en-IE" sz="1800" b="0" i="0" u="none" strike="noStrike" kern="0" cap="none" spc="0" normalizeH="0" baseline="0" noProof="0" dirty="0">
                <a:ln>
                  <a:noFill/>
                </a:ln>
                <a:solidFill>
                  <a:srgbClr val="FFFFFF"/>
                </a:solidFill>
                <a:effectLst/>
                <a:uLnTx/>
                <a:uFillTx/>
                <a:latin typeface="Arial" panose="020B0604020202020204" pitchFamily="34" charset="0"/>
                <a:cs typeface="Arial" panose="020B0604020202020204" pitchFamily="34" charset="0"/>
              </a:rPr>
              <a:t>Q2</a:t>
            </a:r>
            <a:r>
              <a:rPr kumimoji="0" lang="en-IE" sz="1800" b="0" i="0" u="none" strike="noStrike" kern="0" cap="none" spc="-135" normalizeH="0" baseline="0" noProof="0" dirty="0">
                <a:ln>
                  <a:noFill/>
                </a:ln>
                <a:solidFill>
                  <a:srgbClr val="FFFFFF"/>
                </a:solidFill>
                <a:effectLst/>
                <a:uLnTx/>
                <a:uFillTx/>
                <a:latin typeface="Arial" panose="020B0604020202020204" pitchFamily="34" charset="0"/>
                <a:cs typeface="Arial" panose="020B0604020202020204" pitchFamily="34" charset="0"/>
              </a:rPr>
              <a:t> </a:t>
            </a:r>
            <a:r>
              <a:rPr kumimoji="0" lang="en-IE" sz="1800" b="0" i="0" u="none" strike="noStrike" kern="0" cap="none" spc="-20" normalizeH="0" baseline="0" noProof="0" dirty="0">
                <a:ln>
                  <a:noFill/>
                </a:ln>
                <a:solidFill>
                  <a:srgbClr val="FFFFFF"/>
                </a:solidFill>
                <a:effectLst/>
                <a:uLnTx/>
                <a:uFillTx/>
                <a:latin typeface="Arial" panose="020B0604020202020204" pitchFamily="34" charset="0"/>
                <a:cs typeface="Arial" panose="020B0604020202020204" pitchFamily="34" charset="0"/>
              </a:rPr>
              <a:t>2025</a:t>
            </a:r>
            <a:endParaRPr kumimoji="0" lang="en-IE" sz="18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85818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228600" y="2419350"/>
            <a:ext cx="6629400" cy="2862322"/>
          </a:xfrm>
          <a:prstGeom prst="rect">
            <a:avLst/>
          </a:prstGeom>
        </p:spPr>
        <p:txBody>
          <a:bodyPr wrap="square">
            <a:spAutoFit/>
          </a:bodyPr>
          <a:lstStyle/>
          <a:p>
            <a:r>
              <a:rPr lang="en-IE" sz="1400" b="1" dirty="0">
                <a:latin typeface="Arial" panose="020B0604020202020204" pitchFamily="34" charset="0"/>
                <a:cs typeface="Arial" panose="020B0604020202020204" pitchFamily="34" charset="0"/>
              </a:rPr>
              <a:t>Key Findings:</a:t>
            </a:r>
          </a:p>
          <a:p>
            <a:endParaRPr lang="en-IE"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IE" sz="1200" dirty="0">
                <a:latin typeface="Arial" panose="020B0604020202020204" pitchFamily="34" charset="0"/>
                <a:cs typeface="Arial" panose="020B0604020202020204" pitchFamily="34" charset="0"/>
              </a:rPr>
              <a:t>Some HSE risk assessment templates were not edited appropriately which led to risks being identified that were not applicable to the service, for example, risks associated with overnight stays or intimate care, neither of which are relevant to the activities of the PCSW service. </a:t>
            </a:r>
          </a:p>
          <a:p>
            <a:endParaRPr lang="en-IE" sz="10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IE" sz="1200" b="0" baseline="0" dirty="0">
                <a:solidFill>
                  <a:schemeClr val="tx1"/>
                </a:solidFill>
                <a:latin typeface="Arial" panose="020B0604020202020204" pitchFamily="34" charset="0"/>
                <a:cs typeface="Arial" panose="020B0604020202020204" pitchFamily="34" charset="0"/>
              </a:rPr>
              <a:t>There were gaps in risk identification found in a number of risk assessments. </a:t>
            </a:r>
            <a:r>
              <a:rPr lang="en-IE" sz="1200" dirty="0">
                <a:latin typeface="Arial" panose="020B0604020202020204" pitchFamily="34" charset="0"/>
                <a:cs typeface="Arial" panose="020B0604020202020204" pitchFamily="34" charset="0"/>
              </a:rPr>
              <a:t>Some services should have considered additional risks, for example, risks and controls related to photography/digital imagery or contact with staff from contracted services e.g. interpreters.  </a:t>
            </a:r>
          </a:p>
          <a:p>
            <a:pPr marL="171450" indent="-171450">
              <a:buFont typeface="Arial" panose="020B0604020202020204" pitchFamily="34" charset="0"/>
              <a:buChar char="•"/>
            </a:pPr>
            <a:endParaRPr lang="en-IE"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IE" sz="1200" dirty="0">
                <a:latin typeface="Arial" panose="020B0604020202020204" pitchFamily="34" charset="0"/>
                <a:cs typeface="Arial" panose="020B0604020202020204" pitchFamily="34" charset="0"/>
              </a:rPr>
              <a:t>Some services identified risks </a:t>
            </a:r>
            <a:r>
              <a:rPr lang="en-IE" sz="1200" b="0" baseline="0" dirty="0">
                <a:solidFill>
                  <a:schemeClr val="tx1"/>
                </a:solidFill>
                <a:latin typeface="Arial" panose="020B0604020202020204" pitchFamily="34" charset="0"/>
                <a:cs typeface="Arial" panose="020B0604020202020204" pitchFamily="34" charset="0"/>
              </a:rPr>
              <a:t>but there were no corresponding controls, particularly at local level to mitigate these</a:t>
            </a:r>
            <a:r>
              <a:rPr lang="en-IE" sz="1200" b="0" dirty="0">
                <a:solidFill>
                  <a:schemeClr val="tx1"/>
                </a:solidFill>
                <a:latin typeface="Arial" panose="020B0604020202020204" pitchFamily="34" charset="0"/>
                <a:cs typeface="Arial" panose="020B0604020202020204" pitchFamily="34" charset="0"/>
              </a:rPr>
              <a:t> risks</a:t>
            </a:r>
            <a:r>
              <a:rPr lang="en-IE" sz="1200" dirty="0">
                <a:latin typeface="Arial" panose="020B0604020202020204" pitchFamily="34" charset="0"/>
                <a:cs typeface="Arial" panose="020B0604020202020204" pitchFamily="34" charset="0"/>
              </a:rPr>
              <a:t>. If risks are identified in a risk assessment, corresponding controls are expected to be in place. </a:t>
            </a:r>
          </a:p>
          <a:p>
            <a:r>
              <a:rPr lang="en-IE" sz="1200" dirty="0"/>
              <a:t> </a:t>
            </a:r>
          </a:p>
          <a:p>
            <a:endParaRPr lang="en-IE" sz="1200" dirty="0"/>
          </a:p>
        </p:txBody>
      </p:sp>
      <p:graphicFrame>
        <p:nvGraphicFramePr>
          <p:cNvPr id="16" name="Table 15"/>
          <p:cNvGraphicFramePr>
            <a:graphicFrameLocks noGrp="1"/>
          </p:cNvGraphicFramePr>
          <p:nvPr>
            <p:extLst>
              <p:ext uri="{D42A27DB-BD31-4B8C-83A1-F6EECF244321}">
                <p14:modId xmlns:p14="http://schemas.microsoft.com/office/powerpoint/2010/main" val="1437076515"/>
              </p:ext>
            </p:extLst>
          </p:nvPr>
        </p:nvGraphicFramePr>
        <p:xfrm>
          <a:off x="228600" y="1120544"/>
          <a:ext cx="6096000" cy="1193800"/>
        </p:xfrm>
        <a:graphic>
          <a:graphicData uri="http://schemas.openxmlformats.org/drawingml/2006/table">
            <a:tbl>
              <a:tblPr firstRow="1" bandRow="1">
                <a:tableStyleId>{5C22544A-7EE6-4342-B048-85BDC9FD1C3A}</a:tableStyleId>
              </a:tblPr>
              <a:tblGrid>
                <a:gridCol w="6096000">
                  <a:extLst>
                    <a:ext uri="{9D8B030D-6E8A-4147-A177-3AD203B41FA5}">
                      <a16:colId xmlns:a16="http://schemas.microsoft.com/office/drawing/2014/main" val="361165049"/>
                    </a:ext>
                  </a:extLst>
                </a:gridCol>
              </a:tblGrid>
              <a:tr h="370840">
                <a:tc>
                  <a:txBody>
                    <a:bodyPr/>
                    <a:lstStyle/>
                    <a:p>
                      <a:r>
                        <a:rPr lang="en-IE" dirty="0">
                          <a:latin typeface="Arial" panose="020B0604020202020204" pitchFamily="34" charset="0"/>
                          <a:cs typeface="Arial" panose="020B0604020202020204" pitchFamily="34" charset="0"/>
                        </a:rPr>
                        <a:t>Children First Act 2015</a:t>
                      </a:r>
                    </a:p>
                  </a:txBody>
                  <a:tcPr>
                    <a:solidFill>
                      <a:schemeClr val="accent5">
                        <a:lumMod val="75000"/>
                      </a:schemeClr>
                    </a:solidFill>
                  </a:tcPr>
                </a:tc>
                <a:extLst>
                  <a:ext uri="{0D108BD9-81ED-4DB2-BD59-A6C34878D82A}">
                    <a16:rowId xmlns:a16="http://schemas.microsoft.com/office/drawing/2014/main" val="3732975881"/>
                  </a:ext>
                </a:extLst>
              </a:tr>
              <a:tr h="370840">
                <a:tc>
                  <a:txBody>
                    <a:bodyPr/>
                    <a:lstStyle/>
                    <a:p>
                      <a:r>
                        <a:rPr lang="en-IE" sz="1200" dirty="0">
                          <a:latin typeface="Arial" panose="020B0604020202020204" pitchFamily="34" charset="0"/>
                          <a:cs typeface="Arial" panose="020B0604020202020204" pitchFamily="34" charset="0"/>
                        </a:rPr>
                        <a:t>Requirement</a:t>
                      </a:r>
                    </a:p>
                    <a:p>
                      <a:endParaRPr lang="en-IE" sz="1200" dirty="0">
                        <a:latin typeface="Arial" panose="020B0604020202020204" pitchFamily="34" charset="0"/>
                        <a:cs typeface="Arial" panose="020B0604020202020204" pitchFamily="34" charset="0"/>
                      </a:endParaRPr>
                    </a:p>
                    <a:p>
                      <a:r>
                        <a:rPr lang="en-IE" sz="1200" dirty="0">
                          <a:latin typeface="Arial" panose="020B0604020202020204" pitchFamily="34" charset="0"/>
                          <a:cs typeface="Arial" panose="020B0604020202020204" pitchFamily="34" charset="0"/>
                        </a:rPr>
                        <a:t>An assessment of any potential for harm to a child must be undertaken (risk assessment). </a:t>
                      </a:r>
                    </a:p>
                  </a:txBody>
                  <a:tcPr>
                    <a:solidFill>
                      <a:schemeClr val="accent5">
                        <a:lumMod val="60000"/>
                        <a:lumOff val="40000"/>
                      </a:schemeClr>
                    </a:solidFill>
                  </a:tcPr>
                </a:tc>
                <a:extLst>
                  <a:ext uri="{0D108BD9-81ED-4DB2-BD59-A6C34878D82A}">
                    <a16:rowId xmlns:a16="http://schemas.microsoft.com/office/drawing/2014/main" val="1632709619"/>
                  </a:ext>
                </a:extLst>
              </a:tr>
            </a:tbl>
          </a:graphicData>
        </a:graphic>
      </p:graphicFrame>
      <p:sp>
        <p:nvSpPr>
          <p:cNvPr id="7" name="Title 1"/>
          <p:cNvSpPr txBox="1">
            <a:spLocks/>
          </p:cNvSpPr>
          <p:nvPr/>
        </p:nvSpPr>
        <p:spPr>
          <a:xfrm>
            <a:off x="1210361" y="354839"/>
            <a:ext cx="7793320" cy="369332"/>
          </a:xfrm>
          <a:prstGeom prst="rect">
            <a:avLst/>
          </a:prstGeom>
        </p:spPr>
        <p:txBody>
          <a:bodyPr wrap="square" lIns="0" tIns="0" rIns="0" bIns="0">
            <a:spAutoFit/>
          </a:bodyPr>
          <a:lstStyle>
            <a:lvl1pPr>
              <a:defRPr sz="2400" b="1" i="0">
                <a:solidFill>
                  <a:schemeClr val="bg1"/>
                </a:solidFill>
                <a:latin typeface="Arial"/>
                <a:ea typeface="+mj-ea"/>
                <a:cs typeface="Arial"/>
              </a:defRPr>
            </a:lvl1pPr>
          </a:lstStyle>
          <a:p>
            <a:r>
              <a:rPr lang="en-IE" dirty="0"/>
              <a:t>Risk Assessment | </a:t>
            </a:r>
            <a:r>
              <a:rPr lang="en-IE" sz="1800" b="0" dirty="0"/>
              <a:t>Assessment of any potential for harm to a child</a:t>
            </a:r>
            <a:endParaRPr lang="en-IE" dirty="0"/>
          </a:p>
        </p:txBody>
      </p:sp>
      <p:graphicFrame>
        <p:nvGraphicFramePr>
          <p:cNvPr id="9" name="Table 8"/>
          <p:cNvGraphicFramePr>
            <a:graphicFrameLocks noGrp="1"/>
          </p:cNvGraphicFramePr>
          <p:nvPr>
            <p:extLst>
              <p:ext uri="{D42A27DB-BD31-4B8C-83A1-F6EECF244321}">
                <p14:modId xmlns:p14="http://schemas.microsoft.com/office/powerpoint/2010/main" val="3952247878"/>
              </p:ext>
            </p:extLst>
          </p:nvPr>
        </p:nvGraphicFramePr>
        <p:xfrm>
          <a:off x="6705600" y="1002756"/>
          <a:ext cx="2174488" cy="1749207"/>
        </p:xfrm>
        <a:graphic>
          <a:graphicData uri="http://schemas.openxmlformats.org/drawingml/2006/table">
            <a:tbl>
              <a:tblPr/>
              <a:tblGrid>
                <a:gridCol w="1752600">
                  <a:extLst>
                    <a:ext uri="{9D8B030D-6E8A-4147-A177-3AD203B41FA5}">
                      <a16:colId xmlns:a16="http://schemas.microsoft.com/office/drawing/2014/main" val="1165388174"/>
                    </a:ext>
                  </a:extLst>
                </a:gridCol>
                <a:gridCol w="421888">
                  <a:extLst>
                    <a:ext uri="{9D8B030D-6E8A-4147-A177-3AD203B41FA5}">
                      <a16:colId xmlns:a16="http://schemas.microsoft.com/office/drawing/2014/main" val="2508426662"/>
                    </a:ext>
                  </a:extLst>
                </a:gridCol>
              </a:tblGrid>
              <a:tr h="300439">
                <a:tc gridSpan="2">
                  <a:txBody>
                    <a:bodyPr/>
                    <a:lstStyle/>
                    <a:p>
                      <a:pPr algn="just" fontAlgn="t"/>
                      <a:r>
                        <a:rPr lang="en-IE" sz="1100" b="1" i="0" u="none" strike="noStrike" dirty="0">
                          <a:solidFill>
                            <a:srgbClr val="000000"/>
                          </a:solidFill>
                          <a:effectLst/>
                          <a:latin typeface="Arial" panose="020B0604020202020204" pitchFamily="34" charset="0"/>
                        </a:rPr>
                        <a:t>Overall Findings</a:t>
                      </a: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fontAlgn="t"/>
                      <a:endParaRPr lang="en-IE" sz="1000" b="0" i="0" u="none" strike="noStrike" dirty="0">
                        <a:solidFill>
                          <a:srgbClr val="000000"/>
                        </a:solidFill>
                        <a:effectLst/>
                        <a:latin typeface="Arial" panose="020B0604020202020204" pitchFamily="34" charset="0"/>
                      </a:endParaRPr>
                    </a:p>
                  </a:txBody>
                  <a:tcPr marL="5697" marR="5697" marT="569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64829261"/>
                  </a:ext>
                </a:extLst>
              </a:tr>
              <a:tr h="300439">
                <a:tc>
                  <a:txBody>
                    <a:bodyPr/>
                    <a:lstStyle/>
                    <a:p>
                      <a:pPr algn="l" fontAlgn="t"/>
                      <a:r>
                        <a:rPr lang="en-IE" sz="1050" b="0" i="0" u="none" strike="noStrike" dirty="0">
                          <a:solidFill>
                            <a:srgbClr val="000000"/>
                          </a:solidFill>
                          <a:effectLst/>
                          <a:latin typeface="Arial" panose="020B0604020202020204" pitchFamily="34" charset="0"/>
                        </a:rPr>
                        <a:t>Compliant</a:t>
                      </a:r>
                      <a:r>
                        <a:rPr lang="en-IE" sz="1050" b="0" i="0" u="none" strike="noStrike" baseline="0" dirty="0">
                          <a:solidFill>
                            <a:srgbClr val="000000"/>
                          </a:solidFill>
                          <a:effectLst/>
                          <a:latin typeface="Arial" panose="020B0604020202020204" pitchFamily="34" charset="0"/>
                        </a:rPr>
                        <a:t> </a:t>
                      </a:r>
                      <a:endParaRPr lang="en-IE" sz="1050" b="0" i="0" u="none" strike="noStrike" dirty="0">
                        <a:solidFill>
                          <a:srgbClr val="000000"/>
                        </a:solidFill>
                        <a:effectLst/>
                        <a:latin typeface="Arial" panose="020B0604020202020204" pitchFamily="34" charset="0"/>
                      </a:endParaRPr>
                    </a:p>
                  </a:txBody>
                  <a:tcPr marL="5697" marR="5697" marT="569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AD47"/>
                    </a:solidFill>
                  </a:tcPr>
                </a:tc>
                <a:tc>
                  <a:txBody>
                    <a:bodyPr/>
                    <a:lstStyle/>
                    <a:p>
                      <a:pPr lvl="0" algn="ctr" fontAlgn="t"/>
                      <a:r>
                        <a:rPr lang="en-IE" sz="1000" b="1" i="0" u="none" strike="noStrike" dirty="0">
                          <a:solidFill>
                            <a:schemeClr val="tx1"/>
                          </a:solidFill>
                          <a:effectLst/>
                          <a:latin typeface="Arial" panose="020B0604020202020204" pitchFamily="34" charset="0"/>
                        </a:rPr>
                        <a:t>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37499889"/>
                  </a:ext>
                </a:extLst>
              </a:tr>
              <a:tr h="300439">
                <a:tc>
                  <a:txBody>
                    <a:bodyPr/>
                    <a:lstStyle/>
                    <a:p>
                      <a:pPr algn="l" fontAlgn="t"/>
                      <a:r>
                        <a:rPr lang="en-IE" sz="1050" b="0" i="0" u="none" strike="noStrike" dirty="0">
                          <a:solidFill>
                            <a:srgbClr val="000000"/>
                          </a:solidFill>
                          <a:effectLst/>
                          <a:latin typeface="Arial" panose="020B0604020202020204" pitchFamily="34" charset="0"/>
                        </a:rPr>
                        <a:t>Partial Compliance </a:t>
                      </a:r>
                    </a:p>
                  </a:txBody>
                  <a:tcPr marL="5697" marR="5697" marT="569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lvl="0" algn="ctr" fontAlgn="t"/>
                      <a:r>
                        <a:rPr lang="en-IE" sz="1000" b="1" i="0" u="none" strike="noStrike" dirty="0">
                          <a:solidFill>
                            <a:schemeClr val="tx1"/>
                          </a:solidFill>
                          <a:effectLst/>
                          <a:latin typeface="Arial" panose="020B0604020202020204" pitchFamily="34" charset="0"/>
                        </a:rPr>
                        <a:t>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3310684"/>
                  </a:ext>
                </a:extLst>
              </a:tr>
              <a:tr h="374114">
                <a:tc>
                  <a:txBody>
                    <a:bodyPr/>
                    <a:lstStyle/>
                    <a:p>
                      <a:pPr algn="l" fontAlgn="t"/>
                      <a:r>
                        <a:rPr lang="en-IE" sz="1050" b="0" i="0" u="none" strike="noStrike" dirty="0">
                          <a:solidFill>
                            <a:srgbClr val="000000"/>
                          </a:solidFill>
                          <a:effectLst/>
                          <a:latin typeface="Arial" panose="020B0604020202020204" pitchFamily="34" charset="0"/>
                        </a:rPr>
                        <a:t>No</a:t>
                      </a:r>
                      <a:r>
                        <a:rPr lang="en-IE" sz="1050" b="0" i="0" u="none" strike="noStrike" baseline="0" dirty="0">
                          <a:solidFill>
                            <a:srgbClr val="000000"/>
                          </a:solidFill>
                          <a:effectLst/>
                          <a:latin typeface="Arial" panose="020B0604020202020204" pitchFamily="34" charset="0"/>
                        </a:rPr>
                        <a:t> Evidence of Compliance</a:t>
                      </a:r>
                      <a:endParaRPr lang="en-IE" sz="1050" b="0" i="0" u="none" strike="noStrike" dirty="0">
                        <a:solidFill>
                          <a:srgbClr val="000000"/>
                        </a:solidFill>
                        <a:effectLst/>
                        <a:latin typeface="Arial" panose="020B0604020202020204" pitchFamily="34" charset="0"/>
                      </a:endParaRPr>
                    </a:p>
                  </a:txBody>
                  <a:tcPr marL="5697" marR="5697" marT="569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lvl="0" algn="ctr" fontAlgn="t"/>
                      <a:r>
                        <a:rPr lang="en-IE" sz="1000" b="1" i="0" u="none" strike="noStrike" dirty="0">
                          <a:solidFill>
                            <a:schemeClr val="tx1"/>
                          </a:solidFill>
                          <a:effectLst/>
                          <a:latin typeface="Arial" panose="020B0604020202020204" pitchFamily="34" charset="0"/>
                        </a:rPr>
                        <a:t>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3031822"/>
                  </a:ext>
                </a:extLst>
              </a:tr>
              <a:tr h="67479">
                <a:tc>
                  <a:txBody>
                    <a:bodyPr/>
                    <a:lstStyle/>
                    <a:p>
                      <a:pPr algn="l" fontAlgn="t"/>
                      <a:endParaRPr lang="en-IE" sz="500" b="0" i="0" u="none" strike="noStrike" dirty="0">
                        <a:solidFill>
                          <a:srgbClr val="000000"/>
                        </a:solidFill>
                        <a:effectLst/>
                        <a:latin typeface="Arial" panose="020B0604020202020204" pitchFamily="34" charset="0"/>
                      </a:endParaRP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endParaRPr lang="en-IE" sz="1100" b="0" i="0" u="none" strike="noStrike" dirty="0">
                        <a:solidFill>
                          <a:srgbClr val="000000"/>
                        </a:solidFill>
                        <a:effectLst/>
                        <a:latin typeface="Arial" panose="020B0604020202020204" pitchFamily="34" charset="0"/>
                      </a:endParaRP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21126103"/>
                  </a:ext>
                </a:extLst>
              </a:tr>
              <a:tr h="300439">
                <a:tc gridSpan="2">
                  <a:txBody>
                    <a:bodyPr/>
                    <a:lstStyle/>
                    <a:p>
                      <a:pPr lvl="0" algn="l" fontAlgn="t"/>
                      <a:r>
                        <a:rPr lang="en-IE" sz="1200" b="0" i="0" u="none" strike="noStrike" dirty="0">
                          <a:solidFill>
                            <a:srgbClr val="000000"/>
                          </a:solidFill>
                          <a:effectLst/>
                          <a:latin typeface="Arial" panose="020B0604020202020204" pitchFamily="34" charset="0"/>
                        </a:rPr>
                        <a:t>33% Compliance Rate</a:t>
                      </a: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hMerge="1">
                  <a:txBody>
                    <a:bodyPr/>
                    <a:lstStyle/>
                    <a:p>
                      <a:pPr algn="l" fontAlgn="t"/>
                      <a:endParaRPr lang="en-IE" sz="1000" b="0" i="0" u="none" strike="noStrike" dirty="0">
                        <a:solidFill>
                          <a:srgbClr val="000000"/>
                        </a:solidFill>
                        <a:effectLst/>
                        <a:latin typeface="Arial" panose="020B0604020202020204" pitchFamily="34" charset="0"/>
                      </a:endParaRPr>
                    </a:p>
                  </a:txBody>
                  <a:tcPr marL="5697" marR="5697" marT="56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2761067"/>
                  </a:ext>
                </a:extLst>
              </a:tr>
            </a:tbl>
          </a:graphicData>
        </a:graphic>
      </p:graphicFrame>
    </p:spTree>
    <p:extLst>
      <p:ext uri="{BB962C8B-B14F-4D97-AF65-F5344CB8AC3E}">
        <p14:creationId xmlns:p14="http://schemas.microsoft.com/office/powerpoint/2010/main" val="42563871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26400"/>
            <a:ext cx="7400239" cy="369332"/>
          </a:xfrm>
        </p:spPr>
        <p:txBody>
          <a:bodyPr/>
          <a:lstStyle/>
          <a:p>
            <a:r>
              <a:rPr lang="en-IE" dirty="0"/>
              <a:t>Child Safeguarding Statement | </a:t>
            </a:r>
            <a:r>
              <a:rPr lang="en-IE" sz="1800" b="0" dirty="0"/>
              <a:t>Legislative Requirements</a:t>
            </a:r>
            <a:r>
              <a:rPr lang="en-IE" dirty="0"/>
              <a:t> </a:t>
            </a:r>
          </a:p>
        </p:txBody>
      </p:sp>
      <p:sp>
        <p:nvSpPr>
          <p:cNvPr id="12" name="Rectangle 11"/>
          <p:cNvSpPr/>
          <p:nvPr/>
        </p:nvSpPr>
        <p:spPr>
          <a:xfrm>
            <a:off x="173653" y="2377102"/>
            <a:ext cx="6100147" cy="1969770"/>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IE" sz="1400"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Key Findings:</a:t>
            </a:r>
          </a:p>
          <a:p>
            <a:pPr marR="0" lvl="0" defTabSz="914400" eaLnBrk="1" fontAlgn="auto" latinLnBrk="0" hangingPunct="1">
              <a:lnSpc>
                <a:spcPct val="100000"/>
              </a:lnSpc>
              <a:spcBef>
                <a:spcPts val="0"/>
              </a:spcBef>
              <a:spcAft>
                <a:spcPts val="0"/>
              </a:spcAft>
              <a:buClrTx/>
              <a:buSzTx/>
              <a:tabLst/>
              <a:defRPr/>
            </a:pPr>
            <a:endParaRPr kumimoji="0" lang="en-IE" sz="14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IE" sz="1200" dirty="0">
                <a:solidFill>
                  <a:schemeClr val="tx1"/>
                </a:solidFill>
                <a:latin typeface="Arial" panose="020B0604020202020204" pitchFamily="34" charset="0"/>
                <a:cs typeface="Arial" panose="020B0604020202020204" pitchFamily="34" charset="0"/>
              </a:rPr>
              <a:t>A number of overarching CSSs did not include risks related to the PCSW service e.g. one CSS developed at Community Healthcare Network (CHN) level did not consider any risk related to the PCSW service and one CSS developed at IHA level did not name or list the PCSW service in the description of its activities</a:t>
            </a:r>
            <a:r>
              <a:rPr kumimoji="0" lang="en-IE" sz="1200" b="0" i="0" u="none" strike="noStrike" kern="0" cap="none" spc="0" normalizeH="0" noProof="0" dirty="0">
                <a:ln>
                  <a:noFill/>
                </a:ln>
                <a:solidFill>
                  <a:sysClr val="windowText" lastClr="000000"/>
                </a:solidFill>
                <a:effectLst/>
                <a:uLnTx/>
                <a:uFillTx/>
              </a:rPr>
              <a:t>.</a:t>
            </a:r>
          </a:p>
          <a:p>
            <a:pPr marR="0" lvl="0" defTabSz="914400" eaLnBrk="1" fontAlgn="auto" latinLnBrk="0" hangingPunct="1">
              <a:lnSpc>
                <a:spcPct val="100000"/>
              </a:lnSpc>
              <a:spcBef>
                <a:spcPts val="0"/>
              </a:spcBef>
              <a:spcAft>
                <a:spcPts val="0"/>
              </a:spcAft>
              <a:buClrTx/>
              <a:buSzTx/>
              <a:tabLst/>
              <a:defRPr/>
            </a:pPr>
            <a:endParaRPr lang="en-IE" sz="1000" dirty="0"/>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IE" sz="1200" dirty="0"/>
              <a:t>One service had a Procedure for Appointing a Relevant Person in place but it was in draft format and therefore not implementable. All prescribed procedures under Section 11(3) of the Children First Act (2015) must be in place to ensure compliance.</a:t>
            </a:r>
            <a:endParaRPr lang="en-IE" sz="600" dirty="0"/>
          </a:p>
        </p:txBody>
      </p:sp>
      <p:graphicFrame>
        <p:nvGraphicFramePr>
          <p:cNvPr id="16" name="Table 15"/>
          <p:cNvGraphicFramePr>
            <a:graphicFrameLocks noGrp="1"/>
          </p:cNvGraphicFramePr>
          <p:nvPr>
            <p:extLst>
              <p:ext uri="{D42A27DB-BD31-4B8C-83A1-F6EECF244321}">
                <p14:modId xmlns:p14="http://schemas.microsoft.com/office/powerpoint/2010/main" val="1258916171"/>
              </p:ext>
            </p:extLst>
          </p:nvPr>
        </p:nvGraphicFramePr>
        <p:xfrm>
          <a:off x="265404" y="971550"/>
          <a:ext cx="6008396" cy="1193800"/>
        </p:xfrm>
        <a:graphic>
          <a:graphicData uri="http://schemas.openxmlformats.org/drawingml/2006/table">
            <a:tbl>
              <a:tblPr firstRow="1" bandRow="1">
                <a:tableStyleId>{5C22544A-7EE6-4342-B048-85BDC9FD1C3A}</a:tableStyleId>
              </a:tblPr>
              <a:tblGrid>
                <a:gridCol w="6008396">
                  <a:extLst>
                    <a:ext uri="{9D8B030D-6E8A-4147-A177-3AD203B41FA5}">
                      <a16:colId xmlns:a16="http://schemas.microsoft.com/office/drawing/2014/main" val="361165049"/>
                    </a:ext>
                  </a:extLst>
                </a:gridCol>
              </a:tblGrid>
              <a:tr h="370840">
                <a:tc>
                  <a:txBody>
                    <a:bodyPr/>
                    <a:lstStyle/>
                    <a:p>
                      <a:r>
                        <a:rPr lang="en-IE" dirty="0">
                          <a:latin typeface="Arial" panose="020B0604020202020204" pitchFamily="34" charset="0"/>
                          <a:cs typeface="Arial" panose="020B0604020202020204" pitchFamily="34" charset="0"/>
                        </a:rPr>
                        <a:t>Children First Act 2015</a:t>
                      </a:r>
                    </a:p>
                  </a:txBody>
                  <a:tcPr>
                    <a:solidFill>
                      <a:schemeClr val="accent5">
                        <a:lumMod val="75000"/>
                      </a:schemeClr>
                    </a:solidFill>
                  </a:tcPr>
                </a:tc>
                <a:extLst>
                  <a:ext uri="{0D108BD9-81ED-4DB2-BD59-A6C34878D82A}">
                    <a16:rowId xmlns:a16="http://schemas.microsoft.com/office/drawing/2014/main" val="3732975881"/>
                  </a:ext>
                </a:extLst>
              </a:tr>
              <a:tr h="370840">
                <a:tc>
                  <a:txBody>
                    <a:bodyPr/>
                    <a:lstStyle/>
                    <a:p>
                      <a:r>
                        <a:rPr lang="en-IE" sz="1200" dirty="0">
                          <a:latin typeface="Arial" panose="020B0604020202020204" pitchFamily="34" charset="0"/>
                          <a:cs typeface="Arial" panose="020B0604020202020204" pitchFamily="34" charset="0"/>
                        </a:rPr>
                        <a:t>Requirement</a:t>
                      </a:r>
                    </a:p>
                    <a:p>
                      <a:endParaRPr lang="en-IE" sz="1200" dirty="0">
                        <a:latin typeface="Arial" panose="020B0604020202020204" pitchFamily="34" charset="0"/>
                        <a:cs typeface="Arial" panose="020B0604020202020204" pitchFamily="34" charset="0"/>
                      </a:endParaRPr>
                    </a:p>
                    <a:p>
                      <a:r>
                        <a:rPr lang="en-IE" sz="1200" dirty="0">
                          <a:latin typeface="Arial" panose="020B0604020202020204" pitchFamily="34" charset="0"/>
                          <a:cs typeface="Arial" panose="020B0604020202020204" pitchFamily="34" charset="0"/>
                        </a:rPr>
                        <a:t>A Child Safeguarding Statement (CSS) must be prepared in accordance with legislative requirements.</a:t>
                      </a:r>
                    </a:p>
                  </a:txBody>
                  <a:tcPr>
                    <a:solidFill>
                      <a:schemeClr val="accent5">
                        <a:lumMod val="60000"/>
                        <a:lumOff val="40000"/>
                      </a:schemeClr>
                    </a:solidFill>
                  </a:tcPr>
                </a:tc>
                <a:extLst>
                  <a:ext uri="{0D108BD9-81ED-4DB2-BD59-A6C34878D82A}">
                    <a16:rowId xmlns:a16="http://schemas.microsoft.com/office/drawing/2014/main" val="1632709619"/>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302420100"/>
              </p:ext>
            </p:extLst>
          </p:nvPr>
        </p:nvGraphicFramePr>
        <p:xfrm>
          <a:off x="6705600" y="1002756"/>
          <a:ext cx="2174488" cy="1749207"/>
        </p:xfrm>
        <a:graphic>
          <a:graphicData uri="http://schemas.openxmlformats.org/drawingml/2006/table">
            <a:tbl>
              <a:tblPr/>
              <a:tblGrid>
                <a:gridCol w="1752600">
                  <a:extLst>
                    <a:ext uri="{9D8B030D-6E8A-4147-A177-3AD203B41FA5}">
                      <a16:colId xmlns:a16="http://schemas.microsoft.com/office/drawing/2014/main" val="1165388174"/>
                    </a:ext>
                  </a:extLst>
                </a:gridCol>
                <a:gridCol w="421888">
                  <a:extLst>
                    <a:ext uri="{9D8B030D-6E8A-4147-A177-3AD203B41FA5}">
                      <a16:colId xmlns:a16="http://schemas.microsoft.com/office/drawing/2014/main" val="2508426662"/>
                    </a:ext>
                  </a:extLst>
                </a:gridCol>
              </a:tblGrid>
              <a:tr h="300439">
                <a:tc gridSpan="2">
                  <a:txBody>
                    <a:bodyPr/>
                    <a:lstStyle/>
                    <a:p>
                      <a:pPr algn="just" fontAlgn="t"/>
                      <a:r>
                        <a:rPr lang="en-IE" sz="1100" b="1" i="0" u="none" strike="noStrike" dirty="0">
                          <a:solidFill>
                            <a:srgbClr val="000000"/>
                          </a:solidFill>
                          <a:effectLst/>
                          <a:latin typeface="Arial" panose="020B0604020202020204" pitchFamily="34" charset="0"/>
                        </a:rPr>
                        <a:t>Overall Findings</a:t>
                      </a: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fontAlgn="t"/>
                      <a:endParaRPr lang="en-IE" sz="1000" b="0" i="0" u="none" strike="noStrike" dirty="0">
                        <a:solidFill>
                          <a:srgbClr val="000000"/>
                        </a:solidFill>
                        <a:effectLst/>
                        <a:latin typeface="Arial" panose="020B0604020202020204" pitchFamily="34" charset="0"/>
                      </a:endParaRPr>
                    </a:p>
                  </a:txBody>
                  <a:tcPr marL="5697" marR="5697" marT="569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64829261"/>
                  </a:ext>
                </a:extLst>
              </a:tr>
              <a:tr h="300439">
                <a:tc>
                  <a:txBody>
                    <a:bodyPr/>
                    <a:lstStyle/>
                    <a:p>
                      <a:pPr algn="l" fontAlgn="t"/>
                      <a:r>
                        <a:rPr lang="en-IE" sz="1050" b="0" i="0" u="none" strike="noStrike" dirty="0">
                          <a:solidFill>
                            <a:srgbClr val="000000"/>
                          </a:solidFill>
                          <a:effectLst/>
                          <a:latin typeface="Arial" panose="020B0604020202020204" pitchFamily="34" charset="0"/>
                        </a:rPr>
                        <a:t>Compliant</a:t>
                      </a:r>
                      <a:r>
                        <a:rPr lang="en-IE" sz="1050" b="0" i="0" u="none" strike="noStrike" baseline="0" dirty="0">
                          <a:solidFill>
                            <a:srgbClr val="000000"/>
                          </a:solidFill>
                          <a:effectLst/>
                          <a:latin typeface="Arial" panose="020B0604020202020204" pitchFamily="34" charset="0"/>
                        </a:rPr>
                        <a:t> </a:t>
                      </a:r>
                      <a:endParaRPr lang="en-IE" sz="1050" b="0" i="0" u="none" strike="noStrike" dirty="0">
                        <a:solidFill>
                          <a:srgbClr val="000000"/>
                        </a:solidFill>
                        <a:effectLst/>
                        <a:latin typeface="Arial" panose="020B0604020202020204" pitchFamily="34" charset="0"/>
                      </a:endParaRPr>
                    </a:p>
                  </a:txBody>
                  <a:tcPr marL="5697" marR="5697" marT="569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AD47"/>
                    </a:solidFill>
                  </a:tcPr>
                </a:tc>
                <a:tc>
                  <a:txBody>
                    <a:bodyPr/>
                    <a:lstStyle/>
                    <a:p>
                      <a:pPr algn="ctr" fontAlgn="t"/>
                      <a:r>
                        <a:rPr lang="en-IE" sz="1000" b="1" i="0" u="none" strike="noStrike" dirty="0">
                          <a:solidFill>
                            <a:srgbClr val="000000"/>
                          </a:solidFill>
                          <a:effectLst/>
                          <a:latin typeface="Arial" panose="020B0604020202020204" pitchFamily="34" charset="0"/>
                        </a:rPr>
                        <a:t>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37499889"/>
                  </a:ext>
                </a:extLst>
              </a:tr>
              <a:tr h="300439">
                <a:tc>
                  <a:txBody>
                    <a:bodyPr/>
                    <a:lstStyle/>
                    <a:p>
                      <a:pPr algn="l" fontAlgn="t"/>
                      <a:r>
                        <a:rPr lang="en-IE" sz="1050" b="0" i="0" u="none" strike="noStrike" dirty="0">
                          <a:solidFill>
                            <a:srgbClr val="000000"/>
                          </a:solidFill>
                          <a:effectLst/>
                          <a:latin typeface="Arial" panose="020B0604020202020204" pitchFamily="34" charset="0"/>
                        </a:rPr>
                        <a:t>Partial Compliance </a:t>
                      </a:r>
                    </a:p>
                  </a:txBody>
                  <a:tcPr marL="5697" marR="5697" marT="569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gn="ctr" fontAlgn="t"/>
                      <a:r>
                        <a:rPr lang="en-IE" sz="1000" b="1" i="0" u="none" strike="noStrike" dirty="0">
                          <a:solidFill>
                            <a:srgbClr val="000000"/>
                          </a:solidFill>
                          <a:effectLst/>
                          <a:latin typeface="Arial" panose="020B0604020202020204" pitchFamily="34" charset="0"/>
                        </a:rPr>
                        <a:t>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3310684"/>
                  </a:ext>
                </a:extLst>
              </a:tr>
              <a:tr h="374114">
                <a:tc>
                  <a:txBody>
                    <a:bodyPr/>
                    <a:lstStyle/>
                    <a:p>
                      <a:pPr algn="l" fontAlgn="t"/>
                      <a:r>
                        <a:rPr lang="en-IE" sz="1050" b="0" i="0" u="none" strike="noStrike" dirty="0">
                          <a:solidFill>
                            <a:srgbClr val="000000"/>
                          </a:solidFill>
                          <a:effectLst/>
                          <a:latin typeface="Arial" panose="020B0604020202020204" pitchFamily="34" charset="0"/>
                        </a:rPr>
                        <a:t>No</a:t>
                      </a:r>
                      <a:r>
                        <a:rPr lang="en-IE" sz="1050" b="0" i="0" u="none" strike="noStrike" baseline="0" dirty="0">
                          <a:solidFill>
                            <a:srgbClr val="000000"/>
                          </a:solidFill>
                          <a:effectLst/>
                          <a:latin typeface="Arial" panose="020B0604020202020204" pitchFamily="34" charset="0"/>
                        </a:rPr>
                        <a:t> Evidence of Compliance</a:t>
                      </a:r>
                      <a:endParaRPr lang="en-IE" sz="1050" b="0" i="0" u="none" strike="noStrike" dirty="0">
                        <a:solidFill>
                          <a:srgbClr val="000000"/>
                        </a:solidFill>
                        <a:effectLst/>
                        <a:latin typeface="Arial" panose="020B0604020202020204" pitchFamily="34" charset="0"/>
                      </a:endParaRPr>
                    </a:p>
                  </a:txBody>
                  <a:tcPr marL="5697" marR="5697" marT="569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fontAlgn="t"/>
                      <a:r>
                        <a:rPr lang="en-IE" sz="1000" b="1" i="0" u="none" strike="noStrike" dirty="0">
                          <a:solidFill>
                            <a:schemeClr val="tx1"/>
                          </a:solidFill>
                          <a:effectLst/>
                          <a:latin typeface="Arial" panose="020B0604020202020204" pitchFamily="34" charset="0"/>
                        </a:rPr>
                        <a:t>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3031822"/>
                  </a:ext>
                </a:extLst>
              </a:tr>
              <a:tr h="67479">
                <a:tc>
                  <a:txBody>
                    <a:bodyPr/>
                    <a:lstStyle/>
                    <a:p>
                      <a:pPr algn="l" fontAlgn="t"/>
                      <a:endParaRPr lang="en-IE" sz="500" b="0" i="0" u="none" strike="noStrike" dirty="0">
                        <a:solidFill>
                          <a:srgbClr val="000000"/>
                        </a:solidFill>
                        <a:effectLst/>
                        <a:latin typeface="Arial" panose="020B0604020202020204" pitchFamily="34" charset="0"/>
                      </a:endParaRP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endParaRPr lang="en-IE" sz="1100" b="0" i="0" u="none" strike="noStrike" dirty="0">
                        <a:solidFill>
                          <a:srgbClr val="000000"/>
                        </a:solidFill>
                        <a:effectLst/>
                        <a:latin typeface="Arial" panose="020B0604020202020204" pitchFamily="34" charset="0"/>
                      </a:endParaRP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21126103"/>
                  </a:ext>
                </a:extLst>
              </a:tr>
              <a:tr h="300439">
                <a:tc gridSpan="2">
                  <a:txBody>
                    <a:bodyPr/>
                    <a:lstStyle/>
                    <a:p>
                      <a:pPr lvl="0" algn="l" fontAlgn="t"/>
                      <a:r>
                        <a:rPr lang="en-IE" sz="1200" b="0" i="0" u="none" strike="noStrike" dirty="0">
                          <a:solidFill>
                            <a:srgbClr val="000000"/>
                          </a:solidFill>
                          <a:effectLst/>
                          <a:latin typeface="Arial" panose="020B0604020202020204" pitchFamily="34" charset="0"/>
                        </a:rPr>
                        <a:t>50% Compliance Rate</a:t>
                      </a: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hMerge="1">
                  <a:txBody>
                    <a:bodyPr/>
                    <a:lstStyle/>
                    <a:p>
                      <a:pPr algn="l" fontAlgn="t"/>
                      <a:endParaRPr lang="en-IE" sz="1000" b="0" i="0" u="none" strike="noStrike" dirty="0">
                        <a:solidFill>
                          <a:srgbClr val="000000"/>
                        </a:solidFill>
                        <a:effectLst/>
                        <a:latin typeface="Arial" panose="020B0604020202020204" pitchFamily="34" charset="0"/>
                      </a:endParaRPr>
                    </a:p>
                  </a:txBody>
                  <a:tcPr marL="5697" marR="5697" marT="56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2761067"/>
                  </a:ext>
                </a:extLst>
              </a:tr>
            </a:tbl>
          </a:graphicData>
        </a:graphic>
      </p:graphicFrame>
    </p:spTree>
    <p:extLst>
      <p:ext uri="{BB962C8B-B14F-4D97-AF65-F5344CB8AC3E}">
        <p14:creationId xmlns:p14="http://schemas.microsoft.com/office/powerpoint/2010/main" val="36122329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39227"/>
            <a:ext cx="7400239" cy="369332"/>
          </a:xfrm>
        </p:spPr>
        <p:txBody>
          <a:bodyPr/>
          <a:lstStyle/>
          <a:p>
            <a:r>
              <a:rPr lang="en-IE" dirty="0"/>
              <a:t>Child Safeguarding Statement | </a:t>
            </a:r>
            <a:r>
              <a:rPr lang="en-IE" sz="1800" b="0" dirty="0"/>
              <a:t>Display</a:t>
            </a:r>
          </a:p>
        </p:txBody>
      </p:sp>
      <p:sp>
        <p:nvSpPr>
          <p:cNvPr id="12" name="Rectangle 11"/>
          <p:cNvSpPr/>
          <p:nvPr/>
        </p:nvSpPr>
        <p:spPr>
          <a:xfrm>
            <a:off x="208902" y="2380544"/>
            <a:ext cx="6496698" cy="181588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IE" sz="1400"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Key Findings:</a:t>
            </a:r>
          </a:p>
          <a:p>
            <a:pPr marL="0" marR="0" lvl="0" indent="0" defTabSz="914400" eaLnBrk="1" fontAlgn="auto" latinLnBrk="0" hangingPunct="1">
              <a:lnSpc>
                <a:spcPct val="100000"/>
              </a:lnSpc>
              <a:spcBef>
                <a:spcPts val="0"/>
              </a:spcBef>
              <a:spcAft>
                <a:spcPts val="0"/>
              </a:spcAft>
              <a:buClrTx/>
              <a:buSzTx/>
              <a:buFontTx/>
              <a:buNone/>
              <a:tabLst/>
              <a:defRPr/>
            </a:pPr>
            <a:endParaRPr lang="en-IE" sz="1400" b="1" dirty="0">
              <a:latin typeface="Arial" panose="020B0604020202020204" pitchFamily="34" charset="0"/>
              <a:cs typeface="Arial" panose="020B0604020202020204" pitchFamily="34" charset="0"/>
            </a:endParaRP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IE" sz="1200" dirty="0">
                <a:latin typeface="Arial" panose="020B0604020202020204" pitchFamily="34" charset="0"/>
                <a:cs typeface="Arial" panose="020B0604020202020204" pitchFamily="34" charset="0"/>
              </a:rPr>
              <a:t>All six ‘relevant services’ were able to demonstrate compliance with this requirement.</a:t>
            </a: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IE" sz="1200" dirty="0">
              <a:latin typeface="Arial" panose="020B0604020202020204" pitchFamily="34" charset="0"/>
              <a:cs typeface="Arial" panose="020B0604020202020204" pitchFamily="34" charset="0"/>
            </a:endParaRPr>
          </a:p>
          <a:p>
            <a:pPr marR="0" lvl="0" defTabSz="914400" eaLnBrk="1" fontAlgn="auto" latinLnBrk="0" hangingPunct="1">
              <a:lnSpc>
                <a:spcPct val="100000"/>
              </a:lnSpc>
              <a:spcBef>
                <a:spcPts val="0"/>
              </a:spcBef>
              <a:spcAft>
                <a:spcPts val="0"/>
              </a:spcAft>
              <a:buClrTx/>
              <a:buSzTx/>
              <a:tabLst/>
              <a:defRPr/>
            </a:pPr>
            <a:endParaRPr lang="en-IE" sz="1200" dirty="0">
              <a:latin typeface="Arial" panose="020B0604020202020204" pitchFamily="34" charset="0"/>
              <a:cs typeface="Arial" panose="020B0604020202020204" pitchFamily="34" charset="0"/>
            </a:endParaRPr>
          </a:p>
          <a:p>
            <a:pPr marR="0" lvl="0" defTabSz="914400" eaLnBrk="1" fontAlgn="auto" latinLnBrk="0" hangingPunct="1">
              <a:lnSpc>
                <a:spcPct val="100000"/>
              </a:lnSpc>
              <a:spcBef>
                <a:spcPts val="0"/>
              </a:spcBef>
              <a:spcAft>
                <a:spcPts val="0"/>
              </a:spcAft>
              <a:buClrTx/>
              <a:buSzTx/>
              <a:tabLst/>
              <a:defRPr/>
            </a:pPr>
            <a:endParaRPr lang="en-IE" sz="1200" dirty="0">
              <a:latin typeface="Arial" panose="020B0604020202020204" pitchFamily="34" charset="0"/>
              <a:cs typeface="Arial" panose="020B0604020202020204" pitchFamily="34" charset="0"/>
            </a:endParaRP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IE" sz="12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IE" sz="12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 </a:t>
            </a:r>
            <a:endParaRPr kumimoji="0" lang="en-IE" sz="1200" b="0" i="0" u="none" strike="noStrike" kern="0" cap="none" spc="0" normalizeH="0" baseline="0" noProof="0" dirty="0">
              <a:ln>
                <a:noFill/>
              </a:ln>
              <a:solidFill>
                <a:sysClr val="windowText" lastClr="000000"/>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IE" sz="1200" b="0" i="0" u="none" strike="noStrike" kern="0" cap="none" spc="0" normalizeH="0" baseline="0" noProof="0" dirty="0">
              <a:ln>
                <a:noFill/>
              </a:ln>
              <a:solidFill>
                <a:sysClr val="windowText" lastClr="000000"/>
              </a:solidFill>
              <a:effectLst/>
              <a:uLnTx/>
              <a:uFillTx/>
            </a:endParaRPr>
          </a:p>
        </p:txBody>
      </p:sp>
      <p:graphicFrame>
        <p:nvGraphicFramePr>
          <p:cNvPr id="16" name="Table 15"/>
          <p:cNvGraphicFramePr>
            <a:graphicFrameLocks noGrp="1"/>
          </p:cNvGraphicFramePr>
          <p:nvPr>
            <p:extLst>
              <p:ext uri="{D42A27DB-BD31-4B8C-83A1-F6EECF244321}">
                <p14:modId xmlns:p14="http://schemas.microsoft.com/office/powerpoint/2010/main" val="3073438844"/>
              </p:ext>
            </p:extLst>
          </p:nvPr>
        </p:nvGraphicFramePr>
        <p:xfrm>
          <a:off x="265404" y="971550"/>
          <a:ext cx="6059196" cy="1376680"/>
        </p:xfrm>
        <a:graphic>
          <a:graphicData uri="http://schemas.openxmlformats.org/drawingml/2006/table">
            <a:tbl>
              <a:tblPr firstRow="1" bandRow="1">
                <a:tableStyleId>{5C22544A-7EE6-4342-B048-85BDC9FD1C3A}</a:tableStyleId>
              </a:tblPr>
              <a:tblGrid>
                <a:gridCol w="6059196">
                  <a:extLst>
                    <a:ext uri="{9D8B030D-6E8A-4147-A177-3AD203B41FA5}">
                      <a16:colId xmlns:a16="http://schemas.microsoft.com/office/drawing/2014/main" val="361165049"/>
                    </a:ext>
                  </a:extLst>
                </a:gridCol>
              </a:tblGrid>
              <a:tr h="370840">
                <a:tc>
                  <a:txBody>
                    <a:bodyPr/>
                    <a:lstStyle/>
                    <a:p>
                      <a:r>
                        <a:rPr lang="en-IE" dirty="0">
                          <a:latin typeface="Arial" panose="020B0604020202020204" pitchFamily="34" charset="0"/>
                          <a:cs typeface="Arial" panose="020B0604020202020204" pitchFamily="34" charset="0"/>
                        </a:rPr>
                        <a:t>Children First Act 2015</a:t>
                      </a:r>
                    </a:p>
                  </a:txBody>
                  <a:tcPr>
                    <a:solidFill>
                      <a:schemeClr val="accent5">
                        <a:lumMod val="75000"/>
                      </a:schemeClr>
                    </a:solidFill>
                  </a:tcPr>
                </a:tc>
                <a:extLst>
                  <a:ext uri="{0D108BD9-81ED-4DB2-BD59-A6C34878D82A}">
                    <a16:rowId xmlns:a16="http://schemas.microsoft.com/office/drawing/2014/main" val="3732975881"/>
                  </a:ext>
                </a:extLst>
              </a:tr>
              <a:tr h="370840">
                <a:tc>
                  <a:txBody>
                    <a:bodyPr/>
                    <a:lstStyle/>
                    <a:p>
                      <a:r>
                        <a:rPr lang="en-IE" sz="1200" dirty="0">
                          <a:latin typeface="Arial" panose="020B0604020202020204" pitchFamily="34" charset="0"/>
                          <a:cs typeface="Arial" panose="020B0604020202020204" pitchFamily="34" charset="0"/>
                        </a:rPr>
                        <a:t>Requirement</a:t>
                      </a:r>
                    </a:p>
                    <a:p>
                      <a:endParaRPr lang="en-IE" sz="1200" dirty="0">
                        <a:latin typeface="Arial" panose="020B0604020202020204" pitchFamily="34" charset="0"/>
                        <a:cs typeface="Arial" panose="020B0604020202020204" pitchFamily="34" charset="0"/>
                      </a:endParaRPr>
                    </a:p>
                    <a:p>
                      <a:r>
                        <a:rPr lang="en-IE" sz="1200" dirty="0">
                          <a:latin typeface="Arial" panose="020B0604020202020204" pitchFamily="34" charset="0"/>
                          <a:cs typeface="Arial" panose="020B0604020202020204" pitchFamily="34" charset="0"/>
                        </a:rPr>
                        <a:t>A Child Safeguarding Statement</a:t>
                      </a:r>
                      <a:r>
                        <a:rPr lang="en-IE" sz="1200" baseline="0" dirty="0">
                          <a:latin typeface="Arial" panose="020B0604020202020204" pitchFamily="34" charset="0"/>
                          <a:cs typeface="Arial" panose="020B0604020202020204" pitchFamily="34" charset="0"/>
                        </a:rPr>
                        <a:t> must be displayed </a:t>
                      </a:r>
                      <a:r>
                        <a:rPr lang="en-IE" sz="1200" dirty="0">
                          <a:latin typeface="Arial" panose="020B0604020202020204" pitchFamily="34" charset="0"/>
                          <a:cs typeface="Arial" panose="020B0604020202020204" pitchFamily="34" charset="0"/>
                        </a:rPr>
                        <a:t>in a prominent place where the relevant service concerned relates or is provided or both, as may be appropriate.</a:t>
                      </a:r>
                    </a:p>
                    <a:p>
                      <a:endParaRPr lang="en-IE" sz="1200" dirty="0">
                        <a:latin typeface="Arial" panose="020B0604020202020204" pitchFamily="34" charset="0"/>
                        <a:cs typeface="Arial" panose="020B0604020202020204" pitchFamily="34" charset="0"/>
                      </a:endParaRPr>
                    </a:p>
                  </a:txBody>
                  <a:tcPr>
                    <a:solidFill>
                      <a:schemeClr val="accent5">
                        <a:lumMod val="60000"/>
                        <a:lumOff val="40000"/>
                      </a:schemeClr>
                    </a:solidFill>
                  </a:tcPr>
                </a:tc>
                <a:extLst>
                  <a:ext uri="{0D108BD9-81ED-4DB2-BD59-A6C34878D82A}">
                    <a16:rowId xmlns:a16="http://schemas.microsoft.com/office/drawing/2014/main" val="1632709619"/>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1017378863"/>
              </p:ext>
            </p:extLst>
          </p:nvPr>
        </p:nvGraphicFramePr>
        <p:xfrm>
          <a:off x="6705600" y="1002756"/>
          <a:ext cx="2174488" cy="1749207"/>
        </p:xfrm>
        <a:graphic>
          <a:graphicData uri="http://schemas.openxmlformats.org/drawingml/2006/table">
            <a:tbl>
              <a:tblPr/>
              <a:tblGrid>
                <a:gridCol w="1752600">
                  <a:extLst>
                    <a:ext uri="{9D8B030D-6E8A-4147-A177-3AD203B41FA5}">
                      <a16:colId xmlns:a16="http://schemas.microsoft.com/office/drawing/2014/main" val="1165388174"/>
                    </a:ext>
                  </a:extLst>
                </a:gridCol>
                <a:gridCol w="421888">
                  <a:extLst>
                    <a:ext uri="{9D8B030D-6E8A-4147-A177-3AD203B41FA5}">
                      <a16:colId xmlns:a16="http://schemas.microsoft.com/office/drawing/2014/main" val="2508426662"/>
                    </a:ext>
                  </a:extLst>
                </a:gridCol>
              </a:tblGrid>
              <a:tr h="300439">
                <a:tc gridSpan="2">
                  <a:txBody>
                    <a:bodyPr/>
                    <a:lstStyle/>
                    <a:p>
                      <a:pPr algn="just" fontAlgn="t"/>
                      <a:r>
                        <a:rPr lang="en-IE" sz="1100" b="1" i="0" u="none" strike="noStrike" dirty="0">
                          <a:solidFill>
                            <a:srgbClr val="000000"/>
                          </a:solidFill>
                          <a:effectLst/>
                          <a:latin typeface="Arial" panose="020B0604020202020204" pitchFamily="34" charset="0"/>
                        </a:rPr>
                        <a:t>Overall Findings</a:t>
                      </a: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fontAlgn="t"/>
                      <a:endParaRPr lang="en-IE" sz="1000" b="0" i="0" u="none" strike="noStrike" dirty="0">
                        <a:solidFill>
                          <a:srgbClr val="000000"/>
                        </a:solidFill>
                        <a:effectLst/>
                        <a:latin typeface="Arial" panose="020B0604020202020204" pitchFamily="34" charset="0"/>
                      </a:endParaRPr>
                    </a:p>
                  </a:txBody>
                  <a:tcPr marL="5697" marR="5697" marT="569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64829261"/>
                  </a:ext>
                </a:extLst>
              </a:tr>
              <a:tr h="300439">
                <a:tc>
                  <a:txBody>
                    <a:bodyPr/>
                    <a:lstStyle/>
                    <a:p>
                      <a:pPr algn="l" fontAlgn="t"/>
                      <a:r>
                        <a:rPr lang="en-IE" sz="1050" b="0" i="0" u="none" strike="noStrike" dirty="0">
                          <a:solidFill>
                            <a:srgbClr val="000000"/>
                          </a:solidFill>
                          <a:effectLst/>
                          <a:latin typeface="Arial" panose="020B0604020202020204" pitchFamily="34" charset="0"/>
                        </a:rPr>
                        <a:t>Compliant</a:t>
                      </a:r>
                      <a:r>
                        <a:rPr lang="en-IE" sz="1050" b="0" i="0" u="none" strike="noStrike" baseline="0" dirty="0">
                          <a:solidFill>
                            <a:srgbClr val="000000"/>
                          </a:solidFill>
                          <a:effectLst/>
                          <a:latin typeface="Arial" panose="020B0604020202020204" pitchFamily="34" charset="0"/>
                        </a:rPr>
                        <a:t> </a:t>
                      </a:r>
                      <a:endParaRPr lang="en-IE" sz="1050" b="0" i="0" u="none" strike="noStrike" dirty="0">
                        <a:solidFill>
                          <a:srgbClr val="000000"/>
                        </a:solidFill>
                        <a:effectLst/>
                        <a:latin typeface="Arial" panose="020B0604020202020204" pitchFamily="34" charset="0"/>
                      </a:endParaRPr>
                    </a:p>
                  </a:txBody>
                  <a:tcPr marL="5697" marR="5697" marT="569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AD47"/>
                    </a:solidFill>
                  </a:tcPr>
                </a:tc>
                <a:tc>
                  <a:txBody>
                    <a:bodyPr/>
                    <a:lstStyle/>
                    <a:p>
                      <a:pPr algn="ctr" fontAlgn="t"/>
                      <a:r>
                        <a:rPr lang="en-IE" sz="1000" b="1" i="0" u="none" strike="noStrike" dirty="0">
                          <a:solidFill>
                            <a:srgbClr val="000000"/>
                          </a:solidFill>
                          <a:effectLst/>
                          <a:latin typeface="Arial" panose="020B0604020202020204" pitchFamily="34" charset="0"/>
                        </a:rPr>
                        <a:t>6</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37499889"/>
                  </a:ext>
                </a:extLst>
              </a:tr>
              <a:tr h="300439">
                <a:tc>
                  <a:txBody>
                    <a:bodyPr/>
                    <a:lstStyle/>
                    <a:p>
                      <a:pPr algn="l" fontAlgn="t"/>
                      <a:r>
                        <a:rPr lang="en-IE" sz="1050" b="0" i="0" u="none" strike="noStrike" dirty="0">
                          <a:solidFill>
                            <a:srgbClr val="000000"/>
                          </a:solidFill>
                          <a:effectLst/>
                          <a:latin typeface="Arial" panose="020B0604020202020204" pitchFamily="34" charset="0"/>
                        </a:rPr>
                        <a:t>Partial Compliance </a:t>
                      </a:r>
                    </a:p>
                  </a:txBody>
                  <a:tcPr marL="5697" marR="5697" marT="569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gn="ctr" fontAlgn="t"/>
                      <a:r>
                        <a:rPr lang="en-IE" sz="1000" b="1" i="0" u="none" strike="noStrike" dirty="0">
                          <a:solidFill>
                            <a:srgbClr val="000000"/>
                          </a:solidFill>
                          <a:effectLst/>
                          <a:latin typeface="Arial" panose="020B0604020202020204" pitchFamily="34" charset="0"/>
                        </a:rPr>
                        <a:t>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3310684"/>
                  </a:ext>
                </a:extLst>
              </a:tr>
              <a:tr h="374114">
                <a:tc>
                  <a:txBody>
                    <a:bodyPr/>
                    <a:lstStyle/>
                    <a:p>
                      <a:pPr algn="l" fontAlgn="t"/>
                      <a:r>
                        <a:rPr lang="en-IE" sz="1050" b="0" i="0" u="none" strike="noStrike" dirty="0">
                          <a:solidFill>
                            <a:srgbClr val="000000"/>
                          </a:solidFill>
                          <a:effectLst/>
                          <a:latin typeface="Arial" panose="020B0604020202020204" pitchFamily="34" charset="0"/>
                        </a:rPr>
                        <a:t>No</a:t>
                      </a:r>
                      <a:r>
                        <a:rPr lang="en-IE" sz="1050" b="0" i="0" u="none" strike="noStrike" baseline="0" dirty="0">
                          <a:solidFill>
                            <a:srgbClr val="000000"/>
                          </a:solidFill>
                          <a:effectLst/>
                          <a:latin typeface="Arial" panose="020B0604020202020204" pitchFamily="34" charset="0"/>
                        </a:rPr>
                        <a:t> Evidence of Compliance</a:t>
                      </a:r>
                      <a:endParaRPr lang="en-IE" sz="1050" b="0" i="0" u="none" strike="noStrike" dirty="0">
                        <a:solidFill>
                          <a:srgbClr val="000000"/>
                        </a:solidFill>
                        <a:effectLst/>
                        <a:latin typeface="Arial" panose="020B0604020202020204" pitchFamily="34" charset="0"/>
                      </a:endParaRPr>
                    </a:p>
                  </a:txBody>
                  <a:tcPr marL="5697" marR="5697" marT="569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fontAlgn="t"/>
                      <a:r>
                        <a:rPr lang="en-IE" sz="1000" b="1" i="0" u="none" strike="noStrike" dirty="0">
                          <a:solidFill>
                            <a:schemeClr val="tx1"/>
                          </a:solidFill>
                          <a:effectLst/>
                          <a:latin typeface="Arial" panose="020B0604020202020204" pitchFamily="34" charset="0"/>
                        </a:rPr>
                        <a:t>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3031822"/>
                  </a:ext>
                </a:extLst>
              </a:tr>
              <a:tr h="67479">
                <a:tc>
                  <a:txBody>
                    <a:bodyPr/>
                    <a:lstStyle/>
                    <a:p>
                      <a:pPr algn="l" fontAlgn="t"/>
                      <a:endParaRPr lang="en-IE" sz="500" b="0" i="0" u="none" strike="noStrike" dirty="0">
                        <a:solidFill>
                          <a:srgbClr val="000000"/>
                        </a:solidFill>
                        <a:effectLst/>
                        <a:latin typeface="Arial" panose="020B0604020202020204" pitchFamily="34" charset="0"/>
                      </a:endParaRP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endParaRPr lang="en-IE" sz="1100" b="0" i="0" u="none" strike="noStrike" dirty="0">
                        <a:solidFill>
                          <a:srgbClr val="000000"/>
                        </a:solidFill>
                        <a:effectLst/>
                        <a:latin typeface="Arial" panose="020B0604020202020204" pitchFamily="34" charset="0"/>
                      </a:endParaRP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21126103"/>
                  </a:ext>
                </a:extLst>
              </a:tr>
              <a:tr h="300439">
                <a:tc gridSpan="2">
                  <a:txBody>
                    <a:bodyPr/>
                    <a:lstStyle/>
                    <a:p>
                      <a:pPr lvl="0" algn="l" fontAlgn="t"/>
                      <a:r>
                        <a:rPr lang="en-IE" sz="1200" b="0" i="0" u="none" strike="noStrike" dirty="0">
                          <a:solidFill>
                            <a:srgbClr val="000000"/>
                          </a:solidFill>
                          <a:effectLst/>
                          <a:latin typeface="Arial" panose="020B0604020202020204" pitchFamily="34" charset="0"/>
                        </a:rPr>
                        <a:t>100% Compliance Rate</a:t>
                      </a: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hMerge="1">
                  <a:txBody>
                    <a:bodyPr/>
                    <a:lstStyle/>
                    <a:p>
                      <a:pPr algn="l" fontAlgn="t"/>
                      <a:endParaRPr lang="en-IE" sz="1000" b="0" i="0" u="none" strike="noStrike" dirty="0">
                        <a:solidFill>
                          <a:srgbClr val="000000"/>
                        </a:solidFill>
                        <a:effectLst/>
                        <a:latin typeface="Arial" panose="020B0604020202020204" pitchFamily="34" charset="0"/>
                      </a:endParaRPr>
                    </a:p>
                  </a:txBody>
                  <a:tcPr marL="5697" marR="5697" marT="56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2761067"/>
                  </a:ext>
                </a:extLst>
              </a:tr>
            </a:tbl>
          </a:graphicData>
        </a:graphic>
      </p:graphicFrame>
    </p:spTree>
    <p:extLst>
      <p:ext uri="{BB962C8B-B14F-4D97-AF65-F5344CB8AC3E}">
        <p14:creationId xmlns:p14="http://schemas.microsoft.com/office/powerpoint/2010/main" val="22416964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39227"/>
            <a:ext cx="7917000" cy="369332"/>
          </a:xfrm>
        </p:spPr>
        <p:txBody>
          <a:bodyPr/>
          <a:lstStyle/>
          <a:p>
            <a:r>
              <a:rPr lang="en-IE" dirty="0"/>
              <a:t>Child Safeguarding Statement | </a:t>
            </a:r>
            <a:r>
              <a:rPr lang="en-IE" sz="1800" b="0" dirty="0"/>
              <a:t>Furnished and made available </a:t>
            </a:r>
          </a:p>
        </p:txBody>
      </p:sp>
      <p:sp>
        <p:nvSpPr>
          <p:cNvPr id="12" name="Rectangle 11"/>
          <p:cNvSpPr/>
          <p:nvPr/>
        </p:nvSpPr>
        <p:spPr>
          <a:xfrm>
            <a:off x="208902" y="2647950"/>
            <a:ext cx="6344298" cy="1077218"/>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IE" sz="1400"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Key Findings*:</a:t>
            </a:r>
          </a:p>
          <a:p>
            <a:pPr marL="0" marR="0" lvl="0" indent="0" defTabSz="914400" eaLnBrk="1" fontAlgn="auto" latinLnBrk="0" hangingPunct="1">
              <a:lnSpc>
                <a:spcPct val="100000"/>
              </a:lnSpc>
              <a:spcBef>
                <a:spcPts val="0"/>
              </a:spcBef>
              <a:spcAft>
                <a:spcPts val="0"/>
              </a:spcAft>
              <a:buClrTx/>
              <a:buSzTx/>
              <a:buFontTx/>
              <a:buNone/>
              <a:tabLst/>
              <a:defRPr/>
            </a:pPr>
            <a:endParaRPr lang="en-IE" sz="1400" b="1" dirty="0">
              <a:latin typeface="Arial" panose="020B0604020202020204" pitchFamily="34" charset="0"/>
              <a:cs typeface="Arial" panose="020B0604020202020204" pitchFamily="34" charset="0"/>
            </a:endParaRP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IE" sz="1200" dirty="0">
                <a:latin typeface="Arial" panose="020B0604020202020204" pitchFamily="34" charset="0"/>
                <a:cs typeface="Arial" panose="020B0604020202020204" pitchFamily="34" charset="0"/>
              </a:rPr>
              <a:t>All staff in the six relevant services had been furnished with a copy of their service’s Child Safeguarding Statement. </a:t>
            </a:r>
            <a:endParaRPr kumimoji="0" lang="en-IE" sz="1100" b="0" i="0" u="none" strike="noStrike" kern="0" cap="none" spc="0" normalizeH="0" baseline="0" noProof="0" dirty="0">
              <a:ln>
                <a:noFill/>
              </a:ln>
              <a:solidFill>
                <a:sysClr val="windowText" lastClr="000000"/>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IE" sz="1200" b="0" i="0" u="none" strike="noStrike" kern="0" cap="none" spc="0" normalizeH="0" baseline="0" noProof="0" dirty="0">
              <a:ln>
                <a:noFill/>
              </a:ln>
              <a:solidFill>
                <a:sysClr val="windowText" lastClr="000000"/>
              </a:solidFill>
              <a:effectLst/>
              <a:uLnTx/>
              <a:uFillTx/>
            </a:endParaRPr>
          </a:p>
        </p:txBody>
      </p:sp>
      <p:graphicFrame>
        <p:nvGraphicFramePr>
          <p:cNvPr id="16" name="Table 15"/>
          <p:cNvGraphicFramePr>
            <a:graphicFrameLocks noGrp="1"/>
          </p:cNvGraphicFramePr>
          <p:nvPr>
            <p:extLst>
              <p:ext uri="{D42A27DB-BD31-4B8C-83A1-F6EECF244321}">
                <p14:modId xmlns:p14="http://schemas.microsoft.com/office/powerpoint/2010/main" val="2279486421"/>
              </p:ext>
            </p:extLst>
          </p:nvPr>
        </p:nvGraphicFramePr>
        <p:xfrm>
          <a:off x="265404" y="971550"/>
          <a:ext cx="6059196" cy="1559560"/>
        </p:xfrm>
        <a:graphic>
          <a:graphicData uri="http://schemas.openxmlformats.org/drawingml/2006/table">
            <a:tbl>
              <a:tblPr firstRow="1" bandRow="1">
                <a:tableStyleId>{5C22544A-7EE6-4342-B048-85BDC9FD1C3A}</a:tableStyleId>
              </a:tblPr>
              <a:tblGrid>
                <a:gridCol w="6059196">
                  <a:extLst>
                    <a:ext uri="{9D8B030D-6E8A-4147-A177-3AD203B41FA5}">
                      <a16:colId xmlns:a16="http://schemas.microsoft.com/office/drawing/2014/main" val="361165049"/>
                    </a:ext>
                  </a:extLst>
                </a:gridCol>
              </a:tblGrid>
              <a:tr h="370840">
                <a:tc>
                  <a:txBody>
                    <a:bodyPr/>
                    <a:lstStyle/>
                    <a:p>
                      <a:r>
                        <a:rPr lang="en-IE" dirty="0">
                          <a:latin typeface="Arial" panose="020B0604020202020204" pitchFamily="34" charset="0"/>
                          <a:cs typeface="Arial" panose="020B0604020202020204" pitchFamily="34" charset="0"/>
                        </a:rPr>
                        <a:t>Children First Act 2015</a:t>
                      </a:r>
                    </a:p>
                  </a:txBody>
                  <a:tcPr>
                    <a:solidFill>
                      <a:schemeClr val="accent5">
                        <a:lumMod val="75000"/>
                      </a:schemeClr>
                    </a:solidFill>
                  </a:tcPr>
                </a:tc>
                <a:extLst>
                  <a:ext uri="{0D108BD9-81ED-4DB2-BD59-A6C34878D82A}">
                    <a16:rowId xmlns:a16="http://schemas.microsoft.com/office/drawing/2014/main" val="3732975881"/>
                  </a:ext>
                </a:extLst>
              </a:tr>
              <a:tr h="370840">
                <a:tc>
                  <a:txBody>
                    <a:bodyPr/>
                    <a:lstStyle/>
                    <a:p>
                      <a:r>
                        <a:rPr lang="en-IE" sz="1200" dirty="0">
                          <a:latin typeface="Arial" panose="020B0604020202020204" pitchFamily="34" charset="0"/>
                          <a:cs typeface="Arial" panose="020B0604020202020204" pitchFamily="34" charset="0"/>
                        </a:rPr>
                        <a:t>Requirement</a:t>
                      </a:r>
                    </a:p>
                    <a:p>
                      <a:endParaRPr lang="en-IE" sz="1200" dirty="0">
                        <a:latin typeface="Arial" panose="020B0604020202020204" pitchFamily="34" charset="0"/>
                        <a:cs typeface="Arial" panose="020B0604020202020204" pitchFamily="34" charset="0"/>
                      </a:endParaRPr>
                    </a:p>
                    <a:p>
                      <a:r>
                        <a:rPr lang="en-IE" sz="1200" dirty="0">
                          <a:latin typeface="Arial" panose="020B0604020202020204" pitchFamily="34" charset="0"/>
                          <a:cs typeface="Arial" panose="020B0604020202020204" pitchFamily="34" charset="0"/>
                        </a:rPr>
                        <a:t>A provider of a relevant service shall furnish a copy of the Child Safeguarding Statement to members of staff and, on request, to parents, guardians, members of the public and Tusla – Child and Family Agency.</a:t>
                      </a:r>
                    </a:p>
                    <a:p>
                      <a:endParaRPr lang="en-IE" sz="1200" dirty="0">
                        <a:latin typeface="Arial" panose="020B0604020202020204" pitchFamily="34" charset="0"/>
                        <a:cs typeface="Arial" panose="020B0604020202020204" pitchFamily="34" charset="0"/>
                      </a:endParaRPr>
                    </a:p>
                  </a:txBody>
                  <a:tcPr>
                    <a:solidFill>
                      <a:schemeClr val="accent5">
                        <a:lumMod val="60000"/>
                        <a:lumOff val="40000"/>
                      </a:schemeClr>
                    </a:solidFill>
                  </a:tcPr>
                </a:tc>
                <a:extLst>
                  <a:ext uri="{0D108BD9-81ED-4DB2-BD59-A6C34878D82A}">
                    <a16:rowId xmlns:a16="http://schemas.microsoft.com/office/drawing/2014/main" val="1632709619"/>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1973499196"/>
              </p:ext>
            </p:extLst>
          </p:nvPr>
        </p:nvGraphicFramePr>
        <p:xfrm>
          <a:off x="6705600" y="1002756"/>
          <a:ext cx="2174488" cy="1749207"/>
        </p:xfrm>
        <a:graphic>
          <a:graphicData uri="http://schemas.openxmlformats.org/drawingml/2006/table">
            <a:tbl>
              <a:tblPr/>
              <a:tblGrid>
                <a:gridCol w="1752600">
                  <a:extLst>
                    <a:ext uri="{9D8B030D-6E8A-4147-A177-3AD203B41FA5}">
                      <a16:colId xmlns:a16="http://schemas.microsoft.com/office/drawing/2014/main" val="1165388174"/>
                    </a:ext>
                  </a:extLst>
                </a:gridCol>
                <a:gridCol w="421888">
                  <a:extLst>
                    <a:ext uri="{9D8B030D-6E8A-4147-A177-3AD203B41FA5}">
                      <a16:colId xmlns:a16="http://schemas.microsoft.com/office/drawing/2014/main" val="2508426662"/>
                    </a:ext>
                  </a:extLst>
                </a:gridCol>
              </a:tblGrid>
              <a:tr h="300439">
                <a:tc gridSpan="2">
                  <a:txBody>
                    <a:bodyPr/>
                    <a:lstStyle/>
                    <a:p>
                      <a:pPr algn="just" fontAlgn="t"/>
                      <a:r>
                        <a:rPr lang="en-IE" sz="1100" b="1" i="0" u="none" strike="noStrike" dirty="0">
                          <a:solidFill>
                            <a:srgbClr val="000000"/>
                          </a:solidFill>
                          <a:effectLst/>
                          <a:latin typeface="Arial" panose="020B0604020202020204" pitchFamily="34" charset="0"/>
                        </a:rPr>
                        <a:t>Overall Findings</a:t>
                      </a: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fontAlgn="t"/>
                      <a:endParaRPr lang="en-IE" sz="1000" b="0" i="0" u="none" strike="noStrike" dirty="0">
                        <a:solidFill>
                          <a:srgbClr val="000000"/>
                        </a:solidFill>
                        <a:effectLst/>
                        <a:latin typeface="Arial" panose="020B0604020202020204" pitchFamily="34" charset="0"/>
                      </a:endParaRPr>
                    </a:p>
                  </a:txBody>
                  <a:tcPr marL="5697" marR="5697" marT="569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64829261"/>
                  </a:ext>
                </a:extLst>
              </a:tr>
              <a:tr h="300439">
                <a:tc>
                  <a:txBody>
                    <a:bodyPr/>
                    <a:lstStyle/>
                    <a:p>
                      <a:pPr algn="l" fontAlgn="t"/>
                      <a:r>
                        <a:rPr lang="en-IE" sz="1050" b="0" i="0" u="none" strike="noStrike" dirty="0">
                          <a:solidFill>
                            <a:srgbClr val="000000"/>
                          </a:solidFill>
                          <a:effectLst/>
                          <a:latin typeface="Arial" panose="020B0604020202020204" pitchFamily="34" charset="0"/>
                        </a:rPr>
                        <a:t>Compliant</a:t>
                      </a:r>
                      <a:r>
                        <a:rPr lang="en-IE" sz="1050" b="0" i="0" u="none" strike="noStrike" baseline="0" dirty="0">
                          <a:solidFill>
                            <a:srgbClr val="000000"/>
                          </a:solidFill>
                          <a:effectLst/>
                          <a:latin typeface="Arial" panose="020B0604020202020204" pitchFamily="34" charset="0"/>
                        </a:rPr>
                        <a:t> </a:t>
                      </a:r>
                      <a:endParaRPr lang="en-IE" sz="1050" b="0" i="0" u="none" strike="noStrike" dirty="0">
                        <a:solidFill>
                          <a:srgbClr val="000000"/>
                        </a:solidFill>
                        <a:effectLst/>
                        <a:latin typeface="Arial" panose="020B0604020202020204" pitchFamily="34" charset="0"/>
                      </a:endParaRPr>
                    </a:p>
                  </a:txBody>
                  <a:tcPr marL="5697" marR="5697" marT="569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AD47"/>
                    </a:solidFill>
                  </a:tcPr>
                </a:tc>
                <a:tc>
                  <a:txBody>
                    <a:bodyPr/>
                    <a:lstStyle/>
                    <a:p>
                      <a:pPr algn="ctr" fontAlgn="t"/>
                      <a:r>
                        <a:rPr lang="en-IE" sz="1000" b="1" i="0" u="none" strike="noStrike" dirty="0">
                          <a:solidFill>
                            <a:srgbClr val="000000"/>
                          </a:solidFill>
                          <a:effectLst/>
                          <a:latin typeface="Arial" panose="020B0604020202020204" pitchFamily="34" charset="0"/>
                        </a:rPr>
                        <a:t>6</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37499889"/>
                  </a:ext>
                </a:extLst>
              </a:tr>
              <a:tr h="300439">
                <a:tc>
                  <a:txBody>
                    <a:bodyPr/>
                    <a:lstStyle/>
                    <a:p>
                      <a:pPr algn="l" fontAlgn="t"/>
                      <a:r>
                        <a:rPr lang="en-IE" sz="1050" b="0" i="0" u="none" strike="noStrike" dirty="0">
                          <a:solidFill>
                            <a:srgbClr val="000000"/>
                          </a:solidFill>
                          <a:effectLst/>
                          <a:latin typeface="Arial" panose="020B0604020202020204" pitchFamily="34" charset="0"/>
                        </a:rPr>
                        <a:t>Partial Compliance </a:t>
                      </a:r>
                    </a:p>
                  </a:txBody>
                  <a:tcPr marL="5697" marR="5697" marT="569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gn="ctr" fontAlgn="t"/>
                      <a:r>
                        <a:rPr lang="en-IE" sz="1000" b="1" i="0" u="none" strike="noStrike" dirty="0">
                          <a:solidFill>
                            <a:srgbClr val="000000"/>
                          </a:solidFill>
                          <a:effectLst/>
                          <a:latin typeface="Arial" panose="020B0604020202020204" pitchFamily="34" charset="0"/>
                        </a:rPr>
                        <a:t>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3310684"/>
                  </a:ext>
                </a:extLst>
              </a:tr>
              <a:tr h="374114">
                <a:tc>
                  <a:txBody>
                    <a:bodyPr/>
                    <a:lstStyle/>
                    <a:p>
                      <a:pPr algn="l" fontAlgn="t"/>
                      <a:r>
                        <a:rPr lang="en-IE" sz="1050" b="0" i="0" u="none" strike="noStrike" dirty="0">
                          <a:solidFill>
                            <a:srgbClr val="000000"/>
                          </a:solidFill>
                          <a:effectLst/>
                          <a:latin typeface="Arial" panose="020B0604020202020204" pitchFamily="34" charset="0"/>
                        </a:rPr>
                        <a:t>No</a:t>
                      </a:r>
                      <a:r>
                        <a:rPr lang="en-IE" sz="1050" b="0" i="0" u="none" strike="noStrike" baseline="0" dirty="0">
                          <a:solidFill>
                            <a:srgbClr val="000000"/>
                          </a:solidFill>
                          <a:effectLst/>
                          <a:latin typeface="Arial" panose="020B0604020202020204" pitchFamily="34" charset="0"/>
                        </a:rPr>
                        <a:t> Evidence of Compliance</a:t>
                      </a:r>
                      <a:endParaRPr lang="en-IE" sz="1050" b="0" i="0" u="none" strike="noStrike" dirty="0">
                        <a:solidFill>
                          <a:srgbClr val="000000"/>
                        </a:solidFill>
                        <a:effectLst/>
                        <a:latin typeface="Arial" panose="020B0604020202020204" pitchFamily="34" charset="0"/>
                      </a:endParaRPr>
                    </a:p>
                  </a:txBody>
                  <a:tcPr marL="5697" marR="5697" marT="569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fontAlgn="t"/>
                      <a:r>
                        <a:rPr lang="en-IE" sz="1000" b="1" i="0" u="none" strike="noStrike" dirty="0">
                          <a:solidFill>
                            <a:schemeClr val="tx1"/>
                          </a:solidFill>
                          <a:effectLst/>
                          <a:latin typeface="Arial" panose="020B0604020202020204" pitchFamily="34" charset="0"/>
                        </a:rPr>
                        <a:t>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3031822"/>
                  </a:ext>
                </a:extLst>
              </a:tr>
              <a:tr h="67479">
                <a:tc>
                  <a:txBody>
                    <a:bodyPr/>
                    <a:lstStyle/>
                    <a:p>
                      <a:pPr algn="l" fontAlgn="t"/>
                      <a:endParaRPr lang="en-IE" sz="500" b="0" i="0" u="none" strike="noStrike" dirty="0">
                        <a:solidFill>
                          <a:srgbClr val="000000"/>
                        </a:solidFill>
                        <a:effectLst/>
                        <a:latin typeface="Arial" panose="020B0604020202020204" pitchFamily="34" charset="0"/>
                      </a:endParaRP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endParaRPr lang="en-IE" sz="1100" b="0" i="0" u="none" strike="noStrike" dirty="0">
                        <a:solidFill>
                          <a:srgbClr val="000000"/>
                        </a:solidFill>
                        <a:effectLst/>
                        <a:latin typeface="Arial" panose="020B0604020202020204" pitchFamily="34" charset="0"/>
                      </a:endParaRP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21126103"/>
                  </a:ext>
                </a:extLst>
              </a:tr>
              <a:tr h="300439">
                <a:tc gridSpan="2">
                  <a:txBody>
                    <a:bodyPr/>
                    <a:lstStyle/>
                    <a:p>
                      <a:pPr lvl="0" algn="l" fontAlgn="t"/>
                      <a:r>
                        <a:rPr lang="en-IE" sz="1200" b="0" i="0" u="none" strike="noStrike" dirty="0">
                          <a:solidFill>
                            <a:srgbClr val="000000"/>
                          </a:solidFill>
                          <a:effectLst/>
                          <a:latin typeface="Arial" panose="020B0604020202020204" pitchFamily="34" charset="0"/>
                        </a:rPr>
                        <a:t>100% Compliance Rate*</a:t>
                      </a: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hMerge="1">
                  <a:txBody>
                    <a:bodyPr/>
                    <a:lstStyle/>
                    <a:p>
                      <a:pPr algn="l" fontAlgn="t"/>
                      <a:endParaRPr lang="en-IE" sz="1000" b="0" i="0" u="none" strike="noStrike" dirty="0">
                        <a:solidFill>
                          <a:srgbClr val="000000"/>
                        </a:solidFill>
                        <a:effectLst/>
                        <a:latin typeface="Arial" panose="020B0604020202020204" pitchFamily="34" charset="0"/>
                      </a:endParaRPr>
                    </a:p>
                  </a:txBody>
                  <a:tcPr marL="5697" marR="5697" marT="56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2761067"/>
                  </a:ext>
                </a:extLst>
              </a:tr>
            </a:tbl>
          </a:graphicData>
        </a:graphic>
      </p:graphicFrame>
      <p:sp>
        <p:nvSpPr>
          <p:cNvPr id="4" name="TextBox 3">
            <a:extLst>
              <a:ext uri="{FF2B5EF4-FFF2-40B4-BE49-F238E27FC236}">
                <a16:creationId xmlns:a16="http://schemas.microsoft.com/office/drawing/2014/main" id="{FAFE6653-C517-BCBC-073C-7CC52D3B59AD}"/>
              </a:ext>
            </a:extLst>
          </p:cNvPr>
          <p:cNvSpPr txBox="1"/>
          <p:nvPr/>
        </p:nvSpPr>
        <p:spPr>
          <a:xfrm>
            <a:off x="265404" y="4008836"/>
            <a:ext cx="8116596" cy="276999"/>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IE" sz="1200" b="0" i="0" u="none" strike="noStrike" kern="0" cap="none" spc="0" normalizeH="0" baseline="0" noProof="0" dirty="0">
                <a:ln>
                  <a:noFill/>
                </a:ln>
                <a:solidFill>
                  <a:srgbClr val="FF0000"/>
                </a:solidFill>
                <a:effectLst/>
                <a:uLnTx/>
                <a:uFillTx/>
              </a:rPr>
              <a:t>*Please note that findings for this requirement are based on signed declarations of compliance by Service Managers.</a:t>
            </a:r>
          </a:p>
        </p:txBody>
      </p:sp>
    </p:spTree>
    <p:extLst>
      <p:ext uri="{BB962C8B-B14F-4D97-AF65-F5344CB8AC3E}">
        <p14:creationId xmlns:p14="http://schemas.microsoft.com/office/powerpoint/2010/main" val="27211572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39227"/>
            <a:ext cx="7917000" cy="369332"/>
          </a:xfrm>
        </p:spPr>
        <p:txBody>
          <a:bodyPr/>
          <a:lstStyle/>
          <a:p>
            <a:r>
              <a:rPr lang="en-IE" dirty="0"/>
              <a:t>Child Safeguarding Statement | </a:t>
            </a:r>
            <a:r>
              <a:rPr lang="en-IE" sz="1800" b="0" dirty="0"/>
              <a:t>Review </a:t>
            </a:r>
          </a:p>
        </p:txBody>
      </p:sp>
      <p:sp>
        <p:nvSpPr>
          <p:cNvPr id="12" name="Rectangle 11"/>
          <p:cNvSpPr/>
          <p:nvPr/>
        </p:nvSpPr>
        <p:spPr>
          <a:xfrm>
            <a:off x="184741" y="2547372"/>
            <a:ext cx="6063659" cy="1261884"/>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IE" sz="1400"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Key Findings:</a:t>
            </a:r>
          </a:p>
          <a:p>
            <a:pPr marL="0" marR="0" lvl="0" indent="0" defTabSz="914400" eaLnBrk="1" fontAlgn="auto" latinLnBrk="0" hangingPunct="1">
              <a:lnSpc>
                <a:spcPct val="100000"/>
              </a:lnSpc>
              <a:spcBef>
                <a:spcPts val="0"/>
              </a:spcBef>
              <a:spcAft>
                <a:spcPts val="0"/>
              </a:spcAft>
              <a:buClrTx/>
              <a:buSzTx/>
              <a:buFontTx/>
              <a:buNone/>
              <a:tabLst/>
              <a:defRPr/>
            </a:pPr>
            <a:endParaRPr lang="en-IE" sz="1400" b="1" dirty="0">
              <a:latin typeface="Arial" panose="020B0604020202020204" pitchFamily="34" charset="0"/>
              <a:cs typeface="Arial" panose="020B0604020202020204" pitchFamily="34" charset="0"/>
            </a:endParaRPr>
          </a:p>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IE" sz="1200" dirty="0">
                <a:latin typeface="Arial" panose="020B0604020202020204" pitchFamily="34" charset="0"/>
                <a:cs typeface="Arial" panose="020B0604020202020204" pitchFamily="34" charset="0"/>
              </a:rPr>
              <a:t>Not all of the six relevant services could evidence that their CSSs had been reviewed within the legislative timeframe i.e. three of the six CSSs were dated more than 24 months prior to the date on the current CSS.</a:t>
            </a:r>
          </a:p>
          <a:p>
            <a:pPr marR="0" lvl="0" defTabSz="914400" eaLnBrk="1" fontAlgn="auto" latinLnBrk="0" hangingPunct="1">
              <a:lnSpc>
                <a:spcPct val="100000"/>
              </a:lnSpc>
              <a:spcBef>
                <a:spcPts val="0"/>
              </a:spcBef>
              <a:spcAft>
                <a:spcPts val="0"/>
              </a:spcAft>
              <a:buClrTx/>
              <a:buSzTx/>
              <a:tabLst/>
              <a:defRPr/>
            </a:pPr>
            <a:endParaRPr lang="en-IE" sz="1200" dirty="0">
              <a:latin typeface="Arial" panose="020B0604020202020204" pitchFamily="34" charset="0"/>
              <a:cs typeface="Arial" panose="020B0604020202020204" pitchFamily="34" charset="0"/>
            </a:endParaRPr>
          </a:p>
        </p:txBody>
      </p:sp>
      <p:graphicFrame>
        <p:nvGraphicFramePr>
          <p:cNvPr id="16" name="Table 15"/>
          <p:cNvGraphicFramePr>
            <a:graphicFrameLocks noGrp="1"/>
          </p:cNvGraphicFramePr>
          <p:nvPr>
            <p:extLst>
              <p:ext uri="{D42A27DB-BD31-4B8C-83A1-F6EECF244321}">
                <p14:modId xmlns:p14="http://schemas.microsoft.com/office/powerpoint/2010/main" val="1823747131"/>
              </p:ext>
            </p:extLst>
          </p:nvPr>
        </p:nvGraphicFramePr>
        <p:xfrm>
          <a:off x="265404" y="971550"/>
          <a:ext cx="5889140" cy="1559560"/>
        </p:xfrm>
        <a:graphic>
          <a:graphicData uri="http://schemas.openxmlformats.org/drawingml/2006/table">
            <a:tbl>
              <a:tblPr firstRow="1" bandRow="1">
                <a:tableStyleId>{5C22544A-7EE6-4342-B048-85BDC9FD1C3A}</a:tableStyleId>
              </a:tblPr>
              <a:tblGrid>
                <a:gridCol w="5889140">
                  <a:extLst>
                    <a:ext uri="{9D8B030D-6E8A-4147-A177-3AD203B41FA5}">
                      <a16:colId xmlns:a16="http://schemas.microsoft.com/office/drawing/2014/main" val="361165049"/>
                    </a:ext>
                  </a:extLst>
                </a:gridCol>
              </a:tblGrid>
              <a:tr h="370840">
                <a:tc>
                  <a:txBody>
                    <a:bodyPr/>
                    <a:lstStyle/>
                    <a:p>
                      <a:r>
                        <a:rPr lang="en-IE" dirty="0">
                          <a:latin typeface="Arial" panose="020B0604020202020204" pitchFamily="34" charset="0"/>
                          <a:cs typeface="Arial" panose="020B0604020202020204" pitchFamily="34" charset="0"/>
                        </a:rPr>
                        <a:t>Children First Act 2015</a:t>
                      </a:r>
                    </a:p>
                  </a:txBody>
                  <a:tcPr>
                    <a:solidFill>
                      <a:schemeClr val="accent5">
                        <a:lumMod val="75000"/>
                      </a:schemeClr>
                    </a:solidFill>
                  </a:tcPr>
                </a:tc>
                <a:extLst>
                  <a:ext uri="{0D108BD9-81ED-4DB2-BD59-A6C34878D82A}">
                    <a16:rowId xmlns:a16="http://schemas.microsoft.com/office/drawing/2014/main" val="3732975881"/>
                  </a:ext>
                </a:extLst>
              </a:tr>
              <a:tr h="370840">
                <a:tc>
                  <a:txBody>
                    <a:bodyPr/>
                    <a:lstStyle/>
                    <a:p>
                      <a:r>
                        <a:rPr lang="en-IE" sz="1200" dirty="0">
                          <a:latin typeface="Arial" panose="020B0604020202020204" pitchFamily="34" charset="0"/>
                          <a:cs typeface="Arial" panose="020B0604020202020204" pitchFamily="34" charset="0"/>
                        </a:rPr>
                        <a:t>Requirement</a:t>
                      </a:r>
                    </a:p>
                    <a:p>
                      <a:endParaRPr lang="en-IE" sz="1200" dirty="0">
                        <a:latin typeface="Arial" panose="020B0604020202020204" pitchFamily="34" charset="0"/>
                        <a:cs typeface="Arial" panose="020B0604020202020204" pitchFamily="34" charset="0"/>
                      </a:endParaRPr>
                    </a:p>
                    <a:p>
                      <a:r>
                        <a:rPr lang="en-IE" sz="1200" dirty="0">
                          <a:latin typeface="Arial" panose="020B0604020202020204" pitchFamily="34" charset="0"/>
                          <a:cs typeface="Arial" panose="020B0604020202020204" pitchFamily="34" charset="0"/>
                        </a:rPr>
                        <a:t>A provider of a relevant service shall review a Child Safeguarding Statement at intervals of not more than 24 months or as soon</a:t>
                      </a:r>
                      <a:r>
                        <a:rPr lang="en-IE" sz="1200" baseline="0" dirty="0">
                          <a:latin typeface="Arial" panose="020B0604020202020204" pitchFamily="34" charset="0"/>
                          <a:cs typeface="Arial" panose="020B0604020202020204" pitchFamily="34" charset="0"/>
                        </a:rPr>
                        <a:t> </a:t>
                      </a:r>
                      <a:r>
                        <a:rPr lang="en-IE" sz="1200" dirty="0">
                          <a:latin typeface="Arial" panose="020B0604020202020204" pitchFamily="34" charset="0"/>
                          <a:cs typeface="Arial" panose="020B0604020202020204" pitchFamily="34" charset="0"/>
                        </a:rPr>
                        <a:t>as practicable after there has been a material change in any matter to which the statement refers. </a:t>
                      </a:r>
                    </a:p>
                    <a:p>
                      <a:endParaRPr lang="en-IE" sz="1200" dirty="0">
                        <a:latin typeface="Arial" panose="020B0604020202020204" pitchFamily="34" charset="0"/>
                        <a:cs typeface="Arial" panose="020B0604020202020204" pitchFamily="34" charset="0"/>
                      </a:endParaRPr>
                    </a:p>
                  </a:txBody>
                  <a:tcPr>
                    <a:solidFill>
                      <a:schemeClr val="accent5">
                        <a:lumMod val="60000"/>
                        <a:lumOff val="40000"/>
                      </a:schemeClr>
                    </a:solidFill>
                  </a:tcPr>
                </a:tc>
                <a:extLst>
                  <a:ext uri="{0D108BD9-81ED-4DB2-BD59-A6C34878D82A}">
                    <a16:rowId xmlns:a16="http://schemas.microsoft.com/office/drawing/2014/main" val="1632709619"/>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1212566384"/>
              </p:ext>
            </p:extLst>
          </p:nvPr>
        </p:nvGraphicFramePr>
        <p:xfrm>
          <a:off x="6705600" y="1002756"/>
          <a:ext cx="2174488" cy="1749207"/>
        </p:xfrm>
        <a:graphic>
          <a:graphicData uri="http://schemas.openxmlformats.org/drawingml/2006/table">
            <a:tbl>
              <a:tblPr/>
              <a:tblGrid>
                <a:gridCol w="1752600">
                  <a:extLst>
                    <a:ext uri="{9D8B030D-6E8A-4147-A177-3AD203B41FA5}">
                      <a16:colId xmlns:a16="http://schemas.microsoft.com/office/drawing/2014/main" val="1165388174"/>
                    </a:ext>
                  </a:extLst>
                </a:gridCol>
                <a:gridCol w="421888">
                  <a:extLst>
                    <a:ext uri="{9D8B030D-6E8A-4147-A177-3AD203B41FA5}">
                      <a16:colId xmlns:a16="http://schemas.microsoft.com/office/drawing/2014/main" val="2508426662"/>
                    </a:ext>
                  </a:extLst>
                </a:gridCol>
              </a:tblGrid>
              <a:tr h="300439">
                <a:tc gridSpan="2">
                  <a:txBody>
                    <a:bodyPr/>
                    <a:lstStyle/>
                    <a:p>
                      <a:pPr algn="just" fontAlgn="t"/>
                      <a:r>
                        <a:rPr lang="en-IE" sz="1100" b="1" i="0" u="none" strike="noStrike" dirty="0">
                          <a:solidFill>
                            <a:srgbClr val="000000"/>
                          </a:solidFill>
                          <a:effectLst/>
                          <a:latin typeface="Arial" panose="020B0604020202020204" pitchFamily="34" charset="0"/>
                        </a:rPr>
                        <a:t>Overall Findings</a:t>
                      </a: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fontAlgn="t"/>
                      <a:endParaRPr lang="en-IE" sz="1000" b="0" i="0" u="none" strike="noStrike" dirty="0">
                        <a:solidFill>
                          <a:srgbClr val="000000"/>
                        </a:solidFill>
                        <a:effectLst/>
                        <a:latin typeface="Arial" panose="020B0604020202020204" pitchFamily="34" charset="0"/>
                      </a:endParaRPr>
                    </a:p>
                  </a:txBody>
                  <a:tcPr marL="5697" marR="5697" marT="569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64829261"/>
                  </a:ext>
                </a:extLst>
              </a:tr>
              <a:tr h="300439">
                <a:tc>
                  <a:txBody>
                    <a:bodyPr/>
                    <a:lstStyle/>
                    <a:p>
                      <a:pPr algn="l" fontAlgn="t"/>
                      <a:r>
                        <a:rPr lang="en-IE" sz="1050" b="0" i="0" u="none" strike="noStrike" dirty="0">
                          <a:solidFill>
                            <a:srgbClr val="000000"/>
                          </a:solidFill>
                          <a:effectLst/>
                          <a:latin typeface="Arial" panose="020B0604020202020204" pitchFamily="34" charset="0"/>
                        </a:rPr>
                        <a:t>Compliant</a:t>
                      </a:r>
                      <a:r>
                        <a:rPr lang="en-IE" sz="1050" b="0" i="0" u="none" strike="noStrike" baseline="0" dirty="0">
                          <a:solidFill>
                            <a:srgbClr val="000000"/>
                          </a:solidFill>
                          <a:effectLst/>
                          <a:latin typeface="Arial" panose="020B0604020202020204" pitchFamily="34" charset="0"/>
                        </a:rPr>
                        <a:t> </a:t>
                      </a:r>
                      <a:endParaRPr lang="en-IE" sz="1050" b="0" i="0" u="none" strike="noStrike" dirty="0">
                        <a:solidFill>
                          <a:srgbClr val="000000"/>
                        </a:solidFill>
                        <a:effectLst/>
                        <a:latin typeface="Arial" panose="020B0604020202020204" pitchFamily="34" charset="0"/>
                      </a:endParaRPr>
                    </a:p>
                  </a:txBody>
                  <a:tcPr marL="5697" marR="5697" marT="569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AD47"/>
                    </a:solidFill>
                  </a:tcPr>
                </a:tc>
                <a:tc>
                  <a:txBody>
                    <a:bodyPr/>
                    <a:lstStyle/>
                    <a:p>
                      <a:pPr algn="ctr" fontAlgn="t"/>
                      <a:r>
                        <a:rPr lang="en-IE" sz="1000" b="1" i="0" u="none" strike="noStrike" dirty="0">
                          <a:solidFill>
                            <a:srgbClr val="000000"/>
                          </a:solidFill>
                          <a:effectLst/>
                          <a:latin typeface="Arial" panose="020B0604020202020204" pitchFamily="34" charset="0"/>
                        </a:rPr>
                        <a:t>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37499889"/>
                  </a:ext>
                </a:extLst>
              </a:tr>
              <a:tr h="300439">
                <a:tc>
                  <a:txBody>
                    <a:bodyPr/>
                    <a:lstStyle/>
                    <a:p>
                      <a:pPr algn="l" fontAlgn="t"/>
                      <a:r>
                        <a:rPr lang="en-IE" sz="1050" b="0" i="0" u="none" strike="noStrike" dirty="0">
                          <a:solidFill>
                            <a:srgbClr val="000000"/>
                          </a:solidFill>
                          <a:effectLst/>
                          <a:latin typeface="Arial" panose="020B0604020202020204" pitchFamily="34" charset="0"/>
                        </a:rPr>
                        <a:t>Partial Compliance </a:t>
                      </a:r>
                    </a:p>
                  </a:txBody>
                  <a:tcPr marL="5697" marR="5697" marT="569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gn="ctr" fontAlgn="t"/>
                      <a:r>
                        <a:rPr lang="en-IE" sz="1000" b="1" i="0" u="none" strike="noStrike" dirty="0">
                          <a:solidFill>
                            <a:srgbClr val="000000"/>
                          </a:solidFill>
                          <a:effectLst/>
                          <a:latin typeface="Arial" panose="020B0604020202020204" pitchFamily="34" charset="0"/>
                        </a:rPr>
                        <a:t>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3310684"/>
                  </a:ext>
                </a:extLst>
              </a:tr>
              <a:tr h="374114">
                <a:tc>
                  <a:txBody>
                    <a:bodyPr/>
                    <a:lstStyle/>
                    <a:p>
                      <a:pPr algn="l" fontAlgn="t"/>
                      <a:r>
                        <a:rPr lang="en-IE" sz="1050" b="0" i="0" u="none" strike="noStrike" dirty="0">
                          <a:solidFill>
                            <a:srgbClr val="000000"/>
                          </a:solidFill>
                          <a:effectLst/>
                          <a:latin typeface="Arial" panose="020B0604020202020204" pitchFamily="34" charset="0"/>
                        </a:rPr>
                        <a:t>No</a:t>
                      </a:r>
                      <a:r>
                        <a:rPr lang="en-IE" sz="1050" b="0" i="0" u="none" strike="noStrike" baseline="0" dirty="0">
                          <a:solidFill>
                            <a:srgbClr val="000000"/>
                          </a:solidFill>
                          <a:effectLst/>
                          <a:latin typeface="Arial" panose="020B0604020202020204" pitchFamily="34" charset="0"/>
                        </a:rPr>
                        <a:t> Evidence of Compliance</a:t>
                      </a:r>
                      <a:endParaRPr lang="en-IE" sz="1050" b="0" i="0" u="none" strike="noStrike" dirty="0">
                        <a:solidFill>
                          <a:srgbClr val="000000"/>
                        </a:solidFill>
                        <a:effectLst/>
                        <a:latin typeface="Arial" panose="020B0604020202020204" pitchFamily="34" charset="0"/>
                      </a:endParaRPr>
                    </a:p>
                  </a:txBody>
                  <a:tcPr marL="5697" marR="5697" marT="569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fontAlgn="t"/>
                      <a:r>
                        <a:rPr lang="en-IE" sz="1000" b="1" i="0" u="none" strike="noStrike" dirty="0">
                          <a:solidFill>
                            <a:schemeClr val="tx1"/>
                          </a:solidFill>
                          <a:effectLst/>
                          <a:latin typeface="Arial" panose="020B0604020202020204" pitchFamily="34" charset="0"/>
                        </a:rPr>
                        <a:t>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3031822"/>
                  </a:ext>
                </a:extLst>
              </a:tr>
              <a:tr h="67479">
                <a:tc>
                  <a:txBody>
                    <a:bodyPr/>
                    <a:lstStyle/>
                    <a:p>
                      <a:pPr algn="l" fontAlgn="t"/>
                      <a:endParaRPr lang="en-IE" sz="500" b="0" i="0" u="none" strike="noStrike" dirty="0">
                        <a:solidFill>
                          <a:srgbClr val="000000"/>
                        </a:solidFill>
                        <a:effectLst/>
                        <a:latin typeface="Arial" panose="020B0604020202020204" pitchFamily="34" charset="0"/>
                      </a:endParaRP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endParaRPr lang="en-IE" sz="1100" b="0" i="0" u="none" strike="noStrike" dirty="0">
                        <a:solidFill>
                          <a:srgbClr val="000000"/>
                        </a:solidFill>
                        <a:effectLst/>
                        <a:latin typeface="Arial" panose="020B0604020202020204" pitchFamily="34" charset="0"/>
                      </a:endParaRP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21126103"/>
                  </a:ext>
                </a:extLst>
              </a:tr>
              <a:tr h="300439">
                <a:tc gridSpan="2">
                  <a:txBody>
                    <a:bodyPr/>
                    <a:lstStyle/>
                    <a:p>
                      <a:pPr lvl="0" algn="l" fontAlgn="t"/>
                      <a:r>
                        <a:rPr lang="en-IE" sz="1200" b="0" i="0" u="none" strike="noStrike" dirty="0">
                          <a:solidFill>
                            <a:srgbClr val="000000"/>
                          </a:solidFill>
                          <a:effectLst/>
                          <a:latin typeface="Arial" panose="020B0604020202020204" pitchFamily="34" charset="0"/>
                        </a:rPr>
                        <a:t>50% Compliance Rate</a:t>
                      </a: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hMerge="1">
                  <a:txBody>
                    <a:bodyPr/>
                    <a:lstStyle/>
                    <a:p>
                      <a:pPr algn="l" fontAlgn="t"/>
                      <a:endParaRPr lang="en-IE" sz="1000" b="0" i="0" u="none" strike="noStrike" dirty="0">
                        <a:solidFill>
                          <a:srgbClr val="000000"/>
                        </a:solidFill>
                        <a:effectLst/>
                        <a:latin typeface="Arial" panose="020B0604020202020204" pitchFamily="34" charset="0"/>
                      </a:endParaRPr>
                    </a:p>
                  </a:txBody>
                  <a:tcPr marL="5697" marR="5697" marT="56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2761067"/>
                  </a:ext>
                </a:extLst>
              </a:tr>
            </a:tbl>
          </a:graphicData>
        </a:graphic>
      </p:graphicFrame>
    </p:spTree>
    <p:extLst>
      <p:ext uri="{BB962C8B-B14F-4D97-AF65-F5344CB8AC3E}">
        <p14:creationId xmlns:p14="http://schemas.microsoft.com/office/powerpoint/2010/main" val="31658696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9000" y="325219"/>
            <a:ext cx="8001000" cy="369332"/>
          </a:xfrm>
        </p:spPr>
        <p:txBody>
          <a:bodyPr/>
          <a:lstStyle/>
          <a:p>
            <a:r>
              <a:rPr lang="en-IE" dirty="0"/>
              <a:t>Child Protection &amp; Welfare Policy | </a:t>
            </a:r>
            <a:r>
              <a:rPr lang="en-IE" sz="1800" b="0" dirty="0"/>
              <a:t>Appendix 3 or equivalent </a:t>
            </a:r>
          </a:p>
        </p:txBody>
      </p:sp>
      <p:sp>
        <p:nvSpPr>
          <p:cNvPr id="12" name="Rectangle 11"/>
          <p:cNvSpPr/>
          <p:nvPr/>
        </p:nvSpPr>
        <p:spPr>
          <a:xfrm>
            <a:off x="184741" y="2547372"/>
            <a:ext cx="5911259" cy="2246769"/>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IE" sz="1400"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Key Findings*:</a:t>
            </a:r>
          </a:p>
          <a:p>
            <a:pPr marL="0" marR="0" lvl="0" indent="0" defTabSz="914400" eaLnBrk="1" fontAlgn="auto" latinLnBrk="0" hangingPunct="1">
              <a:lnSpc>
                <a:spcPct val="100000"/>
              </a:lnSpc>
              <a:spcBef>
                <a:spcPts val="0"/>
              </a:spcBef>
              <a:spcAft>
                <a:spcPts val="0"/>
              </a:spcAft>
              <a:buClrTx/>
              <a:buSzTx/>
              <a:buFontTx/>
              <a:buNone/>
              <a:tabLst/>
              <a:defRPr/>
            </a:pPr>
            <a:endParaRPr lang="en-IE" sz="1400" b="1" dirty="0">
              <a:latin typeface="Arial" panose="020B0604020202020204" pitchFamily="34" charset="0"/>
              <a:cs typeface="Arial" panose="020B0604020202020204" pitchFamily="34" charset="0"/>
            </a:endParaRP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IE" sz="1200" dirty="0">
                <a:latin typeface="Arial" panose="020B0604020202020204" pitchFamily="34" charset="0"/>
                <a:cs typeface="Arial" panose="020B0604020202020204" pitchFamily="34" charset="0"/>
              </a:rPr>
              <a:t>Appendix 3 of the HSE CPW Policy was retained by line managers and was signed by all staff. </a:t>
            </a: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IE" sz="1200" dirty="0">
              <a:latin typeface="Arial" panose="020B0604020202020204" pitchFamily="34" charset="0"/>
              <a:cs typeface="Arial" panose="020B0604020202020204" pitchFamily="34" charset="0"/>
            </a:endParaRP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IE" sz="1200" dirty="0">
                <a:latin typeface="Arial" panose="020B0604020202020204" pitchFamily="34" charset="0"/>
                <a:cs typeface="Arial" panose="020B0604020202020204" pitchFamily="34" charset="0"/>
              </a:rPr>
              <a:t>This policy requirement was applicable for all services selected for a compliance check; both relevant services and those services who identified themselves as Non-Relevant Services. </a:t>
            </a: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IE" sz="1200" dirty="0">
              <a:latin typeface="Arial" panose="020B0604020202020204" pitchFamily="34" charset="0"/>
              <a:cs typeface="Arial" panose="020B0604020202020204" pitchFamily="34" charset="0"/>
            </a:endParaRPr>
          </a:p>
          <a:p>
            <a:pPr marR="0" lvl="0" defTabSz="914400" eaLnBrk="1" fontAlgn="auto" latinLnBrk="0" hangingPunct="1">
              <a:lnSpc>
                <a:spcPct val="100000"/>
              </a:lnSpc>
              <a:spcBef>
                <a:spcPts val="0"/>
              </a:spcBef>
              <a:spcAft>
                <a:spcPts val="0"/>
              </a:spcAft>
              <a:buClrTx/>
              <a:buSzTx/>
              <a:tabLst/>
              <a:defRPr/>
            </a:pPr>
            <a:endParaRPr kumimoji="0" lang="en-IE" sz="14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a:defRPr/>
            </a:pPr>
            <a:endParaRPr kumimoji="0" lang="en-IE" sz="14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p:txBody>
      </p:sp>
      <p:graphicFrame>
        <p:nvGraphicFramePr>
          <p:cNvPr id="16" name="Table 15"/>
          <p:cNvGraphicFramePr>
            <a:graphicFrameLocks noGrp="1"/>
          </p:cNvGraphicFramePr>
          <p:nvPr>
            <p:extLst>
              <p:ext uri="{D42A27DB-BD31-4B8C-83A1-F6EECF244321}">
                <p14:modId xmlns:p14="http://schemas.microsoft.com/office/powerpoint/2010/main" val="2387237342"/>
              </p:ext>
            </p:extLst>
          </p:nvPr>
        </p:nvGraphicFramePr>
        <p:xfrm>
          <a:off x="265404" y="971550"/>
          <a:ext cx="5830596" cy="1376680"/>
        </p:xfrm>
        <a:graphic>
          <a:graphicData uri="http://schemas.openxmlformats.org/drawingml/2006/table">
            <a:tbl>
              <a:tblPr firstRow="1" bandRow="1">
                <a:tableStyleId>{5C22544A-7EE6-4342-B048-85BDC9FD1C3A}</a:tableStyleId>
              </a:tblPr>
              <a:tblGrid>
                <a:gridCol w="5830596">
                  <a:extLst>
                    <a:ext uri="{9D8B030D-6E8A-4147-A177-3AD203B41FA5}">
                      <a16:colId xmlns:a16="http://schemas.microsoft.com/office/drawing/2014/main" val="361165049"/>
                    </a:ext>
                  </a:extLst>
                </a:gridCol>
              </a:tblGrid>
              <a:tr h="370840">
                <a:tc>
                  <a:txBody>
                    <a:bodyPr/>
                    <a:lstStyle/>
                    <a:p>
                      <a:r>
                        <a:rPr lang="en-IE" dirty="0">
                          <a:latin typeface="Arial" panose="020B0604020202020204" pitchFamily="34" charset="0"/>
                          <a:cs typeface="Arial" panose="020B0604020202020204" pitchFamily="34" charset="0"/>
                        </a:rPr>
                        <a:t>Children First Act 2015</a:t>
                      </a:r>
                    </a:p>
                  </a:txBody>
                  <a:tcPr>
                    <a:solidFill>
                      <a:schemeClr val="accent5">
                        <a:lumMod val="75000"/>
                      </a:schemeClr>
                    </a:solidFill>
                  </a:tcPr>
                </a:tc>
                <a:extLst>
                  <a:ext uri="{0D108BD9-81ED-4DB2-BD59-A6C34878D82A}">
                    <a16:rowId xmlns:a16="http://schemas.microsoft.com/office/drawing/2014/main" val="3732975881"/>
                  </a:ext>
                </a:extLst>
              </a:tr>
              <a:tr h="370840">
                <a:tc>
                  <a:txBody>
                    <a:bodyPr/>
                    <a:lstStyle/>
                    <a:p>
                      <a:r>
                        <a:rPr lang="en-IE" sz="1200" dirty="0">
                          <a:latin typeface="Arial" panose="020B0604020202020204" pitchFamily="34" charset="0"/>
                          <a:cs typeface="Arial" panose="020B0604020202020204" pitchFamily="34" charset="0"/>
                        </a:rPr>
                        <a:t>Requirement</a:t>
                      </a:r>
                    </a:p>
                    <a:p>
                      <a:endParaRPr lang="en-IE" sz="1200" dirty="0">
                        <a:latin typeface="Arial" panose="020B0604020202020204" pitchFamily="34" charset="0"/>
                        <a:cs typeface="Arial" panose="020B0604020202020204" pitchFamily="34" charset="0"/>
                      </a:endParaRPr>
                    </a:p>
                    <a:p>
                      <a:r>
                        <a:rPr lang="en-IE" sz="1200" dirty="0">
                          <a:latin typeface="Arial" panose="020B0604020202020204" pitchFamily="34" charset="0"/>
                          <a:cs typeface="Arial" panose="020B0604020202020204" pitchFamily="34" charset="0"/>
                        </a:rPr>
                        <a:t>All</a:t>
                      </a:r>
                      <a:r>
                        <a:rPr lang="en-IE" sz="1200" baseline="0" dirty="0">
                          <a:latin typeface="Arial" panose="020B0604020202020204" pitchFamily="34" charset="0"/>
                          <a:cs typeface="Arial" panose="020B0604020202020204" pitchFamily="34" charset="0"/>
                        </a:rPr>
                        <a:t> </a:t>
                      </a:r>
                      <a:r>
                        <a:rPr lang="en-IE" sz="1200" dirty="0">
                          <a:latin typeface="Arial" panose="020B0604020202020204" pitchFamily="34" charset="0"/>
                          <a:cs typeface="Arial" panose="020B0604020202020204" pitchFamily="34" charset="0"/>
                        </a:rPr>
                        <a:t>staff must ensure that they have read and understand their responsibilities as set out in the</a:t>
                      </a:r>
                      <a:r>
                        <a:rPr lang="en-IE" sz="1200" baseline="0" dirty="0">
                          <a:latin typeface="Arial" panose="020B0604020202020204" pitchFamily="34" charset="0"/>
                          <a:cs typeface="Arial" panose="020B0604020202020204" pitchFamily="34" charset="0"/>
                        </a:rPr>
                        <a:t> Service's</a:t>
                      </a:r>
                      <a:r>
                        <a:rPr lang="en-IE" sz="1200" dirty="0">
                          <a:latin typeface="Arial" panose="020B0604020202020204" pitchFamily="34" charset="0"/>
                          <a:cs typeface="Arial" panose="020B0604020202020204" pitchFamily="34" charset="0"/>
                        </a:rPr>
                        <a:t> Child Protection and Welfare Policy. </a:t>
                      </a:r>
                    </a:p>
                    <a:p>
                      <a:endParaRPr lang="en-IE" sz="1200" dirty="0">
                        <a:latin typeface="Arial" panose="020B0604020202020204" pitchFamily="34" charset="0"/>
                        <a:cs typeface="Arial" panose="020B0604020202020204" pitchFamily="34" charset="0"/>
                      </a:endParaRPr>
                    </a:p>
                  </a:txBody>
                  <a:tcPr>
                    <a:solidFill>
                      <a:schemeClr val="accent5">
                        <a:lumMod val="60000"/>
                        <a:lumOff val="40000"/>
                      </a:schemeClr>
                    </a:solidFill>
                  </a:tcPr>
                </a:tc>
                <a:extLst>
                  <a:ext uri="{0D108BD9-81ED-4DB2-BD59-A6C34878D82A}">
                    <a16:rowId xmlns:a16="http://schemas.microsoft.com/office/drawing/2014/main" val="1632709619"/>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4056597004"/>
              </p:ext>
            </p:extLst>
          </p:nvPr>
        </p:nvGraphicFramePr>
        <p:xfrm>
          <a:off x="6705600" y="1002756"/>
          <a:ext cx="2174488" cy="1749207"/>
        </p:xfrm>
        <a:graphic>
          <a:graphicData uri="http://schemas.openxmlformats.org/drawingml/2006/table">
            <a:tbl>
              <a:tblPr/>
              <a:tblGrid>
                <a:gridCol w="1752600">
                  <a:extLst>
                    <a:ext uri="{9D8B030D-6E8A-4147-A177-3AD203B41FA5}">
                      <a16:colId xmlns:a16="http://schemas.microsoft.com/office/drawing/2014/main" val="1165388174"/>
                    </a:ext>
                  </a:extLst>
                </a:gridCol>
                <a:gridCol w="421888">
                  <a:extLst>
                    <a:ext uri="{9D8B030D-6E8A-4147-A177-3AD203B41FA5}">
                      <a16:colId xmlns:a16="http://schemas.microsoft.com/office/drawing/2014/main" val="2508426662"/>
                    </a:ext>
                  </a:extLst>
                </a:gridCol>
              </a:tblGrid>
              <a:tr h="300439">
                <a:tc gridSpan="2">
                  <a:txBody>
                    <a:bodyPr/>
                    <a:lstStyle/>
                    <a:p>
                      <a:pPr algn="just" fontAlgn="t"/>
                      <a:r>
                        <a:rPr lang="en-IE" sz="1100" b="1" i="0" u="none" strike="noStrike" dirty="0">
                          <a:solidFill>
                            <a:srgbClr val="000000"/>
                          </a:solidFill>
                          <a:effectLst/>
                          <a:latin typeface="Arial" panose="020B0604020202020204" pitchFamily="34" charset="0"/>
                        </a:rPr>
                        <a:t>Overall Findings</a:t>
                      </a: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fontAlgn="t"/>
                      <a:endParaRPr lang="en-IE" sz="1000" b="0" i="0" u="none" strike="noStrike" dirty="0">
                        <a:solidFill>
                          <a:srgbClr val="000000"/>
                        </a:solidFill>
                        <a:effectLst/>
                        <a:latin typeface="Arial" panose="020B0604020202020204" pitchFamily="34" charset="0"/>
                      </a:endParaRPr>
                    </a:p>
                  </a:txBody>
                  <a:tcPr marL="5697" marR="5697" marT="569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64829261"/>
                  </a:ext>
                </a:extLst>
              </a:tr>
              <a:tr h="300439">
                <a:tc>
                  <a:txBody>
                    <a:bodyPr/>
                    <a:lstStyle/>
                    <a:p>
                      <a:pPr algn="l" fontAlgn="t"/>
                      <a:r>
                        <a:rPr lang="en-IE" sz="1050" b="0" i="0" u="none" strike="noStrike" dirty="0">
                          <a:solidFill>
                            <a:srgbClr val="000000"/>
                          </a:solidFill>
                          <a:effectLst/>
                          <a:latin typeface="Arial" panose="020B0604020202020204" pitchFamily="34" charset="0"/>
                        </a:rPr>
                        <a:t>Compliant</a:t>
                      </a:r>
                      <a:r>
                        <a:rPr lang="en-IE" sz="1050" b="0" i="0" u="none" strike="noStrike" baseline="0" dirty="0">
                          <a:solidFill>
                            <a:srgbClr val="000000"/>
                          </a:solidFill>
                          <a:effectLst/>
                          <a:latin typeface="Arial" panose="020B0604020202020204" pitchFamily="34" charset="0"/>
                        </a:rPr>
                        <a:t> </a:t>
                      </a:r>
                      <a:endParaRPr lang="en-IE" sz="1050" b="0" i="0" u="none" strike="noStrike" dirty="0">
                        <a:solidFill>
                          <a:srgbClr val="000000"/>
                        </a:solidFill>
                        <a:effectLst/>
                        <a:latin typeface="Arial" panose="020B0604020202020204" pitchFamily="34" charset="0"/>
                      </a:endParaRPr>
                    </a:p>
                  </a:txBody>
                  <a:tcPr marL="5697" marR="5697" marT="569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AD47"/>
                    </a:solidFill>
                  </a:tcPr>
                </a:tc>
                <a:tc>
                  <a:txBody>
                    <a:bodyPr/>
                    <a:lstStyle/>
                    <a:p>
                      <a:pPr algn="ctr" fontAlgn="t"/>
                      <a:r>
                        <a:rPr lang="en-IE" sz="1000" b="1" i="0" u="none" strike="noStrike" dirty="0">
                          <a:solidFill>
                            <a:srgbClr val="000000"/>
                          </a:solidFill>
                          <a:effectLst/>
                          <a:latin typeface="Arial" panose="020B0604020202020204" pitchFamily="34" charset="0"/>
                        </a:rPr>
                        <a:t>14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37499889"/>
                  </a:ext>
                </a:extLst>
              </a:tr>
              <a:tr h="300439">
                <a:tc>
                  <a:txBody>
                    <a:bodyPr/>
                    <a:lstStyle/>
                    <a:p>
                      <a:pPr algn="l" fontAlgn="t"/>
                      <a:r>
                        <a:rPr lang="en-IE" sz="1050" b="0" i="0" u="none" strike="noStrike" dirty="0">
                          <a:solidFill>
                            <a:srgbClr val="000000"/>
                          </a:solidFill>
                          <a:effectLst/>
                          <a:latin typeface="Arial" panose="020B0604020202020204" pitchFamily="34" charset="0"/>
                        </a:rPr>
                        <a:t>Partial Compliance </a:t>
                      </a:r>
                    </a:p>
                  </a:txBody>
                  <a:tcPr marL="5697" marR="5697" marT="569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gn="ctr" fontAlgn="t"/>
                      <a:r>
                        <a:rPr lang="en-IE" sz="1000" b="1" i="0" u="none" strike="noStrike" dirty="0">
                          <a:solidFill>
                            <a:srgbClr val="000000"/>
                          </a:solidFill>
                          <a:effectLst/>
                          <a:latin typeface="Arial" panose="020B0604020202020204" pitchFamily="34" charset="0"/>
                        </a:rPr>
                        <a:t>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3310684"/>
                  </a:ext>
                </a:extLst>
              </a:tr>
              <a:tr h="374114">
                <a:tc>
                  <a:txBody>
                    <a:bodyPr/>
                    <a:lstStyle/>
                    <a:p>
                      <a:pPr algn="l" fontAlgn="t"/>
                      <a:r>
                        <a:rPr lang="en-IE" sz="1050" b="0" i="0" u="none" strike="noStrike" dirty="0">
                          <a:solidFill>
                            <a:srgbClr val="000000"/>
                          </a:solidFill>
                          <a:effectLst/>
                          <a:latin typeface="Arial" panose="020B0604020202020204" pitchFamily="34" charset="0"/>
                        </a:rPr>
                        <a:t>No</a:t>
                      </a:r>
                      <a:r>
                        <a:rPr lang="en-IE" sz="1050" b="0" i="0" u="none" strike="noStrike" baseline="0" dirty="0">
                          <a:solidFill>
                            <a:srgbClr val="000000"/>
                          </a:solidFill>
                          <a:effectLst/>
                          <a:latin typeface="Arial" panose="020B0604020202020204" pitchFamily="34" charset="0"/>
                        </a:rPr>
                        <a:t> Evidence of Compliance</a:t>
                      </a:r>
                      <a:endParaRPr lang="en-IE" sz="1050" b="0" i="0" u="none" strike="noStrike" dirty="0">
                        <a:solidFill>
                          <a:srgbClr val="000000"/>
                        </a:solidFill>
                        <a:effectLst/>
                        <a:latin typeface="Arial" panose="020B0604020202020204" pitchFamily="34" charset="0"/>
                      </a:endParaRPr>
                    </a:p>
                  </a:txBody>
                  <a:tcPr marL="5697" marR="5697" marT="569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fontAlgn="t"/>
                      <a:r>
                        <a:rPr lang="en-IE" sz="1000" b="1" i="0" u="none" strike="noStrike" dirty="0">
                          <a:solidFill>
                            <a:schemeClr val="tx1"/>
                          </a:solidFill>
                          <a:effectLst/>
                          <a:latin typeface="Arial" panose="020B0604020202020204" pitchFamily="34" charset="0"/>
                        </a:rPr>
                        <a:t>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3031822"/>
                  </a:ext>
                </a:extLst>
              </a:tr>
              <a:tr h="67479">
                <a:tc>
                  <a:txBody>
                    <a:bodyPr/>
                    <a:lstStyle/>
                    <a:p>
                      <a:pPr algn="l" fontAlgn="t"/>
                      <a:endParaRPr lang="en-IE" sz="500" b="0" i="0" u="none" strike="noStrike" dirty="0">
                        <a:solidFill>
                          <a:srgbClr val="000000"/>
                        </a:solidFill>
                        <a:effectLst/>
                        <a:latin typeface="Arial" panose="020B0604020202020204" pitchFamily="34" charset="0"/>
                      </a:endParaRP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endParaRPr lang="en-IE" sz="1100" b="0" i="0" u="none" strike="noStrike" dirty="0">
                        <a:solidFill>
                          <a:srgbClr val="000000"/>
                        </a:solidFill>
                        <a:effectLst/>
                        <a:latin typeface="Arial" panose="020B0604020202020204" pitchFamily="34" charset="0"/>
                      </a:endParaRP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21126103"/>
                  </a:ext>
                </a:extLst>
              </a:tr>
              <a:tr h="300439">
                <a:tc gridSpan="2">
                  <a:txBody>
                    <a:bodyPr/>
                    <a:lstStyle/>
                    <a:p>
                      <a:pPr lvl="0" algn="l" fontAlgn="t"/>
                      <a:r>
                        <a:rPr lang="en-IE" sz="1200" b="0" i="0" u="none" strike="noStrike" dirty="0">
                          <a:solidFill>
                            <a:srgbClr val="000000"/>
                          </a:solidFill>
                          <a:effectLst/>
                          <a:latin typeface="Arial" panose="020B0604020202020204" pitchFamily="34" charset="0"/>
                        </a:rPr>
                        <a:t>100% Compliance Rate</a:t>
                      </a: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hMerge="1">
                  <a:txBody>
                    <a:bodyPr/>
                    <a:lstStyle/>
                    <a:p>
                      <a:pPr algn="l" fontAlgn="t"/>
                      <a:endParaRPr lang="en-IE" sz="1000" b="0" i="0" u="none" strike="noStrike" dirty="0">
                        <a:solidFill>
                          <a:srgbClr val="000000"/>
                        </a:solidFill>
                        <a:effectLst/>
                        <a:latin typeface="Arial" panose="020B0604020202020204" pitchFamily="34" charset="0"/>
                      </a:endParaRPr>
                    </a:p>
                  </a:txBody>
                  <a:tcPr marL="5697" marR="5697" marT="56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2761067"/>
                  </a:ext>
                </a:extLst>
              </a:tr>
            </a:tbl>
          </a:graphicData>
        </a:graphic>
      </p:graphicFrame>
      <p:sp>
        <p:nvSpPr>
          <p:cNvPr id="3" name="TextBox 2">
            <a:extLst>
              <a:ext uri="{FF2B5EF4-FFF2-40B4-BE49-F238E27FC236}">
                <a16:creationId xmlns:a16="http://schemas.microsoft.com/office/drawing/2014/main" id="{E82B0222-9285-3D0A-DD6E-80AF60D32EDA}"/>
              </a:ext>
            </a:extLst>
          </p:cNvPr>
          <p:cNvSpPr txBox="1"/>
          <p:nvPr/>
        </p:nvSpPr>
        <p:spPr>
          <a:xfrm>
            <a:off x="244622" y="4248150"/>
            <a:ext cx="8116596" cy="276999"/>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IE" sz="1200" b="0" i="0" u="none" strike="noStrike" kern="0" cap="none" spc="0" normalizeH="0" baseline="0" noProof="0" dirty="0">
                <a:ln>
                  <a:noFill/>
                </a:ln>
                <a:solidFill>
                  <a:srgbClr val="FF0000"/>
                </a:solidFill>
                <a:effectLst/>
                <a:uLnTx/>
                <a:uFillTx/>
              </a:rPr>
              <a:t>*Please note that findings for this requirement are based on signed declarations of compliance by Service Managers.</a:t>
            </a:r>
          </a:p>
        </p:txBody>
      </p:sp>
    </p:spTree>
    <p:extLst>
      <p:ext uri="{BB962C8B-B14F-4D97-AF65-F5344CB8AC3E}">
        <p14:creationId xmlns:p14="http://schemas.microsoft.com/office/powerpoint/2010/main" val="8619702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9000" y="325219"/>
            <a:ext cx="8001000" cy="369332"/>
          </a:xfrm>
        </p:spPr>
        <p:txBody>
          <a:bodyPr/>
          <a:lstStyle/>
          <a:p>
            <a:r>
              <a:rPr lang="en-IE" dirty="0"/>
              <a:t>Mandatory Training | </a:t>
            </a:r>
            <a:r>
              <a:rPr lang="en-IE" sz="1800" b="0" dirty="0"/>
              <a:t>'An Introduction to Children First' 3 yearly </a:t>
            </a:r>
          </a:p>
        </p:txBody>
      </p:sp>
      <p:sp>
        <p:nvSpPr>
          <p:cNvPr id="12" name="Rectangle 11"/>
          <p:cNvSpPr/>
          <p:nvPr/>
        </p:nvSpPr>
        <p:spPr>
          <a:xfrm>
            <a:off x="184741" y="2547372"/>
            <a:ext cx="6063659" cy="1261884"/>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IE" sz="1400"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Key Findings*:</a:t>
            </a:r>
          </a:p>
          <a:p>
            <a:pPr marL="0" marR="0" lvl="0" indent="0" defTabSz="914400" eaLnBrk="1" fontAlgn="auto" latinLnBrk="0" hangingPunct="1">
              <a:lnSpc>
                <a:spcPct val="100000"/>
              </a:lnSpc>
              <a:spcBef>
                <a:spcPts val="0"/>
              </a:spcBef>
              <a:spcAft>
                <a:spcPts val="0"/>
              </a:spcAft>
              <a:buClrTx/>
              <a:buSzTx/>
              <a:buFontTx/>
              <a:buNone/>
              <a:tabLst/>
              <a:defRPr/>
            </a:pPr>
            <a:endParaRPr lang="en-IE" sz="1400" b="1" dirty="0">
              <a:latin typeface="Arial" panose="020B0604020202020204" pitchFamily="34" charset="0"/>
              <a:cs typeface="Arial" panose="020B0604020202020204" pitchFamily="34" charset="0"/>
            </a:endParaRPr>
          </a:p>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IE" sz="1200" dirty="0">
                <a:latin typeface="Arial" panose="020B0604020202020204" pitchFamily="34" charset="0"/>
                <a:cs typeface="Arial" panose="020B0604020202020204" pitchFamily="34" charset="0"/>
              </a:rPr>
              <a:t>Mandatory Children First training ‘An Introduction to Children First’ was up to date for all staff and certificates of completion were retained on file by line management.</a:t>
            </a:r>
          </a:p>
          <a:p>
            <a:pPr marR="0" lvl="0" defTabSz="914400" eaLnBrk="1" fontAlgn="auto" latinLnBrk="0" hangingPunct="1">
              <a:lnSpc>
                <a:spcPct val="100000"/>
              </a:lnSpc>
              <a:spcBef>
                <a:spcPts val="0"/>
              </a:spcBef>
              <a:spcAft>
                <a:spcPts val="0"/>
              </a:spcAft>
              <a:buClrTx/>
              <a:buSzTx/>
              <a:tabLst/>
              <a:defRPr/>
            </a:pPr>
            <a:endParaRPr lang="en-IE" sz="1200" dirty="0">
              <a:latin typeface="Arial" panose="020B0604020202020204" pitchFamily="34" charset="0"/>
              <a:cs typeface="Arial" panose="020B0604020202020204" pitchFamily="34" charset="0"/>
            </a:endParaRPr>
          </a:p>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IE" sz="1200" dirty="0">
              <a:latin typeface="Arial" panose="020B0604020202020204" pitchFamily="34" charset="0"/>
              <a:cs typeface="Arial" panose="020B0604020202020204" pitchFamily="34" charset="0"/>
            </a:endParaRPr>
          </a:p>
        </p:txBody>
      </p:sp>
      <p:graphicFrame>
        <p:nvGraphicFramePr>
          <p:cNvPr id="16" name="Table 15"/>
          <p:cNvGraphicFramePr>
            <a:graphicFrameLocks noGrp="1"/>
          </p:cNvGraphicFramePr>
          <p:nvPr>
            <p:extLst>
              <p:ext uri="{D42A27DB-BD31-4B8C-83A1-F6EECF244321}">
                <p14:modId xmlns:p14="http://schemas.microsoft.com/office/powerpoint/2010/main" val="2619467034"/>
              </p:ext>
            </p:extLst>
          </p:nvPr>
        </p:nvGraphicFramePr>
        <p:xfrm>
          <a:off x="265404" y="971550"/>
          <a:ext cx="5982996" cy="1559560"/>
        </p:xfrm>
        <a:graphic>
          <a:graphicData uri="http://schemas.openxmlformats.org/drawingml/2006/table">
            <a:tbl>
              <a:tblPr firstRow="1" bandRow="1">
                <a:tableStyleId>{5C22544A-7EE6-4342-B048-85BDC9FD1C3A}</a:tableStyleId>
              </a:tblPr>
              <a:tblGrid>
                <a:gridCol w="5982996">
                  <a:extLst>
                    <a:ext uri="{9D8B030D-6E8A-4147-A177-3AD203B41FA5}">
                      <a16:colId xmlns:a16="http://schemas.microsoft.com/office/drawing/2014/main" val="361165049"/>
                    </a:ext>
                  </a:extLst>
                </a:gridCol>
              </a:tblGrid>
              <a:tr h="370840">
                <a:tc>
                  <a:txBody>
                    <a:bodyPr/>
                    <a:lstStyle/>
                    <a:p>
                      <a:r>
                        <a:rPr lang="en-IE" dirty="0">
                          <a:latin typeface="Arial" panose="020B0604020202020204" pitchFamily="34" charset="0"/>
                          <a:cs typeface="Arial" panose="020B0604020202020204" pitchFamily="34" charset="0"/>
                        </a:rPr>
                        <a:t>Children First Act 2015</a:t>
                      </a:r>
                    </a:p>
                  </a:txBody>
                  <a:tcPr>
                    <a:solidFill>
                      <a:schemeClr val="accent5">
                        <a:lumMod val="75000"/>
                      </a:schemeClr>
                    </a:solidFill>
                  </a:tcPr>
                </a:tc>
                <a:extLst>
                  <a:ext uri="{0D108BD9-81ED-4DB2-BD59-A6C34878D82A}">
                    <a16:rowId xmlns:a16="http://schemas.microsoft.com/office/drawing/2014/main" val="3732975881"/>
                  </a:ext>
                </a:extLst>
              </a:tr>
              <a:tr h="370840">
                <a:tc>
                  <a:txBody>
                    <a:bodyPr/>
                    <a:lstStyle/>
                    <a:p>
                      <a:r>
                        <a:rPr lang="en-IE" sz="1200" dirty="0">
                          <a:latin typeface="Arial" panose="020B0604020202020204" pitchFamily="34" charset="0"/>
                          <a:cs typeface="Arial" panose="020B0604020202020204" pitchFamily="34" charset="0"/>
                        </a:rPr>
                        <a:t>Requirement</a:t>
                      </a:r>
                    </a:p>
                    <a:p>
                      <a:endParaRPr lang="en-IE" sz="1200" dirty="0">
                        <a:latin typeface="Arial" panose="020B0604020202020204" pitchFamily="34" charset="0"/>
                        <a:cs typeface="Arial" panose="020B0604020202020204" pitchFamily="34" charset="0"/>
                      </a:endParaRPr>
                    </a:p>
                    <a:p>
                      <a:r>
                        <a:rPr lang="en-IE" sz="1200" dirty="0">
                          <a:latin typeface="Arial" panose="020B0604020202020204" pitchFamily="34" charset="0"/>
                          <a:cs typeface="Arial" panose="020B0604020202020204" pitchFamily="34" charset="0"/>
                        </a:rPr>
                        <a:t>All HSE staff, volunteers, students, contracted staff and staff of HSE funded organisations are required to complete the mandatory HSE eLearning module ‘An Introduction to Children First’, as required (currently every 3 years). </a:t>
                      </a:r>
                    </a:p>
                    <a:p>
                      <a:endParaRPr lang="en-IE" sz="1200" dirty="0">
                        <a:latin typeface="Arial" panose="020B0604020202020204" pitchFamily="34" charset="0"/>
                        <a:cs typeface="Arial" panose="020B0604020202020204" pitchFamily="34" charset="0"/>
                      </a:endParaRPr>
                    </a:p>
                  </a:txBody>
                  <a:tcPr>
                    <a:solidFill>
                      <a:schemeClr val="accent5">
                        <a:lumMod val="60000"/>
                        <a:lumOff val="40000"/>
                      </a:schemeClr>
                    </a:solidFill>
                  </a:tcPr>
                </a:tc>
                <a:extLst>
                  <a:ext uri="{0D108BD9-81ED-4DB2-BD59-A6C34878D82A}">
                    <a16:rowId xmlns:a16="http://schemas.microsoft.com/office/drawing/2014/main" val="1632709619"/>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101716046"/>
              </p:ext>
            </p:extLst>
          </p:nvPr>
        </p:nvGraphicFramePr>
        <p:xfrm>
          <a:off x="6705600" y="1002756"/>
          <a:ext cx="2174488" cy="1749207"/>
        </p:xfrm>
        <a:graphic>
          <a:graphicData uri="http://schemas.openxmlformats.org/drawingml/2006/table">
            <a:tbl>
              <a:tblPr/>
              <a:tblGrid>
                <a:gridCol w="1752600">
                  <a:extLst>
                    <a:ext uri="{9D8B030D-6E8A-4147-A177-3AD203B41FA5}">
                      <a16:colId xmlns:a16="http://schemas.microsoft.com/office/drawing/2014/main" val="1165388174"/>
                    </a:ext>
                  </a:extLst>
                </a:gridCol>
                <a:gridCol w="421888">
                  <a:extLst>
                    <a:ext uri="{9D8B030D-6E8A-4147-A177-3AD203B41FA5}">
                      <a16:colId xmlns:a16="http://schemas.microsoft.com/office/drawing/2014/main" val="2508426662"/>
                    </a:ext>
                  </a:extLst>
                </a:gridCol>
              </a:tblGrid>
              <a:tr h="300439">
                <a:tc gridSpan="2">
                  <a:txBody>
                    <a:bodyPr/>
                    <a:lstStyle/>
                    <a:p>
                      <a:pPr algn="just" fontAlgn="t"/>
                      <a:r>
                        <a:rPr lang="en-IE" sz="1100" b="1" i="0" u="none" strike="noStrike" dirty="0">
                          <a:solidFill>
                            <a:srgbClr val="000000"/>
                          </a:solidFill>
                          <a:effectLst/>
                          <a:latin typeface="Arial" panose="020B0604020202020204" pitchFamily="34" charset="0"/>
                        </a:rPr>
                        <a:t>Overall Findings</a:t>
                      </a: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fontAlgn="t"/>
                      <a:endParaRPr lang="en-IE" sz="1000" b="0" i="0" u="none" strike="noStrike" dirty="0">
                        <a:solidFill>
                          <a:srgbClr val="000000"/>
                        </a:solidFill>
                        <a:effectLst/>
                        <a:latin typeface="Arial" panose="020B0604020202020204" pitchFamily="34" charset="0"/>
                      </a:endParaRPr>
                    </a:p>
                  </a:txBody>
                  <a:tcPr marL="5697" marR="5697" marT="569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64829261"/>
                  </a:ext>
                </a:extLst>
              </a:tr>
              <a:tr h="300439">
                <a:tc>
                  <a:txBody>
                    <a:bodyPr/>
                    <a:lstStyle/>
                    <a:p>
                      <a:pPr algn="l" fontAlgn="t"/>
                      <a:r>
                        <a:rPr lang="en-IE" sz="1050" b="0" i="0" u="none" strike="noStrike" dirty="0">
                          <a:solidFill>
                            <a:srgbClr val="000000"/>
                          </a:solidFill>
                          <a:effectLst/>
                          <a:latin typeface="Arial" panose="020B0604020202020204" pitchFamily="34" charset="0"/>
                        </a:rPr>
                        <a:t>Compliant</a:t>
                      </a:r>
                      <a:r>
                        <a:rPr lang="en-IE" sz="1050" b="0" i="0" u="none" strike="noStrike" baseline="0" dirty="0">
                          <a:solidFill>
                            <a:srgbClr val="000000"/>
                          </a:solidFill>
                          <a:effectLst/>
                          <a:latin typeface="Arial" panose="020B0604020202020204" pitchFamily="34" charset="0"/>
                        </a:rPr>
                        <a:t> </a:t>
                      </a:r>
                      <a:endParaRPr lang="en-IE" sz="1050" b="0" i="0" u="none" strike="noStrike" dirty="0">
                        <a:solidFill>
                          <a:srgbClr val="000000"/>
                        </a:solidFill>
                        <a:effectLst/>
                        <a:latin typeface="Arial" panose="020B0604020202020204" pitchFamily="34" charset="0"/>
                      </a:endParaRPr>
                    </a:p>
                  </a:txBody>
                  <a:tcPr marL="5697" marR="5697" marT="569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AD47"/>
                    </a:solidFill>
                  </a:tcPr>
                </a:tc>
                <a:tc>
                  <a:txBody>
                    <a:bodyPr/>
                    <a:lstStyle/>
                    <a:p>
                      <a:pPr algn="ctr" fontAlgn="t"/>
                      <a:r>
                        <a:rPr lang="en-IE" sz="1000" b="1" i="0" u="none" strike="noStrike" dirty="0">
                          <a:solidFill>
                            <a:srgbClr val="000000"/>
                          </a:solidFill>
                          <a:effectLst/>
                          <a:latin typeface="Arial" panose="020B0604020202020204" pitchFamily="34" charset="0"/>
                        </a:rPr>
                        <a:t>14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37499889"/>
                  </a:ext>
                </a:extLst>
              </a:tr>
              <a:tr h="300439">
                <a:tc>
                  <a:txBody>
                    <a:bodyPr/>
                    <a:lstStyle/>
                    <a:p>
                      <a:pPr algn="l" fontAlgn="t"/>
                      <a:r>
                        <a:rPr lang="en-IE" sz="1050" b="0" i="0" u="none" strike="noStrike" dirty="0">
                          <a:solidFill>
                            <a:srgbClr val="000000"/>
                          </a:solidFill>
                          <a:effectLst/>
                          <a:latin typeface="Arial" panose="020B0604020202020204" pitchFamily="34" charset="0"/>
                        </a:rPr>
                        <a:t>Partial Compliance </a:t>
                      </a:r>
                    </a:p>
                  </a:txBody>
                  <a:tcPr marL="5697" marR="5697" marT="569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gn="ctr" fontAlgn="t"/>
                      <a:r>
                        <a:rPr lang="en-IE" sz="1000" b="1" i="0" u="none" strike="noStrike" dirty="0">
                          <a:solidFill>
                            <a:srgbClr val="000000"/>
                          </a:solidFill>
                          <a:effectLst/>
                          <a:latin typeface="Arial" panose="020B0604020202020204" pitchFamily="34" charset="0"/>
                        </a:rPr>
                        <a:t>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3310684"/>
                  </a:ext>
                </a:extLst>
              </a:tr>
              <a:tr h="374114">
                <a:tc>
                  <a:txBody>
                    <a:bodyPr/>
                    <a:lstStyle/>
                    <a:p>
                      <a:pPr algn="l" fontAlgn="t"/>
                      <a:r>
                        <a:rPr lang="en-IE" sz="1050" b="0" i="0" u="none" strike="noStrike" dirty="0">
                          <a:solidFill>
                            <a:srgbClr val="000000"/>
                          </a:solidFill>
                          <a:effectLst/>
                          <a:latin typeface="Arial" panose="020B0604020202020204" pitchFamily="34" charset="0"/>
                        </a:rPr>
                        <a:t>No</a:t>
                      </a:r>
                      <a:r>
                        <a:rPr lang="en-IE" sz="1050" b="0" i="0" u="none" strike="noStrike" baseline="0" dirty="0">
                          <a:solidFill>
                            <a:srgbClr val="000000"/>
                          </a:solidFill>
                          <a:effectLst/>
                          <a:latin typeface="Arial" panose="020B0604020202020204" pitchFamily="34" charset="0"/>
                        </a:rPr>
                        <a:t> Evidence of Compliance</a:t>
                      </a:r>
                      <a:endParaRPr lang="en-IE" sz="1050" b="0" i="0" u="none" strike="noStrike" dirty="0">
                        <a:solidFill>
                          <a:srgbClr val="000000"/>
                        </a:solidFill>
                        <a:effectLst/>
                        <a:latin typeface="Arial" panose="020B0604020202020204" pitchFamily="34" charset="0"/>
                      </a:endParaRPr>
                    </a:p>
                  </a:txBody>
                  <a:tcPr marL="5697" marR="5697" marT="569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fontAlgn="t"/>
                      <a:r>
                        <a:rPr lang="en-IE" sz="1000" b="1" i="0" u="none" strike="noStrike" dirty="0">
                          <a:solidFill>
                            <a:schemeClr val="tx1"/>
                          </a:solidFill>
                          <a:effectLst/>
                          <a:latin typeface="Arial" panose="020B0604020202020204" pitchFamily="34" charset="0"/>
                        </a:rPr>
                        <a:t>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3031822"/>
                  </a:ext>
                </a:extLst>
              </a:tr>
              <a:tr h="67479">
                <a:tc>
                  <a:txBody>
                    <a:bodyPr/>
                    <a:lstStyle/>
                    <a:p>
                      <a:pPr algn="l" fontAlgn="t"/>
                      <a:endParaRPr lang="en-IE" sz="500" b="0" i="0" u="none" strike="noStrike" dirty="0">
                        <a:solidFill>
                          <a:srgbClr val="000000"/>
                        </a:solidFill>
                        <a:effectLst/>
                        <a:latin typeface="Arial" panose="020B0604020202020204" pitchFamily="34" charset="0"/>
                      </a:endParaRP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endParaRPr lang="en-IE" sz="1100" b="0" i="0" u="none" strike="noStrike" dirty="0">
                        <a:solidFill>
                          <a:srgbClr val="000000"/>
                        </a:solidFill>
                        <a:effectLst/>
                        <a:latin typeface="Arial" panose="020B0604020202020204" pitchFamily="34" charset="0"/>
                      </a:endParaRP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21126103"/>
                  </a:ext>
                </a:extLst>
              </a:tr>
              <a:tr h="300439">
                <a:tc gridSpan="2">
                  <a:txBody>
                    <a:bodyPr/>
                    <a:lstStyle/>
                    <a:p>
                      <a:pPr lvl="0" algn="l" fontAlgn="t"/>
                      <a:r>
                        <a:rPr lang="en-IE" sz="1200" b="0" i="0" u="none" strike="noStrike" dirty="0">
                          <a:solidFill>
                            <a:srgbClr val="000000"/>
                          </a:solidFill>
                          <a:effectLst/>
                          <a:latin typeface="Arial" panose="020B0604020202020204" pitchFamily="34" charset="0"/>
                        </a:rPr>
                        <a:t>100% Compliance Rate</a:t>
                      </a: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hMerge="1">
                  <a:txBody>
                    <a:bodyPr/>
                    <a:lstStyle/>
                    <a:p>
                      <a:pPr algn="l" fontAlgn="t"/>
                      <a:endParaRPr lang="en-IE" sz="1000" b="0" i="0" u="none" strike="noStrike" dirty="0">
                        <a:solidFill>
                          <a:srgbClr val="000000"/>
                        </a:solidFill>
                        <a:effectLst/>
                        <a:latin typeface="Arial" panose="020B0604020202020204" pitchFamily="34" charset="0"/>
                      </a:endParaRPr>
                    </a:p>
                  </a:txBody>
                  <a:tcPr marL="5697" marR="5697" marT="56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2761067"/>
                  </a:ext>
                </a:extLst>
              </a:tr>
            </a:tbl>
          </a:graphicData>
        </a:graphic>
      </p:graphicFrame>
      <p:sp>
        <p:nvSpPr>
          <p:cNvPr id="3" name="TextBox 2">
            <a:extLst>
              <a:ext uri="{FF2B5EF4-FFF2-40B4-BE49-F238E27FC236}">
                <a16:creationId xmlns:a16="http://schemas.microsoft.com/office/drawing/2014/main" id="{42AF7C52-BB8C-7C8C-2CFF-A302968D9CD1}"/>
              </a:ext>
            </a:extLst>
          </p:cNvPr>
          <p:cNvSpPr txBox="1"/>
          <p:nvPr/>
        </p:nvSpPr>
        <p:spPr>
          <a:xfrm>
            <a:off x="300275" y="4383931"/>
            <a:ext cx="8116596" cy="276999"/>
          </a:xfrm>
          <a:prstGeom prst="rect">
            <a:avLst/>
          </a:prstGeom>
          <a:no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IE" sz="1200" b="0" i="0" u="none" strike="noStrike" kern="0" cap="none" spc="0" normalizeH="0" baseline="0" noProof="0" dirty="0">
                <a:ln>
                  <a:noFill/>
                </a:ln>
                <a:solidFill>
                  <a:srgbClr val="FF0000"/>
                </a:solidFill>
                <a:effectLst/>
                <a:uLnTx/>
                <a:uFillTx/>
              </a:rPr>
              <a:t>*Please note that findings for this requirement are based on signed declarations of compliance by Service Managers.</a:t>
            </a:r>
          </a:p>
        </p:txBody>
      </p:sp>
    </p:spTree>
    <p:extLst>
      <p:ext uri="{BB962C8B-B14F-4D97-AF65-F5344CB8AC3E}">
        <p14:creationId xmlns:p14="http://schemas.microsoft.com/office/powerpoint/2010/main" val="27553169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24971"/>
            <a:ext cx="8305800" cy="369332"/>
          </a:xfrm>
        </p:spPr>
        <p:txBody>
          <a:bodyPr/>
          <a:lstStyle/>
          <a:p>
            <a:r>
              <a:rPr lang="en-IE" dirty="0"/>
              <a:t>Child Protection &amp; Welfare Records | </a:t>
            </a:r>
            <a:r>
              <a:rPr lang="en-IE" sz="1800" b="0" dirty="0"/>
              <a:t>Record Management</a:t>
            </a:r>
          </a:p>
        </p:txBody>
      </p:sp>
      <p:sp>
        <p:nvSpPr>
          <p:cNvPr id="12" name="Rectangle 11"/>
          <p:cNvSpPr/>
          <p:nvPr/>
        </p:nvSpPr>
        <p:spPr>
          <a:xfrm>
            <a:off x="152400" y="2571750"/>
            <a:ext cx="6632928" cy="2154436"/>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IE" sz="1400"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Key Findings:</a:t>
            </a:r>
          </a:p>
          <a:p>
            <a:pPr marR="0" lvl="0" defTabSz="914400" eaLnBrk="1" fontAlgn="auto" latinLnBrk="0" hangingPunct="1">
              <a:lnSpc>
                <a:spcPct val="100000"/>
              </a:lnSpc>
              <a:spcBef>
                <a:spcPts val="0"/>
              </a:spcBef>
              <a:spcAft>
                <a:spcPts val="0"/>
              </a:spcAft>
              <a:buClrTx/>
              <a:buSzTx/>
              <a:tabLst/>
              <a:defRPr/>
            </a:pPr>
            <a:endParaRPr lang="en-IE" sz="1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defRPr/>
            </a:pPr>
            <a:r>
              <a:rPr lang="en-IE" sz="1200" dirty="0">
                <a:latin typeface="Arial" panose="020B0604020202020204" pitchFamily="34" charset="0"/>
                <a:cs typeface="Arial" panose="020B0604020202020204" pitchFamily="34" charset="0"/>
              </a:rPr>
              <a:t>Reasons for partial evidence of compliance and non compliance include </a:t>
            </a:r>
            <a:r>
              <a:rPr lang="en-IE" sz="1200" dirty="0"/>
              <a:t>procedures not being clearly documented/written down or </a:t>
            </a:r>
            <a:r>
              <a:rPr lang="en-IE" sz="1200" dirty="0">
                <a:latin typeface="Arial" panose="020B0604020202020204" pitchFamily="34" charset="0"/>
                <a:cs typeface="Arial" panose="020B0604020202020204" pitchFamily="34" charset="0"/>
              </a:rPr>
              <a:t>procedures being available only in </a:t>
            </a:r>
            <a:r>
              <a:rPr lang="en-IE" sz="1200" dirty="0"/>
              <a:t>draft format (thus not implementable). All procedures must be implementable to ensure compliance with this requirement.</a:t>
            </a:r>
            <a:endParaRPr lang="en-IE" sz="600" dirty="0"/>
          </a:p>
          <a:p>
            <a:pPr marR="0" lvl="0" defTabSz="914400" eaLnBrk="1" fontAlgn="auto" latinLnBrk="0" hangingPunct="1">
              <a:lnSpc>
                <a:spcPct val="100000"/>
              </a:lnSpc>
              <a:spcBef>
                <a:spcPts val="0"/>
              </a:spcBef>
              <a:spcAft>
                <a:spcPts val="0"/>
              </a:spcAft>
              <a:buClrTx/>
              <a:buSzTx/>
              <a:tabLst/>
              <a:defRPr/>
            </a:pPr>
            <a:r>
              <a:rPr lang="en-IE" sz="1200" dirty="0">
                <a:latin typeface="Arial" panose="020B0604020202020204" pitchFamily="34" charset="0"/>
                <a:cs typeface="Arial" panose="020B0604020202020204" pitchFamily="34" charset="0"/>
              </a:rPr>
              <a:t>  </a:t>
            </a:r>
          </a:p>
          <a:p>
            <a:pPr marL="285750"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IE" sz="1200" dirty="0">
                <a:latin typeface="Arial" panose="020B0604020202020204" pitchFamily="34" charset="0"/>
                <a:cs typeface="Arial" panose="020B0604020202020204" pitchFamily="34" charset="0"/>
              </a:rPr>
              <a:t>The two services that could demonstrate partial evidence of compliance were non-relevant services and the service who could not demonstrate any evidence of compliance with this requirement was a relevant service under the Children First Act (2015). </a:t>
            </a:r>
          </a:p>
          <a:p>
            <a:pPr marR="0" lvl="0" defTabSz="914400" eaLnBrk="1" fontAlgn="auto" latinLnBrk="0" hangingPunct="1">
              <a:lnSpc>
                <a:spcPct val="100000"/>
              </a:lnSpc>
              <a:spcBef>
                <a:spcPts val="0"/>
              </a:spcBef>
              <a:spcAft>
                <a:spcPts val="0"/>
              </a:spcAft>
              <a:buClrTx/>
              <a:buSzTx/>
              <a:tabLst/>
              <a:defRPr/>
            </a:pPr>
            <a:endParaRPr lang="en-IE" sz="1200" dirty="0">
              <a:latin typeface="Arial" panose="020B0604020202020204" pitchFamily="34" charset="0"/>
              <a:cs typeface="Arial" panose="020B0604020202020204" pitchFamily="34" charset="0"/>
            </a:endParaRPr>
          </a:p>
        </p:txBody>
      </p:sp>
      <p:graphicFrame>
        <p:nvGraphicFramePr>
          <p:cNvPr id="16" name="Table 15"/>
          <p:cNvGraphicFramePr>
            <a:graphicFrameLocks noGrp="1"/>
          </p:cNvGraphicFramePr>
          <p:nvPr>
            <p:extLst>
              <p:ext uri="{D42A27DB-BD31-4B8C-83A1-F6EECF244321}">
                <p14:modId xmlns:p14="http://schemas.microsoft.com/office/powerpoint/2010/main" val="1680773898"/>
              </p:ext>
            </p:extLst>
          </p:nvPr>
        </p:nvGraphicFramePr>
        <p:xfrm>
          <a:off x="265404" y="971550"/>
          <a:ext cx="5906796" cy="1376680"/>
        </p:xfrm>
        <a:graphic>
          <a:graphicData uri="http://schemas.openxmlformats.org/drawingml/2006/table">
            <a:tbl>
              <a:tblPr firstRow="1" bandRow="1">
                <a:tableStyleId>{5C22544A-7EE6-4342-B048-85BDC9FD1C3A}</a:tableStyleId>
              </a:tblPr>
              <a:tblGrid>
                <a:gridCol w="5906796">
                  <a:extLst>
                    <a:ext uri="{9D8B030D-6E8A-4147-A177-3AD203B41FA5}">
                      <a16:colId xmlns:a16="http://schemas.microsoft.com/office/drawing/2014/main" val="361165049"/>
                    </a:ext>
                  </a:extLst>
                </a:gridCol>
              </a:tblGrid>
              <a:tr h="370840">
                <a:tc>
                  <a:txBody>
                    <a:bodyPr/>
                    <a:lstStyle/>
                    <a:p>
                      <a:r>
                        <a:rPr lang="en-IE" dirty="0">
                          <a:latin typeface="Arial" panose="020B0604020202020204" pitchFamily="34" charset="0"/>
                          <a:cs typeface="Arial" panose="020B0604020202020204" pitchFamily="34" charset="0"/>
                        </a:rPr>
                        <a:t>Children First Act 2015</a:t>
                      </a:r>
                    </a:p>
                  </a:txBody>
                  <a:tcPr>
                    <a:solidFill>
                      <a:schemeClr val="accent5">
                        <a:lumMod val="75000"/>
                      </a:schemeClr>
                    </a:solidFill>
                  </a:tcPr>
                </a:tc>
                <a:extLst>
                  <a:ext uri="{0D108BD9-81ED-4DB2-BD59-A6C34878D82A}">
                    <a16:rowId xmlns:a16="http://schemas.microsoft.com/office/drawing/2014/main" val="3732975881"/>
                  </a:ext>
                </a:extLst>
              </a:tr>
              <a:tr h="370840">
                <a:tc>
                  <a:txBody>
                    <a:bodyPr/>
                    <a:lstStyle/>
                    <a:p>
                      <a:r>
                        <a:rPr lang="en-IE" sz="1200" dirty="0">
                          <a:latin typeface="Arial" panose="020B0604020202020204" pitchFamily="34" charset="0"/>
                          <a:cs typeface="Arial" panose="020B0604020202020204" pitchFamily="34" charset="0"/>
                        </a:rPr>
                        <a:t>Requirement</a:t>
                      </a:r>
                    </a:p>
                    <a:p>
                      <a:endParaRPr lang="en-IE" sz="1200" dirty="0">
                        <a:latin typeface="Arial" panose="020B0604020202020204" pitchFamily="34" charset="0"/>
                        <a:cs typeface="Arial" panose="020B0604020202020204" pitchFamily="34" charset="0"/>
                      </a:endParaRPr>
                    </a:p>
                    <a:p>
                      <a:r>
                        <a:rPr lang="en-IE" sz="1200" dirty="0">
                          <a:latin typeface="Arial" panose="020B0604020202020204" pitchFamily="34" charset="0"/>
                          <a:cs typeface="Arial" panose="020B0604020202020204" pitchFamily="34" charset="0"/>
                        </a:rPr>
                        <a:t>Child protection and welfare records must be appropriately filed and securely stored in a manner which upholds the</a:t>
                      </a:r>
                      <a:r>
                        <a:rPr lang="en-IE" sz="1200" baseline="0" dirty="0">
                          <a:latin typeface="Arial" panose="020B0604020202020204" pitchFamily="34" charset="0"/>
                          <a:cs typeface="Arial" panose="020B0604020202020204" pitchFamily="34" charset="0"/>
                        </a:rPr>
                        <a:t> </a:t>
                      </a:r>
                      <a:r>
                        <a:rPr lang="en-IE" sz="1200" dirty="0">
                          <a:latin typeface="Arial" panose="020B0604020202020204" pitchFamily="34" charset="0"/>
                          <a:cs typeface="Arial" panose="020B0604020202020204" pitchFamily="34" charset="0"/>
                        </a:rPr>
                        <a:t>confidential nature of the information. </a:t>
                      </a:r>
                    </a:p>
                    <a:p>
                      <a:endParaRPr lang="en-IE" sz="1200" dirty="0">
                        <a:latin typeface="Arial" panose="020B0604020202020204" pitchFamily="34" charset="0"/>
                        <a:cs typeface="Arial" panose="020B0604020202020204" pitchFamily="34" charset="0"/>
                      </a:endParaRPr>
                    </a:p>
                  </a:txBody>
                  <a:tcPr>
                    <a:solidFill>
                      <a:schemeClr val="accent5">
                        <a:lumMod val="60000"/>
                        <a:lumOff val="40000"/>
                      </a:schemeClr>
                    </a:solidFill>
                  </a:tcPr>
                </a:tc>
                <a:extLst>
                  <a:ext uri="{0D108BD9-81ED-4DB2-BD59-A6C34878D82A}">
                    <a16:rowId xmlns:a16="http://schemas.microsoft.com/office/drawing/2014/main" val="1632709619"/>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1884033675"/>
              </p:ext>
            </p:extLst>
          </p:nvPr>
        </p:nvGraphicFramePr>
        <p:xfrm>
          <a:off x="6705600" y="1002756"/>
          <a:ext cx="2174488" cy="1749207"/>
        </p:xfrm>
        <a:graphic>
          <a:graphicData uri="http://schemas.openxmlformats.org/drawingml/2006/table">
            <a:tbl>
              <a:tblPr/>
              <a:tblGrid>
                <a:gridCol w="1752600">
                  <a:extLst>
                    <a:ext uri="{9D8B030D-6E8A-4147-A177-3AD203B41FA5}">
                      <a16:colId xmlns:a16="http://schemas.microsoft.com/office/drawing/2014/main" val="1165388174"/>
                    </a:ext>
                  </a:extLst>
                </a:gridCol>
                <a:gridCol w="421888">
                  <a:extLst>
                    <a:ext uri="{9D8B030D-6E8A-4147-A177-3AD203B41FA5}">
                      <a16:colId xmlns:a16="http://schemas.microsoft.com/office/drawing/2014/main" val="2508426662"/>
                    </a:ext>
                  </a:extLst>
                </a:gridCol>
              </a:tblGrid>
              <a:tr h="300439">
                <a:tc gridSpan="2">
                  <a:txBody>
                    <a:bodyPr/>
                    <a:lstStyle/>
                    <a:p>
                      <a:pPr algn="just" fontAlgn="t"/>
                      <a:r>
                        <a:rPr lang="en-IE" sz="1100" b="1" i="0" u="none" strike="noStrike" dirty="0">
                          <a:solidFill>
                            <a:srgbClr val="000000"/>
                          </a:solidFill>
                          <a:effectLst/>
                          <a:latin typeface="Arial" panose="020B0604020202020204" pitchFamily="34" charset="0"/>
                        </a:rPr>
                        <a:t>Overall Findings</a:t>
                      </a: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fontAlgn="t"/>
                      <a:endParaRPr lang="en-IE" sz="1000" b="0" i="0" u="none" strike="noStrike" dirty="0">
                        <a:solidFill>
                          <a:srgbClr val="000000"/>
                        </a:solidFill>
                        <a:effectLst/>
                        <a:latin typeface="Arial" panose="020B0604020202020204" pitchFamily="34" charset="0"/>
                      </a:endParaRPr>
                    </a:p>
                  </a:txBody>
                  <a:tcPr marL="5697" marR="5697" marT="569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64829261"/>
                  </a:ext>
                </a:extLst>
              </a:tr>
              <a:tr h="300439">
                <a:tc>
                  <a:txBody>
                    <a:bodyPr/>
                    <a:lstStyle/>
                    <a:p>
                      <a:pPr algn="l" fontAlgn="t"/>
                      <a:r>
                        <a:rPr lang="en-IE" sz="1050" b="0" i="0" u="none" strike="noStrike" dirty="0">
                          <a:solidFill>
                            <a:srgbClr val="000000"/>
                          </a:solidFill>
                          <a:effectLst/>
                          <a:latin typeface="Arial" panose="020B0604020202020204" pitchFamily="34" charset="0"/>
                        </a:rPr>
                        <a:t>Compliant</a:t>
                      </a:r>
                      <a:r>
                        <a:rPr lang="en-IE" sz="1050" b="0" i="0" u="none" strike="noStrike" baseline="0" dirty="0">
                          <a:solidFill>
                            <a:srgbClr val="000000"/>
                          </a:solidFill>
                          <a:effectLst/>
                          <a:latin typeface="Arial" panose="020B0604020202020204" pitchFamily="34" charset="0"/>
                        </a:rPr>
                        <a:t> </a:t>
                      </a:r>
                      <a:endParaRPr lang="en-IE" sz="1050" b="0" i="0" u="none" strike="noStrike" dirty="0">
                        <a:solidFill>
                          <a:srgbClr val="000000"/>
                        </a:solidFill>
                        <a:effectLst/>
                        <a:latin typeface="Arial" panose="020B0604020202020204" pitchFamily="34" charset="0"/>
                      </a:endParaRPr>
                    </a:p>
                  </a:txBody>
                  <a:tcPr marL="5697" marR="5697" marT="569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AD47"/>
                    </a:solidFill>
                  </a:tcPr>
                </a:tc>
                <a:tc>
                  <a:txBody>
                    <a:bodyPr/>
                    <a:lstStyle/>
                    <a:p>
                      <a:pPr algn="ctr" fontAlgn="t"/>
                      <a:r>
                        <a:rPr lang="en-IE" sz="1000" b="1" i="0" u="none" strike="noStrike" dirty="0">
                          <a:solidFill>
                            <a:srgbClr val="000000"/>
                          </a:solidFill>
                          <a:effectLst/>
                          <a:latin typeface="Arial" panose="020B0604020202020204" pitchFamily="34" charset="0"/>
                        </a:rPr>
                        <a:t>11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37499889"/>
                  </a:ext>
                </a:extLst>
              </a:tr>
              <a:tr h="300439">
                <a:tc>
                  <a:txBody>
                    <a:bodyPr/>
                    <a:lstStyle/>
                    <a:p>
                      <a:pPr algn="l" fontAlgn="t"/>
                      <a:r>
                        <a:rPr lang="en-IE" sz="1050" b="0" i="0" u="none" strike="noStrike" dirty="0">
                          <a:solidFill>
                            <a:srgbClr val="000000"/>
                          </a:solidFill>
                          <a:effectLst/>
                          <a:latin typeface="Arial" panose="020B0604020202020204" pitchFamily="34" charset="0"/>
                        </a:rPr>
                        <a:t>Partial Compliance </a:t>
                      </a:r>
                    </a:p>
                  </a:txBody>
                  <a:tcPr marL="5697" marR="5697" marT="569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gn="ctr" fontAlgn="t"/>
                      <a:r>
                        <a:rPr lang="en-IE" sz="1000" b="1" i="0" u="none" strike="noStrike" dirty="0">
                          <a:solidFill>
                            <a:srgbClr val="000000"/>
                          </a:solidFill>
                          <a:effectLst/>
                          <a:latin typeface="Arial" panose="020B0604020202020204" pitchFamily="34" charset="0"/>
                        </a:rPr>
                        <a:t>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3310684"/>
                  </a:ext>
                </a:extLst>
              </a:tr>
              <a:tr h="374114">
                <a:tc>
                  <a:txBody>
                    <a:bodyPr/>
                    <a:lstStyle/>
                    <a:p>
                      <a:pPr algn="l" fontAlgn="t"/>
                      <a:r>
                        <a:rPr lang="en-IE" sz="1050" b="0" i="0" u="none" strike="noStrike" dirty="0">
                          <a:solidFill>
                            <a:srgbClr val="000000"/>
                          </a:solidFill>
                          <a:effectLst/>
                          <a:latin typeface="Arial" panose="020B0604020202020204" pitchFamily="34" charset="0"/>
                        </a:rPr>
                        <a:t>No</a:t>
                      </a:r>
                      <a:r>
                        <a:rPr lang="en-IE" sz="1050" b="0" i="0" u="none" strike="noStrike" baseline="0" dirty="0">
                          <a:solidFill>
                            <a:srgbClr val="000000"/>
                          </a:solidFill>
                          <a:effectLst/>
                          <a:latin typeface="Arial" panose="020B0604020202020204" pitchFamily="34" charset="0"/>
                        </a:rPr>
                        <a:t> Evidence of Compliance</a:t>
                      </a:r>
                      <a:endParaRPr lang="en-IE" sz="1050" b="0" i="0" u="none" strike="noStrike" dirty="0">
                        <a:solidFill>
                          <a:srgbClr val="000000"/>
                        </a:solidFill>
                        <a:effectLst/>
                        <a:latin typeface="Arial" panose="020B0604020202020204" pitchFamily="34" charset="0"/>
                      </a:endParaRPr>
                    </a:p>
                  </a:txBody>
                  <a:tcPr marL="5697" marR="5697" marT="569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fontAlgn="t"/>
                      <a:r>
                        <a:rPr lang="en-IE" sz="1000" b="1" i="0" u="none" strike="noStrike" dirty="0">
                          <a:solidFill>
                            <a:schemeClr val="tx1"/>
                          </a:solidFill>
                          <a:effectLst/>
                          <a:latin typeface="Arial" panose="020B0604020202020204" pitchFamily="34" charset="0"/>
                        </a:rPr>
                        <a:t>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3031822"/>
                  </a:ext>
                </a:extLst>
              </a:tr>
              <a:tr h="67479">
                <a:tc>
                  <a:txBody>
                    <a:bodyPr/>
                    <a:lstStyle/>
                    <a:p>
                      <a:pPr algn="l" fontAlgn="t"/>
                      <a:endParaRPr lang="en-IE" sz="500" b="0" i="0" u="none" strike="noStrike" dirty="0">
                        <a:solidFill>
                          <a:srgbClr val="000000"/>
                        </a:solidFill>
                        <a:effectLst/>
                        <a:latin typeface="Arial" panose="020B0604020202020204" pitchFamily="34" charset="0"/>
                      </a:endParaRP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endParaRPr lang="en-IE" sz="1100" b="0" i="0" u="none" strike="noStrike" dirty="0">
                        <a:solidFill>
                          <a:srgbClr val="000000"/>
                        </a:solidFill>
                        <a:effectLst/>
                        <a:latin typeface="Arial" panose="020B0604020202020204" pitchFamily="34" charset="0"/>
                      </a:endParaRP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21126103"/>
                  </a:ext>
                </a:extLst>
              </a:tr>
              <a:tr h="300439">
                <a:tc gridSpan="2">
                  <a:txBody>
                    <a:bodyPr/>
                    <a:lstStyle/>
                    <a:p>
                      <a:pPr lvl="0" algn="l" fontAlgn="t"/>
                      <a:r>
                        <a:rPr lang="en-IE" sz="1200" b="0" i="0" u="none" strike="noStrike" dirty="0">
                          <a:solidFill>
                            <a:srgbClr val="000000"/>
                          </a:solidFill>
                          <a:effectLst/>
                          <a:latin typeface="Arial" panose="020B0604020202020204" pitchFamily="34" charset="0"/>
                        </a:rPr>
                        <a:t>79% Compliance Rate</a:t>
                      </a: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hMerge="1">
                  <a:txBody>
                    <a:bodyPr/>
                    <a:lstStyle/>
                    <a:p>
                      <a:pPr algn="l" fontAlgn="t"/>
                      <a:endParaRPr lang="en-IE" sz="1000" b="0" i="0" u="none" strike="noStrike" dirty="0">
                        <a:solidFill>
                          <a:srgbClr val="000000"/>
                        </a:solidFill>
                        <a:effectLst/>
                        <a:latin typeface="Arial" panose="020B0604020202020204" pitchFamily="34" charset="0"/>
                      </a:endParaRPr>
                    </a:p>
                  </a:txBody>
                  <a:tcPr marL="5697" marR="5697" marT="56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2761067"/>
                  </a:ext>
                </a:extLst>
              </a:tr>
            </a:tbl>
          </a:graphicData>
        </a:graphic>
      </p:graphicFrame>
    </p:spTree>
    <p:extLst>
      <p:ext uri="{BB962C8B-B14F-4D97-AF65-F5344CB8AC3E}">
        <p14:creationId xmlns:p14="http://schemas.microsoft.com/office/powerpoint/2010/main" val="15545382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9000" y="325219"/>
            <a:ext cx="8001000" cy="369332"/>
          </a:xfrm>
        </p:spPr>
        <p:txBody>
          <a:bodyPr/>
          <a:lstStyle/>
          <a:p>
            <a:r>
              <a:rPr lang="en-IE" dirty="0"/>
              <a:t>CP&amp;W Concerns | </a:t>
            </a:r>
            <a:r>
              <a:rPr lang="en-IE" sz="1800" b="0" dirty="0"/>
              <a:t>Reporting Procedure</a:t>
            </a:r>
          </a:p>
        </p:txBody>
      </p:sp>
      <p:sp>
        <p:nvSpPr>
          <p:cNvPr id="12" name="Rectangle 11"/>
          <p:cNvSpPr/>
          <p:nvPr/>
        </p:nvSpPr>
        <p:spPr>
          <a:xfrm>
            <a:off x="265404" y="2647950"/>
            <a:ext cx="6744996" cy="1261884"/>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IE" sz="1400"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rPr>
              <a:t>Key Findings:</a:t>
            </a:r>
          </a:p>
          <a:p>
            <a:pPr marL="0" marR="0" lvl="0" indent="0" defTabSz="914400" eaLnBrk="1" fontAlgn="auto" latinLnBrk="0" hangingPunct="1">
              <a:lnSpc>
                <a:spcPct val="100000"/>
              </a:lnSpc>
              <a:spcBef>
                <a:spcPts val="0"/>
              </a:spcBef>
              <a:spcAft>
                <a:spcPts val="0"/>
              </a:spcAft>
              <a:buClrTx/>
              <a:buSzTx/>
              <a:buFontTx/>
              <a:buNone/>
              <a:tabLst/>
              <a:defRPr/>
            </a:pPr>
            <a:endParaRPr lang="en-IE" sz="1400" b="1" dirty="0">
              <a:latin typeface="Arial" panose="020B0604020202020204" pitchFamily="34" charset="0"/>
              <a:cs typeface="Arial" panose="020B0604020202020204" pitchFamily="34" charset="0"/>
            </a:endParaRPr>
          </a:p>
          <a:p>
            <a:pPr marR="0" lvl="0" defTabSz="914400" eaLnBrk="1" fontAlgn="auto" latinLnBrk="0" hangingPunct="1">
              <a:lnSpc>
                <a:spcPct val="100000"/>
              </a:lnSpc>
              <a:spcBef>
                <a:spcPts val="0"/>
              </a:spcBef>
              <a:spcAft>
                <a:spcPts val="0"/>
              </a:spcAft>
              <a:buClrTx/>
              <a:buSzTx/>
              <a:tabLst/>
              <a:defRPr/>
            </a:pPr>
            <a:endParaRPr lang="en-IE" sz="1200" dirty="0">
              <a:latin typeface="Arial" panose="020B0604020202020204" pitchFamily="34" charset="0"/>
              <a:cs typeface="Arial" panose="020B0604020202020204" pitchFamily="34" charset="0"/>
            </a:endParaRP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IE" sz="1200" dirty="0">
                <a:latin typeface="Arial" panose="020B0604020202020204" pitchFamily="34" charset="0"/>
                <a:cs typeface="Arial" panose="020B0604020202020204" pitchFamily="34" charset="0"/>
              </a:rPr>
              <a:t>All of the 14 PCSW services chosen for a compliance check were HSE services (as opposed to Funded Services) so the HSE Child Protection and Welfare Reporting Procedure was applicable to all services.</a:t>
            </a:r>
          </a:p>
        </p:txBody>
      </p:sp>
      <p:graphicFrame>
        <p:nvGraphicFramePr>
          <p:cNvPr id="16" name="Table 15"/>
          <p:cNvGraphicFramePr>
            <a:graphicFrameLocks noGrp="1"/>
          </p:cNvGraphicFramePr>
          <p:nvPr>
            <p:extLst>
              <p:ext uri="{D42A27DB-BD31-4B8C-83A1-F6EECF244321}">
                <p14:modId xmlns:p14="http://schemas.microsoft.com/office/powerpoint/2010/main" val="3468319008"/>
              </p:ext>
            </p:extLst>
          </p:nvPr>
        </p:nvGraphicFramePr>
        <p:xfrm>
          <a:off x="265404" y="971550"/>
          <a:ext cx="6211596" cy="1559560"/>
        </p:xfrm>
        <a:graphic>
          <a:graphicData uri="http://schemas.openxmlformats.org/drawingml/2006/table">
            <a:tbl>
              <a:tblPr firstRow="1" bandRow="1">
                <a:tableStyleId>{5C22544A-7EE6-4342-B048-85BDC9FD1C3A}</a:tableStyleId>
              </a:tblPr>
              <a:tblGrid>
                <a:gridCol w="6211596">
                  <a:extLst>
                    <a:ext uri="{9D8B030D-6E8A-4147-A177-3AD203B41FA5}">
                      <a16:colId xmlns:a16="http://schemas.microsoft.com/office/drawing/2014/main" val="361165049"/>
                    </a:ext>
                  </a:extLst>
                </a:gridCol>
              </a:tblGrid>
              <a:tr h="370840">
                <a:tc>
                  <a:txBody>
                    <a:bodyPr/>
                    <a:lstStyle/>
                    <a:p>
                      <a:r>
                        <a:rPr lang="en-IE" dirty="0">
                          <a:latin typeface="Arial" panose="020B0604020202020204" pitchFamily="34" charset="0"/>
                          <a:cs typeface="Arial" panose="020B0604020202020204" pitchFamily="34" charset="0"/>
                        </a:rPr>
                        <a:t>Children First Act 2015</a:t>
                      </a:r>
                    </a:p>
                  </a:txBody>
                  <a:tcPr>
                    <a:solidFill>
                      <a:schemeClr val="accent5">
                        <a:lumMod val="75000"/>
                      </a:schemeClr>
                    </a:solidFill>
                  </a:tcPr>
                </a:tc>
                <a:extLst>
                  <a:ext uri="{0D108BD9-81ED-4DB2-BD59-A6C34878D82A}">
                    <a16:rowId xmlns:a16="http://schemas.microsoft.com/office/drawing/2014/main" val="3732975881"/>
                  </a:ext>
                </a:extLst>
              </a:tr>
              <a:tr h="370840">
                <a:tc>
                  <a:txBody>
                    <a:bodyPr/>
                    <a:lstStyle/>
                    <a:p>
                      <a:r>
                        <a:rPr lang="en-IE" sz="1200" dirty="0">
                          <a:latin typeface="Arial" panose="020B0604020202020204" pitchFamily="34" charset="0"/>
                          <a:cs typeface="Arial" panose="020B0604020202020204" pitchFamily="34" charset="0"/>
                        </a:rPr>
                        <a:t>Requirement</a:t>
                      </a:r>
                    </a:p>
                    <a:p>
                      <a:endParaRPr lang="en-IE" sz="1200" dirty="0">
                        <a:latin typeface="Arial" panose="020B0604020202020204" pitchFamily="34" charset="0"/>
                        <a:cs typeface="Arial" panose="020B0604020202020204" pitchFamily="34" charset="0"/>
                      </a:endParaRPr>
                    </a:p>
                    <a:p>
                      <a:r>
                        <a:rPr lang="en-IE" sz="1200" dirty="0">
                          <a:latin typeface="Arial" panose="020B0604020202020204" pitchFamily="34" charset="0"/>
                          <a:cs typeface="Arial" panose="020B0604020202020204" pitchFamily="34" charset="0"/>
                        </a:rPr>
                        <a:t>All organisations should have procedures in place for reporting child protection and welfare concerns. Procedures should be made available and followed by all staff members, students and volunteers. </a:t>
                      </a:r>
                    </a:p>
                    <a:p>
                      <a:endParaRPr lang="en-IE" sz="1200" dirty="0">
                        <a:latin typeface="Arial" panose="020B0604020202020204" pitchFamily="34" charset="0"/>
                        <a:cs typeface="Arial" panose="020B0604020202020204" pitchFamily="34" charset="0"/>
                      </a:endParaRPr>
                    </a:p>
                  </a:txBody>
                  <a:tcPr>
                    <a:solidFill>
                      <a:schemeClr val="accent5">
                        <a:lumMod val="60000"/>
                        <a:lumOff val="40000"/>
                      </a:schemeClr>
                    </a:solidFill>
                  </a:tcPr>
                </a:tc>
                <a:extLst>
                  <a:ext uri="{0D108BD9-81ED-4DB2-BD59-A6C34878D82A}">
                    <a16:rowId xmlns:a16="http://schemas.microsoft.com/office/drawing/2014/main" val="1632709619"/>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1118300400"/>
              </p:ext>
            </p:extLst>
          </p:nvPr>
        </p:nvGraphicFramePr>
        <p:xfrm>
          <a:off x="6705600" y="1002756"/>
          <a:ext cx="2174488" cy="1749207"/>
        </p:xfrm>
        <a:graphic>
          <a:graphicData uri="http://schemas.openxmlformats.org/drawingml/2006/table">
            <a:tbl>
              <a:tblPr/>
              <a:tblGrid>
                <a:gridCol w="1752600">
                  <a:extLst>
                    <a:ext uri="{9D8B030D-6E8A-4147-A177-3AD203B41FA5}">
                      <a16:colId xmlns:a16="http://schemas.microsoft.com/office/drawing/2014/main" val="1165388174"/>
                    </a:ext>
                  </a:extLst>
                </a:gridCol>
                <a:gridCol w="421888">
                  <a:extLst>
                    <a:ext uri="{9D8B030D-6E8A-4147-A177-3AD203B41FA5}">
                      <a16:colId xmlns:a16="http://schemas.microsoft.com/office/drawing/2014/main" val="2508426662"/>
                    </a:ext>
                  </a:extLst>
                </a:gridCol>
              </a:tblGrid>
              <a:tr h="300439">
                <a:tc gridSpan="2">
                  <a:txBody>
                    <a:bodyPr/>
                    <a:lstStyle/>
                    <a:p>
                      <a:pPr algn="just" fontAlgn="t"/>
                      <a:r>
                        <a:rPr lang="en-IE" sz="1100" b="1" i="0" u="none" strike="noStrike" dirty="0">
                          <a:solidFill>
                            <a:srgbClr val="000000"/>
                          </a:solidFill>
                          <a:effectLst/>
                          <a:latin typeface="Arial" panose="020B0604020202020204" pitchFamily="34" charset="0"/>
                        </a:rPr>
                        <a:t>Overall Findings</a:t>
                      </a: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fontAlgn="t"/>
                      <a:endParaRPr lang="en-IE" sz="1000" b="0" i="0" u="none" strike="noStrike" dirty="0">
                        <a:solidFill>
                          <a:srgbClr val="000000"/>
                        </a:solidFill>
                        <a:effectLst/>
                        <a:latin typeface="Arial" panose="020B0604020202020204" pitchFamily="34" charset="0"/>
                      </a:endParaRPr>
                    </a:p>
                  </a:txBody>
                  <a:tcPr marL="5697" marR="5697" marT="569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64829261"/>
                  </a:ext>
                </a:extLst>
              </a:tr>
              <a:tr h="300439">
                <a:tc>
                  <a:txBody>
                    <a:bodyPr/>
                    <a:lstStyle/>
                    <a:p>
                      <a:pPr algn="l" fontAlgn="t"/>
                      <a:r>
                        <a:rPr lang="en-IE" sz="1050" b="0" i="0" u="none" strike="noStrike" dirty="0">
                          <a:solidFill>
                            <a:srgbClr val="000000"/>
                          </a:solidFill>
                          <a:effectLst/>
                          <a:latin typeface="Arial" panose="020B0604020202020204" pitchFamily="34" charset="0"/>
                        </a:rPr>
                        <a:t>Compliant</a:t>
                      </a:r>
                      <a:r>
                        <a:rPr lang="en-IE" sz="1050" b="0" i="0" u="none" strike="noStrike" baseline="0" dirty="0">
                          <a:solidFill>
                            <a:srgbClr val="000000"/>
                          </a:solidFill>
                          <a:effectLst/>
                          <a:latin typeface="Arial" panose="020B0604020202020204" pitchFamily="34" charset="0"/>
                        </a:rPr>
                        <a:t> </a:t>
                      </a:r>
                      <a:endParaRPr lang="en-IE" sz="1050" b="0" i="0" u="none" strike="noStrike" dirty="0">
                        <a:solidFill>
                          <a:srgbClr val="000000"/>
                        </a:solidFill>
                        <a:effectLst/>
                        <a:latin typeface="Arial" panose="020B0604020202020204" pitchFamily="34" charset="0"/>
                      </a:endParaRPr>
                    </a:p>
                  </a:txBody>
                  <a:tcPr marL="5697" marR="5697" marT="569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AD47"/>
                    </a:solidFill>
                  </a:tcPr>
                </a:tc>
                <a:tc>
                  <a:txBody>
                    <a:bodyPr/>
                    <a:lstStyle/>
                    <a:p>
                      <a:pPr algn="ctr" fontAlgn="t"/>
                      <a:r>
                        <a:rPr lang="en-IE" sz="1000" b="1" i="0" u="none" strike="noStrike" dirty="0">
                          <a:solidFill>
                            <a:srgbClr val="000000"/>
                          </a:solidFill>
                          <a:effectLst/>
                          <a:latin typeface="Arial" panose="020B0604020202020204" pitchFamily="34" charset="0"/>
                        </a:rPr>
                        <a:t>14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37499889"/>
                  </a:ext>
                </a:extLst>
              </a:tr>
              <a:tr h="300439">
                <a:tc>
                  <a:txBody>
                    <a:bodyPr/>
                    <a:lstStyle/>
                    <a:p>
                      <a:pPr algn="l" fontAlgn="t"/>
                      <a:r>
                        <a:rPr lang="en-IE" sz="1050" b="0" i="0" u="none" strike="noStrike" dirty="0">
                          <a:solidFill>
                            <a:srgbClr val="000000"/>
                          </a:solidFill>
                          <a:effectLst/>
                          <a:latin typeface="Arial" panose="020B0604020202020204" pitchFamily="34" charset="0"/>
                        </a:rPr>
                        <a:t>Partial Compliance </a:t>
                      </a:r>
                    </a:p>
                  </a:txBody>
                  <a:tcPr marL="5697" marR="5697" marT="569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gn="ctr" fontAlgn="t"/>
                      <a:r>
                        <a:rPr lang="en-IE" sz="1000" b="1" i="0" u="none" strike="noStrike" dirty="0">
                          <a:solidFill>
                            <a:srgbClr val="000000"/>
                          </a:solidFill>
                          <a:effectLst/>
                          <a:latin typeface="Arial" panose="020B0604020202020204" pitchFamily="34" charset="0"/>
                        </a:rPr>
                        <a:t>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3310684"/>
                  </a:ext>
                </a:extLst>
              </a:tr>
              <a:tr h="374114">
                <a:tc>
                  <a:txBody>
                    <a:bodyPr/>
                    <a:lstStyle/>
                    <a:p>
                      <a:pPr algn="l" fontAlgn="t"/>
                      <a:r>
                        <a:rPr lang="en-IE" sz="1050" b="0" i="0" u="none" strike="noStrike" dirty="0">
                          <a:solidFill>
                            <a:srgbClr val="000000"/>
                          </a:solidFill>
                          <a:effectLst/>
                          <a:latin typeface="Arial" panose="020B0604020202020204" pitchFamily="34" charset="0"/>
                        </a:rPr>
                        <a:t>No</a:t>
                      </a:r>
                      <a:r>
                        <a:rPr lang="en-IE" sz="1050" b="0" i="0" u="none" strike="noStrike" baseline="0" dirty="0">
                          <a:solidFill>
                            <a:srgbClr val="000000"/>
                          </a:solidFill>
                          <a:effectLst/>
                          <a:latin typeface="Arial" panose="020B0604020202020204" pitchFamily="34" charset="0"/>
                        </a:rPr>
                        <a:t> Evidence of Compliance</a:t>
                      </a:r>
                      <a:endParaRPr lang="en-IE" sz="1050" b="0" i="0" u="none" strike="noStrike" dirty="0">
                        <a:solidFill>
                          <a:srgbClr val="000000"/>
                        </a:solidFill>
                        <a:effectLst/>
                        <a:latin typeface="Arial" panose="020B0604020202020204" pitchFamily="34" charset="0"/>
                      </a:endParaRPr>
                    </a:p>
                  </a:txBody>
                  <a:tcPr marL="5697" marR="5697" marT="569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fontAlgn="t"/>
                      <a:r>
                        <a:rPr lang="en-IE" sz="1000" b="1" i="0" u="none" strike="noStrike" dirty="0">
                          <a:solidFill>
                            <a:schemeClr val="tx1"/>
                          </a:solidFill>
                          <a:effectLst/>
                          <a:latin typeface="Arial" panose="020B0604020202020204" pitchFamily="34" charset="0"/>
                        </a:rPr>
                        <a:t>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3031822"/>
                  </a:ext>
                </a:extLst>
              </a:tr>
              <a:tr h="67479">
                <a:tc>
                  <a:txBody>
                    <a:bodyPr/>
                    <a:lstStyle/>
                    <a:p>
                      <a:pPr algn="l" fontAlgn="t"/>
                      <a:endParaRPr lang="en-IE" sz="500" b="0" i="0" u="none" strike="noStrike" dirty="0">
                        <a:solidFill>
                          <a:srgbClr val="000000"/>
                        </a:solidFill>
                        <a:effectLst/>
                        <a:latin typeface="Arial" panose="020B0604020202020204" pitchFamily="34" charset="0"/>
                      </a:endParaRP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endParaRPr lang="en-IE" sz="1100" b="0" i="0" u="none" strike="noStrike" dirty="0">
                        <a:solidFill>
                          <a:srgbClr val="000000"/>
                        </a:solidFill>
                        <a:effectLst/>
                        <a:latin typeface="Arial" panose="020B0604020202020204" pitchFamily="34" charset="0"/>
                      </a:endParaRP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21126103"/>
                  </a:ext>
                </a:extLst>
              </a:tr>
              <a:tr h="300439">
                <a:tc gridSpan="2">
                  <a:txBody>
                    <a:bodyPr/>
                    <a:lstStyle/>
                    <a:p>
                      <a:pPr lvl="0" algn="l" fontAlgn="t"/>
                      <a:r>
                        <a:rPr lang="en-IE" sz="1200" b="0" i="0" u="none" strike="noStrike" dirty="0">
                          <a:solidFill>
                            <a:srgbClr val="000000"/>
                          </a:solidFill>
                          <a:effectLst/>
                          <a:latin typeface="Arial" panose="020B0604020202020204" pitchFamily="34" charset="0"/>
                        </a:rPr>
                        <a:t>100% Compliance Rate</a:t>
                      </a: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hMerge="1">
                  <a:txBody>
                    <a:bodyPr/>
                    <a:lstStyle/>
                    <a:p>
                      <a:pPr algn="l" fontAlgn="t"/>
                      <a:endParaRPr lang="en-IE" sz="1000" b="0" i="0" u="none" strike="noStrike" dirty="0">
                        <a:solidFill>
                          <a:srgbClr val="000000"/>
                        </a:solidFill>
                        <a:effectLst/>
                        <a:latin typeface="Arial" panose="020B0604020202020204" pitchFamily="34" charset="0"/>
                      </a:endParaRPr>
                    </a:p>
                  </a:txBody>
                  <a:tcPr marL="5697" marR="5697" marT="56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2761067"/>
                  </a:ext>
                </a:extLst>
              </a:tr>
            </a:tbl>
          </a:graphicData>
        </a:graphic>
      </p:graphicFrame>
    </p:spTree>
    <p:extLst>
      <p:ext uri="{BB962C8B-B14F-4D97-AF65-F5344CB8AC3E}">
        <p14:creationId xmlns:p14="http://schemas.microsoft.com/office/powerpoint/2010/main" val="2243578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9000" y="325219"/>
            <a:ext cx="8001000" cy="369332"/>
          </a:xfrm>
        </p:spPr>
        <p:txBody>
          <a:bodyPr/>
          <a:lstStyle/>
          <a:p>
            <a:r>
              <a:rPr lang="en-IE" dirty="0"/>
              <a:t>Level One Compliance | </a:t>
            </a:r>
            <a:r>
              <a:rPr lang="en-IE" sz="1800" b="0" dirty="0"/>
              <a:t>Self-Audit Checklist </a:t>
            </a:r>
          </a:p>
        </p:txBody>
      </p:sp>
      <p:sp>
        <p:nvSpPr>
          <p:cNvPr id="12" name="Rectangle 11"/>
          <p:cNvSpPr/>
          <p:nvPr/>
        </p:nvSpPr>
        <p:spPr>
          <a:xfrm>
            <a:off x="184741" y="2547372"/>
            <a:ext cx="6216059" cy="2154436"/>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IE" sz="1400" b="1" dirty="0">
                <a:latin typeface="Arial" panose="020B0604020202020204" pitchFamily="34" charset="0"/>
                <a:cs typeface="Arial" panose="020B0604020202020204" pitchFamily="34" charset="0"/>
              </a:rPr>
              <a:t>Key Findings:</a:t>
            </a:r>
          </a:p>
          <a:p>
            <a:pPr marL="0" marR="0" lvl="0" indent="0" defTabSz="914400" eaLnBrk="1" fontAlgn="auto" latinLnBrk="0" hangingPunct="1">
              <a:lnSpc>
                <a:spcPct val="100000"/>
              </a:lnSpc>
              <a:spcBef>
                <a:spcPts val="0"/>
              </a:spcBef>
              <a:spcAft>
                <a:spcPts val="0"/>
              </a:spcAft>
              <a:buClrTx/>
              <a:buSzTx/>
              <a:buFontTx/>
              <a:buNone/>
              <a:tabLst/>
              <a:defRPr/>
            </a:pPr>
            <a:endParaRPr kumimoji="0" lang="en-IE" sz="1200" b="1"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a:p>
            <a:pPr marR="0" lvl="0" defTabSz="914400" eaLnBrk="1" fontAlgn="auto" latinLnBrk="0" hangingPunct="1">
              <a:lnSpc>
                <a:spcPct val="100000"/>
              </a:lnSpc>
              <a:spcBef>
                <a:spcPts val="0"/>
              </a:spcBef>
              <a:spcAft>
                <a:spcPts val="0"/>
              </a:spcAft>
              <a:buClrTx/>
              <a:buSzTx/>
              <a:tabLst/>
              <a:defRPr/>
            </a:pPr>
            <a:endParaRPr lang="en-IE"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defRPr/>
            </a:pPr>
            <a:r>
              <a:rPr lang="en-IE" sz="1200" dirty="0">
                <a:latin typeface="Arial" panose="020B0604020202020204" pitchFamily="34" charset="0"/>
                <a:cs typeface="Arial" panose="020B0604020202020204" pitchFamily="34" charset="0"/>
              </a:rPr>
              <a:t>Reason for partial compliance included being able to only provide a current but no previous checklist or providing an incomplete or partially completed checklist. One service provided a checklist that was completed three days before documentation was due to be submitted for this compliance check and a self-audit checklist for 2024 for that service was sought but could not be provided.  </a:t>
            </a:r>
          </a:p>
          <a:p>
            <a:pPr marR="0" lvl="0" defTabSz="914400" eaLnBrk="1" fontAlgn="auto" latinLnBrk="0" hangingPunct="1">
              <a:lnSpc>
                <a:spcPct val="100000"/>
              </a:lnSpc>
              <a:spcBef>
                <a:spcPts val="0"/>
              </a:spcBef>
              <a:spcAft>
                <a:spcPts val="0"/>
              </a:spcAft>
              <a:buClrTx/>
              <a:buSzTx/>
              <a:tabLst/>
              <a:defRPr/>
            </a:pPr>
            <a:endParaRPr lang="en-IE" sz="1200" dirty="0">
              <a:latin typeface="Arial" panose="020B0604020202020204" pitchFamily="34" charset="0"/>
              <a:cs typeface="Arial" panose="020B0604020202020204" pitchFamily="34" charset="0"/>
            </a:endParaRP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IE" sz="1200" dirty="0">
              <a:latin typeface="Arial" panose="020B0604020202020204" pitchFamily="34" charset="0"/>
              <a:cs typeface="Arial" panose="020B0604020202020204" pitchFamily="34" charset="0"/>
            </a:endParaRPr>
          </a:p>
          <a:p>
            <a:pPr marR="0" lvl="0" defTabSz="914400" eaLnBrk="1" fontAlgn="auto" latinLnBrk="0" hangingPunct="1">
              <a:lnSpc>
                <a:spcPct val="100000"/>
              </a:lnSpc>
              <a:spcBef>
                <a:spcPts val="0"/>
              </a:spcBef>
              <a:spcAft>
                <a:spcPts val="0"/>
              </a:spcAft>
              <a:buClrTx/>
              <a:buSzTx/>
              <a:tabLst/>
              <a:defRPr/>
            </a:pPr>
            <a:endParaRPr kumimoji="0" lang="en-IE" sz="1200" b="0" i="0" u="none" strike="noStrike" kern="0" cap="none" spc="0" normalizeH="0" baseline="0" noProof="0" dirty="0">
              <a:ln>
                <a:noFill/>
              </a:ln>
              <a:solidFill>
                <a:sysClr val="windowText" lastClr="000000"/>
              </a:solidFill>
              <a:effectLst/>
              <a:uLnTx/>
              <a:uFillTx/>
              <a:latin typeface="Arial" panose="020B0604020202020204" pitchFamily="34" charset="0"/>
              <a:cs typeface="Arial" panose="020B0604020202020204" pitchFamily="34" charset="0"/>
            </a:endParaRPr>
          </a:p>
        </p:txBody>
      </p:sp>
      <p:graphicFrame>
        <p:nvGraphicFramePr>
          <p:cNvPr id="16" name="Table 15"/>
          <p:cNvGraphicFramePr>
            <a:graphicFrameLocks noGrp="1"/>
          </p:cNvGraphicFramePr>
          <p:nvPr/>
        </p:nvGraphicFramePr>
        <p:xfrm>
          <a:off x="265404" y="971550"/>
          <a:ext cx="5830596" cy="1376680"/>
        </p:xfrm>
        <a:graphic>
          <a:graphicData uri="http://schemas.openxmlformats.org/drawingml/2006/table">
            <a:tbl>
              <a:tblPr firstRow="1" bandRow="1">
                <a:tableStyleId>{5C22544A-7EE6-4342-B048-85BDC9FD1C3A}</a:tableStyleId>
              </a:tblPr>
              <a:tblGrid>
                <a:gridCol w="5830596">
                  <a:extLst>
                    <a:ext uri="{9D8B030D-6E8A-4147-A177-3AD203B41FA5}">
                      <a16:colId xmlns:a16="http://schemas.microsoft.com/office/drawing/2014/main" val="361165049"/>
                    </a:ext>
                  </a:extLst>
                </a:gridCol>
              </a:tblGrid>
              <a:tr h="370840">
                <a:tc>
                  <a:txBody>
                    <a:bodyPr/>
                    <a:lstStyle/>
                    <a:p>
                      <a:r>
                        <a:rPr lang="en-IE" dirty="0">
                          <a:latin typeface="Arial" panose="020B0604020202020204" pitchFamily="34" charset="0"/>
                          <a:cs typeface="Arial" panose="020B0604020202020204" pitchFamily="34" charset="0"/>
                        </a:rPr>
                        <a:t>Children First Act 2015</a:t>
                      </a:r>
                    </a:p>
                  </a:txBody>
                  <a:tcPr>
                    <a:solidFill>
                      <a:schemeClr val="accent5">
                        <a:lumMod val="75000"/>
                      </a:schemeClr>
                    </a:solidFill>
                  </a:tcPr>
                </a:tc>
                <a:extLst>
                  <a:ext uri="{0D108BD9-81ED-4DB2-BD59-A6C34878D82A}">
                    <a16:rowId xmlns:a16="http://schemas.microsoft.com/office/drawing/2014/main" val="3732975881"/>
                  </a:ext>
                </a:extLst>
              </a:tr>
              <a:tr h="370840">
                <a:tc>
                  <a:txBody>
                    <a:bodyPr/>
                    <a:lstStyle/>
                    <a:p>
                      <a:r>
                        <a:rPr lang="en-IE" sz="1200" dirty="0">
                          <a:latin typeface="Arial" panose="020B0604020202020204" pitchFamily="34" charset="0"/>
                          <a:cs typeface="Arial" panose="020B0604020202020204" pitchFamily="34" charset="0"/>
                        </a:rPr>
                        <a:t>Requirement</a:t>
                      </a:r>
                    </a:p>
                    <a:p>
                      <a:endParaRPr lang="en-IE" sz="1200" dirty="0">
                        <a:latin typeface="Arial" panose="020B0604020202020204" pitchFamily="34" charset="0"/>
                        <a:cs typeface="Arial" panose="020B0604020202020204" pitchFamily="34" charset="0"/>
                      </a:endParaRPr>
                    </a:p>
                    <a:p>
                      <a:r>
                        <a:rPr lang="en-IE" sz="1200" dirty="0">
                          <a:latin typeface="Arial" panose="020B0604020202020204" pitchFamily="34" charset="0"/>
                          <a:cs typeface="Arial" panose="020B0604020202020204" pitchFamily="34" charset="0"/>
                        </a:rPr>
                        <a:t>The HSE Children First Implementation and Compliance Self-Audit Checklist must be completed annually by HSE and HSE Funded Services and made available on request.</a:t>
                      </a:r>
                    </a:p>
                  </a:txBody>
                  <a:tcPr>
                    <a:solidFill>
                      <a:schemeClr val="accent5">
                        <a:lumMod val="60000"/>
                        <a:lumOff val="40000"/>
                      </a:schemeClr>
                    </a:solidFill>
                  </a:tcPr>
                </a:tc>
                <a:extLst>
                  <a:ext uri="{0D108BD9-81ED-4DB2-BD59-A6C34878D82A}">
                    <a16:rowId xmlns:a16="http://schemas.microsoft.com/office/drawing/2014/main" val="1632709619"/>
                  </a:ext>
                </a:extLst>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610954021"/>
              </p:ext>
            </p:extLst>
          </p:nvPr>
        </p:nvGraphicFramePr>
        <p:xfrm>
          <a:off x="6705600" y="1002756"/>
          <a:ext cx="2174488" cy="1749207"/>
        </p:xfrm>
        <a:graphic>
          <a:graphicData uri="http://schemas.openxmlformats.org/drawingml/2006/table">
            <a:tbl>
              <a:tblPr/>
              <a:tblGrid>
                <a:gridCol w="1752600">
                  <a:extLst>
                    <a:ext uri="{9D8B030D-6E8A-4147-A177-3AD203B41FA5}">
                      <a16:colId xmlns:a16="http://schemas.microsoft.com/office/drawing/2014/main" val="1165388174"/>
                    </a:ext>
                  </a:extLst>
                </a:gridCol>
                <a:gridCol w="421888">
                  <a:extLst>
                    <a:ext uri="{9D8B030D-6E8A-4147-A177-3AD203B41FA5}">
                      <a16:colId xmlns:a16="http://schemas.microsoft.com/office/drawing/2014/main" val="2508426662"/>
                    </a:ext>
                  </a:extLst>
                </a:gridCol>
              </a:tblGrid>
              <a:tr h="300439">
                <a:tc gridSpan="2">
                  <a:txBody>
                    <a:bodyPr/>
                    <a:lstStyle/>
                    <a:p>
                      <a:pPr algn="just" fontAlgn="t"/>
                      <a:r>
                        <a:rPr lang="en-IE" sz="1100" b="1" i="0" u="none" strike="noStrike" dirty="0">
                          <a:solidFill>
                            <a:srgbClr val="000000"/>
                          </a:solidFill>
                          <a:effectLst/>
                          <a:latin typeface="Arial" panose="020B0604020202020204" pitchFamily="34" charset="0"/>
                        </a:rPr>
                        <a:t>Overall Findings</a:t>
                      </a: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fontAlgn="t"/>
                      <a:endParaRPr lang="en-IE" sz="1000" b="0" i="0" u="none" strike="noStrike" dirty="0">
                        <a:solidFill>
                          <a:srgbClr val="000000"/>
                        </a:solidFill>
                        <a:effectLst/>
                        <a:latin typeface="Arial" panose="020B0604020202020204" pitchFamily="34" charset="0"/>
                      </a:endParaRPr>
                    </a:p>
                  </a:txBody>
                  <a:tcPr marL="5697" marR="5697" marT="569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64829261"/>
                  </a:ext>
                </a:extLst>
              </a:tr>
              <a:tr h="300439">
                <a:tc>
                  <a:txBody>
                    <a:bodyPr/>
                    <a:lstStyle/>
                    <a:p>
                      <a:pPr algn="l" fontAlgn="t"/>
                      <a:r>
                        <a:rPr lang="en-IE" sz="1050" b="0" i="0" u="none" strike="noStrike" dirty="0">
                          <a:solidFill>
                            <a:srgbClr val="000000"/>
                          </a:solidFill>
                          <a:effectLst/>
                          <a:latin typeface="Arial" panose="020B0604020202020204" pitchFamily="34" charset="0"/>
                        </a:rPr>
                        <a:t>Compliant</a:t>
                      </a:r>
                      <a:r>
                        <a:rPr lang="en-IE" sz="1050" b="0" i="0" u="none" strike="noStrike" baseline="0" dirty="0">
                          <a:solidFill>
                            <a:srgbClr val="000000"/>
                          </a:solidFill>
                          <a:effectLst/>
                          <a:latin typeface="Arial" panose="020B0604020202020204" pitchFamily="34" charset="0"/>
                        </a:rPr>
                        <a:t> </a:t>
                      </a:r>
                      <a:endParaRPr lang="en-IE" sz="1050" b="0" i="0" u="none" strike="noStrike" dirty="0">
                        <a:solidFill>
                          <a:srgbClr val="000000"/>
                        </a:solidFill>
                        <a:effectLst/>
                        <a:latin typeface="Arial" panose="020B0604020202020204" pitchFamily="34" charset="0"/>
                      </a:endParaRPr>
                    </a:p>
                  </a:txBody>
                  <a:tcPr marL="5697" marR="5697" marT="569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AD47"/>
                    </a:solidFill>
                  </a:tcPr>
                </a:tc>
                <a:tc>
                  <a:txBody>
                    <a:bodyPr/>
                    <a:lstStyle/>
                    <a:p>
                      <a:pPr algn="ctr" fontAlgn="t"/>
                      <a:r>
                        <a:rPr lang="en-IE" sz="1000" b="1" i="0" u="none" strike="noStrike" dirty="0">
                          <a:solidFill>
                            <a:srgbClr val="000000"/>
                          </a:solidFill>
                          <a:effectLst/>
                          <a:latin typeface="Arial" panose="020B0604020202020204" pitchFamily="34" charset="0"/>
                        </a:rPr>
                        <a:t>10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37499889"/>
                  </a:ext>
                </a:extLst>
              </a:tr>
              <a:tr h="300439">
                <a:tc>
                  <a:txBody>
                    <a:bodyPr/>
                    <a:lstStyle/>
                    <a:p>
                      <a:pPr algn="l" fontAlgn="t"/>
                      <a:r>
                        <a:rPr lang="en-IE" sz="1050" b="0" i="0" u="none" strike="noStrike" dirty="0">
                          <a:solidFill>
                            <a:srgbClr val="000000"/>
                          </a:solidFill>
                          <a:effectLst/>
                          <a:latin typeface="Arial" panose="020B0604020202020204" pitchFamily="34" charset="0"/>
                        </a:rPr>
                        <a:t>Partial Compliance </a:t>
                      </a:r>
                    </a:p>
                  </a:txBody>
                  <a:tcPr marL="5697" marR="5697" marT="569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000"/>
                    </a:solidFill>
                  </a:tcPr>
                </a:tc>
                <a:tc>
                  <a:txBody>
                    <a:bodyPr/>
                    <a:lstStyle/>
                    <a:p>
                      <a:pPr algn="ctr" fontAlgn="t"/>
                      <a:r>
                        <a:rPr lang="en-IE" sz="1000" b="1" i="0" u="none" strike="noStrike" dirty="0">
                          <a:solidFill>
                            <a:srgbClr val="000000"/>
                          </a:solidFill>
                          <a:effectLst/>
                          <a:latin typeface="Arial" panose="020B0604020202020204" pitchFamily="34" charset="0"/>
                        </a:rPr>
                        <a:t>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3310684"/>
                  </a:ext>
                </a:extLst>
              </a:tr>
              <a:tr h="374114">
                <a:tc>
                  <a:txBody>
                    <a:bodyPr/>
                    <a:lstStyle/>
                    <a:p>
                      <a:pPr algn="l" fontAlgn="t"/>
                      <a:r>
                        <a:rPr lang="en-IE" sz="1050" b="0" i="0" u="none" strike="noStrike" dirty="0">
                          <a:solidFill>
                            <a:srgbClr val="000000"/>
                          </a:solidFill>
                          <a:effectLst/>
                          <a:latin typeface="Arial" panose="020B0604020202020204" pitchFamily="34" charset="0"/>
                        </a:rPr>
                        <a:t>No</a:t>
                      </a:r>
                      <a:r>
                        <a:rPr lang="en-IE" sz="1050" b="0" i="0" u="none" strike="noStrike" baseline="0" dirty="0">
                          <a:solidFill>
                            <a:srgbClr val="000000"/>
                          </a:solidFill>
                          <a:effectLst/>
                          <a:latin typeface="Arial" panose="020B0604020202020204" pitchFamily="34" charset="0"/>
                        </a:rPr>
                        <a:t> Evidence of Compliance</a:t>
                      </a:r>
                      <a:endParaRPr lang="en-IE" sz="1050" b="0" i="0" u="none" strike="noStrike" dirty="0">
                        <a:solidFill>
                          <a:srgbClr val="000000"/>
                        </a:solidFill>
                        <a:effectLst/>
                        <a:latin typeface="Arial" panose="020B0604020202020204" pitchFamily="34" charset="0"/>
                      </a:endParaRPr>
                    </a:p>
                  </a:txBody>
                  <a:tcPr marL="5697" marR="5697" marT="569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pPr algn="ctr" fontAlgn="t"/>
                      <a:r>
                        <a:rPr lang="en-IE" sz="1000" b="1" i="0" u="none" strike="noStrike" dirty="0">
                          <a:solidFill>
                            <a:schemeClr val="tx1"/>
                          </a:solidFill>
                          <a:effectLst/>
                          <a:latin typeface="Arial" panose="020B0604020202020204" pitchFamily="34" charset="0"/>
                        </a:rPr>
                        <a:t>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13031822"/>
                  </a:ext>
                </a:extLst>
              </a:tr>
              <a:tr h="67479">
                <a:tc>
                  <a:txBody>
                    <a:bodyPr/>
                    <a:lstStyle/>
                    <a:p>
                      <a:pPr algn="l" fontAlgn="t"/>
                      <a:endParaRPr lang="en-IE" sz="500" b="0" i="0" u="none" strike="noStrike" dirty="0">
                        <a:solidFill>
                          <a:srgbClr val="000000"/>
                        </a:solidFill>
                        <a:effectLst/>
                        <a:latin typeface="Arial" panose="020B0604020202020204" pitchFamily="34" charset="0"/>
                      </a:endParaRP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t"/>
                      <a:endParaRPr lang="en-IE" sz="1100" b="0" i="0" u="none" strike="noStrike" dirty="0">
                        <a:solidFill>
                          <a:srgbClr val="000000"/>
                        </a:solidFill>
                        <a:effectLst/>
                        <a:latin typeface="Arial" panose="020B0604020202020204" pitchFamily="34" charset="0"/>
                      </a:endParaRP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21126103"/>
                  </a:ext>
                </a:extLst>
              </a:tr>
              <a:tr h="300439">
                <a:tc gridSpan="2">
                  <a:txBody>
                    <a:bodyPr/>
                    <a:lstStyle/>
                    <a:p>
                      <a:pPr lvl="0" algn="l" fontAlgn="t"/>
                      <a:r>
                        <a:rPr lang="en-IE" sz="1200" b="0" i="0" u="none" strike="noStrike" dirty="0">
                          <a:solidFill>
                            <a:srgbClr val="000000"/>
                          </a:solidFill>
                          <a:effectLst/>
                          <a:latin typeface="Arial" panose="020B0604020202020204" pitchFamily="34" charset="0"/>
                        </a:rPr>
                        <a:t>71% Compliance Rate</a:t>
                      </a:r>
                    </a:p>
                  </a:txBody>
                  <a:tcPr marL="5697" marR="5697" marT="5697"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hMerge="1">
                  <a:txBody>
                    <a:bodyPr/>
                    <a:lstStyle/>
                    <a:p>
                      <a:pPr algn="l" fontAlgn="t"/>
                      <a:endParaRPr lang="en-IE" sz="1000" b="0" i="0" u="none" strike="noStrike" dirty="0">
                        <a:solidFill>
                          <a:srgbClr val="000000"/>
                        </a:solidFill>
                        <a:effectLst/>
                        <a:latin typeface="Arial" panose="020B0604020202020204" pitchFamily="34" charset="0"/>
                      </a:endParaRPr>
                    </a:p>
                  </a:txBody>
                  <a:tcPr marL="5697" marR="5697" marT="56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2761067"/>
                  </a:ext>
                </a:extLst>
              </a:tr>
            </a:tbl>
          </a:graphicData>
        </a:graphic>
      </p:graphicFrame>
    </p:spTree>
    <p:extLst>
      <p:ext uri="{BB962C8B-B14F-4D97-AF65-F5344CB8AC3E}">
        <p14:creationId xmlns:p14="http://schemas.microsoft.com/office/powerpoint/2010/main" val="1251800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dirty="0"/>
              <a:t>Services</a:t>
            </a:r>
            <a:r>
              <a:rPr spc="-20" dirty="0"/>
              <a:t> </a:t>
            </a:r>
            <a:r>
              <a:rPr dirty="0"/>
              <a:t>selected</a:t>
            </a:r>
            <a:r>
              <a:rPr spc="-30" dirty="0"/>
              <a:t> </a:t>
            </a:r>
            <a:r>
              <a:rPr dirty="0"/>
              <a:t>for</a:t>
            </a:r>
            <a:r>
              <a:rPr spc="-114" dirty="0"/>
              <a:t> </a:t>
            </a:r>
            <a:r>
              <a:rPr lang="en-IE" dirty="0"/>
              <a:t>Compliance Check</a:t>
            </a:r>
            <a:endParaRPr spc="-20" dirty="0"/>
          </a:p>
        </p:txBody>
      </p:sp>
      <p:sp>
        <p:nvSpPr>
          <p:cNvPr id="3" name="object 3"/>
          <p:cNvSpPr/>
          <p:nvPr/>
        </p:nvSpPr>
        <p:spPr>
          <a:xfrm>
            <a:off x="283463" y="2410967"/>
            <a:ext cx="7545705" cy="1324610"/>
          </a:xfrm>
          <a:custGeom>
            <a:avLst/>
            <a:gdLst/>
            <a:ahLst/>
            <a:cxnLst/>
            <a:rect l="l" t="t" r="r" b="b"/>
            <a:pathLst>
              <a:path w="7545705" h="1324610">
                <a:moveTo>
                  <a:pt x="0" y="1324356"/>
                </a:moveTo>
                <a:lnTo>
                  <a:pt x="7545324" y="1324356"/>
                </a:lnTo>
                <a:lnTo>
                  <a:pt x="7545324" y="0"/>
                </a:lnTo>
                <a:lnTo>
                  <a:pt x="0" y="0"/>
                </a:lnTo>
                <a:lnTo>
                  <a:pt x="0" y="1324356"/>
                </a:lnTo>
                <a:close/>
              </a:path>
            </a:pathLst>
          </a:custGeom>
          <a:ln w="12192">
            <a:solidFill>
              <a:srgbClr val="FFFFFF"/>
            </a:solidFill>
          </a:ln>
        </p:spPr>
        <p:txBody>
          <a:bodyPr wrap="square" lIns="0" tIns="0" rIns="0" bIns="0" rtlCol="0"/>
          <a:lstStyle/>
          <a:p>
            <a:endParaRPr dirty="0"/>
          </a:p>
        </p:txBody>
      </p:sp>
      <p:sp>
        <p:nvSpPr>
          <p:cNvPr id="4" name="object 4"/>
          <p:cNvSpPr txBox="1"/>
          <p:nvPr/>
        </p:nvSpPr>
        <p:spPr>
          <a:xfrm>
            <a:off x="416435" y="1428750"/>
            <a:ext cx="8117966" cy="3095719"/>
          </a:xfrm>
          <a:prstGeom prst="rect">
            <a:avLst/>
          </a:prstGeom>
        </p:spPr>
        <p:txBody>
          <a:bodyPr vert="horz" wrap="square" lIns="0" tIns="0" rIns="0" bIns="0" rtlCol="0">
            <a:spAutoFit/>
          </a:bodyPr>
          <a:lstStyle/>
          <a:p>
            <a:pPr marL="354965" indent="-342265">
              <a:lnSpc>
                <a:spcPts val="1920"/>
              </a:lnSpc>
              <a:buClr>
                <a:srgbClr val="F66946"/>
              </a:buClr>
              <a:buSzPct val="119444"/>
              <a:buFont typeface="Arial" panose="020B0604020202020204" pitchFamily="34" charset="0"/>
              <a:buChar char="•"/>
              <a:tabLst>
                <a:tab pos="354965" algn="l"/>
              </a:tabLst>
            </a:pPr>
            <a:r>
              <a:rPr lang="en-IE" sz="1600" dirty="0">
                <a:solidFill>
                  <a:schemeClr val="tx1"/>
                </a:solidFill>
                <a:latin typeface="Arial" panose="020B0604020202020204" pitchFamily="34" charset="0"/>
                <a:cs typeface="Arial" panose="020B0604020202020204" pitchFamily="34" charset="0"/>
              </a:rPr>
              <a:t>Primary Care Social Work (PCSW) services were selected to undergo HSE Children First Compliance Assurance Checks in Q2 2025. </a:t>
            </a:r>
          </a:p>
          <a:p>
            <a:pPr marL="12700">
              <a:lnSpc>
                <a:spcPts val="1920"/>
              </a:lnSpc>
              <a:buClr>
                <a:srgbClr val="F66946"/>
              </a:buClr>
              <a:buSzPct val="119444"/>
              <a:tabLst>
                <a:tab pos="354965" algn="l"/>
              </a:tabLst>
            </a:pPr>
            <a:endParaRPr lang="en-IE" sz="1600" dirty="0">
              <a:solidFill>
                <a:schemeClr val="tx1"/>
              </a:solidFill>
              <a:latin typeface="Arial" panose="020B0604020202020204" pitchFamily="34" charset="0"/>
              <a:cs typeface="Arial" panose="020B0604020202020204" pitchFamily="34" charset="0"/>
            </a:endParaRPr>
          </a:p>
          <a:p>
            <a:pPr marL="354965" indent="-342265">
              <a:lnSpc>
                <a:spcPts val="1920"/>
              </a:lnSpc>
              <a:buClr>
                <a:srgbClr val="F66946"/>
              </a:buClr>
              <a:buSzPct val="119444"/>
              <a:buFont typeface="Arial" panose="020B0604020202020204" pitchFamily="34" charset="0"/>
              <a:buChar char="•"/>
              <a:tabLst>
                <a:tab pos="354965" algn="l"/>
              </a:tabLst>
            </a:pPr>
            <a:r>
              <a:rPr lang="en-IE" sz="1600" dirty="0">
                <a:solidFill>
                  <a:schemeClr val="tx1"/>
                </a:solidFill>
                <a:latin typeface="Arial" panose="020B0604020202020204" pitchFamily="34" charset="0"/>
                <a:cs typeface="Arial" panose="020B0604020202020204" pitchFamily="34" charset="0"/>
              </a:rPr>
              <a:t>Primary Care Principal Social Workers and Community Healthcare Network Managers were invited to attend an Information Session which took place on Thursday 8 May 2025. Heads of Service for Primary Care and IHA Managers were also included in the invite. </a:t>
            </a:r>
          </a:p>
          <a:p>
            <a:pPr marL="12700">
              <a:lnSpc>
                <a:spcPts val="1920"/>
              </a:lnSpc>
              <a:buClr>
                <a:srgbClr val="F66946"/>
              </a:buClr>
              <a:buSzPct val="119444"/>
              <a:tabLst>
                <a:tab pos="354965" algn="l"/>
              </a:tabLst>
            </a:pPr>
            <a:endParaRPr lang="en-IE" sz="1600" dirty="0">
              <a:solidFill>
                <a:schemeClr val="tx1"/>
              </a:solidFill>
              <a:latin typeface="Arial" panose="020B0604020202020204" pitchFamily="34" charset="0"/>
              <a:cs typeface="Arial" panose="020B0604020202020204" pitchFamily="34" charset="0"/>
            </a:endParaRPr>
          </a:p>
          <a:p>
            <a:pPr marL="354965" indent="-342265">
              <a:lnSpc>
                <a:spcPts val="1920"/>
              </a:lnSpc>
              <a:buClr>
                <a:srgbClr val="F66946"/>
              </a:buClr>
              <a:buSzPct val="119444"/>
              <a:buFont typeface="Arial" panose="020B0604020202020204" pitchFamily="34" charset="0"/>
              <a:buChar char="•"/>
              <a:tabLst>
                <a:tab pos="354965" algn="l"/>
              </a:tabLst>
            </a:pPr>
            <a:r>
              <a:rPr lang="en-IE" sz="1600" dirty="0">
                <a:solidFill>
                  <a:schemeClr val="tx1"/>
                </a:solidFill>
                <a:latin typeface="Arial" panose="020B0604020202020204" pitchFamily="34" charset="0"/>
                <a:cs typeface="Arial" panose="020B0604020202020204" pitchFamily="34" charset="0"/>
              </a:rPr>
              <a:t>14 PCSW Services were randomly selected to undergo a Check.</a:t>
            </a:r>
          </a:p>
          <a:p>
            <a:pPr marL="12700">
              <a:lnSpc>
                <a:spcPts val="1920"/>
              </a:lnSpc>
              <a:buClr>
                <a:srgbClr val="F66946"/>
              </a:buClr>
              <a:buSzPct val="119444"/>
              <a:tabLst>
                <a:tab pos="354965" algn="l"/>
              </a:tabLst>
            </a:pPr>
            <a:r>
              <a:rPr lang="en-IE" sz="1600" dirty="0">
                <a:solidFill>
                  <a:schemeClr val="tx1"/>
                </a:solidFill>
                <a:latin typeface="Arial" panose="020B0604020202020204" pitchFamily="34" charset="0"/>
                <a:cs typeface="Arial" panose="020B0604020202020204" pitchFamily="34" charset="0"/>
              </a:rPr>
              <a:t> </a:t>
            </a:r>
          </a:p>
          <a:p>
            <a:pPr marL="354965" indent="-342265">
              <a:lnSpc>
                <a:spcPts val="1920"/>
              </a:lnSpc>
              <a:buClr>
                <a:srgbClr val="F66946"/>
              </a:buClr>
              <a:buSzPct val="119444"/>
              <a:buFont typeface="Arial" panose="020B0604020202020204" pitchFamily="34" charset="0"/>
              <a:buChar char="•"/>
              <a:tabLst>
                <a:tab pos="354965" algn="l"/>
              </a:tabLst>
            </a:pPr>
            <a:r>
              <a:rPr lang="en-IE" sz="1600" dirty="0">
                <a:solidFill>
                  <a:schemeClr val="tx1"/>
                </a:solidFill>
                <a:latin typeface="Arial" panose="020B0604020202020204" pitchFamily="34" charset="0"/>
                <a:cs typeface="Arial" panose="020B0604020202020204" pitchFamily="34" charset="0"/>
              </a:rPr>
              <a:t>Compliance Assurance Checks took place between May and July 2025.</a:t>
            </a:r>
          </a:p>
          <a:p>
            <a:pPr marL="12700">
              <a:lnSpc>
                <a:spcPct val="150000"/>
              </a:lnSpc>
              <a:buClr>
                <a:srgbClr val="F66946"/>
              </a:buClr>
              <a:buSzPct val="119444"/>
              <a:tabLst>
                <a:tab pos="354965" algn="l"/>
              </a:tabLst>
            </a:pPr>
            <a:endParaRPr lang="en-IE" sz="1800" dirty="0">
              <a:latin typeface="Calibri"/>
              <a:cs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ctrTitle"/>
          </p:nvPr>
        </p:nvSpPr>
        <p:spPr>
          <a:xfrm>
            <a:off x="1986152" y="1978609"/>
            <a:ext cx="5171694" cy="1041952"/>
          </a:xfrm>
          <a:prstGeom prst="rect">
            <a:avLst/>
          </a:prstGeom>
        </p:spPr>
        <p:txBody>
          <a:bodyPr vert="horz" wrap="square" lIns="0" tIns="13335" rIns="0" bIns="0" rtlCol="0">
            <a:spAutoFit/>
          </a:bodyPr>
          <a:lstStyle/>
          <a:p>
            <a:pPr algn="ctr">
              <a:lnSpc>
                <a:spcPct val="100000"/>
              </a:lnSpc>
              <a:spcBef>
                <a:spcPts val="105"/>
              </a:spcBef>
            </a:pPr>
            <a:r>
              <a:rPr sz="3200" dirty="0"/>
              <a:t>Please</a:t>
            </a:r>
            <a:r>
              <a:rPr sz="3200" spc="-60" dirty="0"/>
              <a:t> </a:t>
            </a:r>
            <a:r>
              <a:rPr sz="3200" dirty="0"/>
              <a:t>direct</a:t>
            </a:r>
            <a:r>
              <a:rPr sz="3200" spc="-65" dirty="0"/>
              <a:t> </a:t>
            </a:r>
            <a:r>
              <a:rPr sz="3200" dirty="0"/>
              <a:t>queries</a:t>
            </a:r>
            <a:r>
              <a:rPr sz="3200" spc="-70" dirty="0"/>
              <a:t> </a:t>
            </a:r>
            <a:r>
              <a:rPr sz="3200" spc="-25" dirty="0"/>
              <a:t>to:</a:t>
            </a:r>
            <a:endParaRPr sz="3200" dirty="0"/>
          </a:p>
          <a:p>
            <a:pPr marR="5080" algn="ctr">
              <a:lnSpc>
                <a:spcPct val="100000"/>
              </a:lnSpc>
              <a:spcBef>
                <a:spcPts val="55"/>
              </a:spcBef>
            </a:pPr>
            <a:r>
              <a:rPr lang="en-IE" sz="1800" dirty="0"/>
              <a:t>HSE Children First National Office</a:t>
            </a:r>
            <a:r>
              <a:rPr lang="en-IE" sz="1600" dirty="0"/>
              <a:t/>
            </a:r>
            <a:br>
              <a:rPr lang="en-IE" sz="1600" dirty="0"/>
            </a:br>
            <a:r>
              <a:rPr lang="en-IE" sz="1600" b="0" dirty="0"/>
              <a:t>childrenfirst@hse.ie</a:t>
            </a:r>
            <a:endParaRPr sz="1600" b="0" dirty="0"/>
          </a:p>
        </p:txBody>
      </p:sp>
      <p:sp>
        <p:nvSpPr>
          <p:cNvPr id="3" name="object 3"/>
          <p:cNvSpPr txBox="1"/>
          <p:nvPr/>
        </p:nvSpPr>
        <p:spPr>
          <a:xfrm>
            <a:off x="1028699" y="3020561"/>
            <a:ext cx="7086600" cy="641201"/>
          </a:xfrm>
          <a:prstGeom prst="rect">
            <a:avLst/>
          </a:prstGeom>
        </p:spPr>
        <p:txBody>
          <a:bodyPr vert="horz" wrap="square" lIns="0" tIns="12700" rIns="0" bIns="0" rtlCol="0">
            <a:spAutoFit/>
          </a:bodyPr>
          <a:lstStyle/>
          <a:p>
            <a:pPr marL="12700" algn="ctr">
              <a:lnSpc>
                <a:spcPct val="100000"/>
              </a:lnSpc>
              <a:spcBef>
                <a:spcPts val="100"/>
              </a:spcBef>
            </a:pPr>
            <a:endParaRPr lang="en-IE" sz="2000" b="1" spc="-10" dirty="0">
              <a:solidFill>
                <a:srgbClr val="FFFFFF"/>
              </a:solidFill>
              <a:latin typeface="Arial"/>
              <a:cs typeface="Arial"/>
            </a:endParaRPr>
          </a:p>
          <a:p>
            <a:pPr marL="12700" algn="ctr">
              <a:lnSpc>
                <a:spcPct val="100000"/>
              </a:lnSpc>
              <a:spcBef>
                <a:spcPts val="100"/>
              </a:spcBef>
            </a:pPr>
            <a:r>
              <a:rPr sz="2000" b="1" spc="-10" dirty="0" err="1">
                <a:solidFill>
                  <a:srgbClr val="FFFFFF"/>
                </a:solidFill>
                <a:latin typeface="Arial"/>
                <a:cs typeface="Arial"/>
              </a:rPr>
              <a:t>ww</a:t>
            </a:r>
            <a:r>
              <a:rPr lang="en-IE" sz="2000" b="1" spc="-10" dirty="0">
                <a:solidFill>
                  <a:srgbClr val="FFFFFF"/>
                </a:solidFill>
                <a:latin typeface="Arial"/>
                <a:cs typeface="Arial"/>
              </a:rPr>
              <a:t>w</a:t>
            </a:r>
            <a:r>
              <a:rPr sz="2000" b="1" spc="-10" dirty="0">
                <a:solidFill>
                  <a:srgbClr val="FFFFFF"/>
                </a:solidFill>
                <a:latin typeface="Arial"/>
                <a:cs typeface="Arial"/>
              </a:rPr>
              <a:t>.hse.ie/</a:t>
            </a:r>
            <a:r>
              <a:rPr sz="2000" b="1" spc="-10" dirty="0" err="1">
                <a:solidFill>
                  <a:srgbClr val="FFFFFF"/>
                </a:solidFill>
                <a:latin typeface="Arial"/>
                <a:cs typeface="Arial"/>
              </a:rPr>
              <a:t>childrenfirst</a:t>
            </a:r>
            <a:endParaRPr sz="2000" dirty="0">
              <a:latin typeface="Arial"/>
              <a:cs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ctrTitle"/>
          </p:nvPr>
        </p:nvSpPr>
        <p:spPr>
          <a:xfrm>
            <a:off x="1986152" y="1978609"/>
            <a:ext cx="5171694" cy="505908"/>
          </a:xfrm>
          <a:prstGeom prst="rect">
            <a:avLst/>
          </a:prstGeom>
        </p:spPr>
        <p:txBody>
          <a:bodyPr vert="horz" wrap="square" lIns="0" tIns="13335" rIns="0" bIns="0" rtlCol="0">
            <a:spAutoFit/>
          </a:bodyPr>
          <a:lstStyle/>
          <a:p>
            <a:pPr algn="l">
              <a:lnSpc>
                <a:spcPct val="100000"/>
              </a:lnSpc>
              <a:spcBef>
                <a:spcPts val="105"/>
              </a:spcBef>
            </a:pPr>
            <a:r>
              <a:rPr lang="en-IE" sz="3200" dirty="0"/>
              <a:t>Overview of Findings</a:t>
            </a:r>
            <a:endParaRPr sz="1600" b="0" dirty="0"/>
          </a:p>
        </p:txBody>
      </p:sp>
    </p:spTree>
    <p:extLst>
      <p:ext uri="{BB962C8B-B14F-4D97-AF65-F5344CB8AC3E}">
        <p14:creationId xmlns:p14="http://schemas.microsoft.com/office/powerpoint/2010/main" val="985014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48E88-0386-5727-9E29-87A047A99884}"/>
            </a:ext>
          </a:extLst>
        </p:cNvPr>
        <p:cNvGrpSpPr/>
        <p:nvPr/>
      </p:nvGrpSpPr>
      <p:grpSpPr>
        <a:xfrm>
          <a:off x="0" y="0"/>
          <a:ext cx="0" cy="0"/>
          <a:chOff x="0" y="0"/>
          <a:chExt cx="0" cy="0"/>
        </a:xfrm>
      </p:grpSpPr>
      <p:sp>
        <p:nvSpPr>
          <p:cNvPr id="5" name="object 2">
            <a:extLst>
              <a:ext uri="{FF2B5EF4-FFF2-40B4-BE49-F238E27FC236}">
                <a16:creationId xmlns:a16="http://schemas.microsoft.com/office/drawing/2014/main" id="{EE5618DB-255E-6B66-A0CB-2D263EC0F489}"/>
              </a:ext>
            </a:extLst>
          </p:cNvPr>
          <p:cNvSpPr txBox="1">
            <a:spLocks noGrp="1"/>
          </p:cNvSpPr>
          <p:nvPr>
            <p:ph type="title"/>
          </p:nvPr>
        </p:nvSpPr>
        <p:spPr>
          <a:xfrm>
            <a:off x="1211376" y="243916"/>
            <a:ext cx="7400239" cy="369332"/>
          </a:xfrm>
        </p:spPr>
        <p:txBody>
          <a:bodyPr/>
          <a:lstStyle/>
          <a:p>
            <a:r>
              <a:rPr lang="en-IE" dirty="0"/>
              <a:t>Overview of Findings</a:t>
            </a:r>
          </a:p>
        </p:txBody>
      </p:sp>
      <p:sp>
        <p:nvSpPr>
          <p:cNvPr id="8" name="Text Placeholder 7">
            <a:extLst>
              <a:ext uri="{FF2B5EF4-FFF2-40B4-BE49-F238E27FC236}">
                <a16:creationId xmlns:a16="http://schemas.microsoft.com/office/drawing/2014/main" id="{01D5D8A8-1769-8A57-E0A3-E668D61E27EF}"/>
              </a:ext>
            </a:extLst>
          </p:cNvPr>
          <p:cNvSpPr>
            <a:spLocks noGrp="1"/>
          </p:cNvSpPr>
          <p:nvPr>
            <p:ph type="body" idx="1"/>
          </p:nvPr>
        </p:nvSpPr>
        <p:spPr>
          <a:xfrm>
            <a:off x="253857" y="1123950"/>
            <a:ext cx="8670010" cy="1184940"/>
          </a:xfrm>
        </p:spPr>
        <p:txBody>
          <a:bodyPr/>
          <a:lstStyle/>
          <a:p>
            <a:r>
              <a:rPr lang="en-IE" sz="1100" dirty="0">
                <a:latin typeface="Arial" panose="020B0604020202020204" pitchFamily="34" charset="0"/>
                <a:cs typeface="Arial" panose="020B0604020202020204" pitchFamily="34" charset="0"/>
              </a:rPr>
              <a:t>For the purpose of these Checks, Children First requirements are separated into two categories: </a:t>
            </a:r>
          </a:p>
          <a:p>
            <a:pPr marL="342900" indent="15875">
              <a:buAutoNum type="arabicPeriod"/>
            </a:pPr>
            <a:r>
              <a:rPr lang="en-IE" sz="1100" dirty="0">
                <a:latin typeface="Arial" panose="020B0604020202020204" pitchFamily="34" charset="0"/>
                <a:cs typeface="Arial" panose="020B0604020202020204" pitchFamily="34" charset="0"/>
              </a:rPr>
              <a:t>Legislative Requirements for ‘relevant services’ under the Children First Act 2015 and, </a:t>
            </a:r>
          </a:p>
          <a:p>
            <a:pPr marL="342900" indent="15875">
              <a:buAutoNum type="arabicPeriod"/>
            </a:pPr>
            <a:r>
              <a:rPr lang="en-IE" sz="1100" dirty="0">
                <a:latin typeface="Arial" panose="020B0604020202020204" pitchFamily="34" charset="0"/>
                <a:cs typeface="Arial" panose="020B0604020202020204" pitchFamily="34" charset="0"/>
              </a:rPr>
              <a:t>HSE Policy Requirements, applicable to </a:t>
            </a:r>
            <a:r>
              <a:rPr lang="en-IE" sz="1100" u="sng" dirty="0">
                <a:latin typeface="Arial" panose="020B0604020202020204" pitchFamily="34" charset="0"/>
                <a:cs typeface="Arial" panose="020B0604020202020204" pitchFamily="34" charset="0"/>
              </a:rPr>
              <a:t>all</a:t>
            </a:r>
            <a:r>
              <a:rPr lang="en-IE" sz="1100" dirty="0">
                <a:latin typeface="Arial" panose="020B0604020202020204" pitchFamily="34" charset="0"/>
                <a:cs typeface="Arial" panose="020B0604020202020204" pitchFamily="34" charset="0"/>
              </a:rPr>
              <a:t> services - even if not a ‘relevant service’ under the Act.</a:t>
            </a:r>
          </a:p>
          <a:p>
            <a:endParaRPr lang="en-IE" sz="1100" dirty="0">
              <a:latin typeface="Arial" panose="020B0604020202020204" pitchFamily="34" charset="0"/>
              <a:cs typeface="Arial" panose="020B0604020202020204" pitchFamily="34" charset="0"/>
            </a:endParaRPr>
          </a:p>
          <a:p>
            <a:r>
              <a:rPr lang="en-IE" sz="1100" b="1" dirty="0">
                <a:latin typeface="Arial" panose="020B0604020202020204" pitchFamily="34" charset="0"/>
                <a:cs typeface="Arial" panose="020B0604020202020204" pitchFamily="34" charset="0"/>
              </a:rPr>
              <a:t>Note: </a:t>
            </a:r>
            <a:r>
              <a:rPr lang="en-IE" sz="1100" dirty="0">
                <a:latin typeface="Arial" panose="020B0604020202020204" pitchFamily="34" charset="0"/>
                <a:cs typeface="Arial" panose="020B0604020202020204" pitchFamily="34" charset="0"/>
              </a:rPr>
              <a:t>While it is recommended as best practice that all services implement the legislative aspects, for reporting purposes as part of this cycle of Compliance Checks the overview of findings does not include a compliance finding for the non-relevant services in the legislative requirements section. This cycle of checks included 14 services, six of which were operating as ‘relevant services’.</a:t>
            </a:r>
            <a:endParaRPr lang="en-IE" sz="1250" b="1" dirty="0"/>
          </a:p>
        </p:txBody>
      </p:sp>
      <p:sp>
        <p:nvSpPr>
          <p:cNvPr id="4" name="TextBox 3">
            <a:extLst>
              <a:ext uri="{FF2B5EF4-FFF2-40B4-BE49-F238E27FC236}">
                <a16:creationId xmlns:a16="http://schemas.microsoft.com/office/drawing/2014/main" id="{825D9528-5D5F-6069-CD4B-1CA56D76A95D}"/>
              </a:ext>
            </a:extLst>
          </p:cNvPr>
          <p:cNvSpPr txBox="1"/>
          <p:nvPr/>
        </p:nvSpPr>
        <p:spPr>
          <a:xfrm>
            <a:off x="523063" y="4454213"/>
            <a:ext cx="8382005" cy="26161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IE" sz="1100" b="0" i="0" u="none" strike="noStrike" kern="0" cap="none" spc="0" normalizeH="0" baseline="0" noProof="0" dirty="0">
                <a:ln>
                  <a:noFill/>
                </a:ln>
                <a:solidFill>
                  <a:sysClr val="windowText" lastClr="000000"/>
                </a:solidFill>
                <a:effectLst/>
                <a:uLnTx/>
                <a:uFillTx/>
              </a:rPr>
              <a:t>Evidence of compliance	              Evidence of partial compliance 	               No evidence of compliance</a:t>
            </a:r>
          </a:p>
        </p:txBody>
      </p:sp>
      <p:sp>
        <p:nvSpPr>
          <p:cNvPr id="6" name="Rectangle 5">
            <a:extLst>
              <a:ext uri="{FF2B5EF4-FFF2-40B4-BE49-F238E27FC236}">
                <a16:creationId xmlns:a16="http://schemas.microsoft.com/office/drawing/2014/main" id="{F265BDA1-3571-2E97-230E-4B8A15980465}"/>
              </a:ext>
            </a:extLst>
          </p:cNvPr>
          <p:cNvSpPr/>
          <p:nvPr/>
        </p:nvSpPr>
        <p:spPr>
          <a:xfrm flipV="1">
            <a:off x="2183879" y="4524779"/>
            <a:ext cx="533400" cy="120473"/>
          </a:xfrm>
          <a:prstGeom prst="rect">
            <a:avLst/>
          </a:prstGeom>
          <a:solidFill>
            <a:srgbClr val="70AD47"/>
          </a:solidFill>
          <a:ln>
            <a:solidFill>
              <a:srgbClr val="70AD4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IE"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11" name="Rectangle 10">
            <a:extLst>
              <a:ext uri="{FF2B5EF4-FFF2-40B4-BE49-F238E27FC236}">
                <a16:creationId xmlns:a16="http://schemas.microsoft.com/office/drawing/2014/main" id="{168E572E-4A6B-36DA-64B0-986510671197}"/>
              </a:ext>
            </a:extLst>
          </p:cNvPr>
          <p:cNvSpPr/>
          <p:nvPr/>
        </p:nvSpPr>
        <p:spPr>
          <a:xfrm>
            <a:off x="7543800" y="4524780"/>
            <a:ext cx="533400" cy="120473"/>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IE"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12" name="Rectangle 11">
            <a:extLst>
              <a:ext uri="{FF2B5EF4-FFF2-40B4-BE49-F238E27FC236}">
                <a16:creationId xmlns:a16="http://schemas.microsoft.com/office/drawing/2014/main" id="{534ACEAD-1C5A-DC5D-B18B-5511583D5C73}"/>
              </a:ext>
            </a:extLst>
          </p:cNvPr>
          <p:cNvSpPr/>
          <p:nvPr/>
        </p:nvSpPr>
        <p:spPr>
          <a:xfrm>
            <a:off x="5011073" y="4524779"/>
            <a:ext cx="533400" cy="120473"/>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IE" sz="1800" b="0" i="0" u="none" strike="noStrike" kern="0" cap="none" spc="0" normalizeH="0" baseline="0" noProof="0" dirty="0">
              <a:ln>
                <a:noFill/>
              </a:ln>
              <a:solidFill>
                <a:prstClr val="white"/>
              </a:solidFill>
              <a:effectLst/>
              <a:uLnTx/>
              <a:uFillTx/>
              <a:latin typeface="Calibri"/>
              <a:ea typeface="+mn-ea"/>
              <a:cs typeface="+mn-cs"/>
            </a:endParaRPr>
          </a:p>
        </p:txBody>
      </p:sp>
      <p:graphicFrame>
        <p:nvGraphicFramePr>
          <p:cNvPr id="2" name="Table 1">
            <a:extLst>
              <a:ext uri="{FF2B5EF4-FFF2-40B4-BE49-F238E27FC236}">
                <a16:creationId xmlns:a16="http://schemas.microsoft.com/office/drawing/2014/main" id="{095514BA-1106-FF75-339E-AE78C5F8A306}"/>
              </a:ext>
            </a:extLst>
          </p:cNvPr>
          <p:cNvGraphicFramePr>
            <a:graphicFrameLocks noGrp="1"/>
          </p:cNvGraphicFramePr>
          <p:nvPr>
            <p:extLst>
              <p:ext uri="{D42A27DB-BD31-4B8C-83A1-F6EECF244321}">
                <p14:modId xmlns:p14="http://schemas.microsoft.com/office/powerpoint/2010/main" val="713064100"/>
              </p:ext>
            </p:extLst>
          </p:nvPr>
        </p:nvGraphicFramePr>
        <p:xfrm>
          <a:off x="84667" y="2430974"/>
          <a:ext cx="8839200" cy="1901154"/>
        </p:xfrm>
        <a:graphic>
          <a:graphicData uri="http://schemas.openxmlformats.org/drawingml/2006/table">
            <a:tbl>
              <a:tblPr/>
              <a:tblGrid>
                <a:gridCol w="883920">
                  <a:extLst>
                    <a:ext uri="{9D8B030D-6E8A-4147-A177-3AD203B41FA5}">
                      <a16:colId xmlns:a16="http://schemas.microsoft.com/office/drawing/2014/main" val="3285884232"/>
                    </a:ext>
                  </a:extLst>
                </a:gridCol>
                <a:gridCol w="883920">
                  <a:extLst>
                    <a:ext uri="{9D8B030D-6E8A-4147-A177-3AD203B41FA5}">
                      <a16:colId xmlns:a16="http://schemas.microsoft.com/office/drawing/2014/main" val="4049810809"/>
                    </a:ext>
                  </a:extLst>
                </a:gridCol>
                <a:gridCol w="883920">
                  <a:extLst>
                    <a:ext uri="{9D8B030D-6E8A-4147-A177-3AD203B41FA5}">
                      <a16:colId xmlns:a16="http://schemas.microsoft.com/office/drawing/2014/main" val="3229298174"/>
                    </a:ext>
                  </a:extLst>
                </a:gridCol>
                <a:gridCol w="883920">
                  <a:extLst>
                    <a:ext uri="{9D8B030D-6E8A-4147-A177-3AD203B41FA5}">
                      <a16:colId xmlns:a16="http://schemas.microsoft.com/office/drawing/2014/main" val="3922697609"/>
                    </a:ext>
                  </a:extLst>
                </a:gridCol>
                <a:gridCol w="883920">
                  <a:extLst>
                    <a:ext uri="{9D8B030D-6E8A-4147-A177-3AD203B41FA5}">
                      <a16:colId xmlns:a16="http://schemas.microsoft.com/office/drawing/2014/main" val="1346757412"/>
                    </a:ext>
                  </a:extLst>
                </a:gridCol>
                <a:gridCol w="883920">
                  <a:extLst>
                    <a:ext uri="{9D8B030D-6E8A-4147-A177-3AD203B41FA5}">
                      <a16:colId xmlns:a16="http://schemas.microsoft.com/office/drawing/2014/main" val="3252411368"/>
                    </a:ext>
                  </a:extLst>
                </a:gridCol>
                <a:gridCol w="883920">
                  <a:extLst>
                    <a:ext uri="{9D8B030D-6E8A-4147-A177-3AD203B41FA5}">
                      <a16:colId xmlns:a16="http://schemas.microsoft.com/office/drawing/2014/main" val="3594639939"/>
                    </a:ext>
                  </a:extLst>
                </a:gridCol>
                <a:gridCol w="883920">
                  <a:extLst>
                    <a:ext uri="{9D8B030D-6E8A-4147-A177-3AD203B41FA5}">
                      <a16:colId xmlns:a16="http://schemas.microsoft.com/office/drawing/2014/main" val="2274835463"/>
                    </a:ext>
                  </a:extLst>
                </a:gridCol>
                <a:gridCol w="883920">
                  <a:extLst>
                    <a:ext uri="{9D8B030D-6E8A-4147-A177-3AD203B41FA5}">
                      <a16:colId xmlns:a16="http://schemas.microsoft.com/office/drawing/2014/main" val="2197330482"/>
                    </a:ext>
                  </a:extLst>
                </a:gridCol>
                <a:gridCol w="883920">
                  <a:extLst>
                    <a:ext uri="{9D8B030D-6E8A-4147-A177-3AD203B41FA5}">
                      <a16:colId xmlns:a16="http://schemas.microsoft.com/office/drawing/2014/main" val="1761828502"/>
                    </a:ext>
                  </a:extLst>
                </a:gridCol>
              </a:tblGrid>
              <a:tr h="50800">
                <a:tc gridSpan="5">
                  <a:txBody>
                    <a:bodyPr/>
                    <a:lstStyle/>
                    <a:p>
                      <a:pPr marL="0" marR="0" lvl="0" indent="0" algn="ctr" defTabSz="914400" eaLnBrk="1" fontAlgn="t" latinLnBrk="0" hangingPunct="1">
                        <a:lnSpc>
                          <a:spcPct val="100000"/>
                        </a:lnSpc>
                        <a:spcBef>
                          <a:spcPts val="0"/>
                        </a:spcBef>
                        <a:spcAft>
                          <a:spcPts val="0"/>
                        </a:spcAft>
                        <a:buClrTx/>
                        <a:buSzTx/>
                        <a:buFontTx/>
                        <a:buNone/>
                        <a:tabLst/>
                        <a:defRPr/>
                      </a:pPr>
                      <a:r>
                        <a:rPr lang="en-IE" sz="1400" b="0" i="0" u="none" strike="noStrike" dirty="0">
                          <a:solidFill>
                            <a:srgbClr val="000000"/>
                          </a:solidFill>
                          <a:effectLst/>
                          <a:latin typeface="Arial" panose="020B0604020202020204" pitchFamily="34" charset="0"/>
                        </a:rPr>
                        <a:t>Legislative Requirements</a:t>
                      </a:r>
                    </a:p>
                  </a:txBody>
                  <a:tcPr marL="5697" marR="5697" marT="56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40000"/>
                        <a:lumOff val="60000"/>
                      </a:schemeClr>
                    </a:solidFill>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tc gridSpan="5">
                  <a:txBody>
                    <a:bodyPr/>
                    <a:lstStyle/>
                    <a:p>
                      <a:pPr marL="0" marR="0" lvl="0" indent="0" algn="ctr" defTabSz="914400" eaLnBrk="1" fontAlgn="t" latinLnBrk="0" hangingPunct="1">
                        <a:lnSpc>
                          <a:spcPct val="100000"/>
                        </a:lnSpc>
                        <a:spcBef>
                          <a:spcPts val="0"/>
                        </a:spcBef>
                        <a:spcAft>
                          <a:spcPts val="0"/>
                        </a:spcAft>
                        <a:buClrTx/>
                        <a:buSzTx/>
                        <a:buFontTx/>
                        <a:buNone/>
                        <a:tabLst/>
                        <a:defRPr/>
                      </a:pPr>
                      <a:r>
                        <a:rPr lang="en-IE" sz="1400" b="0" i="0" u="none" strike="noStrike" dirty="0">
                          <a:solidFill>
                            <a:srgbClr val="000000"/>
                          </a:solidFill>
                          <a:effectLst/>
                          <a:latin typeface="Arial" panose="020B0604020202020204" pitchFamily="34" charset="0"/>
                        </a:rPr>
                        <a:t>Policy Requirements</a:t>
                      </a:r>
                    </a:p>
                  </a:txBody>
                  <a:tcPr marL="5697" marR="5697" marT="56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60000"/>
                        <a:lumOff val="40000"/>
                      </a:schemeClr>
                    </a:solidFill>
                  </a:tcPr>
                </a:tc>
                <a:tc hMerge="1">
                  <a:txBody>
                    <a:bodyPr/>
                    <a:lstStyle/>
                    <a:p>
                      <a:endParaRPr lang="en-IE"/>
                    </a:p>
                  </a:txBody>
                  <a:tcPr/>
                </a:tc>
                <a:tc hMerge="1">
                  <a:txBody>
                    <a:bodyPr/>
                    <a:lstStyle/>
                    <a:p>
                      <a:endParaRPr lang="en-IE"/>
                    </a:p>
                  </a:txBody>
                  <a:tcPr/>
                </a:tc>
                <a:tc hMerge="1">
                  <a:txBody>
                    <a:bodyPr/>
                    <a:lstStyle/>
                    <a:p>
                      <a:endParaRPr lang="en-IE"/>
                    </a:p>
                  </a:txBody>
                  <a:tcPr/>
                </a:tc>
                <a:tc hMerge="1">
                  <a:txBody>
                    <a:bodyPr/>
                    <a:lstStyle/>
                    <a:p>
                      <a:endParaRPr lang="en-IE"/>
                    </a:p>
                  </a:txBody>
                  <a:tcPr/>
                </a:tc>
                <a:extLst>
                  <a:ext uri="{0D108BD9-81ED-4DB2-BD59-A6C34878D82A}">
                    <a16:rowId xmlns:a16="http://schemas.microsoft.com/office/drawing/2014/main" val="3599290958"/>
                  </a:ext>
                </a:extLst>
              </a:tr>
              <a:tr h="330591">
                <a:tc>
                  <a:txBody>
                    <a:bodyPr/>
                    <a:lstStyle/>
                    <a:p>
                      <a:pPr marL="0" marR="0" lvl="0" indent="0" algn="ctr" defTabSz="914400" eaLnBrk="1" fontAlgn="t" latinLnBrk="0" hangingPunct="1">
                        <a:lnSpc>
                          <a:spcPct val="100000"/>
                        </a:lnSpc>
                        <a:spcBef>
                          <a:spcPts val="0"/>
                        </a:spcBef>
                        <a:spcAft>
                          <a:spcPts val="0"/>
                        </a:spcAft>
                        <a:buClrTx/>
                        <a:buSzTx/>
                        <a:buFontTx/>
                        <a:buNone/>
                        <a:tabLst/>
                        <a:defRPr/>
                      </a:pPr>
                      <a:r>
                        <a:rPr lang="en-IE" sz="800" b="1" i="0" u="none" strike="noStrike" dirty="0">
                          <a:solidFill>
                            <a:srgbClr val="000000"/>
                          </a:solidFill>
                          <a:effectLst/>
                          <a:latin typeface="Arial" panose="020B0604020202020204" pitchFamily="34" charset="0"/>
                        </a:rPr>
                        <a:t>Sufficient Risk Assessment undertaken </a:t>
                      </a:r>
                    </a:p>
                  </a:txBody>
                  <a:tcPr marL="5697" marR="5697" marT="56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t"/>
                      <a:r>
                        <a:rPr lang="en-IE" sz="800" b="1" i="0" u="none" strike="noStrike" dirty="0">
                          <a:solidFill>
                            <a:srgbClr val="000000"/>
                          </a:solidFill>
                          <a:effectLst/>
                          <a:latin typeface="Arial" panose="020B0604020202020204" pitchFamily="34" charset="0"/>
                        </a:rPr>
                        <a:t>CSS in accordance with legislative requirements </a:t>
                      </a:r>
                    </a:p>
                  </a:txBody>
                  <a:tcPr marL="5697" marR="5697" marT="56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t"/>
                      <a:r>
                        <a:rPr lang="en-IE" sz="800" b="1" i="0" u="none" strike="noStrike" dirty="0">
                          <a:solidFill>
                            <a:srgbClr val="000000"/>
                          </a:solidFill>
                          <a:effectLst/>
                          <a:latin typeface="Arial" panose="020B0604020202020204" pitchFamily="34" charset="0"/>
                        </a:rPr>
                        <a:t>CSS Displayed appropriately </a:t>
                      </a:r>
                    </a:p>
                  </a:txBody>
                  <a:tcPr marL="5697" marR="5697" marT="56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t"/>
                      <a:r>
                        <a:rPr lang="en-IE" sz="800" b="1" i="0" u="none" strike="noStrike" dirty="0">
                          <a:solidFill>
                            <a:srgbClr val="000000"/>
                          </a:solidFill>
                          <a:effectLst/>
                          <a:latin typeface="Arial" panose="020B0604020202020204" pitchFamily="34" charset="0"/>
                        </a:rPr>
                        <a:t>CSS furnished to all staff</a:t>
                      </a:r>
                    </a:p>
                  </a:txBody>
                  <a:tcPr marL="5697" marR="5697" marT="56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t"/>
                      <a:r>
                        <a:rPr lang="en-IE" sz="800" b="1" i="0" u="none" strike="noStrike" dirty="0">
                          <a:solidFill>
                            <a:srgbClr val="000000"/>
                          </a:solidFill>
                          <a:effectLst/>
                          <a:latin typeface="Arial" panose="020B0604020202020204" pitchFamily="34" charset="0"/>
                        </a:rPr>
                        <a:t>CSS reviewed within 24mths</a:t>
                      </a:r>
                    </a:p>
                  </a:txBody>
                  <a:tcPr marL="5697" marR="5697" marT="56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t"/>
                      <a:r>
                        <a:rPr lang="en-IE" sz="800" b="1" i="0" u="none" strike="noStrike" dirty="0">
                          <a:solidFill>
                            <a:srgbClr val="000000"/>
                          </a:solidFill>
                          <a:effectLst/>
                          <a:latin typeface="Arial" panose="020B0604020202020204" pitchFamily="34" charset="0"/>
                        </a:rPr>
                        <a:t>CPW Policy Declaration HSE staff </a:t>
                      </a:r>
                    </a:p>
                    <a:p>
                      <a:pPr algn="ctr" fontAlgn="t"/>
                      <a:r>
                        <a:rPr lang="en-IE" sz="800" b="1" i="0" u="none" strike="noStrike" dirty="0">
                          <a:solidFill>
                            <a:srgbClr val="000000"/>
                          </a:solidFill>
                          <a:effectLst/>
                          <a:latin typeface="Arial" panose="020B0604020202020204" pitchFamily="34" charset="0"/>
                        </a:rPr>
                        <a:t>(appendix 3)</a:t>
                      </a:r>
                    </a:p>
                  </a:txBody>
                  <a:tcPr marL="5697" marR="5697" marT="56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fontAlgn="t"/>
                      <a:r>
                        <a:rPr lang="en-IE" sz="800" b="1" i="0" u="none" strike="noStrike" dirty="0">
                          <a:solidFill>
                            <a:srgbClr val="000000"/>
                          </a:solidFill>
                          <a:effectLst/>
                          <a:latin typeface="Arial" panose="020B0604020202020204" pitchFamily="34" charset="0"/>
                        </a:rPr>
                        <a:t>ELearning Completed</a:t>
                      </a:r>
                    </a:p>
                  </a:txBody>
                  <a:tcPr marL="5697" marR="5697" marT="56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fontAlgn="t"/>
                      <a:r>
                        <a:rPr lang="en-IE" sz="800" b="1" i="0" u="none" strike="noStrike" dirty="0">
                          <a:solidFill>
                            <a:srgbClr val="000000"/>
                          </a:solidFill>
                          <a:effectLst/>
                          <a:latin typeface="Arial" panose="020B0604020202020204" pitchFamily="34" charset="0"/>
                        </a:rPr>
                        <a:t>CPW Record Mgt Procedure</a:t>
                      </a:r>
                    </a:p>
                  </a:txBody>
                  <a:tcPr marL="5697" marR="5697" marT="56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fontAlgn="t"/>
                      <a:r>
                        <a:rPr lang="en-IE" sz="800" b="1" i="0" u="none" strike="noStrike" dirty="0">
                          <a:solidFill>
                            <a:srgbClr val="000000"/>
                          </a:solidFill>
                          <a:effectLst/>
                          <a:latin typeface="Arial" panose="020B0604020202020204" pitchFamily="34" charset="0"/>
                        </a:rPr>
                        <a:t>CPW Reporting Procedures </a:t>
                      </a:r>
                    </a:p>
                  </a:txBody>
                  <a:tcPr marL="5697" marR="5697" marT="56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fontAlgn="t"/>
                      <a:r>
                        <a:rPr lang="en-IE" sz="800" b="1" i="0" u="none" strike="noStrike" dirty="0">
                          <a:solidFill>
                            <a:srgbClr val="000000"/>
                          </a:solidFill>
                          <a:effectLst/>
                          <a:latin typeface="Arial" panose="020B0604020202020204" pitchFamily="34" charset="0"/>
                        </a:rPr>
                        <a:t>Self-Audit Checklist</a:t>
                      </a:r>
                    </a:p>
                  </a:txBody>
                  <a:tcPr marL="5697" marR="5697" marT="569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300957846"/>
                  </a:ext>
                </a:extLst>
              </a:tr>
              <a:tr h="110161">
                <a:tc>
                  <a:txBody>
                    <a:bodyPr/>
                    <a:lstStyle/>
                    <a:p>
                      <a:pPr lvl="0" algn="ctr" fontAlgn="t"/>
                      <a:r>
                        <a:rPr lang="en-IE" sz="1000" b="1" i="0" u="none" strike="noStrike" dirty="0">
                          <a:solidFill>
                            <a:schemeClr val="tx1"/>
                          </a:solidFill>
                          <a:effectLst/>
                          <a:latin typeface="Arial" panose="020B0604020202020204" pitchFamily="34"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tc>
                  <a:txBody>
                    <a:bodyPr/>
                    <a:lstStyle/>
                    <a:p>
                      <a:pPr algn="ctr" fontAlgn="t"/>
                      <a:r>
                        <a:rPr lang="en-IE" sz="1000" b="1" i="0" u="none" strike="noStrike" dirty="0">
                          <a:solidFill>
                            <a:srgbClr val="000000"/>
                          </a:solidFill>
                          <a:effectLst/>
                          <a:latin typeface="Arial" panose="020B0604020202020204" pitchFamily="34" charset="0"/>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tc>
                  <a:txBody>
                    <a:bodyPr/>
                    <a:lstStyle/>
                    <a:p>
                      <a:pPr algn="ctr" fontAlgn="t"/>
                      <a:r>
                        <a:rPr lang="en-IE" sz="1000" b="1" i="0" u="none" strike="noStrike" dirty="0">
                          <a:solidFill>
                            <a:srgbClr val="000000"/>
                          </a:solidFill>
                          <a:effectLst/>
                          <a:latin typeface="Arial" panose="020B0604020202020204" pitchFamily="34" charset="0"/>
                        </a:rPr>
                        <a:t>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tc>
                  <a:txBody>
                    <a:bodyPr/>
                    <a:lstStyle/>
                    <a:p>
                      <a:pPr algn="ctr" fontAlgn="t"/>
                      <a:r>
                        <a:rPr lang="en-IE" sz="1000" b="1" i="0" u="none" strike="noStrike" dirty="0">
                          <a:solidFill>
                            <a:srgbClr val="000000"/>
                          </a:solidFill>
                          <a:effectLst/>
                          <a:latin typeface="Arial" panose="020B0604020202020204" pitchFamily="34" charset="0"/>
                        </a:rPr>
                        <a:t>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tc>
                  <a:txBody>
                    <a:bodyPr/>
                    <a:lstStyle/>
                    <a:p>
                      <a:pPr algn="ctr" fontAlgn="t"/>
                      <a:r>
                        <a:rPr lang="en-IE" sz="1000" b="1" i="0" u="none" strike="noStrike" dirty="0">
                          <a:solidFill>
                            <a:srgbClr val="000000"/>
                          </a:solidFill>
                          <a:effectLst/>
                          <a:latin typeface="Arial" panose="020B0604020202020204" pitchFamily="34" charset="0"/>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tc>
                  <a:txBody>
                    <a:bodyPr/>
                    <a:lstStyle/>
                    <a:p>
                      <a:pPr algn="ctr" fontAlgn="t"/>
                      <a:r>
                        <a:rPr lang="en-IE" sz="1000" b="1" i="0" u="none" strike="noStrike" dirty="0">
                          <a:solidFill>
                            <a:srgbClr val="000000"/>
                          </a:solidFill>
                          <a:effectLst/>
                          <a:latin typeface="Arial" panose="020B0604020202020204" pitchFamily="34" charset="0"/>
                        </a:rPr>
                        <a:t>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tc>
                  <a:txBody>
                    <a:bodyPr/>
                    <a:lstStyle/>
                    <a:p>
                      <a:pPr algn="ctr" fontAlgn="t"/>
                      <a:r>
                        <a:rPr lang="en-IE" sz="1000" b="1" i="0" u="none" strike="noStrike" dirty="0">
                          <a:solidFill>
                            <a:srgbClr val="000000"/>
                          </a:solidFill>
                          <a:effectLst/>
                          <a:latin typeface="Arial" panose="020B0604020202020204" pitchFamily="34" charset="0"/>
                        </a:rPr>
                        <a:t>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tc>
                  <a:txBody>
                    <a:bodyPr/>
                    <a:lstStyle/>
                    <a:p>
                      <a:pPr algn="ctr" fontAlgn="t"/>
                      <a:r>
                        <a:rPr lang="en-IE" sz="1000" b="1" i="0" u="none" strike="noStrike" dirty="0">
                          <a:solidFill>
                            <a:srgbClr val="000000"/>
                          </a:solidFill>
                          <a:effectLst/>
                          <a:latin typeface="Arial" panose="020B0604020202020204" pitchFamily="34" charset="0"/>
                        </a:rPr>
                        <a:t>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tc>
                  <a:txBody>
                    <a:bodyPr/>
                    <a:lstStyle/>
                    <a:p>
                      <a:pPr algn="ctr" fontAlgn="t"/>
                      <a:r>
                        <a:rPr lang="en-IE" sz="1000" b="1" i="0" u="none" strike="noStrike" dirty="0">
                          <a:solidFill>
                            <a:srgbClr val="000000"/>
                          </a:solidFill>
                          <a:effectLst/>
                          <a:latin typeface="Arial" panose="020B0604020202020204" pitchFamily="34" charset="0"/>
                        </a:rPr>
                        <a:t>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tc>
                  <a:txBody>
                    <a:bodyPr/>
                    <a:lstStyle/>
                    <a:p>
                      <a:pPr algn="ctr" fontAlgn="t"/>
                      <a:r>
                        <a:rPr lang="en-IE" sz="1000" b="1" i="0" u="none" strike="noStrike" dirty="0">
                          <a:solidFill>
                            <a:srgbClr val="000000"/>
                          </a:solidFill>
                          <a:effectLst/>
                          <a:latin typeface="Arial" panose="020B0604020202020204" pitchFamily="34" charset="0"/>
                        </a:rPr>
                        <a:t>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AD47"/>
                    </a:solidFill>
                  </a:tcPr>
                </a:tc>
                <a:extLst>
                  <a:ext uri="{0D108BD9-81ED-4DB2-BD59-A6C34878D82A}">
                    <a16:rowId xmlns:a16="http://schemas.microsoft.com/office/drawing/2014/main" val="1215814624"/>
                  </a:ext>
                </a:extLst>
              </a:tr>
              <a:tr h="110161">
                <a:tc>
                  <a:txBody>
                    <a:bodyPr/>
                    <a:lstStyle/>
                    <a:p>
                      <a:pPr lvl="0" algn="ctr" fontAlgn="t"/>
                      <a:r>
                        <a:rPr lang="en-IE" sz="1000" b="1" i="0" u="none" strike="noStrike" dirty="0">
                          <a:solidFill>
                            <a:schemeClr val="tx1"/>
                          </a:solidFill>
                          <a:effectLst/>
                          <a:latin typeface="Arial" panose="020B0604020202020204" pitchFamily="34" charset="0"/>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t"/>
                      <a:r>
                        <a:rPr lang="en-IE" sz="1000" b="1" i="0" u="none" strike="noStrike" dirty="0">
                          <a:solidFill>
                            <a:srgbClr val="000000"/>
                          </a:solidFill>
                          <a:effectLst/>
                          <a:latin typeface="Arial" panose="020B0604020202020204" pitchFamily="34" charset="0"/>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t"/>
                      <a:r>
                        <a:rPr lang="en-IE" sz="1000" b="1" i="0" u="none" strike="noStrike" dirty="0">
                          <a:solidFill>
                            <a:srgbClr val="000000"/>
                          </a:solidFill>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t"/>
                      <a:r>
                        <a:rPr lang="en-IE" sz="1000" b="1" i="0" u="none" strike="noStrike" dirty="0">
                          <a:solidFill>
                            <a:srgbClr val="000000"/>
                          </a:solidFill>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t"/>
                      <a:r>
                        <a:rPr lang="en-IE" sz="1000" b="1" i="0" u="none" strike="noStrike" dirty="0">
                          <a:solidFill>
                            <a:srgbClr val="000000"/>
                          </a:solidFill>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t"/>
                      <a:r>
                        <a:rPr lang="en-IE" sz="1000" b="1" i="0" u="none" strike="noStrike" dirty="0">
                          <a:solidFill>
                            <a:srgbClr val="000000"/>
                          </a:solidFill>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t"/>
                      <a:r>
                        <a:rPr lang="en-IE" sz="1000" b="1" i="0" u="none" strike="noStrike" dirty="0">
                          <a:solidFill>
                            <a:srgbClr val="000000"/>
                          </a:solidFill>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t"/>
                      <a:r>
                        <a:rPr lang="en-IE" sz="1000" b="1" i="0" u="none" strike="noStrike" dirty="0">
                          <a:solidFill>
                            <a:srgbClr val="000000"/>
                          </a:solidFill>
                          <a:effectLst/>
                          <a:latin typeface="Arial" panose="020B0604020202020204" pitchFamily="34"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t"/>
                      <a:r>
                        <a:rPr lang="en-IE" sz="1000" b="1" i="0" u="none" strike="noStrike" dirty="0">
                          <a:solidFill>
                            <a:srgbClr val="000000"/>
                          </a:solidFill>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ctr" fontAlgn="t"/>
                      <a:r>
                        <a:rPr lang="en-IE" sz="1000" b="1" i="0" u="none" strike="noStrike" dirty="0">
                          <a:solidFill>
                            <a:srgbClr val="000000"/>
                          </a:solidFill>
                          <a:effectLst/>
                          <a:latin typeface="Arial" panose="020B0604020202020204" pitchFamily="34" charset="0"/>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912343503"/>
                  </a:ext>
                </a:extLst>
              </a:tr>
              <a:tr h="110161">
                <a:tc>
                  <a:txBody>
                    <a:bodyPr/>
                    <a:lstStyle/>
                    <a:p>
                      <a:pPr lvl="0" algn="ctr" fontAlgn="t"/>
                      <a:r>
                        <a:rPr lang="en-IE" sz="1000" b="1" i="0" u="none" strike="noStrike" dirty="0">
                          <a:solidFill>
                            <a:schemeClr val="tx1"/>
                          </a:solidFill>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t"/>
                      <a:r>
                        <a:rPr lang="en-IE" sz="1000" b="1" i="0" u="none" strike="noStrike" dirty="0">
                          <a:solidFill>
                            <a:schemeClr val="tx1"/>
                          </a:solidFill>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t"/>
                      <a:r>
                        <a:rPr lang="en-IE" sz="1000" b="1" i="0" u="none" strike="noStrike" dirty="0">
                          <a:solidFill>
                            <a:schemeClr val="tx1"/>
                          </a:solidFill>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t"/>
                      <a:r>
                        <a:rPr lang="en-IE" sz="1000" b="1" i="0" u="none" strike="noStrike" dirty="0">
                          <a:solidFill>
                            <a:schemeClr val="tx1"/>
                          </a:solidFill>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t"/>
                      <a:r>
                        <a:rPr lang="en-IE" sz="1000" b="1" i="0" u="none" strike="noStrike" dirty="0">
                          <a:solidFill>
                            <a:schemeClr val="tx1"/>
                          </a:solidFill>
                          <a:effectLst/>
                          <a:latin typeface="Arial" panose="020B0604020202020204" pitchFamily="34" charset="0"/>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t"/>
                      <a:r>
                        <a:rPr lang="en-IE" sz="1000" b="1" i="0" u="none" strike="noStrike" dirty="0">
                          <a:solidFill>
                            <a:schemeClr val="tx1"/>
                          </a:solidFill>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t"/>
                      <a:r>
                        <a:rPr lang="en-IE" sz="1000" b="1" i="0" u="none" strike="noStrike" dirty="0">
                          <a:solidFill>
                            <a:schemeClr val="tx1"/>
                          </a:solidFill>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t"/>
                      <a:r>
                        <a:rPr lang="en-IE" sz="1000" b="1" i="0" u="none" strike="noStrike" dirty="0">
                          <a:solidFill>
                            <a:schemeClr val="tx1"/>
                          </a:solidFill>
                          <a:effectLst/>
                          <a:latin typeface="Arial" panose="020B060402020202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t"/>
                      <a:r>
                        <a:rPr lang="en-IE" sz="1000" b="1" i="0" u="none" strike="noStrike" dirty="0">
                          <a:solidFill>
                            <a:schemeClr val="tx1"/>
                          </a:solidFill>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t"/>
                      <a:r>
                        <a:rPr lang="en-IE" sz="1000" b="1" i="0" u="none" strike="noStrike" dirty="0">
                          <a:solidFill>
                            <a:schemeClr val="tx1"/>
                          </a:solidFill>
                          <a:effectLst/>
                          <a:latin typeface="Arial" panose="020B060402020202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val="3370875293"/>
                  </a:ext>
                </a:extLst>
              </a:tr>
              <a:tr h="368098">
                <a:tc>
                  <a:txBody>
                    <a:bodyPr/>
                    <a:lstStyle/>
                    <a:p>
                      <a:pPr algn="ctr" fontAlgn="t"/>
                      <a:endParaRPr lang="en-IE" sz="800" b="1" i="0" u="none" strike="noStrike" dirty="0">
                        <a:solidFill>
                          <a:schemeClr val="tx1"/>
                        </a:solidFill>
                        <a:effectLst/>
                        <a:latin typeface="Arial" panose="020B0604020202020204" pitchFamily="34" charset="0"/>
                      </a:endParaRPr>
                    </a:p>
                    <a:p>
                      <a:pPr algn="ctr" fontAlgn="t"/>
                      <a:r>
                        <a:rPr lang="en-IE" sz="800" b="1" i="0" u="none" strike="noStrike" dirty="0">
                          <a:solidFill>
                            <a:schemeClr val="tx1"/>
                          </a:solidFill>
                          <a:effectLst/>
                          <a:latin typeface="Arial" panose="020B0604020202020204" pitchFamily="34" charset="0"/>
                        </a:rPr>
                        <a:t>33%</a:t>
                      </a:r>
                    </a:p>
                    <a:p>
                      <a:pPr algn="ctr" fontAlgn="t"/>
                      <a:r>
                        <a:rPr lang="en-IE" sz="800" b="1" i="0" u="none" strike="noStrike" dirty="0">
                          <a:solidFill>
                            <a:schemeClr val="tx1"/>
                          </a:solidFill>
                          <a:effectLst/>
                          <a:latin typeface="Arial" panose="020B0604020202020204" pitchFamily="34" charset="0"/>
                        </a:rPr>
                        <a:t>Evidence full compliance</a:t>
                      </a:r>
                    </a:p>
                    <a:p>
                      <a:pPr algn="ctr" fontAlgn="t"/>
                      <a:r>
                        <a:rPr lang="en-IE" sz="800" b="1" i="0" u="none" strike="noStrike" dirty="0">
                          <a:solidFill>
                            <a:schemeClr val="tx1"/>
                          </a:solidFill>
                          <a:effectLst/>
                          <a:latin typeface="Arial" panose="020B0604020202020204" pitchFamily="34" charset="0"/>
                        </a:rPr>
                        <a:t>(of the 6 Relevant services)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t"/>
                      <a:endParaRPr lang="en-IE" sz="800" b="1" i="0" u="none" strike="noStrike" dirty="0">
                        <a:solidFill>
                          <a:schemeClr val="tx1"/>
                        </a:solidFill>
                        <a:effectLst/>
                        <a:latin typeface="Arial" panose="020B0604020202020204" pitchFamily="34" charset="0"/>
                      </a:endParaRPr>
                    </a:p>
                    <a:p>
                      <a:pPr algn="ctr" fontAlgn="t"/>
                      <a:r>
                        <a:rPr lang="en-IE" sz="800" b="1" i="0" u="none" strike="noStrike" dirty="0">
                          <a:solidFill>
                            <a:schemeClr val="tx1"/>
                          </a:solidFill>
                          <a:effectLst/>
                          <a:latin typeface="Arial" panose="020B0604020202020204" pitchFamily="34" charset="0"/>
                        </a:rPr>
                        <a:t>50%</a:t>
                      </a:r>
                    </a:p>
                    <a:p>
                      <a:pPr marL="0" marR="0" lvl="0" indent="0" algn="ctr" defTabSz="914400" eaLnBrk="1" fontAlgn="t" latinLnBrk="0" hangingPunct="1">
                        <a:lnSpc>
                          <a:spcPct val="100000"/>
                        </a:lnSpc>
                        <a:spcBef>
                          <a:spcPts val="0"/>
                        </a:spcBef>
                        <a:spcAft>
                          <a:spcPts val="0"/>
                        </a:spcAft>
                        <a:buClrTx/>
                        <a:buSzTx/>
                        <a:buFontTx/>
                        <a:buNone/>
                        <a:tabLst/>
                        <a:defRPr/>
                      </a:pPr>
                      <a:r>
                        <a:rPr lang="en-IE" sz="800" b="1" i="0" u="none" strike="noStrike" dirty="0">
                          <a:solidFill>
                            <a:schemeClr val="tx1"/>
                          </a:solidFill>
                          <a:effectLst/>
                          <a:latin typeface="Arial" panose="020B0604020202020204" pitchFamily="34" charset="0"/>
                        </a:rPr>
                        <a:t>Evidence full compliance</a:t>
                      </a:r>
                    </a:p>
                    <a:p>
                      <a:pPr algn="ctr" fontAlgn="t"/>
                      <a:endParaRPr lang="en-IE" sz="800" b="1" i="0" u="none" strike="noStrike" dirty="0">
                        <a:solidFill>
                          <a:schemeClr val="tx1"/>
                        </a:solidFill>
                        <a:effectLst/>
                        <a:latin typeface="Arial" panose="020B0604020202020204" pitchFamily="34" charset="0"/>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t"/>
                      <a:endParaRPr lang="en-IE" sz="800" b="1" i="0" u="none" strike="noStrike" dirty="0">
                        <a:solidFill>
                          <a:schemeClr val="tx1"/>
                        </a:solidFill>
                        <a:effectLst/>
                        <a:latin typeface="Arial" panose="020B0604020202020204" pitchFamily="34" charset="0"/>
                      </a:endParaRPr>
                    </a:p>
                    <a:p>
                      <a:pPr algn="ctr" fontAlgn="t"/>
                      <a:r>
                        <a:rPr lang="en-IE" sz="800" b="1" i="0" u="none" strike="noStrike" dirty="0">
                          <a:solidFill>
                            <a:schemeClr val="tx1"/>
                          </a:solidFill>
                          <a:effectLst/>
                          <a:latin typeface="Arial" panose="020B0604020202020204" pitchFamily="34" charset="0"/>
                        </a:rPr>
                        <a:t>100%</a:t>
                      </a:r>
                    </a:p>
                    <a:p>
                      <a:pPr marL="0" marR="0" lvl="0" indent="0" algn="ctr" defTabSz="914400" eaLnBrk="1" fontAlgn="t" latinLnBrk="0" hangingPunct="1">
                        <a:lnSpc>
                          <a:spcPct val="100000"/>
                        </a:lnSpc>
                        <a:spcBef>
                          <a:spcPts val="0"/>
                        </a:spcBef>
                        <a:spcAft>
                          <a:spcPts val="0"/>
                        </a:spcAft>
                        <a:buClrTx/>
                        <a:buSzTx/>
                        <a:buFontTx/>
                        <a:buNone/>
                        <a:tabLst/>
                        <a:defRPr/>
                      </a:pPr>
                      <a:r>
                        <a:rPr lang="en-IE" sz="800" b="1" i="0" u="none" strike="noStrike" dirty="0">
                          <a:solidFill>
                            <a:schemeClr val="tx1"/>
                          </a:solidFill>
                          <a:effectLst/>
                          <a:latin typeface="Arial" panose="020B0604020202020204" pitchFamily="34" charset="0"/>
                        </a:rPr>
                        <a:t>Evidence full compliance</a:t>
                      </a:r>
                    </a:p>
                    <a:p>
                      <a:pPr algn="ctr" fontAlgn="t"/>
                      <a:endParaRPr lang="en-IE" sz="800" b="1" i="0" u="none" strike="noStrike" dirty="0">
                        <a:solidFill>
                          <a:schemeClr val="tx1"/>
                        </a:solidFill>
                        <a:effectLst/>
                        <a:latin typeface="Arial" panose="020B0604020202020204" pitchFamily="34" charset="0"/>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t"/>
                      <a:endParaRPr lang="en-IE" sz="800" b="1" i="0" u="none" strike="noStrike" dirty="0">
                        <a:solidFill>
                          <a:schemeClr val="tx1"/>
                        </a:solidFill>
                        <a:effectLst/>
                        <a:latin typeface="Arial" panose="020B0604020202020204" pitchFamily="34" charset="0"/>
                      </a:endParaRPr>
                    </a:p>
                    <a:p>
                      <a:pPr algn="ctr" fontAlgn="t"/>
                      <a:r>
                        <a:rPr lang="en-IE" sz="800" b="1" i="0" u="none" strike="noStrike" dirty="0">
                          <a:solidFill>
                            <a:schemeClr val="tx1"/>
                          </a:solidFill>
                          <a:effectLst/>
                          <a:latin typeface="Arial" panose="020B0604020202020204" pitchFamily="34" charset="0"/>
                        </a:rPr>
                        <a:t>100%</a:t>
                      </a:r>
                    </a:p>
                    <a:p>
                      <a:pPr marL="0" marR="0" lvl="0" indent="0" algn="ctr" defTabSz="914400" eaLnBrk="1" fontAlgn="t" latinLnBrk="0" hangingPunct="1">
                        <a:lnSpc>
                          <a:spcPct val="100000"/>
                        </a:lnSpc>
                        <a:spcBef>
                          <a:spcPts val="0"/>
                        </a:spcBef>
                        <a:spcAft>
                          <a:spcPts val="0"/>
                        </a:spcAft>
                        <a:buClrTx/>
                        <a:buSzTx/>
                        <a:buFontTx/>
                        <a:buNone/>
                        <a:tabLst/>
                        <a:defRPr/>
                      </a:pPr>
                      <a:r>
                        <a:rPr lang="en-IE" sz="800" b="1" i="0" u="none" strike="noStrike" dirty="0">
                          <a:solidFill>
                            <a:schemeClr val="tx1"/>
                          </a:solidFill>
                          <a:effectLst/>
                          <a:latin typeface="Arial" panose="020B0604020202020204" pitchFamily="34" charset="0"/>
                        </a:rPr>
                        <a:t>Evidence full compliance</a:t>
                      </a:r>
                    </a:p>
                    <a:p>
                      <a:pPr algn="ctr" fontAlgn="t"/>
                      <a:endParaRPr lang="en-IE" sz="800" b="1" i="0" u="none" strike="noStrike" dirty="0">
                        <a:solidFill>
                          <a:schemeClr val="tx1"/>
                        </a:solidFill>
                        <a:effectLst/>
                        <a:latin typeface="Arial" panose="020B0604020202020204" pitchFamily="34" charset="0"/>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t"/>
                      <a:endParaRPr lang="en-IE" sz="800" b="1" i="0" u="none" strike="noStrike" dirty="0">
                        <a:solidFill>
                          <a:schemeClr val="tx1"/>
                        </a:solidFill>
                        <a:effectLst/>
                        <a:latin typeface="Arial" panose="020B0604020202020204" pitchFamily="34" charset="0"/>
                      </a:endParaRPr>
                    </a:p>
                    <a:p>
                      <a:pPr algn="ctr" fontAlgn="t"/>
                      <a:r>
                        <a:rPr lang="en-IE" sz="800" b="1" i="0" u="none" strike="noStrike" dirty="0">
                          <a:solidFill>
                            <a:schemeClr val="tx1"/>
                          </a:solidFill>
                          <a:effectLst/>
                          <a:latin typeface="Arial" panose="020B0604020202020204" pitchFamily="34" charset="0"/>
                        </a:rPr>
                        <a:t>50%</a:t>
                      </a:r>
                    </a:p>
                    <a:p>
                      <a:pPr marL="0" marR="0" lvl="0" indent="0" algn="ctr" defTabSz="914400" eaLnBrk="1" fontAlgn="t" latinLnBrk="0" hangingPunct="1">
                        <a:lnSpc>
                          <a:spcPct val="100000"/>
                        </a:lnSpc>
                        <a:spcBef>
                          <a:spcPts val="0"/>
                        </a:spcBef>
                        <a:spcAft>
                          <a:spcPts val="0"/>
                        </a:spcAft>
                        <a:buClrTx/>
                        <a:buSzTx/>
                        <a:buFontTx/>
                        <a:buNone/>
                        <a:tabLst/>
                        <a:defRPr/>
                      </a:pPr>
                      <a:r>
                        <a:rPr lang="en-IE" sz="800" b="1" i="0" u="none" strike="noStrike" dirty="0">
                          <a:solidFill>
                            <a:schemeClr val="tx1"/>
                          </a:solidFill>
                          <a:effectLst/>
                          <a:latin typeface="Arial" panose="020B0604020202020204" pitchFamily="34" charset="0"/>
                        </a:rPr>
                        <a:t>Evidence full compliance</a:t>
                      </a:r>
                    </a:p>
                    <a:p>
                      <a:pPr algn="ctr" fontAlgn="t"/>
                      <a:endParaRPr lang="en-IE" sz="800" b="1" i="0" u="none" strike="noStrike" dirty="0">
                        <a:solidFill>
                          <a:schemeClr val="tx1"/>
                        </a:solidFill>
                        <a:effectLst/>
                        <a:latin typeface="Arial" panose="020B0604020202020204" pitchFamily="34" charset="0"/>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t"/>
                      <a:endParaRPr lang="en-IE" sz="800" b="1" i="0" u="none" strike="noStrike" dirty="0">
                        <a:solidFill>
                          <a:schemeClr val="tx1"/>
                        </a:solidFill>
                        <a:effectLst/>
                        <a:latin typeface="Arial" panose="020B0604020202020204" pitchFamily="34" charset="0"/>
                      </a:endParaRPr>
                    </a:p>
                    <a:p>
                      <a:pPr algn="ctr" fontAlgn="t"/>
                      <a:r>
                        <a:rPr lang="en-IE" sz="800" b="1" i="0" u="none" strike="noStrike" dirty="0">
                          <a:solidFill>
                            <a:schemeClr val="tx1"/>
                          </a:solidFill>
                          <a:effectLst/>
                          <a:latin typeface="Arial" panose="020B0604020202020204" pitchFamily="34" charset="0"/>
                        </a:rPr>
                        <a:t>100%</a:t>
                      </a:r>
                    </a:p>
                    <a:p>
                      <a:pPr marL="0" marR="0" lvl="0" indent="0" algn="ctr" defTabSz="914400" eaLnBrk="1" fontAlgn="t" latinLnBrk="0" hangingPunct="1">
                        <a:lnSpc>
                          <a:spcPct val="100000"/>
                        </a:lnSpc>
                        <a:spcBef>
                          <a:spcPts val="0"/>
                        </a:spcBef>
                        <a:spcAft>
                          <a:spcPts val="0"/>
                        </a:spcAft>
                        <a:buClrTx/>
                        <a:buSzTx/>
                        <a:buFontTx/>
                        <a:buNone/>
                        <a:tabLst/>
                        <a:defRPr/>
                      </a:pPr>
                      <a:r>
                        <a:rPr lang="en-IE" sz="800" b="1" i="0" u="none" strike="noStrike" dirty="0">
                          <a:solidFill>
                            <a:schemeClr val="tx1"/>
                          </a:solidFill>
                          <a:effectLst/>
                          <a:latin typeface="Arial" panose="020B0604020202020204" pitchFamily="34" charset="0"/>
                        </a:rPr>
                        <a:t>Evidence full compliance</a:t>
                      </a:r>
                    </a:p>
                    <a:p>
                      <a:pPr algn="ctr" fontAlgn="t"/>
                      <a:endParaRPr lang="en-IE" sz="800" b="1" i="0" u="none" strike="noStrike" dirty="0">
                        <a:solidFill>
                          <a:schemeClr val="tx1"/>
                        </a:solidFill>
                        <a:effectLst/>
                        <a:latin typeface="Arial" panose="020B0604020202020204" pitchFamily="34" charset="0"/>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t"/>
                      <a:endParaRPr lang="en-IE" sz="800" b="1" i="0" u="none" strike="noStrike" dirty="0">
                        <a:solidFill>
                          <a:schemeClr val="tx1"/>
                        </a:solidFill>
                        <a:effectLst/>
                        <a:latin typeface="Arial" panose="020B0604020202020204" pitchFamily="34" charset="0"/>
                      </a:endParaRPr>
                    </a:p>
                    <a:p>
                      <a:pPr algn="ctr" fontAlgn="t"/>
                      <a:r>
                        <a:rPr lang="en-IE" sz="800" b="1" i="0" u="none" strike="noStrike" dirty="0">
                          <a:solidFill>
                            <a:schemeClr val="tx1"/>
                          </a:solidFill>
                          <a:effectLst/>
                          <a:latin typeface="Arial" panose="020B0604020202020204" pitchFamily="34" charset="0"/>
                        </a:rPr>
                        <a:t>100%</a:t>
                      </a:r>
                    </a:p>
                    <a:p>
                      <a:pPr marL="0" marR="0" lvl="0" indent="0" algn="ctr" defTabSz="914400" eaLnBrk="1" fontAlgn="t" latinLnBrk="0" hangingPunct="1">
                        <a:lnSpc>
                          <a:spcPct val="100000"/>
                        </a:lnSpc>
                        <a:spcBef>
                          <a:spcPts val="0"/>
                        </a:spcBef>
                        <a:spcAft>
                          <a:spcPts val="0"/>
                        </a:spcAft>
                        <a:buClrTx/>
                        <a:buSzTx/>
                        <a:buFontTx/>
                        <a:buNone/>
                        <a:tabLst/>
                        <a:defRPr/>
                      </a:pPr>
                      <a:r>
                        <a:rPr lang="en-IE" sz="800" b="1" i="0" u="none" strike="noStrike" dirty="0">
                          <a:solidFill>
                            <a:schemeClr val="tx1"/>
                          </a:solidFill>
                          <a:effectLst/>
                          <a:latin typeface="Arial" panose="020B0604020202020204" pitchFamily="34" charset="0"/>
                        </a:rPr>
                        <a:t>Evidence full compliance</a:t>
                      </a:r>
                    </a:p>
                    <a:p>
                      <a:pPr algn="ctr" fontAlgn="t"/>
                      <a:endParaRPr lang="en-IE" sz="800" b="1" i="0" u="none" strike="noStrike" dirty="0">
                        <a:solidFill>
                          <a:schemeClr val="tx1"/>
                        </a:solidFill>
                        <a:effectLst/>
                        <a:latin typeface="Arial" panose="020B0604020202020204" pitchFamily="34" charset="0"/>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t"/>
                      <a:endParaRPr lang="en-IE" sz="800" b="1" i="0" u="none" strike="noStrike" dirty="0">
                        <a:solidFill>
                          <a:schemeClr val="tx1"/>
                        </a:solidFill>
                        <a:effectLst/>
                        <a:latin typeface="Arial" panose="020B0604020202020204" pitchFamily="34" charset="0"/>
                      </a:endParaRPr>
                    </a:p>
                    <a:p>
                      <a:pPr algn="ctr" fontAlgn="t"/>
                      <a:r>
                        <a:rPr lang="en-IE" sz="800" b="1" i="0" u="none" strike="noStrike" dirty="0">
                          <a:solidFill>
                            <a:schemeClr val="tx1"/>
                          </a:solidFill>
                          <a:effectLst/>
                          <a:latin typeface="Arial" panose="020B0604020202020204" pitchFamily="34" charset="0"/>
                        </a:rPr>
                        <a:t>79%</a:t>
                      </a:r>
                    </a:p>
                    <a:p>
                      <a:pPr marL="0" marR="0" lvl="0" indent="0" algn="ctr" defTabSz="914400" eaLnBrk="1" fontAlgn="t" latinLnBrk="0" hangingPunct="1">
                        <a:lnSpc>
                          <a:spcPct val="100000"/>
                        </a:lnSpc>
                        <a:spcBef>
                          <a:spcPts val="0"/>
                        </a:spcBef>
                        <a:spcAft>
                          <a:spcPts val="0"/>
                        </a:spcAft>
                        <a:buClrTx/>
                        <a:buSzTx/>
                        <a:buFontTx/>
                        <a:buNone/>
                        <a:tabLst/>
                        <a:defRPr/>
                      </a:pPr>
                      <a:r>
                        <a:rPr lang="en-IE" sz="800" b="1" i="0" u="none" strike="noStrike" dirty="0">
                          <a:solidFill>
                            <a:schemeClr val="tx1"/>
                          </a:solidFill>
                          <a:effectLst/>
                          <a:latin typeface="Arial" panose="020B0604020202020204" pitchFamily="34" charset="0"/>
                        </a:rPr>
                        <a:t>Evidence full compliance</a:t>
                      </a:r>
                    </a:p>
                    <a:p>
                      <a:pPr algn="ctr" fontAlgn="t"/>
                      <a:endParaRPr lang="en-IE" sz="800" b="1" i="0" u="none" strike="noStrike" dirty="0">
                        <a:solidFill>
                          <a:schemeClr val="tx1"/>
                        </a:solidFill>
                        <a:effectLst/>
                        <a:latin typeface="Arial" panose="020B0604020202020204" pitchFamily="34" charset="0"/>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t"/>
                      <a:endParaRPr lang="en-IE" sz="800" b="1" i="0" u="none" strike="noStrike" dirty="0">
                        <a:solidFill>
                          <a:schemeClr val="tx1"/>
                        </a:solidFill>
                        <a:effectLst/>
                        <a:latin typeface="Arial" panose="020B0604020202020204" pitchFamily="34" charset="0"/>
                      </a:endParaRPr>
                    </a:p>
                    <a:p>
                      <a:pPr algn="ctr" fontAlgn="t"/>
                      <a:r>
                        <a:rPr lang="en-IE" sz="800" b="1" i="0" u="none" strike="noStrike" dirty="0">
                          <a:solidFill>
                            <a:schemeClr val="tx1"/>
                          </a:solidFill>
                          <a:effectLst/>
                          <a:latin typeface="Arial" panose="020B0604020202020204" pitchFamily="34" charset="0"/>
                        </a:rPr>
                        <a:t>100%</a:t>
                      </a:r>
                    </a:p>
                    <a:p>
                      <a:pPr marL="0" marR="0" lvl="0" indent="0" algn="ctr" defTabSz="914400" eaLnBrk="1" fontAlgn="t" latinLnBrk="0" hangingPunct="1">
                        <a:lnSpc>
                          <a:spcPct val="100000"/>
                        </a:lnSpc>
                        <a:spcBef>
                          <a:spcPts val="0"/>
                        </a:spcBef>
                        <a:spcAft>
                          <a:spcPts val="0"/>
                        </a:spcAft>
                        <a:buClrTx/>
                        <a:buSzTx/>
                        <a:buFontTx/>
                        <a:buNone/>
                        <a:tabLst/>
                        <a:defRPr/>
                      </a:pPr>
                      <a:r>
                        <a:rPr lang="en-IE" sz="800" b="1" i="0" u="none" strike="noStrike" dirty="0">
                          <a:solidFill>
                            <a:schemeClr val="tx1"/>
                          </a:solidFill>
                          <a:effectLst/>
                          <a:latin typeface="Arial" panose="020B0604020202020204" pitchFamily="34" charset="0"/>
                        </a:rPr>
                        <a:t>Evidence full compliance</a:t>
                      </a:r>
                    </a:p>
                    <a:p>
                      <a:pPr algn="ctr" fontAlgn="t"/>
                      <a:endParaRPr lang="en-IE" sz="800" b="1" i="0" u="none" strike="noStrike" dirty="0">
                        <a:solidFill>
                          <a:schemeClr val="tx1"/>
                        </a:solidFill>
                        <a:effectLst/>
                        <a:latin typeface="Arial" panose="020B0604020202020204" pitchFamily="34" charset="0"/>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fontAlgn="t"/>
                      <a:endParaRPr lang="en-IE" sz="800" b="1" i="0" u="none" strike="noStrike" dirty="0">
                        <a:solidFill>
                          <a:schemeClr val="tx1"/>
                        </a:solidFill>
                        <a:effectLst/>
                        <a:latin typeface="Arial" panose="020B0604020202020204" pitchFamily="34" charset="0"/>
                      </a:endParaRPr>
                    </a:p>
                    <a:p>
                      <a:pPr algn="ctr" fontAlgn="t"/>
                      <a:r>
                        <a:rPr lang="en-IE" sz="800" b="1" i="0" u="none" strike="noStrike" dirty="0">
                          <a:solidFill>
                            <a:schemeClr val="tx1"/>
                          </a:solidFill>
                          <a:effectLst/>
                          <a:latin typeface="Arial" panose="020B0604020202020204" pitchFamily="34" charset="0"/>
                        </a:rPr>
                        <a:t>71%</a:t>
                      </a:r>
                    </a:p>
                    <a:p>
                      <a:pPr algn="ctr" fontAlgn="t"/>
                      <a:r>
                        <a:rPr lang="en-IE" sz="800" b="1" i="0" u="none" strike="noStrike" dirty="0">
                          <a:solidFill>
                            <a:schemeClr val="tx1"/>
                          </a:solidFill>
                          <a:effectLst/>
                          <a:latin typeface="Arial" panose="020B0604020202020204" pitchFamily="34" charset="0"/>
                        </a:rPr>
                        <a:t>Evidence full compliance</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11783474"/>
                  </a:ext>
                </a:extLst>
              </a:tr>
            </a:tbl>
          </a:graphicData>
        </a:graphic>
      </p:graphicFrame>
    </p:spTree>
    <p:extLst>
      <p:ext uri="{BB962C8B-B14F-4D97-AF65-F5344CB8AC3E}">
        <p14:creationId xmlns:p14="http://schemas.microsoft.com/office/powerpoint/2010/main" val="1375089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lang="en-IE" dirty="0"/>
              <a:t>Summary of Findings</a:t>
            </a:r>
            <a:endParaRPr spc="-20" dirty="0"/>
          </a:p>
        </p:txBody>
      </p:sp>
      <p:graphicFrame>
        <p:nvGraphicFramePr>
          <p:cNvPr id="3" name="Table 2"/>
          <p:cNvGraphicFramePr>
            <a:graphicFrameLocks noGrp="1"/>
          </p:cNvGraphicFramePr>
          <p:nvPr>
            <p:extLst>
              <p:ext uri="{D42A27DB-BD31-4B8C-83A1-F6EECF244321}">
                <p14:modId xmlns:p14="http://schemas.microsoft.com/office/powerpoint/2010/main" val="3425730368"/>
              </p:ext>
            </p:extLst>
          </p:nvPr>
        </p:nvGraphicFramePr>
        <p:xfrm>
          <a:off x="281276" y="2343150"/>
          <a:ext cx="8305800" cy="2590800"/>
        </p:xfrm>
        <a:graphic>
          <a:graphicData uri="http://schemas.openxmlformats.org/drawingml/2006/table">
            <a:tbl>
              <a:tblPr firstRow="1" bandRow="1">
                <a:tableStyleId>{5C22544A-7EE6-4342-B048-85BDC9FD1C3A}</a:tableStyleId>
              </a:tblPr>
              <a:tblGrid>
                <a:gridCol w="8305800">
                  <a:extLst>
                    <a:ext uri="{9D8B030D-6E8A-4147-A177-3AD203B41FA5}">
                      <a16:colId xmlns:a16="http://schemas.microsoft.com/office/drawing/2014/main" val="361165049"/>
                    </a:ext>
                  </a:extLst>
                </a:gridCol>
              </a:tblGrid>
              <a:tr h="1835789">
                <a:tc>
                  <a:txBody>
                    <a:bodyPr/>
                    <a:lstStyle/>
                    <a:p>
                      <a:pPr marL="0" marR="0" lvl="0" indent="0" defTabSz="914400" eaLnBrk="1" fontAlgn="auto" latinLnBrk="0" hangingPunct="1">
                        <a:lnSpc>
                          <a:spcPct val="100000"/>
                        </a:lnSpc>
                        <a:spcBef>
                          <a:spcPts val="0"/>
                        </a:spcBef>
                        <a:spcAft>
                          <a:spcPts val="600"/>
                        </a:spcAft>
                        <a:buClr>
                          <a:srgbClr val="006152"/>
                        </a:buClr>
                        <a:buSzPct val="100000"/>
                        <a:buFont typeface="+mj-lt"/>
                        <a:buNone/>
                        <a:tabLst/>
                        <a:defRPr/>
                      </a:pPr>
                      <a:r>
                        <a:rPr lang="en-IE" sz="1400" b="1" baseline="0" dirty="0">
                          <a:solidFill>
                            <a:schemeClr val="tx1"/>
                          </a:solidFill>
                          <a:latin typeface="Arial" panose="020B0604020202020204" pitchFamily="34" charset="0"/>
                          <a:cs typeface="Arial" panose="020B0604020202020204" pitchFamily="34" charset="0"/>
                        </a:rPr>
                        <a:t>Reasons for findings of non or partial compliance:</a:t>
                      </a:r>
                      <a:endParaRPr lang="en-IE" sz="1400" b="0" baseline="0" dirty="0">
                        <a:solidFill>
                          <a:schemeClr val="tx1"/>
                        </a:solidFill>
                        <a:latin typeface="Arial" panose="020B0604020202020204" pitchFamily="34" charset="0"/>
                        <a:cs typeface="Arial" panose="020B0604020202020204" pitchFamily="34" charset="0"/>
                      </a:endParaRPr>
                    </a:p>
                    <a:p>
                      <a:pPr marL="342900" indent="-342900">
                        <a:lnSpc>
                          <a:spcPct val="100000"/>
                        </a:lnSpc>
                        <a:spcAft>
                          <a:spcPts val="600"/>
                        </a:spcAft>
                        <a:buClr>
                          <a:srgbClr val="006152"/>
                        </a:buClr>
                        <a:buSzPct val="100000"/>
                        <a:buFont typeface="+mj-lt"/>
                        <a:buAutoNum type="arabicPeriod"/>
                      </a:pPr>
                      <a:r>
                        <a:rPr lang="en-IE" sz="1400" b="0" baseline="0" dirty="0">
                          <a:solidFill>
                            <a:schemeClr val="tx1"/>
                          </a:solidFill>
                          <a:latin typeface="Arial" panose="020B0604020202020204" pitchFamily="34" charset="0"/>
                          <a:cs typeface="Arial" panose="020B0604020202020204" pitchFamily="34" charset="0"/>
                        </a:rPr>
                        <a:t>Of the six services operating as Relevant Services, only two risk assessments could evidence sufficient consideration of child safeguarding risk. </a:t>
                      </a:r>
                    </a:p>
                    <a:p>
                      <a:pPr marL="358775" indent="-358775">
                        <a:lnSpc>
                          <a:spcPct val="100000"/>
                        </a:lnSpc>
                        <a:spcAft>
                          <a:spcPts val="600"/>
                        </a:spcAft>
                        <a:buClr>
                          <a:srgbClr val="006152"/>
                        </a:buClr>
                        <a:buSzPct val="100000"/>
                        <a:buFont typeface="+mj-lt"/>
                        <a:buNone/>
                      </a:pPr>
                      <a:r>
                        <a:rPr lang="en-IE" sz="1400" b="0" baseline="0" dirty="0">
                          <a:solidFill>
                            <a:schemeClr val="tx1"/>
                          </a:solidFill>
                          <a:latin typeface="Arial" panose="020B0604020202020204" pitchFamily="34" charset="0"/>
                          <a:cs typeface="Arial" panose="020B0604020202020204" pitchFamily="34" charset="0"/>
                        </a:rPr>
                        <a:t>       * Of the eight non-relevant services checked, six had completed a risk assessment for their service as best practice.</a:t>
                      </a:r>
                    </a:p>
                    <a:p>
                      <a:pPr marL="342900" indent="-342900">
                        <a:lnSpc>
                          <a:spcPct val="100000"/>
                        </a:lnSpc>
                        <a:spcAft>
                          <a:spcPts val="600"/>
                        </a:spcAft>
                        <a:buClr>
                          <a:srgbClr val="006152"/>
                        </a:buClr>
                        <a:buSzPct val="100000"/>
                        <a:buFont typeface="+mj-lt"/>
                        <a:buAutoNum type="arabicPeriod"/>
                      </a:pPr>
                      <a:endParaRPr lang="en-IE" sz="1400" b="0" baseline="0" dirty="0">
                        <a:solidFill>
                          <a:schemeClr val="tx1"/>
                        </a:solidFill>
                        <a:latin typeface="Arial" panose="020B0604020202020204" pitchFamily="34" charset="0"/>
                        <a:cs typeface="Arial" panose="020B0604020202020204" pitchFamily="34" charset="0"/>
                      </a:endParaRPr>
                    </a:p>
                    <a:p>
                      <a:pPr marL="358775" indent="-358775">
                        <a:lnSpc>
                          <a:spcPct val="100000"/>
                        </a:lnSpc>
                        <a:spcAft>
                          <a:spcPts val="600"/>
                        </a:spcAft>
                        <a:buClr>
                          <a:srgbClr val="006152"/>
                        </a:buClr>
                        <a:buSzPct val="100000"/>
                        <a:buFont typeface="+mj-lt"/>
                        <a:buNone/>
                      </a:pPr>
                      <a:r>
                        <a:rPr lang="en-IE" sz="1400" b="0" baseline="0" dirty="0">
                          <a:solidFill>
                            <a:srgbClr val="006152"/>
                          </a:solidFill>
                          <a:latin typeface="Arial" panose="020B0604020202020204" pitchFamily="34" charset="0"/>
                          <a:cs typeface="Arial" panose="020B0604020202020204" pitchFamily="34" charset="0"/>
                        </a:rPr>
                        <a:t>2.</a:t>
                      </a:r>
                      <a:r>
                        <a:rPr lang="en-IE" sz="1400" b="0" baseline="0" dirty="0">
                          <a:solidFill>
                            <a:schemeClr val="tx1"/>
                          </a:solidFill>
                          <a:latin typeface="Arial" panose="020B0604020202020204" pitchFamily="34" charset="0"/>
                          <a:cs typeface="Arial" panose="020B0604020202020204" pitchFamily="34" charset="0"/>
                        </a:rPr>
                        <a:t>    A number of the services who used the </a:t>
                      </a:r>
                      <a:r>
                        <a:rPr lang="en-IE" sz="1400" b="0" baseline="0" dirty="0">
                          <a:solidFill>
                            <a:schemeClr val="tx1"/>
                          </a:solidFill>
                          <a:latin typeface="Arial" panose="020B0604020202020204" pitchFamily="34" charset="0"/>
                          <a:cs typeface="Arial" panose="020B0604020202020204" pitchFamily="34" charset="0"/>
                          <a:hlinkClick r:id="rId3"/>
                        </a:rPr>
                        <a:t>HSE Child Safeguarding Risk Assessment Template</a:t>
                      </a:r>
                      <a:r>
                        <a:rPr lang="en-IE" sz="1400" b="0" baseline="0" dirty="0">
                          <a:solidFill>
                            <a:schemeClr val="tx1"/>
                          </a:solidFill>
                          <a:latin typeface="Arial" panose="020B0604020202020204" pitchFamily="34" charset="0"/>
                          <a:cs typeface="Arial" panose="020B0604020202020204" pitchFamily="34" charset="0"/>
                        </a:rPr>
                        <a:t> did not edit the template appropriately. This led to some services having documented risks that were not actually relevant to the service at all.   </a:t>
                      </a:r>
                    </a:p>
                  </a:txBody>
                  <a:tcPr>
                    <a:noFill/>
                  </a:tcPr>
                </a:tc>
                <a:extLst>
                  <a:ext uri="{0D108BD9-81ED-4DB2-BD59-A6C34878D82A}">
                    <a16:rowId xmlns:a16="http://schemas.microsoft.com/office/drawing/2014/main" val="1632709619"/>
                  </a:ext>
                </a:extLst>
              </a:tr>
              <a:tr h="221611">
                <a:tc>
                  <a:txBody>
                    <a:bodyPr/>
                    <a:lstStyle/>
                    <a:p>
                      <a:endParaRPr lang="en-IE" sz="1200" dirty="0">
                        <a:solidFill>
                          <a:schemeClr val="tx1"/>
                        </a:solidFill>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1906514490"/>
                  </a:ext>
                </a:extLst>
              </a:tr>
            </a:tbl>
          </a:graphicData>
        </a:graphic>
      </p:graphicFrame>
      <p:graphicFrame>
        <p:nvGraphicFramePr>
          <p:cNvPr id="4" name="Table 3">
            <a:extLst>
              <a:ext uri="{FF2B5EF4-FFF2-40B4-BE49-F238E27FC236}">
                <a16:creationId xmlns:a16="http://schemas.microsoft.com/office/drawing/2014/main" id="{73361583-C110-C88C-A2FE-2139330E857F}"/>
              </a:ext>
            </a:extLst>
          </p:cNvPr>
          <p:cNvGraphicFramePr>
            <a:graphicFrameLocks noGrp="1"/>
          </p:cNvGraphicFramePr>
          <p:nvPr>
            <p:extLst>
              <p:ext uri="{D42A27DB-BD31-4B8C-83A1-F6EECF244321}">
                <p14:modId xmlns:p14="http://schemas.microsoft.com/office/powerpoint/2010/main" val="615893545"/>
              </p:ext>
            </p:extLst>
          </p:nvPr>
        </p:nvGraphicFramePr>
        <p:xfrm>
          <a:off x="269240" y="1047750"/>
          <a:ext cx="8839200" cy="1219200"/>
        </p:xfrm>
        <a:graphic>
          <a:graphicData uri="http://schemas.openxmlformats.org/drawingml/2006/table">
            <a:tbl>
              <a:tblPr firstRow="1" bandRow="1">
                <a:tableStyleId>{5C22544A-7EE6-4342-B048-85BDC9FD1C3A}</a:tableStyleId>
              </a:tblPr>
              <a:tblGrid>
                <a:gridCol w="8839200">
                  <a:extLst>
                    <a:ext uri="{9D8B030D-6E8A-4147-A177-3AD203B41FA5}">
                      <a16:colId xmlns:a16="http://schemas.microsoft.com/office/drawing/2014/main" val="361165049"/>
                    </a:ext>
                  </a:extLst>
                </a:gridCol>
              </a:tblGrid>
              <a:tr h="812873">
                <a:tc>
                  <a:txBody>
                    <a:bodyPr/>
                    <a:lstStyle/>
                    <a:p>
                      <a:pPr marL="0" indent="0">
                        <a:lnSpc>
                          <a:spcPct val="100000"/>
                        </a:lnSpc>
                        <a:buClr>
                          <a:srgbClr val="006152"/>
                        </a:buClr>
                        <a:buFont typeface="Arial" panose="020B0604020202020204" pitchFamily="34" charset="0"/>
                        <a:buNone/>
                      </a:pPr>
                      <a:r>
                        <a:rPr lang="en-IE" sz="1400" b="0" strike="noStrike" baseline="0" dirty="0">
                          <a:solidFill>
                            <a:schemeClr val="tx1"/>
                          </a:solidFill>
                          <a:latin typeface="Arial" panose="020B0604020202020204" pitchFamily="34" charset="0"/>
                          <a:cs typeface="Arial" panose="020B0604020202020204" pitchFamily="34" charset="0"/>
                        </a:rPr>
                        <a:t>Good levels of </a:t>
                      </a:r>
                      <a:r>
                        <a:rPr lang="en-IE" sz="1400" b="0" baseline="0" dirty="0">
                          <a:solidFill>
                            <a:schemeClr val="tx1"/>
                          </a:solidFill>
                          <a:latin typeface="Arial" panose="020B0604020202020204" pitchFamily="34" charset="0"/>
                          <a:cs typeface="Arial" panose="020B0604020202020204" pitchFamily="34" charset="0"/>
                        </a:rPr>
                        <a:t>compliance were noted overall, particularly in relation to HSE Policy requirements such as training, record keeping and reporting procedures. Most findings of partial or non-compliance related to legislative requirements under the Children Act 2015, such as, child safeguarding risk assessments, procedures for appointing relevant persons and Child Safeguarding Statement review timeframes.</a:t>
                      </a:r>
                    </a:p>
                  </a:txBody>
                  <a:tcPr>
                    <a:noFill/>
                  </a:tcPr>
                </a:tc>
                <a:extLst>
                  <a:ext uri="{0D108BD9-81ED-4DB2-BD59-A6C34878D82A}">
                    <a16:rowId xmlns:a16="http://schemas.microsoft.com/office/drawing/2014/main" val="1632709619"/>
                  </a:ext>
                </a:extLst>
              </a:tr>
              <a:tr h="235996">
                <a:tc>
                  <a:txBody>
                    <a:bodyPr/>
                    <a:lstStyle/>
                    <a:p>
                      <a:endParaRPr lang="en-IE" sz="1200" dirty="0">
                        <a:solidFill>
                          <a:schemeClr val="tx1"/>
                        </a:solidFill>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1906514490"/>
                  </a:ext>
                </a:extLst>
              </a:tr>
            </a:tbl>
          </a:graphicData>
        </a:graphic>
      </p:graphicFrame>
    </p:spTree>
    <p:extLst>
      <p:ext uri="{BB962C8B-B14F-4D97-AF65-F5344CB8AC3E}">
        <p14:creationId xmlns:p14="http://schemas.microsoft.com/office/powerpoint/2010/main" val="32632111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2DB5AF-00CF-537B-86C2-0F632F025AF2}"/>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E6803402-7E0B-87BF-CDB1-23F20767E9CA}"/>
              </a:ext>
            </a:extLst>
          </p:cNvPr>
          <p:cNvSpPr txBox="1">
            <a:spLocks noGrp="1"/>
          </p:cNvSpPr>
          <p:nvPr>
            <p:ph type="title"/>
          </p:nvPr>
        </p:nvSpPr>
        <p:spPr>
          <a:xfrm>
            <a:off x="1211376" y="243916"/>
            <a:ext cx="8077200" cy="751488"/>
          </a:xfrm>
          <a:prstGeom prst="rect">
            <a:avLst/>
          </a:prstGeom>
        </p:spPr>
        <p:txBody>
          <a:bodyPr vert="horz" wrap="square" lIns="0" tIns="12700" rIns="0" bIns="0" rtlCol="0">
            <a:spAutoFit/>
          </a:bodyPr>
          <a:lstStyle/>
          <a:p>
            <a:pPr marL="12700">
              <a:lnSpc>
                <a:spcPct val="100000"/>
              </a:lnSpc>
              <a:spcBef>
                <a:spcPts val="100"/>
              </a:spcBef>
            </a:pPr>
            <a:r>
              <a:rPr lang="en-IE" dirty="0"/>
              <a:t>Summary of Findings | </a:t>
            </a:r>
            <a:r>
              <a:rPr lang="en-IE" sz="1200" dirty="0"/>
              <a:t>Reasons for findings of non or partial compliance </a:t>
            </a:r>
            <a:r>
              <a:rPr lang="en-IE" dirty="0"/>
              <a:t/>
            </a:r>
            <a:br>
              <a:rPr lang="en-IE" dirty="0"/>
            </a:br>
            <a:endParaRPr spc="-20" dirty="0"/>
          </a:p>
        </p:txBody>
      </p:sp>
      <p:graphicFrame>
        <p:nvGraphicFramePr>
          <p:cNvPr id="3" name="Table 2">
            <a:extLst>
              <a:ext uri="{FF2B5EF4-FFF2-40B4-BE49-F238E27FC236}">
                <a16:creationId xmlns:a16="http://schemas.microsoft.com/office/drawing/2014/main" id="{D158DC41-32CA-A847-8FA5-0DF34348B64D}"/>
              </a:ext>
            </a:extLst>
          </p:cNvPr>
          <p:cNvGraphicFramePr>
            <a:graphicFrameLocks noGrp="1"/>
          </p:cNvGraphicFramePr>
          <p:nvPr>
            <p:extLst>
              <p:ext uri="{D42A27DB-BD31-4B8C-83A1-F6EECF244321}">
                <p14:modId xmlns:p14="http://schemas.microsoft.com/office/powerpoint/2010/main" val="3028748570"/>
              </p:ext>
            </p:extLst>
          </p:nvPr>
        </p:nvGraphicFramePr>
        <p:xfrm>
          <a:off x="304800" y="1047750"/>
          <a:ext cx="8077200" cy="4665145"/>
        </p:xfrm>
        <a:graphic>
          <a:graphicData uri="http://schemas.openxmlformats.org/drawingml/2006/table">
            <a:tbl>
              <a:tblPr firstRow="1" bandRow="1">
                <a:tableStyleId>{5C22544A-7EE6-4342-B048-85BDC9FD1C3A}</a:tableStyleId>
              </a:tblPr>
              <a:tblGrid>
                <a:gridCol w="8077200">
                  <a:extLst>
                    <a:ext uri="{9D8B030D-6E8A-4147-A177-3AD203B41FA5}">
                      <a16:colId xmlns:a16="http://schemas.microsoft.com/office/drawing/2014/main" val="361165049"/>
                    </a:ext>
                  </a:extLst>
                </a:gridCol>
              </a:tblGrid>
              <a:tr h="3057724">
                <a:tc>
                  <a:txBody>
                    <a:bodyPr/>
                    <a:lstStyle/>
                    <a:p>
                      <a:pPr marL="0" indent="0">
                        <a:lnSpc>
                          <a:spcPct val="150000"/>
                        </a:lnSpc>
                        <a:spcAft>
                          <a:spcPts val="0"/>
                        </a:spcAft>
                        <a:buFont typeface="Arial" panose="020B0604020202020204" pitchFamily="34" charset="0"/>
                        <a:buNone/>
                      </a:pPr>
                      <a:endParaRPr lang="en-IE" sz="1200" b="1" baseline="0" dirty="0">
                        <a:solidFill>
                          <a:schemeClr val="tx1"/>
                        </a:solidFill>
                        <a:latin typeface="Arial" panose="020B0604020202020204" pitchFamily="34" charset="0"/>
                        <a:cs typeface="Arial" panose="020B0604020202020204" pitchFamily="34" charset="0"/>
                      </a:endParaRPr>
                    </a:p>
                    <a:p>
                      <a:pPr marL="342900" indent="-342900">
                        <a:lnSpc>
                          <a:spcPct val="100000"/>
                        </a:lnSpc>
                        <a:spcAft>
                          <a:spcPts val="600"/>
                        </a:spcAft>
                        <a:buClr>
                          <a:srgbClr val="006152"/>
                        </a:buClr>
                        <a:buFont typeface="+mj-lt"/>
                        <a:buAutoNum type="arabicPeriod" startAt="3"/>
                      </a:pPr>
                      <a:r>
                        <a:rPr lang="en-IE" sz="1400" b="0" baseline="0" dirty="0">
                          <a:solidFill>
                            <a:schemeClr val="tx1"/>
                          </a:solidFill>
                          <a:latin typeface="Arial" panose="020B0604020202020204" pitchFamily="34" charset="0"/>
                          <a:cs typeface="Arial" panose="020B0604020202020204" pitchFamily="34" charset="0"/>
                        </a:rPr>
                        <a:t>Not all services could evidence that the risk </a:t>
                      </a:r>
                      <a:r>
                        <a:rPr lang="en-IE" sz="1400" b="0" baseline="0" dirty="0" smtClean="0">
                          <a:solidFill>
                            <a:schemeClr val="tx1"/>
                          </a:solidFill>
                          <a:latin typeface="Arial" panose="020B0604020202020204" pitchFamily="34" charset="0"/>
                          <a:cs typeface="Arial" panose="020B0604020202020204" pitchFamily="34" charset="0"/>
                        </a:rPr>
                        <a:t>assessments </a:t>
                      </a:r>
                      <a:r>
                        <a:rPr lang="en-IE" sz="1400" b="0" baseline="0" dirty="0">
                          <a:solidFill>
                            <a:schemeClr val="tx1"/>
                          </a:solidFill>
                          <a:latin typeface="Arial" panose="020B0604020202020204" pitchFamily="34" charset="0"/>
                          <a:cs typeface="Arial" panose="020B0604020202020204" pitchFamily="34" charset="0"/>
                        </a:rPr>
                        <a:t>that they had completed were service specific and applicable to their service. </a:t>
                      </a:r>
                    </a:p>
                    <a:p>
                      <a:pPr marL="0" indent="0">
                        <a:lnSpc>
                          <a:spcPct val="100000"/>
                        </a:lnSpc>
                        <a:spcAft>
                          <a:spcPts val="600"/>
                        </a:spcAft>
                        <a:buClr>
                          <a:srgbClr val="006152"/>
                        </a:buClr>
                        <a:buFont typeface="+mj-lt"/>
                        <a:buNone/>
                      </a:pPr>
                      <a:endParaRPr lang="en-IE" sz="1400" b="0" baseline="0" dirty="0">
                        <a:solidFill>
                          <a:schemeClr val="tx1"/>
                        </a:solidFill>
                        <a:latin typeface="Arial" panose="020B0604020202020204" pitchFamily="34" charset="0"/>
                        <a:cs typeface="Arial" panose="020B0604020202020204" pitchFamily="34" charset="0"/>
                      </a:endParaRPr>
                    </a:p>
                    <a:p>
                      <a:pPr marL="342900" indent="-342900">
                        <a:lnSpc>
                          <a:spcPct val="100000"/>
                        </a:lnSpc>
                        <a:spcAft>
                          <a:spcPts val="600"/>
                        </a:spcAft>
                        <a:buClr>
                          <a:srgbClr val="006152"/>
                        </a:buClr>
                        <a:buFont typeface="+mj-lt"/>
                        <a:buAutoNum type="arabicPeriod" startAt="4"/>
                      </a:pPr>
                      <a:r>
                        <a:rPr lang="en-IE" sz="1400" b="0" baseline="0" dirty="0">
                          <a:solidFill>
                            <a:schemeClr val="tx1"/>
                          </a:solidFill>
                          <a:latin typeface="Arial" panose="020B0604020202020204" pitchFamily="34" charset="0"/>
                          <a:cs typeface="Arial" panose="020B0604020202020204" pitchFamily="34" charset="0"/>
                        </a:rPr>
                        <a:t>Three of the six Relevant Services did not review their Child Safeguarding Statements (CSSs) within the timeframe required in the legislation.  </a:t>
                      </a:r>
                    </a:p>
                    <a:p>
                      <a:pPr marL="228600" indent="-228600">
                        <a:lnSpc>
                          <a:spcPct val="100000"/>
                        </a:lnSpc>
                        <a:spcAft>
                          <a:spcPts val="600"/>
                        </a:spcAft>
                        <a:buClr>
                          <a:srgbClr val="006152"/>
                        </a:buClr>
                        <a:buFont typeface="+mj-lt"/>
                        <a:buAutoNum type="arabicPeriod" startAt="4"/>
                      </a:pPr>
                      <a:endParaRPr lang="en-IE" sz="100" b="0" baseline="0" dirty="0">
                        <a:solidFill>
                          <a:schemeClr val="tx1"/>
                        </a:solidFill>
                        <a:latin typeface="Arial" panose="020B0604020202020204" pitchFamily="34" charset="0"/>
                        <a:cs typeface="Arial" panose="020B0604020202020204" pitchFamily="34" charset="0"/>
                      </a:endParaRPr>
                    </a:p>
                    <a:p>
                      <a:pPr marL="342900" indent="-342900">
                        <a:lnSpc>
                          <a:spcPct val="100000"/>
                        </a:lnSpc>
                        <a:spcBef>
                          <a:spcPts val="600"/>
                        </a:spcBef>
                        <a:spcAft>
                          <a:spcPts val="600"/>
                        </a:spcAft>
                        <a:buClr>
                          <a:srgbClr val="006152"/>
                        </a:buClr>
                        <a:buFont typeface="+mj-lt"/>
                        <a:buAutoNum type="arabicPeriod" startAt="4"/>
                      </a:pPr>
                      <a:r>
                        <a:rPr lang="en-IE" sz="1400" b="0" baseline="0" dirty="0">
                          <a:solidFill>
                            <a:schemeClr val="tx1"/>
                          </a:solidFill>
                          <a:latin typeface="Arial" panose="020B0604020202020204" pitchFamily="34" charset="0"/>
                          <a:cs typeface="Arial" panose="020B0604020202020204" pitchFamily="34" charset="0"/>
                        </a:rPr>
                        <a:t>A number of overarching Child Safeguarding Statements (i.e. developed above individual service level) did not include risks specifically related to the PCSW service. For example, a CSS developed at Community Healthcare Network (CHN) level did not consider any risk related to the PCSW service and a CSS developed at IHA level did not name or list the PCSW service in the description of its activities.    </a:t>
                      </a:r>
                    </a:p>
                    <a:p>
                      <a:pPr marL="0" indent="0">
                        <a:lnSpc>
                          <a:spcPct val="150000"/>
                        </a:lnSpc>
                        <a:spcAft>
                          <a:spcPts val="600"/>
                        </a:spcAft>
                        <a:buFont typeface="Arial" panose="020B0604020202020204" pitchFamily="34" charset="0"/>
                        <a:buNone/>
                      </a:pPr>
                      <a:endParaRPr lang="en-IE" sz="1600" b="1" baseline="0" dirty="0">
                        <a:solidFill>
                          <a:schemeClr val="tx1"/>
                        </a:solidFill>
                        <a:latin typeface="Arial" panose="020B0604020202020204" pitchFamily="34" charset="0"/>
                        <a:cs typeface="Arial" panose="020B0604020202020204" pitchFamily="34" charset="0"/>
                      </a:endParaRPr>
                    </a:p>
                    <a:p>
                      <a:pPr marL="0" indent="0">
                        <a:lnSpc>
                          <a:spcPct val="150000"/>
                        </a:lnSpc>
                        <a:buFont typeface="Arial" panose="020B0604020202020204" pitchFamily="34" charset="0"/>
                        <a:buNone/>
                      </a:pPr>
                      <a:endParaRPr lang="en-IE" sz="600" b="0" baseline="0" dirty="0">
                        <a:solidFill>
                          <a:schemeClr val="tx1"/>
                        </a:solidFill>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1632709619"/>
                  </a:ext>
                </a:extLst>
              </a:tr>
              <a:tr h="1114225">
                <a:tc>
                  <a:txBody>
                    <a:bodyPr/>
                    <a:lstStyle/>
                    <a:p>
                      <a:endParaRPr lang="en-IE" sz="1200" dirty="0">
                        <a:solidFill>
                          <a:schemeClr val="tx1"/>
                        </a:solidFill>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1906514490"/>
                  </a:ext>
                </a:extLst>
              </a:tr>
            </a:tbl>
          </a:graphicData>
        </a:graphic>
      </p:graphicFrame>
    </p:spTree>
    <p:extLst>
      <p:ext uri="{BB962C8B-B14F-4D97-AF65-F5344CB8AC3E}">
        <p14:creationId xmlns:p14="http://schemas.microsoft.com/office/powerpoint/2010/main" val="17831866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lang="en-IE" dirty="0"/>
              <a:t>Suggestions for Improvement  </a:t>
            </a:r>
            <a:endParaRPr spc="-20" dirty="0">
              <a:solidFill>
                <a:srgbClr val="FF0000"/>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3563275782"/>
              </p:ext>
            </p:extLst>
          </p:nvPr>
        </p:nvGraphicFramePr>
        <p:xfrm>
          <a:off x="228600" y="1270538"/>
          <a:ext cx="8153401" cy="3886200"/>
        </p:xfrm>
        <a:graphic>
          <a:graphicData uri="http://schemas.openxmlformats.org/drawingml/2006/table">
            <a:tbl>
              <a:tblPr firstRow="1" bandRow="1">
                <a:tableStyleId>{5C22544A-7EE6-4342-B048-85BDC9FD1C3A}</a:tableStyleId>
              </a:tblPr>
              <a:tblGrid>
                <a:gridCol w="8153401">
                  <a:extLst>
                    <a:ext uri="{9D8B030D-6E8A-4147-A177-3AD203B41FA5}">
                      <a16:colId xmlns:a16="http://schemas.microsoft.com/office/drawing/2014/main" val="361165049"/>
                    </a:ext>
                  </a:extLst>
                </a:gridCol>
              </a:tblGrid>
              <a:tr h="3652479">
                <a:tc>
                  <a:txBody>
                    <a:bodyPr/>
                    <a:lstStyle/>
                    <a:p>
                      <a:pPr marL="342900" indent="-342900">
                        <a:lnSpc>
                          <a:spcPct val="100000"/>
                        </a:lnSpc>
                        <a:spcAft>
                          <a:spcPts val="600"/>
                        </a:spcAft>
                        <a:buClr>
                          <a:srgbClr val="006152"/>
                        </a:buClr>
                        <a:buFont typeface="+mj-lt"/>
                        <a:buAutoNum type="arabicPeriod"/>
                      </a:pPr>
                      <a:r>
                        <a:rPr lang="en-IE" sz="1400" b="1" baseline="0" dirty="0">
                          <a:solidFill>
                            <a:schemeClr val="tx1"/>
                          </a:solidFill>
                          <a:latin typeface="Arial" panose="020B0604020202020204" pitchFamily="34" charset="0"/>
                          <a:cs typeface="Arial" panose="020B0604020202020204" pitchFamily="34" charset="0"/>
                        </a:rPr>
                        <a:t>Use HSE Child Safeguarding Risk Assessment Guidance and associated templates from </a:t>
                      </a:r>
                      <a:r>
                        <a:rPr lang="en-IE" sz="1400" b="0" baseline="0" dirty="0">
                          <a:solidFill>
                            <a:schemeClr val="tx1"/>
                          </a:solidFill>
                          <a:latin typeface="Arial" panose="020B0604020202020204" pitchFamily="34" charset="0"/>
                          <a:cs typeface="Arial" panose="020B0604020202020204" pitchFamily="34" charset="0"/>
                          <a:hlinkClick r:id="rId2"/>
                        </a:rPr>
                        <a:t>www.hse.ie/childrenfirst</a:t>
                      </a:r>
                      <a:r>
                        <a:rPr lang="en-IE" sz="1400" b="0" baseline="0" dirty="0">
                          <a:solidFill>
                            <a:schemeClr val="tx1"/>
                          </a:solidFill>
                          <a:latin typeface="Arial" panose="020B0604020202020204" pitchFamily="34" charset="0"/>
                          <a:cs typeface="Arial" panose="020B0604020202020204" pitchFamily="34" charset="0"/>
                        </a:rPr>
                        <a:t> </a:t>
                      </a:r>
                      <a:r>
                        <a:rPr lang="en-IE" sz="1400" b="1" baseline="0" dirty="0">
                          <a:solidFill>
                            <a:schemeClr val="tx1"/>
                          </a:solidFill>
                          <a:latin typeface="Arial" panose="020B0604020202020204" pitchFamily="34" charset="0"/>
                          <a:cs typeface="Arial" panose="020B0604020202020204" pitchFamily="34" charset="0"/>
                        </a:rPr>
                        <a:t>appropriately. </a:t>
                      </a:r>
                      <a:r>
                        <a:rPr lang="en-IE" sz="1400" b="0" baseline="0" dirty="0">
                          <a:solidFill>
                            <a:schemeClr val="tx1"/>
                          </a:solidFill>
                          <a:latin typeface="Arial" panose="020B0604020202020204" pitchFamily="34" charset="0"/>
                          <a:cs typeface="Arial" panose="020B0604020202020204" pitchFamily="34" charset="0"/>
                        </a:rPr>
                        <a:t>Ensure that they are customised and made specific to your service and that all risks not applicable to your service are deleted. Risk Assessments should be service specific; it is just as important to delete content from the template as it is to include it.  </a:t>
                      </a:r>
                    </a:p>
                    <a:p>
                      <a:pPr marL="0" indent="0">
                        <a:lnSpc>
                          <a:spcPct val="100000"/>
                        </a:lnSpc>
                        <a:spcAft>
                          <a:spcPts val="600"/>
                        </a:spcAft>
                        <a:buClr>
                          <a:srgbClr val="006152"/>
                        </a:buClr>
                        <a:buFont typeface="+mj-lt"/>
                        <a:buNone/>
                      </a:pPr>
                      <a:endParaRPr lang="en-IE" sz="1400" b="0" baseline="0" dirty="0">
                        <a:solidFill>
                          <a:schemeClr val="tx1"/>
                        </a:solidFill>
                        <a:latin typeface="Arial" panose="020B0604020202020204" pitchFamily="34" charset="0"/>
                        <a:cs typeface="Arial" panose="020B0604020202020204" pitchFamily="34" charset="0"/>
                      </a:endParaRPr>
                    </a:p>
                    <a:p>
                      <a:pPr marL="342900" indent="-342900">
                        <a:lnSpc>
                          <a:spcPct val="100000"/>
                        </a:lnSpc>
                        <a:spcAft>
                          <a:spcPts val="600"/>
                        </a:spcAft>
                        <a:buClr>
                          <a:srgbClr val="006152"/>
                        </a:buClr>
                        <a:buFont typeface="+mj-lt"/>
                        <a:buAutoNum type="arabicPeriod" startAt="2"/>
                      </a:pPr>
                      <a:r>
                        <a:rPr lang="en-IE" sz="1400" b="1" baseline="0" dirty="0">
                          <a:solidFill>
                            <a:schemeClr val="tx1"/>
                          </a:solidFill>
                          <a:latin typeface="Arial" panose="020B0604020202020204" pitchFamily="34" charset="0"/>
                          <a:cs typeface="Arial" panose="020B0604020202020204" pitchFamily="34" charset="0"/>
                        </a:rPr>
                        <a:t>Identify </a:t>
                      </a:r>
                      <a:r>
                        <a:rPr lang="en-IE" sz="1400" b="1" i="0" u="sng" baseline="0" dirty="0">
                          <a:solidFill>
                            <a:schemeClr val="tx1"/>
                          </a:solidFill>
                          <a:latin typeface="Arial" panose="020B0604020202020204" pitchFamily="34" charset="0"/>
                          <a:cs typeface="Arial" panose="020B0604020202020204" pitchFamily="34" charset="0"/>
                        </a:rPr>
                        <a:t>all</a:t>
                      </a:r>
                      <a:r>
                        <a:rPr lang="en-IE" sz="1400" b="1" baseline="0" dirty="0">
                          <a:solidFill>
                            <a:schemeClr val="tx1"/>
                          </a:solidFill>
                          <a:latin typeface="Arial" panose="020B0604020202020204" pitchFamily="34" charset="0"/>
                          <a:cs typeface="Arial" panose="020B0604020202020204" pitchFamily="34" charset="0"/>
                        </a:rPr>
                        <a:t> Service Specific Risks if using the </a:t>
                      </a:r>
                      <a:r>
                        <a:rPr lang="en-IE" sz="1400" b="0" baseline="0" dirty="0">
                          <a:solidFill>
                            <a:schemeClr val="tx1"/>
                          </a:solidFill>
                          <a:latin typeface="Arial" panose="020B0604020202020204" pitchFamily="34" charset="0"/>
                          <a:cs typeface="Arial" panose="020B0604020202020204" pitchFamily="34" charset="0"/>
                          <a:hlinkClick r:id="rId3"/>
                        </a:rPr>
                        <a:t>HSE Child Safeguarding Risk Assessment Template</a:t>
                      </a:r>
                      <a:r>
                        <a:rPr lang="en-IE" sz="1400" b="0" baseline="0" dirty="0">
                          <a:solidFill>
                            <a:schemeClr val="tx1"/>
                          </a:solidFill>
                          <a:latin typeface="Arial" panose="020B0604020202020204" pitchFamily="34" charset="0"/>
                          <a:cs typeface="Arial" panose="020B0604020202020204" pitchFamily="34" charset="0"/>
                        </a:rPr>
                        <a:t>. As well as deleting risks that are not applicable, it is equally important if using a standard template that risks </a:t>
                      </a:r>
                      <a:r>
                        <a:rPr lang="en-IE" sz="1400" b="0" u="sng" baseline="0" dirty="0">
                          <a:solidFill>
                            <a:schemeClr val="tx1"/>
                          </a:solidFill>
                          <a:latin typeface="Arial" panose="020B0604020202020204" pitchFamily="34" charset="0"/>
                          <a:cs typeface="Arial" panose="020B0604020202020204" pitchFamily="34" charset="0"/>
                        </a:rPr>
                        <a:t>specific to your service </a:t>
                      </a:r>
                      <a:r>
                        <a:rPr lang="en-IE" sz="1400" b="0" baseline="0" dirty="0">
                          <a:solidFill>
                            <a:schemeClr val="tx1"/>
                          </a:solidFill>
                          <a:latin typeface="Arial" panose="020B0604020202020204" pitchFamily="34" charset="0"/>
                          <a:cs typeface="Arial" panose="020B0604020202020204" pitchFamily="34" charset="0"/>
                        </a:rPr>
                        <a:t>are included and consideration is given to risks that may not be included in the standard</a:t>
                      </a:r>
                      <a:r>
                        <a:rPr lang="en-IE" sz="1400" b="0" strike="noStrike" baseline="0" dirty="0">
                          <a:solidFill>
                            <a:schemeClr val="tx1"/>
                          </a:solidFill>
                          <a:latin typeface="Arial" panose="020B0604020202020204" pitchFamily="34" charset="0"/>
                          <a:cs typeface="Arial" panose="020B0604020202020204" pitchFamily="34" charset="0"/>
                        </a:rPr>
                        <a:t> template.</a:t>
                      </a:r>
                      <a:endParaRPr lang="en-IE" sz="1400" b="0" strike="sngStrike" baseline="0" dirty="0">
                        <a:solidFill>
                          <a:srgbClr val="FF0000"/>
                        </a:solidFill>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1632709619"/>
                  </a:ext>
                </a:extLst>
              </a:tr>
              <a:tr h="233721">
                <a:tc>
                  <a:txBody>
                    <a:bodyPr/>
                    <a:lstStyle/>
                    <a:p>
                      <a:endParaRPr lang="en-IE" sz="100" dirty="0">
                        <a:solidFill>
                          <a:schemeClr val="tx1"/>
                        </a:solidFill>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1906514490"/>
                  </a:ext>
                </a:extLst>
              </a:tr>
            </a:tbl>
          </a:graphicData>
        </a:graphic>
      </p:graphicFrame>
    </p:spTree>
    <p:extLst>
      <p:ext uri="{BB962C8B-B14F-4D97-AF65-F5344CB8AC3E}">
        <p14:creationId xmlns:p14="http://schemas.microsoft.com/office/powerpoint/2010/main" val="24134728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16E41D-A8B6-C83E-74D0-A897563BB7D5}"/>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99CA0D85-4033-376D-2041-8558EC66DF0B}"/>
              </a:ext>
            </a:extLst>
          </p:cNvPr>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lang="en-IE" dirty="0"/>
              <a:t>Suggestions for Improvement  </a:t>
            </a:r>
            <a:endParaRPr spc="-20" dirty="0">
              <a:solidFill>
                <a:srgbClr val="FF0000"/>
              </a:solidFill>
            </a:endParaRPr>
          </a:p>
        </p:txBody>
      </p:sp>
      <p:graphicFrame>
        <p:nvGraphicFramePr>
          <p:cNvPr id="3" name="Table 2">
            <a:extLst>
              <a:ext uri="{FF2B5EF4-FFF2-40B4-BE49-F238E27FC236}">
                <a16:creationId xmlns:a16="http://schemas.microsoft.com/office/drawing/2014/main" id="{8B178B91-FE7E-FCD3-EB6B-B2A961B55460}"/>
              </a:ext>
            </a:extLst>
          </p:cNvPr>
          <p:cNvGraphicFramePr>
            <a:graphicFrameLocks noGrp="1"/>
          </p:cNvGraphicFramePr>
          <p:nvPr>
            <p:extLst>
              <p:ext uri="{D42A27DB-BD31-4B8C-83A1-F6EECF244321}">
                <p14:modId xmlns:p14="http://schemas.microsoft.com/office/powerpoint/2010/main" val="3212598839"/>
              </p:ext>
            </p:extLst>
          </p:nvPr>
        </p:nvGraphicFramePr>
        <p:xfrm>
          <a:off x="304800" y="1200150"/>
          <a:ext cx="8145974" cy="3581400"/>
        </p:xfrm>
        <a:graphic>
          <a:graphicData uri="http://schemas.openxmlformats.org/drawingml/2006/table">
            <a:tbl>
              <a:tblPr firstRow="1" bandRow="1">
                <a:tableStyleId>{5C22544A-7EE6-4342-B048-85BDC9FD1C3A}</a:tableStyleId>
              </a:tblPr>
              <a:tblGrid>
                <a:gridCol w="8145974">
                  <a:extLst>
                    <a:ext uri="{9D8B030D-6E8A-4147-A177-3AD203B41FA5}">
                      <a16:colId xmlns:a16="http://schemas.microsoft.com/office/drawing/2014/main" val="361165049"/>
                    </a:ext>
                  </a:extLst>
                </a:gridCol>
              </a:tblGrid>
              <a:tr h="3366010">
                <a:tc>
                  <a:txBody>
                    <a:bodyPr/>
                    <a:lstStyle/>
                    <a:p>
                      <a:pPr marL="0" indent="0">
                        <a:lnSpc>
                          <a:spcPct val="150000"/>
                        </a:lnSpc>
                        <a:spcAft>
                          <a:spcPts val="600"/>
                        </a:spcAft>
                        <a:buClr>
                          <a:srgbClr val="006152"/>
                        </a:buClr>
                        <a:buFont typeface="+mj-lt"/>
                        <a:buNone/>
                      </a:pPr>
                      <a:endParaRPr lang="en-IE" sz="100" b="0" baseline="0" dirty="0">
                        <a:solidFill>
                          <a:schemeClr val="tx1"/>
                        </a:solidFill>
                        <a:latin typeface="Arial" panose="020B0604020202020204" pitchFamily="34" charset="0"/>
                        <a:cs typeface="Arial" panose="020B0604020202020204" pitchFamily="34" charset="0"/>
                      </a:endParaRPr>
                    </a:p>
                    <a:p>
                      <a:pPr marL="342900" indent="-342900">
                        <a:lnSpc>
                          <a:spcPct val="100000"/>
                        </a:lnSpc>
                        <a:spcAft>
                          <a:spcPts val="600"/>
                        </a:spcAft>
                        <a:buClr>
                          <a:srgbClr val="006152"/>
                        </a:buClr>
                        <a:buFont typeface="+mj-lt"/>
                        <a:buAutoNum type="arabicPeriod" startAt="3"/>
                      </a:pPr>
                      <a:r>
                        <a:rPr lang="en-IE" sz="1400" b="1" baseline="0" dirty="0">
                          <a:solidFill>
                            <a:schemeClr val="tx1"/>
                          </a:solidFill>
                          <a:latin typeface="Arial" panose="020B0604020202020204" pitchFamily="34" charset="0"/>
                          <a:cs typeface="Arial" panose="020B0604020202020204" pitchFamily="34" charset="0"/>
                        </a:rPr>
                        <a:t>All services, including Non-Relevant Services should complete a risk assessment and have a CSS as best practice. </a:t>
                      </a:r>
                      <a:r>
                        <a:rPr lang="en-IE" sz="1400" b="0" baseline="0" dirty="0">
                          <a:solidFill>
                            <a:schemeClr val="tx1"/>
                          </a:solidFill>
                          <a:latin typeface="Arial" panose="020B0604020202020204" pitchFamily="34" charset="0"/>
                          <a:cs typeface="Arial" panose="020B0604020202020204" pitchFamily="34" charset="0"/>
                        </a:rPr>
                        <a:t>Although the legislation does not require this, best practice (as per the HSE CPW policy) is for all services to consider ways that harm may come </a:t>
                      </a:r>
                      <a:r>
                        <a:rPr lang="en-IE" sz="1400" b="0" baseline="0">
                          <a:solidFill>
                            <a:schemeClr val="tx1"/>
                          </a:solidFill>
                          <a:latin typeface="Arial" panose="020B0604020202020204" pitchFamily="34" charset="0"/>
                          <a:cs typeface="Arial" panose="020B0604020202020204" pitchFamily="34" charset="0"/>
                        </a:rPr>
                        <a:t>to </a:t>
                      </a:r>
                      <a:r>
                        <a:rPr lang="en-IE" sz="1400" b="0" baseline="0" smtClean="0">
                          <a:solidFill>
                            <a:schemeClr val="tx1"/>
                          </a:solidFill>
                          <a:latin typeface="Arial" panose="020B0604020202020204" pitchFamily="34" charset="0"/>
                          <a:cs typeface="Arial" panose="020B0604020202020204" pitchFamily="34" charset="0"/>
                        </a:rPr>
                        <a:t>a child </a:t>
                      </a:r>
                      <a:r>
                        <a:rPr lang="en-IE" sz="1400" b="0" baseline="0" dirty="0">
                          <a:solidFill>
                            <a:schemeClr val="tx1"/>
                          </a:solidFill>
                          <a:latin typeface="Arial" panose="020B0604020202020204" pitchFamily="34" charset="0"/>
                          <a:cs typeface="Arial" panose="020B0604020202020204" pitchFamily="34" charset="0"/>
                        </a:rPr>
                        <a:t>who may have some contact with your service, even if this is indirect contact. </a:t>
                      </a:r>
                    </a:p>
                    <a:p>
                      <a:pPr marL="0" indent="0">
                        <a:lnSpc>
                          <a:spcPct val="100000"/>
                        </a:lnSpc>
                        <a:spcAft>
                          <a:spcPts val="600"/>
                        </a:spcAft>
                        <a:buClr>
                          <a:srgbClr val="006152"/>
                        </a:buClr>
                        <a:buFont typeface="+mj-lt"/>
                        <a:buNone/>
                      </a:pPr>
                      <a:endParaRPr lang="en-IE" sz="1400" b="0" baseline="0" dirty="0">
                        <a:solidFill>
                          <a:schemeClr val="tx1"/>
                        </a:solidFill>
                        <a:latin typeface="Arial" panose="020B0604020202020204" pitchFamily="34" charset="0"/>
                        <a:cs typeface="Arial" panose="020B0604020202020204" pitchFamily="34" charset="0"/>
                      </a:endParaRPr>
                    </a:p>
                    <a:p>
                      <a:pPr marL="342900" indent="-342900">
                        <a:lnSpc>
                          <a:spcPct val="100000"/>
                        </a:lnSpc>
                        <a:spcAft>
                          <a:spcPts val="600"/>
                        </a:spcAft>
                        <a:buClr>
                          <a:srgbClr val="006152"/>
                        </a:buClr>
                        <a:buFont typeface="+mj-lt"/>
                        <a:buAutoNum type="arabicPeriod" startAt="4"/>
                      </a:pPr>
                      <a:r>
                        <a:rPr lang="en-IE" sz="1400" b="1" baseline="0" dirty="0">
                          <a:solidFill>
                            <a:schemeClr val="tx1"/>
                          </a:solidFill>
                          <a:latin typeface="Arial" panose="020B0604020202020204" pitchFamily="34" charset="0"/>
                          <a:cs typeface="Arial" panose="020B0604020202020204" pitchFamily="34" charset="0"/>
                        </a:rPr>
                        <a:t>Review Child Safeguarding Statements every 24 months, or, following any material change to which the Statement refers. </a:t>
                      </a:r>
                      <a:r>
                        <a:rPr lang="en-IE" sz="1400" b="0" baseline="0" dirty="0">
                          <a:solidFill>
                            <a:schemeClr val="tx1"/>
                          </a:solidFill>
                          <a:latin typeface="Arial" panose="020B0604020202020204" pitchFamily="34" charset="0"/>
                          <a:cs typeface="Arial" panose="020B0604020202020204" pitchFamily="34" charset="0"/>
                        </a:rPr>
                        <a:t>Services should consider possible mechanisms to ensure they are compliant with this requirement e.g. using the local CF committee or local CF Lead to remind services of the need to review their CSS in a timely manner.  </a:t>
                      </a:r>
                    </a:p>
                  </a:txBody>
                  <a:tcPr>
                    <a:noFill/>
                  </a:tcPr>
                </a:tc>
                <a:extLst>
                  <a:ext uri="{0D108BD9-81ED-4DB2-BD59-A6C34878D82A}">
                    <a16:rowId xmlns:a16="http://schemas.microsoft.com/office/drawing/2014/main" val="1632709619"/>
                  </a:ext>
                </a:extLst>
              </a:tr>
              <a:tr h="215390">
                <a:tc>
                  <a:txBody>
                    <a:bodyPr/>
                    <a:lstStyle/>
                    <a:p>
                      <a:endParaRPr lang="en-IE" sz="100" dirty="0">
                        <a:solidFill>
                          <a:schemeClr val="tx1"/>
                        </a:solidFill>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1906514490"/>
                  </a:ext>
                </a:extLst>
              </a:tr>
            </a:tbl>
          </a:graphicData>
        </a:graphic>
      </p:graphicFrame>
    </p:spTree>
    <p:extLst>
      <p:ext uri="{BB962C8B-B14F-4D97-AF65-F5344CB8AC3E}">
        <p14:creationId xmlns:p14="http://schemas.microsoft.com/office/powerpoint/2010/main" val="37451433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ctrTitle"/>
          </p:nvPr>
        </p:nvSpPr>
        <p:spPr>
          <a:xfrm>
            <a:off x="1986152" y="1978609"/>
            <a:ext cx="5171694" cy="505908"/>
          </a:xfrm>
          <a:prstGeom prst="rect">
            <a:avLst/>
          </a:prstGeom>
        </p:spPr>
        <p:txBody>
          <a:bodyPr vert="horz" wrap="square" lIns="0" tIns="13335" rIns="0" bIns="0" rtlCol="0">
            <a:spAutoFit/>
          </a:bodyPr>
          <a:lstStyle/>
          <a:p>
            <a:pPr algn="ctr">
              <a:lnSpc>
                <a:spcPct val="100000"/>
              </a:lnSpc>
              <a:spcBef>
                <a:spcPts val="105"/>
              </a:spcBef>
            </a:pPr>
            <a:r>
              <a:rPr lang="en-IE" sz="3200" dirty="0"/>
              <a:t>Breakdown of Findings</a:t>
            </a:r>
            <a:endParaRPr sz="1600" b="0" dirty="0"/>
          </a:p>
        </p:txBody>
      </p:sp>
    </p:spTree>
    <p:extLst>
      <p:ext uri="{BB962C8B-B14F-4D97-AF65-F5344CB8AC3E}">
        <p14:creationId xmlns:p14="http://schemas.microsoft.com/office/powerpoint/2010/main" val="36818896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5925</TotalTime>
  <Words>2179</Words>
  <Application>Microsoft Office PowerPoint</Application>
  <PresentationFormat>On-screen Show (16:9)</PresentationFormat>
  <Paragraphs>318</Paragraphs>
  <Slides>20</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PowerPoint Presentation</vt:lpstr>
      <vt:lpstr>Services selected for Compliance Check</vt:lpstr>
      <vt:lpstr>Overview of Findings</vt:lpstr>
      <vt:lpstr>Overview of Findings</vt:lpstr>
      <vt:lpstr>Summary of Findings</vt:lpstr>
      <vt:lpstr>Summary of Findings | Reasons for findings of non or partial compliance  </vt:lpstr>
      <vt:lpstr>Suggestions for Improvement  </vt:lpstr>
      <vt:lpstr>Suggestions for Improvement  </vt:lpstr>
      <vt:lpstr>Breakdown of Findings</vt:lpstr>
      <vt:lpstr>PowerPoint Presentation</vt:lpstr>
      <vt:lpstr>Child Safeguarding Statement | Legislative Requirements </vt:lpstr>
      <vt:lpstr>Child Safeguarding Statement | Display</vt:lpstr>
      <vt:lpstr>Child Safeguarding Statement | Furnished and made available </vt:lpstr>
      <vt:lpstr>Child Safeguarding Statement | Review </vt:lpstr>
      <vt:lpstr>Child Protection &amp; Welfare Policy | Appendix 3 or equivalent </vt:lpstr>
      <vt:lpstr>Mandatory Training | 'An Introduction to Children First' 3 yearly </vt:lpstr>
      <vt:lpstr>Child Protection &amp; Welfare Records | Record Management</vt:lpstr>
      <vt:lpstr>CP&amp;W Concerns | Reporting Procedure</vt:lpstr>
      <vt:lpstr>Level One Compliance | Self-Audit Checklist </vt:lpstr>
      <vt:lpstr>Please direct queries to: HSE Children First National Office childrenfirst@hse.ie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Proofreading Academy Student</dc:creator>
  <cp:lastModifiedBy>Eileen OBrien13</cp:lastModifiedBy>
  <cp:revision>264</cp:revision>
  <cp:lastPrinted>2024-09-12T10:19:21Z</cp:lastPrinted>
  <dcterms:created xsi:type="dcterms:W3CDTF">2024-01-17T14:37:24Z</dcterms:created>
  <dcterms:modified xsi:type="dcterms:W3CDTF">2025-11-12T15:02:40Z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2023-12-20T00:00:00Z</vt:filetime>
  </property>
  <property fmtid="{D5CDD505-2E9C-101B-9397-08002B2CF9AE}" pid="3" name="Creator">
    <vt:lpwstr>Microsoft® PowerPoint® 2016</vt:lpwstr>
  </property>
  <property fmtid="{D5CDD505-2E9C-101B-9397-08002B2CF9AE}" pid="4" name="LastSaved">
    <vt:filetime>2024-01-17T00:00:00Z</vt:filetime>
  </property>
  <property fmtid="{D5CDD505-2E9C-101B-9397-08002B2CF9AE}" pid="5" name="Producer">
    <vt:lpwstr>Microsoft® PowerPoint® 2016</vt:lpwstr>
  </property>
</Properties>
</file>