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88" r:id="rId2"/>
    <p:sldId id="257" r:id="rId3"/>
    <p:sldId id="298" r:id="rId4"/>
    <p:sldId id="294" r:id="rId5"/>
    <p:sldId id="283" r:id="rId6"/>
    <p:sldId id="297" r:id="rId7"/>
    <p:sldId id="291" r:id="rId8"/>
    <p:sldId id="295" r:id="rId9"/>
    <p:sldId id="287" r:id="rId10"/>
    <p:sldId id="268" r:id="rId11"/>
    <p:sldId id="269" r:id="rId12"/>
    <p:sldId id="270" r:id="rId13"/>
    <p:sldId id="272" r:id="rId14"/>
    <p:sldId id="273" r:id="rId15"/>
    <p:sldId id="274" r:id="rId16"/>
    <p:sldId id="275" r:id="rId17"/>
    <p:sldId id="276" r:id="rId18"/>
    <p:sldId id="277" r:id="rId19"/>
    <p:sldId id="278" r:id="rId20"/>
    <p:sldId id="296" r:id="rId21"/>
    <p:sldId id="266" r:id="rId22"/>
  </p:sldIdLst>
  <p:sldSz cx="9144000" cy="5143500" type="screen16x9"/>
  <p:notesSz cx="10234613" cy="70993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0AD47"/>
    <a:srgbClr val="006152"/>
    <a:srgbClr val="71A5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250" autoAdjust="0"/>
    <p:restoredTop sz="94660"/>
  </p:normalViewPr>
  <p:slideViewPr>
    <p:cSldViewPr>
      <p:cViewPr varScale="1">
        <p:scale>
          <a:sx n="125" d="100"/>
          <a:sy n="125" d="100"/>
        </p:scale>
        <p:origin x="123" y="51"/>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434999" cy="354965"/>
          </a:xfrm>
          <a:prstGeom prst="rect">
            <a:avLst/>
          </a:prstGeom>
        </p:spPr>
        <p:txBody>
          <a:bodyPr vert="horz" lIns="110935" tIns="55468" rIns="110935" bIns="55468" rtlCol="0"/>
          <a:lstStyle>
            <a:lvl1pPr algn="l">
              <a:defRPr sz="1500"/>
            </a:lvl1pPr>
          </a:lstStyle>
          <a:p>
            <a:endParaRPr lang="en-IE"/>
          </a:p>
        </p:txBody>
      </p:sp>
      <p:sp>
        <p:nvSpPr>
          <p:cNvPr id="3" name="Date Placeholder 2"/>
          <p:cNvSpPr>
            <a:spLocks noGrp="1"/>
          </p:cNvSpPr>
          <p:nvPr>
            <p:ph type="dt" idx="1"/>
          </p:nvPr>
        </p:nvSpPr>
        <p:spPr>
          <a:xfrm>
            <a:off x="5797838" y="1"/>
            <a:ext cx="4434999" cy="354965"/>
          </a:xfrm>
          <a:prstGeom prst="rect">
            <a:avLst/>
          </a:prstGeom>
        </p:spPr>
        <p:txBody>
          <a:bodyPr vert="horz" lIns="110935" tIns="55468" rIns="110935" bIns="55468" rtlCol="0"/>
          <a:lstStyle>
            <a:lvl1pPr algn="r">
              <a:defRPr sz="1500"/>
            </a:lvl1pPr>
          </a:lstStyle>
          <a:p>
            <a:fld id="{E444F275-E0FB-4B8B-9F61-D9C71C1E02DD}" type="datetimeFigureOut">
              <a:rPr lang="en-IE" smtClean="0"/>
              <a:t>29/01/2025</a:t>
            </a:fld>
            <a:endParaRPr lang="en-IE"/>
          </a:p>
        </p:txBody>
      </p:sp>
      <p:sp>
        <p:nvSpPr>
          <p:cNvPr id="4" name="Slide Image Placeholder 3"/>
          <p:cNvSpPr>
            <a:spLocks noGrp="1" noRot="1" noChangeAspect="1"/>
          </p:cNvSpPr>
          <p:nvPr>
            <p:ph type="sldImg" idx="2"/>
          </p:nvPr>
        </p:nvSpPr>
        <p:spPr>
          <a:xfrm>
            <a:off x="2987675" y="887413"/>
            <a:ext cx="4259263" cy="2397125"/>
          </a:xfrm>
          <a:prstGeom prst="rect">
            <a:avLst/>
          </a:prstGeom>
          <a:noFill/>
          <a:ln w="12700">
            <a:solidFill>
              <a:prstClr val="black"/>
            </a:solidFill>
          </a:ln>
        </p:spPr>
        <p:txBody>
          <a:bodyPr vert="horz" lIns="110935" tIns="55468" rIns="110935" bIns="55468" rtlCol="0" anchor="ctr"/>
          <a:lstStyle/>
          <a:p>
            <a:endParaRPr lang="en-IE"/>
          </a:p>
        </p:txBody>
      </p:sp>
      <p:sp>
        <p:nvSpPr>
          <p:cNvPr id="5" name="Notes Placeholder 4"/>
          <p:cNvSpPr>
            <a:spLocks noGrp="1"/>
          </p:cNvSpPr>
          <p:nvPr>
            <p:ph type="body" sz="quarter" idx="3"/>
          </p:nvPr>
        </p:nvSpPr>
        <p:spPr>
          <a:xfrm>
            <a:off x="1023462" y="3415991"/>
            <a:ext cx="8187690" cy="2795897"/>
          </a:xfrm>
          <a:prstGeom prst="rect">
            <a:avLst/>
          </a:prstGeom>
        </p:spPr>
        <p:txBody>
          <a:bodyPr vert="horz" lIns="110935" tIns="55468" rIns="110935" bIns="55468"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6744336"/>
            <a:ext cx="4434999" cy="354965"/>
          </a:xfrm>
          <a:prstGeom prst="rect">
            <a:avLst/>
          </a:prstGeom>
        </p:spPr>
        <p:txBody>
          <a:bodyPr vert="horz" lIns="110935" tIns="55468" rIns="110935" bIns="55468" rtlCol="0" anchor="b"/>
          <a:lstStyle>
            <a:lvl1pPr algn="l">
              <a:defRPr sz="1500"/>
            </a:lvl1pPr>
          </a:lstStyle>
          <a:p>
            <a:endParaRPr lang="en-IE"/>
          </a:p>
        </p:txBody>
      </p:sp>
      <p:sp>
        <p:nvSpPr>
          <p:cNvPr id="7" name="Slide Number Placeholder 6"/>
          <p:cNvSpPr>
            <a:spLocks noGrp="1"/>
          </p:cNvSpPr>
          <p:nvPr>
            <p:ph type="sldNum" sz="quarter" idx="5"/>
          </p:nvPr>
        </p:nvSpPr>
        <p:spPr>
          <a:xfrm>
            <a:off x="5797838" y="6744336"/>
            <a:ext cx="4434999" cy="354965"/>
          </a:xfrm>
          <a:prstGeom prst="rect">
            <a:avLst/>
          </a:prstGeom>
        </p:spPr>
        <p:txBody>
          <a:bodyPr vert="horz" lIns="110935" tIns="55468" rIns="110935" bIns="55468" rtlCol="0" anchor="b"/>
          <a:lstStyle>
            <a:lvl1pPr algn="r">
              <a:defRPr sz="1500"/>
            </a:lvl1pPr>
          </a:lstStyle>
          <a:p>
            <a:fld id="{05F2C560-EBDC-4F9F-9C38-97291AC4D482}" type="slidenum">
              <a:rPr lang="en-IE" smtClean="0"/>
              <a:t>‹#›</a:t>
            </a:fld>
            <a:endParaRPr lang="en-IE"/>
          </a:p>
        </p:txBody>
      </p:sp>
    </p:spTree>
    <p:extLst>
      <p:ext uri="{BB962C8B-B14F-4D97-AF65-F5344CB8AC3E}">
        <p14:creationId xmlns:p14="http://schemas.microsoft.com/office/powerpoint/2010/main" val="1136704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91440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smtClean="0">
                <a:ln>
                  <a:noFill/>
                </a:ln>
                <a:solidFill>
                  <a:sysClr val="windowText" lastClr="000000"/>
                </a:solidFill>
                <a:effectLst/>
                <a:uLnTx/>
                <a:uFillTx/>
              </a:rPr>
              <a:pPr marL="0" marR="0" lvl="0" indent="0" algn="r" defTabSz="914400" eaLnBrk="1" fontAlgn="auto" latinLnBrk="0" hangingPunct="1">
                <a:lnSpc>
                  <a:spcPct val="100000"/>
                </a:lnSpc>
                <a:spcBef>
                  <a:spcPts val="0"/>
                </a:spcBef>
                <a:spcAft>
                  <a:spcPts val="0"/>
                </a:spcAft>
                <a:buClrTx/>
                <a:buSzTx/>
                <a:buFontTx/>
                <a:buNone/>
                <a:tabLst/>
                <a:defRPr/>
              </a:pPr>
              <a:t>4</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51679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pPr marL="0" marR="0" lvl="0" indent="0" algn="r" defTabSz="1109350" eaLnBrk="1" fontAlgn="auto" latinLnBrk="0" hangingPunct="1">
              <a:lnSpc>
                <a:spcPct val="100000"/>
              </a:lnSpc>
              <a:spcBef>
                <a:spcPts val="0"/>
              </a:spcBef>
              <a:spcAft>
                <a:spcPts val="0"/>
              </a:spcAft>
              <a:buClrTx/>
              <a:buSzTx/>
              <a:buFontTx/>
              <a:buNone/>
              <a:tabLst/>
              <a:defRPr/>
            </a:pPr>
            <a:fld id="{05F2C560-EBDC-4F9F-9C38-97291AC4D482}" type="slidenum">
              <a:rPr kumimoji="0" lang="en-IE" sz="1500" b="0" i="0" u="none" strike="noStrike" kern="0" cap="none" spc="0" normalizeH="0" baseline="0" noProof="0">
                <a:ln>
                  <a:noFill/>
                </a:ln>
                <a:solidFill>
                  <a:sysClr val="windowText" lastClr="000000"/>
                </a:solidFill>
                <a:effectLst/>
                <a:uLnTx/>
                <a:uFillTx/>
              </a:rPr>
              <a:pPr marL="0" marR="0" lvl="0" indent="0" algn="r" defTabSz="1109350" eaLnBrk="1" fontAlgn="auto" latinLnBrk="0" hangingPunct="1">
                <a:lnSpc>
                  <a:spcPct val="100000"/>
                </a:lnSpc>
                <a:spcBef>
                  <a:spcPts val="0"/>
                </a:spcBef>
                <a:spcAft>
                  <a:spcPts val="0"/>
                </a:spcAft>
                <a:buClrTx/>
                <a:buSzTx/>
                <a:buFontTx/>
                <a:buNone/>
                <a:tabLst/>
                <a:defRPr/>
              </a:pPr>
              <a:t>20</a:t>
            </a:fld>
            <a:endParaRPr kumimoji="0" lang="en-IE" sz="15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5052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5</a:t>
            </a:fld>
            <a:endParaRPr lang="en-IE"/>
          </a:p>
        </p:txBody>
      </p:sp>
    </p:spTree>
    <p:extLst>
      <p:ext uri="{BB962C8B-B14F-4D97-AF65-F5344CB8AC3E}">
        <p14:creationId xmlns:p14="http://schemas.microsoft.com/office/powerpoint/2010/main" val="2806804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6</a:t>
            </a:fld>
            <a:endParaRPr lang="en-IE"/>
          </a:p>
        </p:txBody>
      </p:sp>
    </p:spTree>
    <p:extLst>
      <p:ext uri="{BB962C8B-B14F-4D97-AF65-F5344CB8AC3E}">
        <p14:creationId xmlns:p14="http://schemas.microsoft.com/office/powerpoint/2010/main" val="2077606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11</a:t>
            </a:fld>
            <a:endParaRPr lang="en-IE"/>
          </a:p>
        </p:txBody>
      </p:sp>
    </p:spTree>
    <p:extLst>
      <p:ext uri="{BB962C8B-B14F-4D97-AF65-F5344CB8AC3E}">
        <p14:creationId xmlns:p14="http://schemas.microsoft.com/office/powerpoint/2010/main" val="6062167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15</a:t>
            </a:fld>
            <a:endParaRPr lang="en-IE"/>
          </a:p>
        </p:txBody>
      </p:sp>
    </p:spTree>
    <p:extLst>
      <p:ext uri="{BB962C8B-B14F-4D97-AF65-F5344CB8AC3E}">
        <p14:creationId xmlns:p14="http://schemas.microsoft.com/office/powerpoint/2010/main" val="17932577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16</a:t>
            </a:fld>
            <a:endParaRPr lang="en-IE"/>
          </a:p>
        </p:txBody>
      </p:sp>
    </p:spTree>
    <p:extLst>
      <p:ext uri="{BB962C8B-B14F-4D97-AF65-F5344CB8AC3E}">
        <p14:creationId xmlns:p14="http://schemas.microsoft.com/office/powerpoint/2010/main" val="659220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17</a:t>
            </a:fld>
            <a:endParaRPr lang="en-IE"/>
          </a:p>
        </p:txBody>
      </p:sp>
    </p:spTree>
    <p:extLst>
      <p:ext uri="{BB962C8B-B14F-4D97-AF65-F5344CB8AC3E}">
        <p14:creationId xmlns:p14="http://schemas.microsoft.com/office/powerpoint/2010/main" val="5070835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18</a:t>
            </a:fld>
            <a:endParaRPr lang="en-IE"/>
          </a:p>
        </p:txBody>
      </p:sp>
    </p:spTree>
    <p:extLst>
      <p:ext uri="{BB962C8B-B14F-4D97-AF65-F5344CB8AC3E}">
        <p14:creationId xmlns:p14="http://schemas.microsoft.com/office/powerpoint/2010/main" val="3229089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05F2C560-EBDC-4F9F-9C38-97291AC4D482}" type="slidenum">
              <a:rPr lang="en-IE" smtClean="0"/>
              <a:t>19</a:t>
            </a:fld>
            <a:endParaRPr lang="en-IE"/>
          </a:p>
        </p:txBody>
      </p:sp>
    </p:spTree>
    <p:extLst>
      <p:ext uri="{BB962C8B-B14F-4D97-AF65-F5344CB8AC3E}">
        <p14:creationId xmlns:p14="http://schemas.microsoft.com/office/powerpoint/2010/main" val="41415139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pic>
        <p:nvPicPr>
          <p:cNvPr id="17" name="bg object 17"/>
          <p:cNvPicPr/>
          <p:nvPr/>
        </p:nvPicPr>
        <p:blipFill>
          <a:blip r:embed="rId3" cstate="print"/>
          <a:stretch>
            <a:fillRect/>
          </a:stretch>
        </p:blipFill>
        <p:spPr>
          <a:xfrm>
            <a:off x="0" y="1525524"/>
            <a:ext cx="6790943" cy="3617975"/>
          </a:xfrm>
          <a:prstGeom prst="rect">
            <a:avLst/>
          </a:prstGeom>
        </p:spPr>
      </p:pic>
      <p:sp>
        <p:nvSpPr>
          <p:cNvPr id="2" name="Holder 2"/>
          <p:cNvSpPr>
            <a:spLocks noGrp="1"/>
          </p:cNvSpPr>
          <p:nvPr>
            <p:ph type="ctrTitle"/>
          </p:nvPr>
        </p:nvSpPr>
        <p:spPr>
          <a:xfrm>
            <a:off x="1986152" y="1978609"/>
            <a:ext cx="5171694" cy="1008380"/>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subTitle" idx="4"/>
          </p:nvPr>
        </p:nvSpPr>
        <p:spPr>
          <a:xfrm>
            <a:off x="1371600" y="2880360"/>
            <a:ext cx="6400800" cy="128587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sz="half" idx="2"/>
          </p:nvPr>
        </p:nvSpPr>
        <p:spPr>
          <a:xfrm>
            <a:off x="457200" y="1183005"/>
            <a:ext cx="3977640" cy="339471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183005"/>
            <a:ext cx="3977640" cy="339471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00" b="1" i="0">
                <a:solidFill>
                  <a:schemeClr val="bg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9143999" cy="3798276"/>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1/29/2025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9143999" cy="5143498"/>
          </a:xfrm>
          <a:prstGeom prst="rect">
            <a:avLst/>
          </a:prstGeom>
        </p:spPr>
      </p:pic>
      <p:sp>
        <p:nvSpPr>
          <p:cNvPr id="2" name="Holder 2"/>
          <p:cNvSpPr>
            <a:spLocks noGrp="1"/>
          </p:cNvSpPr>
          <p:nvPr>
            <p:ph type="title"/>
          </p:nvPr>
        </p:nvSpPr>
        <p:spPr>
          <a:xfrm>
            <a:off x="1211376" y="243916"/>
            <a:ext cx="7400239" cy="391795"/>
          </a:xfrm>
          <a:prstGeom prst="rect">
            <a:avLst/>
          </a:prstGeom>
        </p:spPr>
        <p:txBody>
          <a:bodyPr wrap="square" lIns="0" tIns="0" rIns="0" bIns="0">
            <a:spAutoFit/>
          </a:bodyPr>
          <a:lstStyle>
            <a:lvl1pPr>
              <a:defRPr sz="2400" b="1" i="0">
                <a:solidFill>
                  <a:schemeClr val="bg1"/>
                </a:solidFill>
                <a:latin typeface="Arial"/>
                <a:cs typeface="Arial"/>
              </a:defRPr>
            </a:lvl1pPr>
          </a:lstStyle>
          <a:p>
            <a:endParaRPr/>
          </a:p>
        </p:txBody>
      </p:sp>
      <p:sp>
        <p:nvSpPr>
          <p:cNvPr id="3" name="Holder 3"/>
          <p:cNvSpPr>
            <a:spLocks noGrp="1"/>
          </p:cNvSpPr>
          <p:nvPr>
            <p:ph type="body" idx="1"/>
          </p:nvPr>
        </p:nvSpPr>
        <p:spPr>
          <a:xfrm>
            <a:off x="368604" y="1157096"/>
            <a:ext cx="8013700" cy="3395345"/>
          </a:xfrm>
          <a:prstGeom prst="rect">
            <a:avLst/>
          </a:prstGeom>
        </p:spPr>
        <p:txBody>
          <a:bodyPr wrap="square" lIns="0" tIns="0" rIns="0" bIns="0">
            <a:spAutoFit/>
          </a:bodyPr>
          <a:lstStyle>
            <a:lvl1pPr>
              <a:defRPr sz="1700" b="0" i="0">
                <a:solidFill>
                  <a:schemeClr val="tx1"/>
                </a:solidFill>
                <a:latin typeface="Calibri"/>
                <a:cs typeface="Calibri"/>
              </a:defRPr>
            </a:lvl1pPr>
          </a:lstStyle>
          <a:p>
            <a:endParaRPr/>
          </a:p>
        </p:txBody>
      </p:sp>
      <p:sp>
        <p:nvSpPr>
          <p:cNvPr id="4" name="Holder 4"/>
          <p:cNvSpPr>
            <a:spLocks noGrp="1"/>
          </p:cNvSpPr>
          <p:nvPr>
            <p:ph type="ftr" sz="quarter" idx="5"/>
          </p:nvPr>
        </p:nvSpPr>
        <p:spPr>
          <a:xfrm>
            <a:off x="3108960" y="4783455"/>
            <a:ext cx="2926080" cy="257175"/>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4783455"/>
            <a:ext cx="2103120" cy="257175"/>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1/29/2025</a:t>
            </a:fld>
            <a:endParaRPr lang="en-US"/>
          </a:p>
        </p:txBody>
      </p:sp>
      <p:sp>
        <p:nvSpPr>
          <p:cNvPr id="6" name="Holder 6"/>
          <p:cNvSpPr>
            <a:spLocks noGrp="1"/>
          </p:cNvSpPr>
          <p:nvPr>
            <p:ph type="sldNum" sz="quarter" idx="7"/>
          </p:nvPr>
        </p:nvSpPr>
        <p:spPr>
          <a:xfrm>
            <a:off x="6583680" y="4783455"/>
            <a:ext cx="2103120" cy="257175"/>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tusla.ie/uploads/content/CROF_CSSCU_005_web.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hse.ie/eng/services/list/2/primarycare/childrenfirst/compliance-self-audit-checklist/hse-children-first-national-office-compliance-assurance-framework.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tusla.ie/"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325244" y="1962150"/>
            <a:ext cx="5486400" cy="2178802"/>
          </a:xfrm>
          <a:prstGeom prst="rect">
            <a:avLst/>
          </a:prstGeom>
        </p:spPr>
        <p:txBody>
          <a:bodyPr vert="horz" wrap="square" lIns="0" tIns="69850" rIns="0" bIns="0" rtlCol="0">
            <a:spAutoFit/>
          </a:bodyPr>
          <a:lstStyle/>
          <a:p>
            <a:pPr marL="12700" marR="0" lvl="0" indent="0" defTabSz="914400" eaLnBrk="1" fontAlgn="auto" latinLnBrk="0" hangingPunct="1">
              <a:lnSpc>
                <a:spcPct val="100000"/>
              </a:lnSpc>
              <a:spcBef>
                <a:spcPts val="0"/>
              </a:spcBef>
              <a:spcAft>
                <a:spcPts val="0"/>
              </a:spcAft>
              <a:buClrTx/>
              <a:buSzTx/>
              <a:buFontTx/>
              <a:buNone/>
              <a:tabLst/>
              <a:defRPr/>
            </a:pP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Children</a:t>
            </a:r>
            <a:r>
              <a:rPr kumimoji="0" sz="2400" b="1" i="0" u="none" strike="noStrike" kern="0" cap="none" spc="-12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sz="2400" b="1"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First</a:t>
            </a:r>
            <a:r>
              <a:rPr kumimoji="0" lang="en-IE" sz="2400" b="1" i="0" u="none" strike="noStrike" kern="0" cap="none" spc="-110" normalizeH="0" baseline="0" noProof="0" dirty="0">
                <a:ln>
                  <a:noFill/>
                </a:ln>
                <a:solidFill>
                  <a:srgbClr val="FFFFFF"/>
                </a:solidFill>
                <a:effectLst/>
                <a:uLnTx/>
                <a:uFillTx/>
                <a:latin typeface="Arial" panose="020B0604020202020204" pitchFamily="34" charset="0"/>
                <a:cs typeface="Arial" panose="020B0604020202020204" pitchFamily="34" charset="0"/>
              </a:rPr>
              <a: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r>
              <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Compliance Assurance Checks</a:t>
            </a: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1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defTabSz="914400" eaLnBrk="1" fontAlgn="auto" latinLnBrk="0" hangingPunct="1">
              <a:lnSpc>
                <a:spcPct val="100000"/>
              </a:lnSpc>
              <a:spcBef>
                <a:spcPts val="0"/>
              </a:spcBef>
              <a:spcAft>
                <a:spcPts val="0"/>
              </a:spcAft>
              <a:buClrTx/>
              <a:buSzTx/>
              <a:buFontTx/>
              <a:buNone/>
              <a:tabLst/>
              <a:defRPr/>
            </a:pPr>
            <a:endParaRPr kumimoji="0" lang="en-IE" sz="2000" b="1"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p:txBody>
      </p:sp>
      <p:sp>
        <p:nvSpPr>
          <p:cNvPr id="8" name="Oval 7"/>
          <p:cNvSpPr/>
          <p:nvPr/>
        </p:nvSpPr>
        <p:spPr>
          <a:xfrm>
            <a:off x="5681547" y="-247650"/>
            <a:ext cx="5029200" cy="5638800"/>
          </a:xfrm>
          <a:prstGeom prst="ellipse">
            <a:avLst/>
          </a:prstGeom>
          <a:blipFill>
            <a:blip r:embed="rId2"/>
            <a:srcRect/>
            <a:stretch>
              <a:fillRect l="-21148" t="604" r="21148" b="-3136"/>
            </a:stretch>
          </a:blipFill>
          <a:ln>
            <a:noFill/>
          </a:ln>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a:ln>
                <a:noFill/>
              </a:ln>
              <a:solidFill>
                <a:prstClr val="white"/>
              </a:solidFill>
              <a:effectLst/>
              <a:uLnTx/>
              <a:uFillTx/>
              <a:latin typeface="Calibri"/>
              <a:ea typeface="+mn-ea"/>
              <a:cs typeface="+mn-cs"/>
            </a:endParaRPr>
          </a:p>
        </p:txBody>
      </p:sp>
      <p:pic>
        <p:nvPicPr>
          <p:cNvPr id="6" name="object 5"/>
          <p:cNvPicPr/>
          <p:nvPr/>
        </p:nvPicPr>
        <p:blipFill>
          <a:blip r:embed="rId3" cstate="print"/>
          <a:stretch>
            <a:fillRect/>
          </a:stretch>
        </p:blipFill>
        <p:spPr>
          <a:xfrm>
            <a:off x="-228600" y="3436242"/>
            <a:ext cx="3477767" cy="1954908"/>
          </a:xfrm>
          <a:prstGeom prst="rect">
            <a:avLst/>
          </a:prstGeom>
        </p:spPr>
      </p:pic>
      <p:sp>
        <p:nvSpPr>
          <p:cNvPr id="3" name="TextBox 2"/>
          <p:cNvSpPr txBox="1"/>
          <p:nvPr/>
        </p:nvSpPr>
        <p:spPr>
          <a:xfrm>
            <a:off x="228600" y="2952750"/>
            <a:ext cx="6553200" cy="677108"/>
          </a:xfrm>
          <a:prstGeom prst="rect">
            <a:avLst/>
          </a:prstGeom>
          <a:noFill/>
        </p:spPr>
        <p:txBody>
          <a:bodyPr wrap="square" rtlCol="0">
            <a:spAutoFit/>
          </a:bodyPr>
          <a:lstStyle/>
          <a:p>
            <a:pPr marL="12700" marR="0" lvl="0" indent="0" algn="l" defTabSz="914400" eaLnBrk="1" fontAlgn="auto" latinLnBrk="0" hangingPunct="1">
              <a:lnSpc>
                <a:spcPct val="100000"/>
              </a:lnSpc>
              <a:spcBef>
                <a:spcPts val="0"/>
              </a:spcBef>
              <a:spcAft>
                <a:spcPts val="0"/>
              </a:spcAft>
              <a:buClrTx/>
              <a:buSzTx/>
              <a:buFontTx/>
              <a:buNone/>
              <a:tabLst/>
              <a:defRPr/>
            </a:pPr>
            <a:r>
              <a:rPr kumimoji="0" lang="en-IE" sz="20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Overview Report </a:t>
            </a:r>
            <a:endParaRPr kumimoji="0" lang="en-IE" sz="2400" b="1"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endParaRPr>
          </a:p>
          <a:p>
            <a:pPr marL="12700" marR="0" lvl="0" indent="0" algn="l" defTabSz="914400" eaLnBrk="1" fontAlgn="auto" latinLnBrk="0" hangingPunct="1">
              <a:lnSpc>
                <a:spcPct val="100000"/>
              </a:lnSpc>
              <a:spcBef>
                <a:spcPts val="0"/>
              </a:spcBef>
              <a:spcAft>
                <a:spcPts val="0"/>
              </a:spcAft>
              <a:buClrTx/>
              <a:buSzTx/>
              <a:buFontTx/>
              <a:buNone/>
              <a:tabLst/>
              <a:defRPr/>
            </a:pPr>
            <a:r>
              <a:rPr lang="en-IE" spc="-110" dirty="0" smtClean="0">
                <a:solidFill>
                  <a:srgbClr val="FFFFFF"/>
                </a:solidFill>
                <a:latin typeface="Arial" panose="020B0604020202020204" pitchFamily="34" charset="0"/>
                <a:cs typeface="Arial" panose="020B0604020202020204" pitchFamily="34" charset="0"/>
              </a:rPr>
              <a:t>Speech &amp; Language Therapy</a:t>
            </a:r>
            <a:r>
              <a:rPr kumimoji="0" lang="en-IE" sz="1800" b="0" i="0" u="none" strike="noStrike" kern="0" cap="none" spc="-11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 Primary Care |</a:t>
            </a:r>
            <a:r>
              <a:rPr kumimoji="0" lang="en-IE" sz="1800" b="0" i="0" u="none" strike="noStrike" kern="0" cap="none" spc="-12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Q2</a:t>
            </a:r>
            <a:r>
              <a:rPr kumimoji="0" lang="en-IE" sz="1800" b="0" i="0" u="none" strike="noStrike" kern="0" cap="none" spc="-135" normalizeH="0" baseline="0" noProof="0" dirty="0" smtClean="0">
                <a:ln>
                  <a:noFill/>
                </a:ln>
                <a:solidFill>
                  <a:srgbClr val="FFFFFF"/>
                </a:solidFill>
                <a:effectLst/>
                <a:uLnTx/>
                <a:uFillTx/>
                <a:latin typeface="Arial" panose="020B0604020202020204" pitchFamily="34" charset="0"/>
                <a:cs typeface="Arial" panose="020B0604020202020204" pitchFamily="34" charset="0"/>
              </a:rPr>
              <a:t> </a:t>
            </a:r>
            <a:r>
              <a:rPr kumimoji="0" lang="en-IE" sz="1800" b="0" i="0" u="none" strike="noStrike" kern="0" cap="none" spc="-20" normalizeH="0" baseline="0" noProof="0" dirty="0" smtClean="0">
                <a:ln>
                  <a:noFill/>
                </a:ln>
                <a:solidFill>
                  <a:srgbClr val="FFFFFF"/>
                </a:solidFill>
                <a:effectLst/>
                <a:uLnTx/>
                <a:uFillTx/>
                <a:latin typeface="Arial" panose="020B0604020202020204" pitchFamily="34" charset="0"/>
                <a:cs typeface="Arial" panose="020B0604020202020204" pitchFamily="34" charset="0"/>
              </a:rPr>
              <a:t>2024</a:t>
            </a:r>
            <a:endParaRPr kumimoji="0" lang="en-IE" sz="18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58188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p:nvPr/>
        </p:nvSpPr>
        <p:spPr>
          <a:xfrm>
            <a:off x="228600" y="2336258"/>
            <a:ext cx="6477000" cy="2154436"/>
          </a:xfrm>
          <a:prstGeom prst="rect">
            <a:avLst/>
          </a:prstGeom>
        </p:spPr>
        <p:txBody>
          <a:bodyPr wrap="square">
            <a:spAutoFit/>
          </a:bodyPr>
          <a:lstStyle/>
          <a:p>
            <a:r>
              <a:rPr lang="en-IE" sz="1400" b="1" dirty="0" smtClean="0">
                <a:latin typeface="Arial" panose="020B0604020202020204" pitchFamily="34" charset="0"/>
                <a:cs typeface="Arial" panose="020B0604020202020204" pitchFamily="34" charset="0"/>
              </a:rPr>
              <a:t>Key Findings:</a:t>
            </a:r>
          </a:p>
          <a:p>
            <a:endParaRPr lang="en-IE" sz="1200"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IE" sz="1200" dirty="0" smtClean="0">
                <a:latin typeface="Arial" panose="020B0604020202020204" pitchFamily="34" charset="0"/>
                <a:cs typeface="Arial" panose="020B0604020202020204" pitchFamily="34" charset="0"/>
              </a:rPr>
              <a:t>Some risk assessments were deemed to be too generic and not service specific.</a:t>
            </a:r>
          </a:p>
          <a:p>
            <a:pPr marL="171450" indent="-171450">
              <a:buFont typeface="Arial" panose="020B0604020202020204" pitchFamily="34" charset="0"/>
              <a:buChar char="•"/>
            </a:pPr>
            <a:endParaRPr lang="en-I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IE" sz="1200" dirty="0" smtClean="0">
                <a:latin typeface="Arial" panose="020B0604020202020204" pitchFamily="34" charset="0"/>
                <a:cs typeface="Arial" panose="020B0604020202020204" pitchFamily="34" charset="0"/>
              </a:rPr>
              <a:t>Some services should have considered additional risks given the nature of the service and activities provided. </a:t>
            </a:r>
          </a:p>
          <a:p>
            <a:pPr marL="171450" indent="-171450">
              <a:buFont typeface="Arial" panose="020B0604020202020204" pitchFamily="34" charset="0"/>
              <a:buChar char="•"/>
            </a:pPr>
            <a:endParaRPr lang="en-IE" sz="1200"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IE" sz="1200" dirty="0" smtClean="0">
                <a:latin typeface="Arial" panose="020B0604020202020204" pitchFamily="34" charset="0"/>
                <a:cs typeface="Arial" panose="020B0604020202020204" pitchFamily="34" charset="0"/>
              </a:rPr>
              <a:t>Existing controls to mitigate child safeguarding risks were not always mentioned in Child Safeguarding Statements. </a:t>
            </a:r>
          </a:p>
          <a:p>
            <a:r>
              <a:rPr lang="en-IE" sz="1200" dirty="0" smtClean="0"/>
              <a:t> </a:t>
            </a:r>
          </a:p>
          <a:p>
            <a:endParaRPr lang="en-IE" sz="1200" dirty="0"/>
          </a:p>
        </p:txBody>
      </p:sp>
      <p:graphicFrame>
        <p:nvGraphicFramePr>
          <p:cNvPr id="16" name="Table 15"/>
          <p:cNvGraphicFramePr>
            <a:graphicFrameLocks noGrp="1"/>
          </p:cNvGraphicFramePr>
          <p:nvPr>
            <p:extLst>
              <p:ext uri="{D42A27DB-BD31-4B8C-83A1-F6EECF244321}">
                <p14:modId xmlns:p14="http://schemas.microsoft.com/office/powerpoint/2010/main" val="1437076515"/>
              </p:ext>
            </p:extLst>
          </p:nvPr>
        </p:nvGraphicFramePr>
        <p:xfrm>
          <a:off x="228600" y="1120544"/>
          <a:ext cx="6096000" cy="119380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An assessment of any potential for harm to a child must be undertaken (risk assessment). </a:t>
                      </a:r>
                      <a:endParaRPr lang="en-IE" sz="1200" dirty="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7" name="Title 1"/>
          <p:cNvSpPr txBox="1">
            <a:spLocks/>
          </p:cNvSpPr>
          <p:nvPr/>
        </p:nvSpPr>
        <p:spPr>
          <a:xfrm>
            <a:off x="1210361" y="354839"/>
            <a:ext cx="7793320" cy="369332"/>
          </a:xfrm>
          <a:prstGeom prst="rect">
            <a:avLst/>
          </a:prstGeom>
        </p:spPr>
        <p:txBody>
          <a:bodyPr wrap="square" lIns="0" tIns="0" rIns="0" bIns="0">
            <a:spAutoFit/>
          </a:bodyPr>
          <a:lstStyle>
            <a:lvl1pPr>
              <a:defRPr sz="2400" b="1" i="0">
                <a:solidFill>
                  <a:schemeClr val="bg1"/>
                </a:solidFill>
                <a:latin typeface="Arial"/>
                <a:ea typeface="+mj-ea"/>
                <a:cs typeface="Arial"/>
              </a:defRPr>
            </a:lvl1pPr>
          </a:lstStyle>
          <a:p>
            <a:r>
              <a:rPr lang="en-IE" dirty="0" smtClean="0"/>
              <a:t>Risk Assessment | </a:t>
            </a:r>
            <a:r>
              <a:rPr lang="en-IE" sz="1800" b="0" dirty="0" smtClean="0"/>
              <a:t>Assessment of any potential for harm to a child</a:t>
            </a:r>
            <a:endParaRPr lang="en-IE" dirty="0"/>
          </a:p>
        </p:txBody>
      </p:sp>
      <p:graphicFrame>
        <p:nvGraphicFramePr>
          <p:cNvPr id="9" name="Table 8"/>
          <p:cNvGraphicFramePr>
            <a:graphicFrameLocks noGrp="1"/>
          </p:cNvGraphicFramePr>
          <p:nvPr>
            <p:extLst>
              <p:ext uri="{D42A27DB-BD31-4B8C-83A1-F6EECF244321}">
                <p14:modId xmlns:p14="http://schemas.microsoft.com/office/powerpoint/2010/main" val="4201350876"/>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5</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4</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56%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42563871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26400"/>
            <a:ext cx="7400239" cy="369332"/>
          </a:xfrm>
        </p:spPr>
        <p:txBody>
          <a:bodyPr/>
          <a:lstStyle/>
          <a:p>
            <a:r>
              <a:rPr lang="en-IE" dirty="0" smtClean="0"/>
              <a:t>Child Safeguarding Statement | </a:t>
            </a:r>
            <a:r>
              <a:rPr lang="en-IE" sz="1800" b="0" dirty="0" smtClean="0"/>
              <a:t>Legislative Requirements</a:t>
            </a:r>
            <a:r>
              <a:rPr lang="en-IE" dirty="0" smtClean="0"/>
              <a:t> </a:t>
            </a:r>
            <a:endParaRPr lang="en-IE" dirty="0"/>
          </a:p>
        </p:txBody>
      </p:sp>
      <p:sp>
        <p:nvSpPr>
          <p:cNvPr id="12" name="Rectangle 11"/>
          <p:cNvSpPr/>
          <p:nvPr/>
        </p:nvSpPr>
        <p:spPr>
          <a:xfrm>
            <a:off x="208902" y="2380544"/>
            <a:ext cx="6191898" cy="147732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One CSS did not provide sufficient detail about the nature and activities of the service. </a:t>
            </a:r>
          </a:p>
          <a:p>
            <a:pPr marR="0" lvl="0" defTabSz="914400" eaLnBrk="1" fontAlgn="auto" latinLnBrk="0" hangingPunct="1">
              <a:lnSpc>
                <a:spcPct val="100000"/>
              </a:lnSpc>
              <a:spcBef>
                <a:spcPts val="0"/>
              </a:spcBef>
              <a:spcAft>
                <a:spcPts val="0"/>
              </a:spcAft>
              <a:buClrTx/>
              <a:buSzTx/>
              <a:tabLst/>
              <a:defRPr/>
            </a:pPr>
            <a:endParaRPr kumimoji="0" lang="en-IE" sz="14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baseline="0" noProof="0" dirty="0" smtClean="0">
                <a:ln>
                  <a:noFill/>
                </a:ln>
                <a:solidFill>
                  <a:sysClr val="windowText" lastClr="000000"/>
                </a:solidFill>
                <a:effectLst/>
                <a:uLnTx/>
                <a:uFillTx/>
              </a:rPr>
              <a:t>One</a:t>
            </a:r>
            <a:r>
              <a:rPr kumimoji="0" lang="en-IE" sz="1200" b="0" i="0" u="none" strike="noStrike" kern="0" cap="none" spc="0" normalizeH="0" noProof="0" dirty="0" smtClean="0">
                <a:ln>
                  <a:noFill/>
                </a:ln>
                <a:solidFill>
                  <a:sysClr val="windowText" lastClr="000000"/>
                </a:solidFill>
                <a:effectLst/>
                <a:uLnTx/>
                <a:uFillTx/>
              </a:rPr>
              <a:t> service did not have a procedure in place for appointing a Relevant Person.</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t>Contact </a:t>
            </a:r>
            <a:r>
              <a:rPr lang="en-IE" sz="1200" dirty="0"/>
              <a:t>details for the Relevant Person were omitted from one CSS. </a:t>
            </a:r>
          </a:p>
        </p:txBody>
      </p:sp>
      <p:graphicFrame>
        <p:nvGraphicFramePr>
          <p:cNvPr id="16" name="Table 15"/>
          <p:cNvGraphicFramePr>
            <a:graphicFrameLocks noGrp="1"/>
          </p:cNvGraphicFramePr>
          <p:nvPr>
            <p:extLst>
              <p:ext uri="{D42A27DB-BD31-4B8C-83A1-F6EECF244321}">
                <p14:modId xmlns:p14="http://schemas.microsoft.com/office/powerpoint/2010/main" val="1379356604"/>
              </p:ext>
            </p:extLst>
          </p:nvPr>
        </p:nvGraphicFramePr>
        <p:xfrm>
          <a:off x="265404" y="971550"/>
          <a:ext cx="6008396" cy="1193800"/>
        </p:xfrm>
        <a:graphic>
          <a:graphicData uri="http://schemas.openxmlformats.org/drawingml/2006/table">
            <a:tbl>
              <a:tblPr firstRow="1" bandRow="1">
                <a:tableStyleId>{5C22544A-7EE6-4342-B048-85BDC9FD1C3A}</a:tableStyleId>
              </a:tblPr>
              <a:tblGrid>
                <a:gridCol w="60083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(CSS) must be prepared in accordance with legislative requirements*.</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65404" y="4104093"/>
            <a:ext cx="8726196" cy="738664"/>
          </a:xfrm>
          <a:prstGeom prst="rect">
            <a:avLst/>
          </a:prstGeom>
          <a:noFill/>
        </p:spPr>
        <p:txBody>
          <a:bodyPr wrap="square" rtlCol="0">
            <a:spAutoFit/>
          </a:bodyPr>
          <a:lstStyle/>
          <a:p>
            <a:r>
              <a:rPr lang="en-IE" sz="1200" dirty="0" smtClean="0"/>
              <a:t>*</a:t>
            </a:r>
            <a:r>
              <a:rPr lang="en-IE" sz="1000" dirty="0" smtClean="0"/>
              <a:t>(i) The CSS must describe the service being provided and the principles to be observed to safeguard children while availing of the service (ii) A Relevant Person must be appointed for the purpose of the CSS (iii) The CSS must include a written assessment of any potential for harm to a child while availing of the service (iv) The CSS must specify the procedures that are in place to manage any risk identified and the prescribed procedures required to be in place, as listed in Section 11(3) of the Children First Act 2015. </a:t>
            </a:r>
            <a:endParaRPr lang="en-IE" sz="1000" dirty="0"/>
          </a:p>
        </p:txBody>
      </p:sp>
      <p:graphicFrame>
        <p:nvGraphicFramePr>
          <p:cNvPr id="11" name="Table 10"/>
          <p:cNvGraphicFramePr>
            <a:graphicFrameLocks noGrp="1"/>
          </p:cNvGraphicFramePr>
          <p:nvPr>
            <p:extLst>
              <p:ext uri="{D42A27DB-BD31-4B8C-83A1-F6EECF244321}">
                <p14:modId xmlns:p14="http://schemas.microsoft.com/office/powerpoint/2010/main" val="566457105"/>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67%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612232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51966"/>
            <a:ext cx="7400239" cy="369332"/>
          </a:xfrm>
        </p:spPr>
        <p:txBody>
          <a:bodyPr/>
          <a:lstStyle/>
          <a:p>
            <a:r>
              <a:rPr lang="en-IE" dirty="0" smtClean="0"/>
              <a:t>Child Safeguarding Statement | </a:t>
            </a:r>
            <a:r>
              <a:rPr lang="en-IE" sz="1800" b="0" dirty="0" smtClean="0"/>
              <a:t>Guidance issued by </a:t>
            </a:r>
            <a:r>
              <a:rPr lang="en-IE" sz="1800" b="0" dirty="0" err="1" smtClean="0"/>
              <a:t>Tusla</a:t>
            </a:r>
            <a:endParaRPr lang="en-IE" sz="1800" b="0" dirty="0"/>
          </a:p>
        </p:txBody>
      </p:sp>
      <p:sp>
        <p:nvSpPr>
          <p:cNvPr id="12" name="Rectangle 11"/>
          <p:cNvSpPr/>
          <p:nvPr/>
        </p:nvSpPr>
        <p:spPr>
          <a:xfrm>
            <a:off x="261687" y="2446808"/>
            <a:ext cx="7106298" cy="167738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a:t>
            </a:r>
            <a:r>
              <a:rPr kumimoji="0" lang="en-IE" sz="1400" b="1"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171450" indent="-171450">
              <a:spcAft>
                <a:spcPts val="600"/>
              </a:spcAft>
              <a:buFont typeface="Arial" panose="020B0604020202020204" pitchFamily="34" charset="0"/>
              <a:buChar char="•"/>
              <a:tabLst>
                <a:tab pos="268288" algn="l"/>
              </a:tabLst>
            </a:pPr>
            <a:r>
              <a:rPr lang="en-IE" sz="1200" dirty="0" smtClean="0"/>
              <a:t>Not all services could evidence that they had considered </a:t>
            </a:r>
            <a:r>
              <a:rPr lang="en-IE" sz="1200" u="sng" dirty="0" smtClean="0"/>
              <a:t>all</a:t>
            </a:r>
            <a:r>
              <a:rPr lang="en-IE" sz="1200" dirty="0" smtClean="0"/>
              <a:t> risks considered reasonable by </a:t>
            </a:r>
            <a:r>
              <a:rPr lang="en-IE" sz="1200" dirty="0" err="1" smtClean="0"/>
              <a:t>Tusla</a:t>
            </a:r>
            <a:r>
              <a:rPr lang="en-IE" sz="1200" dirty="0" smtClean="0"/>
              <a:t> for Relevant Services to address in their Risk Assessments i.e. </a:t>
            </a:r>
          </a:p>
          <a:p>
            <a:pPr marL="623888" indent="-171450" defTabSz="892175">
              <a:spcAft>
                <a:spcPts val="600"/>
              </a:spcAft>
              <a:buFont typeface="Arial" panose="020B0604020202020204" pitchFamily="34" charset="0"/>
              <a:buChar char="•"/>
            </a:pPr>
            <a:r>
              <a:rPr lang="en-IE" sz="1200" dirty="0" smtClean="0"/>
              <a:t>Risk of harm through access to ICT (e.g. social media or web access, electronic contact, etc.</a:t>
            </a:r>
          </a:p>
          <a:p>
            <a:pPr marL="623888" indent="-171450" defTabSz="892175">
              <a:spcAft>
                <a:spcPts val="600"/>
              </a:spcAft>
              <a:buFont typeface="Arial" panose="020B0604020202020204" pitchFamily="34" charset="0"/>
              <a:buChar char="•"/>
            </a:pPr>
            <a:r>
              <a:rPr lang="en-IE" sz="1200" dirty="0" smtClean="0"/>
              <a:t>Risk of harm to a child from the use/misuse of digital images/unauthorised photography </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1679298656"/>
              </p:ext>
            </p:extLst>
          </p:nvPr>
        </p:nvGraphicFramePr>
        <p:xfrm>
          <a:off x="265404" y="971550"/>
          <a:ext cx="5830596" cy="119380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 must be developed with due regard to, and in accordance with, any guidelines issued by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 Child and Family Agency*. </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sp>
        <p:nvSpPr>
          <p:cNvPr id="4" name="TextBox 3"/>
          <p:cNvSpPr txBox="1"/>
          <p:nvPr/>
        </p:nvSpPr>
        <p:spPr>
          <a:xfrm>
            <a:off x="265404" y="4565758"/>
            <a:ext cx="7430796" cy="24622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000" b="0" i="0" u="none" strike="noStrike" kern="0" cap="none" spc="0" normalizeH="0" baseline="0" noProof="0" dirty="0" smtClean="0">
                <a:ln>
                  <a:noFill/>
                </a:ln>
                <a:solidFill>
                  <a:sysClr val="windowText" lastClr="000000"/>
                </a:solidFill>
                <a:effectLst/>
                <a:uLnTx/>
                <a:uFillTx/>
              </a:rPr>
              <a:t>*Guidelines referenced in</a:t>
            </a:r>
            <a:r>
              <a:rPr kumimoji="0" lang="en-IE" sz="1000" b="0" i="0" u="none" strike="noStrike" kern="0" cap="none" spc="0" normalizeH="0" noProof="0" dirty="0" smtClean="0">
                <a:ln>
                  <a:noFill/>
                </a:ln>
                <a:solidFill>
                  <a:sysClr val="windowText" lastClr="000000"/>
                </a:solidFill>
                <a:effectLst/>
                <a:uLnTx/>
                <a:uFillTx/>
              </a:rPr>
              <a:t> this section of report</a:t>
            </a:r>
            <a:r>
              <a:rPr kumimoji="0" lang="en-IE" sz="1000" b="0" i="0" u="none" strike="noStrike" kern="0" cap="none" spc="0" normalizeH="0" baseline="0" noProof="0" dirty="0" smtClean="0">
                <a:ln>
                  <a:noFill/>
                </a:ln>
                <a:solidFill>
                  <a:sysClr val="windowText" lastClr="000000"/>
                </a:solidFill>
                <a:effectLst/>
                <a:uLnTx/>
                <a:uFillTx/>
              </a:rPr>
              <a:t> are taken from </a:t>
            </a:r>
            <a:r>
              <a:rPr kumimoji="0" lang="en-IE" sz="1000" b="0" i="0" u="none" strike="noStrike" kern="0" cap="none" spc="0" normalizeH="0" baseline="0" noProof="0" dirty="0" err="1" smtClean="0">
                <a:ln>
                  <a:noFill/>
                </a:ln>
                <a:solidFill>
                  <a:sysClr val="windowText" lastClr="000000"/>
                </a:solidFill>
                <a:effectLst/>
                <a:uLnTx/>
                <a:uFillTx/>
              </a:rPr>
              <a:t>Tusla</a:t>
            </a:r>
            <a:r>
              <a:rPr lang="en-IE" sz="1000" dirty="0" smtClean="0"/>
              <a:t>'s </a:t>
            </a:r>
            <a:r>
              <a:rPr kumimoji="0" lang="en-IE" sz="1000" b="0" i="0" u="none" strike="noStrike" kern="0" cap="none" spc="0" normalizeH="0" baseline="0" noProof="0" dirty="0" smtClean="0">
                <a:ln>
                  <a:noFill/>
                </a:ln>
                <a:solidFill>
                  <a:sysClr val="windowText" lastClr="000000"/>
                </a:solidFill>
                <a:effectLst/>
                <a:uLnTx/>
                <a:uFillTx/>
                <a:hlinkClick r:id="rId2"/>
              </a:rPr>
              <a:t>Checklist Review Outcome Form</a:t>
            </a:r>
            <a:r>
              <a:rPr kumimoji="0" lang="en-IE" sz="1000" b="0" i="0" u="none" strike="noStrike" kern="0" cap="none" spc="0" normalizeH="0" baseline="0" noProof="0" dirty="0" smtClean="0">
                <a:ln>
                  <a:noFill/>
                </a:ln>
                <a:solidFill>
                  <a:sysClr val="windowText" lastClr="000000"/>
                </a:solidFill>
                <a:effectLst/>
                <a:uLnTx/>
                <a:uFillTx/>
              </a:rPr>
              <a:t> Ref: RF/CSSCU/005</a:t>
            </a:r>
            <a:endParaRPr kumimoji="0" lang="en-IE" sz="700" b="0" i="0" u="none" strike="noStrike" kern="0" cap="none" spc="0" normalizeH="0" baseline="0" noProof="0" dirty="0" smtClean="0">
              <a:ln>
                <a:noFill/>
              </a:ln>
              <a:solidFill>
                <a:sysClr val="windowText" lastClr="000000"/>
              </a:solidFill>
              <a:effectLst/>
              <a:uLnTx/>
              <a:uFillTx/>
            </a:endParaRPr>
          </a:p>
        </p:txBody>
      </p:sp>
      <p:graphicFrame>
        <p:nvGraphicFramePr>
          <p:cNvPr id="10" name="Table 9"/>
          <p:cNvGraphicFramePr>
            <a:graphicFrameLocks noGrp="1"/>
          </p:cNvGraphicFramePr>
          <p:nvPr>
            <p:extLst>
              <p:ext uri="{D42A27DB-BD31-4B8C-83A1-F6EECF244321}">
                <p14:modId xmlns:p14="http://schemas.microsoft.com/office/powerpoint/2010/main" val="316832489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3</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smtClean="0">
                          <a:solidFill>
                            <a:srgbClr val="000000"/>
                          </a:solidFill>
                          <a:effectLst/>
                          <a:latin typeface="Arial" panose="020B0604020202020204" pitchFamily="34" charset="0"/>
                        </a:rPr>
                        <a:t>67% </a:t>
                      </a:r>
                      <a:r>
                        <a:rPr lang="en-IE" sz="1200" b="0" i="0" u="none" strike="noStrike" dirty="0" smtClean="0">
                          <a:solidFill>
                            <a:srgbClr val="000000"/>
                          </a:solidFill>
                          <a:effectLst/>
                          <a:latin typeface="Arial" panose="020B0604020202020204" pitchFamily="34" charset="0"/>
                        </a:rPr>
                        <a:t>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5303940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400239" cy="369332"/>
          </a:xfrm>
        </p:spPr>
        <p:txBody>
          <a:bodyPr/>
          <a:lstStyle/>
          <a:p>
            <a:r>
              <a:rPr lang="en-IE" dirty="0" smtClean="0"/>
              <a:t>Child Safeguarding Statement | </a:t>
            </a:r>
            <a:r>
              <a:rPr lang="en-IE" sz="1800" b="0" dirty="0" smtClean="0"/>
              <a:t>Display</a:t>
            </a:r>
            <a:endParaRPr lang="en-IE" sz="1800" b="0" dirty="0"/>
          </a:p>
        </p:txBody>
      </p:sp>
      <p:sp>
        <p:nvSpPr>
          <p:cNvPr id="12" name="Rectangle 11"/>
          <p:cNvSpPr/>
          <p:nvPr/>
        </p:nvSpPr>
        <p:spPr>
          <a:xfrm>
            <a:off x="208902" y="2380544"/>
            <a:ext cx="6496698" cy="144655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Two services did not have the correct Child Safeguarding Statement on display. One service was displaying a previous version of their CSS while another service had multiple versions on display.   </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 </a:t>
            </a:r>
            <a:endParaRPr kumimoji="0" lang="en-IE" sz="12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3073438844"/>
              </p:ext>
            </p:extLst>
          </p:nvPr>
        </p:nvGraphicFramePr>
        <p:xfrm>
          <a:off x="265404" y="971550"/>
          <a:ext cx="6059196" cy="1376680"/>
        </p:xfrm>
        <a:graphic>
          <a:graphicData uri="http://schemas.openxmlformats.org/drawingml/2006/table">
            <a:tbl>
              <a:tblPr firstRow="1" bandRow="1">
                <a:tableStyleId>{5C22544A-7EE6-4342-B048-85BDC9FD1C3A}</a:tableStyleId>
              </a:tblPr>
              <a:tblGrid>
                <a:gridCol w="60591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Child Safeguarding Statement</a:t>
                      </a:r>
                      <a:r>
                        <a:rPr lang="en-IE" sz="1200" baseline="0" dirty="0" smtClean="0">
                          <a:latin typeface="Arial" panose="020B0604020202020204" pitchFamily="34" charset="0"/>
                          <a:cs typeface="Arial" panose="020B0604020202020204" pitchFamily="34" charset="0"/>
                        </a:rPr>
                        <a:t> must be displayed </a:t>
                      </a:r>
                      <a:r>
                        <a:rPr lang="en-IE" sz="1200" dirty="0" smtClean="0">
                          <a:latin typeface="Arial" panose="020B0604020202020204" pitchFamily="34" charset="0"/>
                          <a:cs typeface="Arial" panose="020B0604020202020204" pitchFamily="34" charset="0"/>
                        </a:rPr>
                        <a:t>in a prominent place where the relevant service concerned relates or is provided or both, as may be appropriate.</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0384206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7</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78%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1696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Furnished and made available </a:t>
            </a:r>
            <a:endParaRPr lang="en-IE" sz="1800" b="0" dirty="0"/>
          </a:p>
        </p:txBody>
      </p:sp>
      <p:sp>
        <p:nvSpPr>
          <p:cNvPr id="12" name="Rectangle 11"/>
          <p:cNvSpPr/>
          <p:nvPr/>
        </p:nvSpPr>
        <p:spPr>
          <a:xfrm>
            <a:off x="208902" y="2647950"/>
            <a:ext cx="6344298" cy="107721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In one service all staff had been furnished with a previous version of the service's Child Safeguarding Statement. </a:t>
            </a:r>
            <a:endParaRPr kumimoji="0" lang="en-IE" sz="1100" b="0" i="0" u="none" strike="noStrike" kern="0" cap="none" spc="0" normalizeH="0" baseline="0" noProof="0" dirty="0" smtClean="0">
              <a:ln>
                <a:noFill/>
              </a:ln>
              <a:solidFill>
                <a:sysClr val="windowText" lastClr="000000"/>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0" i="0" u="none" strike="noStrike" kern="0" cap="none" spc="0" normalizeH="0" baseline="0" noProof="0" dirty="0" smtClean="0">
              <a:ln>
                <a:noFill/>
              </a:ln>
              <a:solidFill>
                <a:sysClr val="windowText" lastClr="000000"/>
              </a:solidFill>
              <a:effectLst/>
              <a:uLnTx/>
              <a:uFillTx/>
            </a:endParaRPr>
          </a:p>
        </p:txBody>
      </p:sp>
      <p:graphicFrame>
        <p:nvGraphicFramePr>
          <p:cNvPr id="16" name="Table 15"/>
          <p:cNvGraphicFramePr>
            <a:graphicFrameLocks noGrp="1"/>
          </p:cNvGraphicFramePr>
          <p:nvPr>
            <p:extLst>
              <p:ext uri="{D42A27DB-BD31-4B8C-83A1-F6EECF244321}">
                <p14:modId xmlns:p14="http://schemas.microsoft.com/office/powerpoint/2010/main" val="2279486421"/>
              </p:ext>
            </p:extLst>
          </p:nvPr>
        </p:nvGraphicFramePr>
        <p:xfrm>
          <a:off x="265404" y="971550"/>
          <a:ext cx="6059196" cy="1559560"/>
        </p:xfrm>
        <a:graphic>
          <a:graphicData uri="http://schemas.openxmlformats.org/drawingml/2006/table">
            <a:tbl>
              <a:tblPr firstRow="1" bandRow="1">
                <a:tableStyleId>{5C22544A-7EE6-4342-B048-85BDC9FD1C3A}</a:tableStyleId>
              </a:tblPr>
              <a:tblGrid>
                <a:gridCol w="60591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furnish a copy of the Child Safeguarding Statement to members of staff and, on request, to parents, guardians, members of the public and </a:t>
                      </a:r>
                      <a:r>
                        <a:rPr lang="en-IE" sz="1200" dirty="0" err="1" smtClean="0">
                          <a:latin typeface="Arial" panose="020B0604020202020204" pitchFamily="34" charset="0"/>
                          <a:cs typeface="Arial" panose="020B0604020202020204" pitchFamily="34" charset="0"/>
                        </a:rPr>
                        <a:t>Tusla</a:t>
                      </a:r>
                      <a:r>
                        <a:rPr lang="en-IE" sz="1200" dirty="0" smtClean="0">
                          <a:latin typeface="Arial" panose="020B0604020202020204" pitchFamily="34" charset="0"/>
                          <a:cs typeface="Arial" panose="020B0604020202020204" pitchFamily="34" charset="0"/>
                        </a:rPr>
                        <a:t> – Child and Family Agency.</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54921253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8</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89%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7211572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339227"/>
            <a:ext cx="7917000" cy="369332"/>
          </a:xfrm>
        </p:spPr>
        <p:txBody>
          <a:bodyPr/>
          <a:lstStyle/>
          <a:p>
            <a:r>
              <a:rPr lang="en-IE" dirty="0" smtClean="0"/>
              <a:t>Child Safeguarding Statement | </a:t>
            </a:r>
            <a:r>
              <a:rPr lang="en-IE" sz="1800" b="0" dirty="0" smtClean="0"/>
              <a:t>Review </a:t>
            </a:r>
            <a:endParaRPr lang="en-IE" sz="1800" b="0" dirty="0"/>
          </a:p>
        </p:txBody>
      </p:sp>
      <p:sp>
        <p:nvSpPr>
          <p:cNvPr id="12" name="Rectangle 11"/>
          <p:cNvSpPr/>
          <p:nvPr/>
        </p:nvSpPr>
        <p:spPr>
          <a:xfrm>
            <a:off x="184741" y="2547372"/>
            <a:ext cx="6063659" cy="1446550"/>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Not all services could evidence that their CSSs had been reviewed within the legislative timeframe e.g. previous CSSs could not be produced or they were dated more than 24 months prior to the date on the current CSS</a:t>
            </a:r>
            <a:r>
              <a:rPr lang="en-IE" sz="1200" dirty="0" smtClean="0">
                <a:latin typeface="Arial" panose="020B0604020202020204" pitchFamily="34" charset="0"/>
                <a:cs typeface="Arial" panose="020B0604020202020204" pitchFamily="34" charset="0"/>
              </a:rPr>
              <a:t>.</a:t>
            </a:r>
          </a:p>
          <a:p>
            <a:pPr marR="0" lvl="0" defTabSz="914400" eaLnBrk="1" fontAlgn="auto" latinLnBrk="0" hangingPunct="1">
              <a:lnSpc>
                <a:spcPct val="100000"/>
              </a:lnSpc>
              <a:spcBef>
                <a:spcPts val="0"/>
              </a:spcBef>
              <a:spcAft>
                <a:spcPts val="0"/>
              </a:spcAft>
              <a:buClrTx/>
              <a:buSzTx/>
              <a:tabLst/>
              <a:defRPr/>
            </a:pP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One service had not updated their CSS following a material change to the service. </a:t>
            </a:r>
          </a:p>
        </p:txBody>
      </p:sp>
      <p:graphicFrame>
        <p:nvGraphicFramePr>
          <p:cNvPr id="16" name="Table 15"/>
          <p:cNvGraphicFramePr>
            <a:graphicFrameLocks noGrp="1"/>
          </p:cNvGraphicFramePr>
          <p:nvPr>
            <p:extLst>
              <p:ext uri="{D42A27DB-BD31-4B8C-83A1-F6EECF244321}">
                <p14:modId xmlns:p14="http://schemas.microsoft.com/office/powerpoint/2010/main" val="1823747131"/>
              </p:ext>
            </p:extLst>
          </p:nvPr>
        </p:nvGraphicFramePr>
        <p:xfrm>
          <a:off x="265404" y="971550"/>
          <a:ext cx="5889140" cy="1559560"/>
        </p:xfrm>
        <a:graphic>
          <a:graphicData uri="http://schemas.openxmlformats.org/drawingml/2006/table">
            <a:tbl>
              <a:tblPr firstRow="1" bandRow="1">
                <a:tableStyleId>{5C22544A-7EE6-4342-B048-85BDC9FD1C3A}</a:tableStyleId>
              </a:tblPr>
              <a:tblGrid>
                <a:gridCol w="5889140">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 provider of a relevant service shall review a Child Safeguarding Statement at intervals of not more than 24 months or as soon</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as practicable after there has been a material change in any matter to which the statement refers.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4140545621"/>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6</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2</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67%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3165869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t>
            </a:r>
            <a:r>
              <a:rPr lang="en-IE" dirty="0"/>
              <a:t>&amp;</a:t>
            </a:r>
            <a:r>
              <a:rPr lang="en-IE" dirty="0" smtClean="0"/>
              <a:t> Welfare Policy | </a:t>
            </a:r>
            <a:r>
              <a:rPr lang="en-IE" sz="1800" b="0" dirty="0" smtClean="0"/>
              <a:t>Appendix 3 or equivalent </a:t>
            </a:r>
            <a:endParaRPr lang="en-IE" sz="1800" b="0" dirty="0"/>
          </a:p>
        </p:txBody>
      </p:sp>
      <p:sp>
        <p:nvSpPr>
          <p:cNvPr id="12" name="Rectangle 11"/>
          <p:cNvSpPr/>
          <p:nvPr/>
        </p:nvSpPr>
        <p:spPr>
          <a:xfrm>
            <a:off x="184741" y="2547372"/>
            <a:ext cx="5911259" cy="169277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Appendix 3 of the HSE CPW Policy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retained by line managers and </a:t>
            </a:r>
            <a:r>
              <a:rPr lang="en-IE" sz="1200" dirty="0" smtClean="0">
                <a:latin typeface="Arial" panose="020B0604020202020204" pitchFamily="34" charset="0"/>
                <a:cs typeface="Arial" panose="020B0604020202020204" pitchFamily="34" charset="0"/>
              </a:rPr>
              <a:t>was </a:t>
            </a:r>
            <a:r>
              <a:rPr lang="en-IE" sz="1200" dirty="0">
                <a:latin typeface="Arial" panose="020B0604020202020204" pitchFamily="34" charset="0"/>
                <a:cs typeface="Arial" panose="020B0604020202020204" pitchFamily="34" charset="0"/>
              </a:rPr>
              <a:t>signed by all </a:t>
            </a:r>
            <a:r>
              <a:rPr lang="en-IE" sz="1200" dirty="0" smtClean="0">
                <a:latin typeface="Arial" panose="020B0604020202020204" pitchFamily="34" charset="0"/>
                <a:cs typeface="Arial" panose="020B0604020202020204" pitchFamily="34" charset="0"/>
              </a:rPr>
              <a:t>staff.</a:t>
            </a:r>
          </a:p>
          <a:p>
            <a:pPr marR="0" lvl="0" defTabSz="914400" eaLnBrk="1" fontAlgn="auto" latinLnBrk="0" hangingPunct="1">
              <a:lnSpc>
                <a:spcPct val="100000"/>
              </a:lnSpc>
              <a:spcBef>
                <a:spcPts val="0"/>
              </a:spcBef>
              <a:spcAft>
                <a:spcPts val="0"/>
              </a:spcAft>
              <a:buClrTx/>
              <a:buSzTx/>
              <a:tabLst/>
              <a:defRPr/>
            </a:pPr>
            <a:endParaRPr kumimoji="0" lang="en-IE" sz="14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a:p>
            <a:pPr>
              <a:defRPr/>
            </a:pPr>
            <a:r>
              <a:rPr lang="en-IE" sz="1200" dirty="0" smtClean="0">
                <a:solidFill>
                  <a:schemeClr val="tx1"/>
                </a:solidFill>
              </a:rPr>
              <a:t>*</a:t>
            </a:r>
            <a:r>
              <a:rPr lang="en-IE" sz="1200" dirty="0" smtClean="0">
                <a:solidFill>
                  <a:srgbClr val="FF0000"/>
                </a:solidFill>
              </a:rPr>
              <a:t>Please </a:t>
            </a:r>
            <a:r>
              <a:rPr lang="en-IE" sz="1200" dirty="0">
                <a:solidFill>
                  <a:srgbClr val="FF0000"/>
                </a:solidFill>
              </a:rPr>
              <a:t>note that findings for this requirement are based on signed declarations </a:t>
            </a:r>
            <a:r>
              <a:rPr lang="en-IE" sz="1200" dirty="0" smtClean="0">
                <a:solidFill>
                  <a:srgbClr val="FF0000"/>
                </a:solidFill>
              </a:rPr>
              <a:t>of compliance by the Service Managers only.</a:t>
            </a:r>
            <a:endParaRPr lang="en-IE" sz="1200" dirty="0">
              <a:solidFill>
                <a:srgbClr val="FF0000"/>
              </a:solidFill>
            </a:endParaRPr>
          </a:p>
          <a:p>
            <a:pPr marR="0" lvl="0" defTabSz="914400" eaLnBrk="1" fontAlgn="auto" latinLnBrk="0" hangingPunct="1">
              <a:lnSpc>
                <a:spcPct val="100000"/>
              </a:lnSpc>
              <a:spcBef>
                <a:spcPts val="0"/>
              </a:spcBef>
              <a:spcAft>
                <a:spcPts val="0"/>
              </a:spcAft>
              <a:buClrTx/>
              <a:buSzTx/>
              <a:tabLst/>
              <a:defRPr/>
            </a:pPr>
            <a:endParaRPr kumimoji="0" lang="en-IE" sz="14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387237342"/>
              </p:ext>
            </p:extLst>
          </p:nvPr>
        </p:nvGraphicFramePr>
        <p:xfrm>
          <a:off x="265404" y="971550"/>
          <a:ext cx="5830596" cy="137668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staff must ensure that they have read and understand their responsibilities as set out in the</a:t>
                      </a:r>
                      <a:r>
                        <a:rPr lang="en-IE" sz="1200" baseline="0" dirty="0" smtClean="0">
                          <a:latin typeface="Arial" panose="020B0604020202020204" pitchFamily="34" charset="0"/>
                          <a:cs typeface="Arial" panose="020B0604020202020204" pitchFamily="34" charset="0"/>
                        </a:rPr>
                        <a:t> Service's</a:t>
                      </a:r>
                      <a:r>
                        <a:rPr lang="en-IE" sz="1200" dirty="0" smtClean="0">
                          <a:latin typeface="Arial" panose="020B0604020202020204" pitchFamily="34" charset="0"/>
                          <a:cs typeface="Arial" panose="020B0604020202020204" pitchFamily="34" charset="0"/>
                        </a:rPr>
                        <a:t> Child Protection and Welfare Policy.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1832034738"/>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861970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Mandatory Training | </a:t>
            </a:r>
            <a:r>
              <a:rPr lang="en-IE" sz="1800" b="0" dirty="0" smtClean="0"/>
              <a:t>'An Introduction to Children First' 3 yearly </a:t>
            </a:r>
            <a:endParaRPr lang="en-IE" sz="1800" b="0" dirty="0"/>
          </a:p>
        </p:txBody>
      </p:sp>
      <p:sp>
        <p:nvSpPr>
          <p:cNvPr id="12" name="Rectangle 11"/>
          <p:cNvSpPr/>
          <p:nvPr/>
        </p:nvSpPr>
        <p:spPr>
          <a:xfrm>
            <a:off x="184741" y="2547372"/>
            <a:ext cx="6063659" cy="200054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Mandatory Children First training ‘An </a:t>
            </a:r>
            <a:r>
              <a:rPr lang="en-IE" sz="1200" dirty="0">
                <a:latin typeface="Arial" panose="020B0604020202020204" pitchFamily="34" charset="0"/>
                <a:cs typeface="Arial" panose="020B0604020202020204" pitchFamily="34" charset="0"/>
              </a:rPr>
              <a:t>Introduction to Children First</a:t>
            </a:r>
            <a:r>
              <a:rPr lang="en-IE" sz="1200" dirty="0" smtClean="0">
                <a:latin typeface="Arial" panose="020B0604020202020204" pitchFamily="34" charset="0"/>
                <a:cs typeface="Arial" panose="020B0604020202020204" pitchFamily="34" charset="0"/>
              </a:rPr>
              <a:t>’ was up to date for all staff. </a:t>
            </a: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a:latin typeface="Arial" panose="020B0604020202020204" pitchFamily="34" charset="0"/>
                <a:cs typeface="Arial" panose="020B0604020202020204" pitchFamily="34" charset="0"/>
              </a:rPr>
              <a:t>Certificates of completion </a:t>
            </a:r>
            <a:r>
              <a:rPr lang="en-IE" sz="1200" dirty="0" smtClean="0">
                <a:latin typeface="Arial" panose="020B0604020202020204" pitchFamily="34" charset="0"/>
                <a:cs typeface="Arial" panose="020B0604020202020204" pitchFamily="34" charset="0"/>
              </a:rPr>
              <a:t>were </a:t>
            </a:r>
            <a:r>
              <a:rPr lang="en-IE" sz="1200" dirty="0">
                <a:latin typeface="Arial" panose="020B0604020202020204" pitchFamily="34" charset="0"/>
                <a:cs typeface="Arial" panose="020B0604020202020204" pitchFamily="34" charset="0"/>
              </a:rPr>
              <a:t>retained on file by line management. </a:t>
            </a:r>
            <a:endParaRPr lang="en-IE" sz="1200"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a:p>
            <a:pPr>
              <a:defRPr/>
            </a:pPr>
            <a:r>
              <a:rPr lang="en-IE" sz="1200" dirty="0">
                <a:solidFill>
                  <a:schemeClr val="tx1"/>
                </a:solidFill>
              </a:rPr>
              <a:t>*</a:t>
            </a:r>
            <a:r>
              <a:rPr lang="en-IE" sz="1200" dirty="0">
                <a:solidFill>
                  <a:srgbClr val="FF0000"/>
                </a:solidFill>
              </a:rPr>
              <a:t>Please note that findings for this requirement are based on signed declarations of compliance by the Service Managers only.</a:t>
            </a: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IE" sz="1200"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2619467034"/>
              </p:ext>
            </p:extLst>
          </p:nvPr>
        </p:nvGraphicFramePr>
        <p:xfrm>
          <a:off x="265404" y="971550"/>
          <a:ext cx="5982996" cy="1559560"/>
        </p:xfrm>
        <a:graphic>
          <a:graphicData uri="http://schemas.openxmlformats.org/drawingml/2006/table">
            <a:tbl>
              <a:tblPr firstRow="1" bandRow="1">
                <a:tableStyleId>{5C22544A-7EE6-4342-B048-85BDC9FD1C3A}</a:tableStyleId>
              </a:tblPr>
              <a:tblGrid>
                <a:gridCol w="59829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HSE staff, volunteers, students, contracted staff and staff of HSE funded organisations are required to complete the mandatory HSE eLearning module ‘An Introduction to Children First’, as required (currently every 3 years).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077608123"/>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7553169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Child Protection &amp; Welfare Records | </a:t>
            </a:r>
            <a:r>
              <a:rPr lang="en-IE" sz="1800" b="0" dirty="0" smtClean="0"/>
              <a:t>Procedures for storage</a:t>
            </a:r>
            <a:endParaRPr lang="en-IE" sz="1800" b="0" dirty="0"/>
          </a:p>
        </p:txBody>
      </p:sp>
      <p:sp>
        <p:nvSpPr>
          <p:cNvPr id="12" name="Rectangle 11"/>
          <p:cNvSpPr/>
          <p:nvPr/>
        </p:nvSpPr>
        <p:spPr>
          <a:xfrm>
            <a:off x="184741" y="2547372"/>
            <a:ext cx="6139859" cy="892552"/>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smtClean="0">
              <a:latin typeface="Arial" panose="020B0604020202020204" pitchFamily="34" charset="0"/>
              <a:cs typeface="Arial" panose="020B0604020202020204" pitchFamily="34" charset="0"/>
            </a:endParaRPr>
          </a:p>
          <a:p>
            <a:pPr marL="285750" marR="0" lvl="0" indent="-2857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One service acknowledged that written procedures were not in place and implemented across all sites. </a:t>
            </a:r>
            <a:endParaRPr lang="en-IE" sz="1400" dirty="0">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ext uri="{D42A27DB-BD31-4B8C-83A1-F6EECF244321}">
                <p14:modId xmlns:p14="http://schemas.microsoft.com/office/powerpoint/2010/main" val="1680773898"/>
              </p:ext>
            </p:extLst>
          </p:nvPr>
        </p:nvGraphicFramePr>
        <p:xfrm>
          <a:off x="265404" y="971550"/>
          <a:ext cx="5906796" cy="1376680"/>
        </p:xfrm>
        <a:graphic>
          <a:graphicData uri="http://schemas.openxmlformats.org/drawingml/2006/table">
            <a:tbl>
              <a:tblPr firstRow="1" bandRow="1">
                <a:tableStyleId>{5C22544A-7EE6-4342-B048-85BDC9FD1C3A}</a:tableStyleId>
              </a:tblPr>
              <a:tblGrid>
                <a:gridCol w="59067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Child protection and welfare records must be appropriately filed and securely stored in a manner which upholds the</a:t>
                      </a:r>
                      <a:r>
                        <a:rPr lang="en-IE" sz="1200" baseline="0" dirty="0" smtClean="0">
                          <a:latin typeface="Arial" panose="020B0604020202020204" pitchFamily="34" charset="0"/>
                          <a:cs typeface="Arial" panose="020B0604020202020204" pitchFamily="34" charset="0"/>
                        </a:rPr>
                        <a:t> </a:t>
                      </a:r>
                      <a:r>
                        <a:rPr lang="en-IE" sz="1200" dirty="0" smtClean="0">
                          <a:latin typeface="Arial" panose="020B0604020202020204" pitchFamily="34" charset="0"/>
                          <a:cs typeface="Arial" panose="020B0604020202020204" pitchFamily="34" charset="0"/>
                        </a:rPr>
                        <a:t>confidential nature of the information.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701185241"/>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8</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89%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15545382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CP&amp;W Concerns | </a:t>
            </a:r>
            <a:r>
              <a:rPr lang="en-IE" sz="1800" b="0" dirty="0" smtClean="0"/>
              <a:t>Reporting Procedure</a:t>
            </a:r>
            <a:endParaRPr lang="en-IE" sz="1800" b="0" dirty="0"/>
          </a:p>
        </p:txBody>
      </p:sp>
      <p:sp>
        <p:nvSpPr>
          <p:cNvPr id="12" name="Rectangle 11"/>
          <p:cNvSpPr/>
          <p:nvPr/>
        </p:nvSpPr>
        <p:spPr>
          <a:xfrm>
            <a:off x="265404" y="2647950"/>
            <a:ext cx="6744996" cy="70788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400" b="1"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lang="en-IE" sz="1400" b="1" dirty="0" smtClean="0">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IE" sz="1200" dirty="0" smtClean="0">
                <a:latin typeface="Arial" panose="020B0604020202020204" pitchFamily="34" charset="0"/>
                <a:cs typeface="Arial" panose="020B0604020202020204" pitchFamily="34" charset="0"/>
              </a:rPr>
              <a:t>Reporting procedures in one service were under review.  </a:t>
            </a:r>
          </a:p>
        </p:txBody>
      </p:sp>
      <p:graphicFrame>
        <p:nvGraphicFramePr>
          <p:cNvPr id="16" name="Table 15"/>
          <p:cNvGraphicFramePr>
            <a:graphicFrameLocks noGrp="1"/>
          </p:cNvGraphicFramePr>
          <p:nvPr>
            <p:extLst>
              <p:ext uri="{D42A27DB-BD31-4B8C-83A1-F6EECF244321}">
                <p14:modId xmlns:p14="http://schemas.microsoft.com/office/powerpoint/2010/main" val="3468319008"/>
              </p:ext>
            </p:extLst>
          </p:nvPr>
        </p:nvGraphicFramePr>
        <p:xfrm>
          <a:off x="265404" y="971550"/>
          <a:ext cx="6211596" cy="1559560"/>
        </p:xfrm>
        <a:graphic>
          <a:graphicData uri="http://schemas.openxmlformats.org/drawingml/2006/table">
            <a:tbl>
              <a:tblPr firstRow="1" bandRow="1">
                <a:tableStyleId>{5C22544A-7EE6-4342-B048-85BDC9FD1C3A}</a:tableStyleId>
              </a:tblPr>
              <a:tblGrid>
                <a:gridCol w="6211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All organisations should have procedures in place for reporting child protection and welfare concerns. Procedures should be made available and followed by all staff members, students and volunteers. </a:t>
                      </a:r>
                    </a:p>
                    <a:p>
                      <a:endParaRPr lang="en-IE" sz="1200" dirty="0" smtClean="0">
                        <a:latin typeface="Arial" panose="020B0604020202020204" pitchFamily="34" charset="0"/>
                        <a:cs typeface="Arial" panose="020B0604020202020204" pitchFamily="34" charset="0"/>
                      </a:endParaRP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102624680"/>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8</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1</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89%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224357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dirty="0"/>
              <a:t>Services</a:t>
            </a:r>
            <a:r>
              <a:rPr spc="-20" dirty="0"/>
              <a:t> </a:t>
            </a:r>
            <a:r>
              <a:rPr dirty="0"/>
              <a:t>selected</a:t>
            </a:r>
            <a:r>
              <a:rPr spc="-30" dirty="0"/>
              <a:t> </a:t>
            </a:r>
            <a:r>
              <a:rPr dirty="0"/>
              <a:t>for</a:t>
            </a:r>
            <a:r>
              <a:rPr spc="-114" dirty="0"/>
              <a:t> </a:t>
            </a:r>
            <a:r>
              <a:rPr lang="en-IE" dirty="0" smtClean="0"/>
              <a:t>Compliance Check</a:t>
            </a:r>
            <a:endParaRPr spc="-20" dirty="0"/>
          </a:p>
        </p:txBody>
      </p:sp>
      <p:sp>
        <p:nvSpPr>
          <p:cNvPr id="3" name="object 3"/>
          <p:cNvSpPr/>
          <p:nvPr/>
        </p:nvSpPr>
        <p:spPr>
          <a:xfrm>
            <a:off x="283463" y="2410967"/>
            <a:ext cx="7545705" cy="1324610"/>
          </a:xfrm>
          <a:custGeom>
            <a:avLst/>
            <a:gdLst/>
            <a:ahLst/>
            <a:cxnLst/>
            <a:rect l="l" t="t" r="r" b="b"/>
            <a:pathLst>
              <a:path w="7545705" h="1324610">
                <a:moveTo>
                  <a:pt x="0" y="1324356"/>
                </a:moveTo>
                <a:lnTo>
                  <a:pt x="7545324" y="1324356"/>
                </a:lnTo>
                <a:lnTo>
                  <a:pt x="7545324" y="0"/>
                </a:lnTo>
                <a:lnTo>
                  <a:pt x="0" y="0"/>
                </a:lnTo>
                <a:lnTo>
                  <a:pt x="0" y="1324356"/>
                </a:lnTo>
                <a:close/>
              </a:path>
            </a:pathLst>
          </a:custGeom>
          <a:ln w="12192">
            <a:solidFill>
              <a:srgbClr val="FFFFFF"/>
            </a:solidFill>
          </a:ln>
        </p:spPr>
        <p:txBody>
          <a:bodyPr wrap="square" lIns="0" tIns="0" rIns="0" bIns="0" rtlCol="0"/>
          <a:lstStyle/>
          <a:p>
            <a:endParaRPr/>
          </a:p>
        </p:txBody>
      </p:sp>
      <p:sp>
        <p:nvSpPr>
          <p:cNvPr id="4" name="object 4"/>
          <p:cNvSpPr txBox="1"/>
          <p:nvPr/>
        </p:nvSpPr>
        <p:spPr>
          <a:xfrm>
            <a:off x="416435" y="1428750"/>
            <a:ext cx="8117966" cy="3339376"/>
          </a:xfrm>
          <a:prstGeom prst="rect">
            <a:avLst/>
          </a:prstGeom>
        </p:spPr>
        <p:txBody>
          <a:bodyPr vert="horz" wrap="square" lIns="0" tIns="0" rIns="0" bIns="0" rtlCol="0">
            <a:spAutoFit/>
          </a:bodyPr>
          <a:lstStyle/>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Speech and Language Therapy (SLT) services provided as part of HSE Community Healthcare Networks were selected to undergo HSE Children First Compliance Assurance Checks in Q2 2024. </a:t>
            </a:r>
          </a:p>
          <a:p>
            <a:pPr marL="12700">
              <a:lnSpc>
                <a:spcPts val="1920"/>
              </a:lnSpc>
              <a:buClr>
                <a:srgbClr val="F66946"/>
              </a:buClr>
              <a:buSzPct val="119444"/>
              <a:tabLst>
                <a:tab pos="354965" algn="l"/>
              </a:tabLst>
            </a:pPr>
            <a:endParaRPr lang="en-IE" sz="1600" dirty="0" smtClean="0">
              <a:solidFill>
                <a:schemeClr val="tx1"/>
              </a:solidFill>
              <a:latin typeface="Arial" panose="020B0604020202020204" pitchFamily="34" charset="0"/>
              <a:cs typeface="Arial" panose="020B0604020202020204" pitchFamily="34" charset="0"/>
            </a:endParaRP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All SLT Service Managers and Heads of Service for Primary Care were invited to attended an Information Session which took place on 11th April 2024 and all were provided with a copy of the </a:t>
            </a:r>
            <a:r>
              <a:rPr lang="en-IE" sz="1600" dirty="0" smtClean="0">
                <a:solidFill>
                  <a:schemeClr val="tx1"/>
                </a:solidFill>
                <a:latin typeface="Arial" panose="020B0604020202020204" pitchFamily="34" charset="0"/>
                <a:cs typeface="Arial" panose="020B0604020202020204" pitchFamily="34" charset="0"/>
                <a:hlinkClick r:id="rId2"/>
              </a:rPr>
              <a:t>HSE Children First Compliance Assurance Framework</a:t>
            </a:r>
            <a:r>
              <a:rPr lang="en-IE" sz="1600" dirty="0" smtClean="0">
                <a:solidFill>
                  <a:schemeClr val="tx1"/>
                </a:solidFill>
                <a:latin typeface="Arial" panose="020B0604020202020204" pitchFamily="34" charset="0"/>
                <a:cs typeface="Arial" panose="020B0604020202020204" pitchFamily="34" charset="0"/>
              </a:rPr>
              <a:t>. </a:t>
            </a:r>
          </a:p>
          <a:p>
            <a:pPr marL="12700">
              <a:lnSpc>
                <a:spcPts val="1920"/>
              </a:lnSpc>
              <a:buClr>
                <a:srgbClr val="F66946"/>
              </a:buClr>
              <a:buSzPct val="119444"/>
              <a:tabLst>
                <a:tab pos="354965" algn="l"/>
              </a:tabLst>
            </a:pPr>
            <a:endParaRPr lang="en-IE" sz="1600" dirty="0" smtClean="0">
              <a:solidFill>
                <a:schemeClr val="tx1"/>
              </a:solidFill>
              <a:latin typeface="Arial" panose="020B0604020202020204" pitchFamily="34" charset="0"/>
              <a:cs typeface="Arial" panose="020B0604020202020204" pitchFamily="34" charset="0"/>
            </a:endParaRP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Nine SLT Services (one from each CHO) were randomly selected to undergo a Check.</a:t>
            </a:r>
          </a:p>
          <a:p>
            <a:pPr marL="12700">
              <a:lnSpc>
                <a:spcPts val="1920"/>
              </a:lnSpc>
              <a:buClr>
                <a:srgbClr val="F66946"/>
              </a:buClr>
              <a:buSzPct val="119444"/>
              <a:tabLst>
                <a:tab pos="354965" algn="l"/>
              </a:tabLst>
            </a:pPr>
            <a:r>
              <a:rPr lang="en-IE" sz="1600" dirty="0" smtClean="0">
                <a:solidFill>
                  <a:schemeClr val="tx1"/>
                </a:solidFill>
                <a:latin typeface="Arial" panose="020B0604020202020204" pitchFamily="34" charset="0"/>
                <a:cs typeface="Arial" panose="020B0604020202020204" pitchFamily="34" charset="0"/>
              </a:rPr>
              <a:t> </a:t>
            </a:r>
          </a:p>
          <a:p>
            <a:pPr marL="354965" indent="-342265">
              <a:lnSpc>
                <a:spcPts val="1920"/>
              </a:lnSpc>
              <a:buClr>
                <a:srgbClr val="F66946"/>
              </a:buClr>
              <a:buSzPct val="119444"/>
              <a:buFont typeface="Arial" panose="020B0604020202020204" pitchFamily="34" charset="0"/>
              <a:buChar char="•"/>
              <a:tabLst>
                <a:tab pos="354965" algn="l"/>
              </a:tabLst>
            </a:pPr>
            <a:r>
              <a:rPr lang="en-IE" sz="1600" dirty="0" smtClean="0">
                <a:solidFill>
                  <a:schemeClr val="tx1"/>
                </a:solidFill>
                <a:latin typeface="Arial" panose="020B0604020202020204" pitchFamily="34" charset="0"/>
                <a:cs typeface="Arial" panose="020B0604020202020204" pitchFamily="34" charset="0"/>
              </a:rPr>
              <a:t>Compliance Assurance Checks took place between April and July 2024.</a:t>
            </a:r>
          </a:p>
          <a:p>
            <a:pPr marL="12700">
              <a:lnSpc>
                <a:spcPct val="150000"/>
              </a:lnSpc>
              <a:buClr>
                <a:srgbClr val="F66946"/>
              </a:buClr>
              <a:buSzPct val="119444"/>
              <a:tabLst>
                <a:tab pos="354965" algn="l"/>
              </a:tabLst>
            </a:pPr>
            <a:endParaRPr lang="en-IE" sz="1800" dirty="0" smtClean="0">
              <a:latin typeface="Calibri"/>
              <a:cs typeface="Calibri"/>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000" y="325219"/>
            <a:ext cx="8001000" cy="369332"/>
          </a:xfrm>
        </p:spPr>
        <p:txBody>
          <a:bodyPr/>
          <a:lstStyle/>
          <a:p>
            <a:r>
              <a:rPr lang="en-IE" dirty="0" smtClean="0"/>
              <a:t>Level One Compliance | </a:t>
            </a:r>
            <a:r>
              <a:rPr lang="en-IE" sz="1800" b="0" dirty="0" smtClean="0"/>
              <a:t>Self-Audit Checklist </a:t>
            </a:r>
            <a:endParaRPr lang="en-IE" sz="1800" b="0" dirty="0"/>
          </a:p>
        </p:txBody>
      </p:sp>
      <p:sp>
        <p:nvSpPr>
          <p:cNvPr id="12" name="Rectangle 11"/>
          <p:cNvSpPr/>
          <p:nvPr/>
        </p:nvSpPr>
        <p:spPr>
          <a:xfrm>
            <a:off x="184741" y="2547372"/>
            <a:ext cx="5911259" cy="677108"/>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IE" sz="1400" b="1" dirty="0">
                <a:latin typeface="Arial" panose="020B0604020202020204" pitchFamily="34" charset="0"/>
                <a:cs typeface="Arial" panose="020B0604020202020204" pitchFamily="34" charset="0"/>
              </a:rPr>
              <a:t>Key Findings: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IE" sz="1200" b="1"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rPr>
              <a:t>All nine</a:t>
            </a:r>
            <a:r>
              <a:rPr kumimoji="0" lang="en-IE" sz="1200" b="0" i="0" u="none" strike="noStrike" kern="0" cap="none" spc="0" normalizeH="0" noProof="0" dirty="0" smtClean="0">
                <a:ln>
                  <a:noFill/>
                </a:ln>
                <a:solidFill>
                  <a:sysClr val="windowText" lastClr="000000"/>
                </a:solidFill>
                <a:effectLst/>
                <a:uLnTx/>
                <a:uFillTx/>
                <a:latin typeface="Arial" panose="020B0604020202020204" pitchFamily="34" charset="0"/>
                <a:cs typeface="Arial" panose="020B0604020202020204" pitchFamily="34" charset="0"/>
              </a:rPr>
              <a:t> services could demonstrate compliance with this requirement. </a:t>
            </a:r>
            <a:endParaRPr kumimoji="0" lang="en-IE" sz="1200" b="0" i="0" u="none" strike="noStrike" kern="0" cap="none" spc="0" normalizeH="0" baseline="0" noProof="0" dirty="0" smtClean="0">
              <a:ln>
                <a:noFill/>
              </a:ln>
              <a:solidFill>
                <a:sysClr val="windowText" lastClr="000000"/>
              </a:solidFill>
              <a:effectLst/>
              <a:uLnTx/>
              <a:uFillTx/>
              <a:latin typeface="Arial" panose="020B0604020202020204" pitchFamily="34" charset="0"/>
              <a:cs typeface="Arial" panose="020B0604020202020204" pitchFamily="34" charset="0"/>
            </a:endParaRPr>
          </a:p>
        </p:txBody>
      </p:sp>
      <p:graphicFrame>
        <p:nvGraphicFramePr>
          <p:cNvPr id="16" name="Table 15"/>
          <p:cNvGraphicFramePr>
            <a:graphicFrameLocks noGrp="1"/>
          </p:cNvGraphicFramePr>
          <p:nvPr>
            <p:extLst/>
          </p:nvPr>
        </p:nvGraphicFramePr>
        <p:xfrm>
          <a:off x="265404" y="971550"/>
          <a:ext cx="5830596" cy="1376680"/>
        </p:xfrm>
        <a:graphic>
          <a:graphicData uri="http://schemas.openxmlformats.org/drawingml/2006/table">
            <a:tbl>
              <a:tblPr firstRow="1" bandRow="1">
                <a:tableStyleId>{5C22544A-7EE6-4342-B048-85BDC9FD1C3A}</a:tableStyleId>
              </a:tblPr>
              <a:tblGrid>
                <a:gridCol w="5830596">
                  <a:extLst>
                    <a:ext uri="{9D8B030D-6E8A-4147-A177-3AD203B41FA5}">
                      <a16:colId xmlns:a16="http://schemas.microsoft.com/office/drawing/2014/main" val="361165049"/>
                    </a:ext>
                  </a:extLst>
                </a:gridCol>
              </a:tblGrid>
              <a:tr h="370840">
                <a:tc>
                  <a:txBody>
                    <a:bodyPr/>
                    <a:lstStyle/>
                    <a:p>
                      <a:r>
                        <a:rPr lang="en-IE" dirty="0" smtClean="0">
                          <a:latin typeface="Arial" panose="020B0604020202020204" pitchFamily="34" charset="0"/>
                          <a:cs typeface="Arial" panose="020B0604020202020204" pitchFamily="34" charset="0"/>
                        </a:rPr>
                        <a:t>Children First Act 2015</a:t>
                      </a:r>
                      <a:endParaRPr lang="en-IE" dirty="0">
                        <a:latin typeface="Arial" panose="020B0604020202020204" pitchFamily="34" charset="0"/>
                        <a:cs typeface="Arial" panose="020B0604020202020204" pitchFamily="34" charset="0"/>
                      </a:endParaRPr>
                    </a:p>
                  </a:txBody>
                  <a:tcPr>
                    <a:solidFill>
                      <a:schemeClr val="accent5">
                        <a:lumMod val="75000"/>
                      </a:schemeClr>
                    </a:solidFill>
                  </a:tcPr>
                </a:tc>
                <a:extLst>
                  <a:ext uri="{0D108BD9-81ED-4DB2-BD59-A6C34878D82A}">
                    <a16:rowId xmlns:a16="http://schemas.microsoft.com/office/drawing/2014/main" val="3732975881"/>
                  </a:ext>
                </a:extLst>
              </a:tr>
              <a:tr h="370840">
                <a:tc>
                  <a:txBody>
                    <a:bodyPr/>
                    <a:lstStyle/>
                    <a:p>
                      <a:r>
                        <a:rPr lang="en-IE" sz="1200" dirty="0" smtClean="0">
                          <a:latin typeface="Arial" panose="020B0604020202020204" pitchFamily="34" charset="0"/>
                          <a:cs typeface="Arial" panose="020B0604020202020204" pitchFamily="34" charset="0"/>
                        </a:rPr>
                        <a:t>Requirement</a:t>
                      </a:r>
                    </a:p>
                    <a:p>
                      <a:endParaRPr lang="en-IE" sz="1200" dirty="0" smtClean="0">
                        <a:latin typeface="Arial" panose="020B0604020202020204" pitchFamily="34" charset="0"/>
                        <a:cs typeface="Arial" panose="020B0604020202020204" pitchFamily="34" charset="0"/>
                      </a:endParaRPr>
                    </a:p>
                    <a:p>
                      <a:r>
                        <a:rPr lang="en-IE" sz="1200" dirty="0" smtClean="0">
                          <a:latin typeface="Arial" panose="020B0604020202020204" pitchFamily="34" charset="0"/>
                          <a:cs typeface="Arial" panose="020B0604020202020204" pitchFamily="34" charset="0"/>
                        </a:rPr>
                        <a:t>The HSE Children First Implementation and Compliance Self-Audit Checklist must be completed annually by HSE and HSE Funded Services and made available on request.</a:t>
                      </a:r>
                    </a:p>
                  </a:txBody>
                  <a:tcPr>
                    <a:solidFill>
                      <a:schemeClr val="accent5">
                        <a:lumMod val="60000"/>
                        <a:lumOff val="40000"/>
                      </a:schemeClr>
                    </a:solidFill>
                  </a:tcPr>
                </a:tc>
                <a:extLst>
                  <a:ext uri="{0D108BD9-81ED-4DB2-BD59-A6C34878D82A}">
                    <a16:rowId xmlns:a16="http://schemas.microsoft.com/office/drawing/2014/main" val="1632709619"/>
                  </a:ext>
                </a:extLst>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val="737822"/>
              </p:ext>
            </p:extLst>
          </p:nvPr>
        </p:nvGraphicFramePr>
        <p:xfrm>
          <a:off x="6705600" y="1002756"/>
          <a:ext cx="2174488" cy="1749207"/>
        </p:xfrm>
        <a:graphic>
          <a:graphicData uri="http://schemas.openxmlformats.org/drawingml/2006/table">
            <a:tbl>
              <a:tblPr/>
              <a:tblGrid>
                <a:gridCol w="1752600">
                  <a:extLst>
                    <a:ext uri="{9D8B030D-6E8A-4147-A177-3AD203B41FA5}">
                      <a16:colId xmlns:a16="http://schemas.microsoft.com/office/drawing/2014/main" val="1165388174"/>
                    </a:ext>
                  </a:extLst>
                </a:gridCol>
                <a:gridCol w="421888">
                  <a:extLst>
                    <a:ext uri="{9D8B030D-6E8A-4147-A177-3AD203B41FA5}">
                      <a16:colId xmlns:a16="http://schemas.microsoft.com/office/drawing/2014/main" val="2508426662"/>
                    </a:ext>
                  </a:extLst>
                </a:gridCol>
              </a:tblGrid>
              <a:tr h="300439">
                <a:tc gridSpan="2">
                  <a:txBody>
                    <a:bodyPr/>
                    <a:lstStyle/>
                    <a:p>
                      <a:pPr algn="just" fontAlgn="t"/>
                      <a:r>
                        <a:rPr lang="en-IE" sz="1100" b="1" i="0" u="none" strike="noStrike" dirty="0" smtClean="0">
                          <a:solidFill>
                            <a:srgbClr val="000000"/>
                          </a:solidFill>
                          <a:effectLst/>
                          <a:latin typeface="Arial" panose="020B0604020202020204" pitchFamily="34" charset="0"/>
                        </a:rPr>
                        <a:t>Overall Findings</a:t>
                      </a:r>
                      <a:endParaRPr lang="en-IE" sz="1100" b="1"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264829261"/>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Compliant</a:t>
                      </a:r>
                      <a:r>
                        <a:rPr lang="en-IE" sz="1050" b="0" i="0" u="none" strike="noStrike" baseline="0" dirty="0" smtClean="0">
                          <a:solidFill>
                            <a:srgbClr val="000000"/>
                          </a:solidFill>
                          <a:effectLst/>
                          <a:latin typeface="Arial" panose="020B0604020202020204" pitchFamily="34" charset="0"/>
                        </a:rPr>
                        <a:t>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ctr" fontAlgn="t"/>
                      <a:r>
                        <a:rPr lang="en-IE" sz="1100" b="0" i="0" u="none" strike="noStrike" dirty="0" smtClean="0">
                          <a:solidFill>
                            <a:srgbClr val="000000"/>
                          </a:solidFill>
                          <a:effectLst/>
                          <a:latin typeface="Arial" panose="020B0604020202020204" pitchFamily="34" charset="0"/>
                        </a:rPr>
                        <a:t>9</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7499889"/>
                  </a:ext>
                </a:extLst>
              </a:tr>
              <a:tr h="300439">
                <a:tc>
                  <a:txBody>
                    <a:bodyPr/>
                    <a:lstStyle/>
                    <a:p>
                      <a:pPr algn="l" fontAlgn="t"/>
                      <a:r>
                        <a:rPr lang="en-IE" sz="1050" b="0" i="0" u="none" strike="noStrike" dirty="0" smtClean="0">
                          <a:solidFill>
                            <a:srgbClr val="000000"/>
                          </a:solidFill>
                          <a:effectLst/>
                          <a:latin typeface="Arial" panose="020B0604020202020204" pitchFamily="34" charset="0"/>
                        </a:rPr>
                        <a:t>Partial Compliance </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10684"/>
                  </a:ext>
                </a:extLst>
              </a:tr>
              <a:tr h="374114">
                <a:tc>
                  <a:txBody>
                    <a:bodyPr/>
                    <a:lstStyle/>
                    <a:p>
                      <a:pPr algn="l" fontAlgn="t"/>
                      <a:r>
                        <a:rPr lang="en-IE" sz="1050" b="0" i="0" u="none" strike="noStrike" dirty="0" smtClean="0">
                          <a:solidFill>
                            <a:srgbClr val="000000"/>
                          </a:solidFill>
                          <a:effectLst/>
                          <a:latin typeface="Arial" panose="020B0604020202020204" pitchFamily="34" charset="0"/>
                        </a:rPr>
                        <a:t>No</a:t>
                      </a:r>
                      <a:r>
                        <a:rPr lang="en-IE" sz="1050" b="0" i="0" u="none" strike="noStrike" baseline="0" dirty="0" smtClean="0">
                          <a:solidFill>
                            <a:srgbClr val="000000"/>
                          </a:solidFill>
                          <a:effectLst/>
                          <a:latin typeface="Arial" panose="020B0604020202020204" pitchFamily="34" charset="0"/>
                        </a:rPr>
                        <a:t> Evidence of Compliance</a:t>
                      </a:r>
                      <a:endParaRPr lang="en-IE" sz="105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0000"/>
                    </a:solidFill>
                  </a:tcPr>
                </a:tc>
                <a:tc>
                  <a:txBody>
                    <a:bodyPr/>
                    <a:lstStyle/>
                    <a:p>
                      <a:pPr algn="ctr" fontAlgn="t"/>
                      <a:r>
                        <a:rPr lang="en-IE" sz="1100" b="0" i="0" u="none" strike="noStrike" dirty="0" smtClean="0">
                          <a:solidFill>
                            <a:srgbClr val="000000"/>
                          </a:solidFill>
                          <a:effectLst/>
                          <a:latin typeface="Arial" panose="020B0604020202020204" pitchFamily="34" charset="0"/>
                        </a:rPr>
                        <a:t>0</a:t>
                      </a:r>
                      <a:endParaRPr lang="en-IE" sz="1100" b="0" i="0" u="none" strike="noStrike" dirty="0">
                        <a:solidFill>
                          <a:srgbClr val="000000"/>
                        </a:solidFill>
                        <a:effectLst/>
                        <a:latin typeface="Arial" panose="020B0604020202020204" pitchFamily="34" charset="0"/>
                      </a:endParaRPr>
                    </a:p>
                  </a:txBody>
                  <a:tcPr marL="5697" marR="5697" marT="569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3031822"/>
                  </a:ext>
                </a:extLst>
              </a:tr>
              <a:tr h="67479">
                <a:tc>
                  <a:txBody>
                    <a:bodyPr/>
                    <a:lstStyle/>
                    <a:p>
                      <a:pPr algn="l" fontAlgn="t"/>
                      <a:endParaRPr lang="en-IE" sz="5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t"/>
                      <a:endParaRPr lang="en-IE" sz="11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1126103"/>
                  </a:ext>
                </a:extLst>
              </a:tr>
              <a:tr h="300439">
                <a:tc gridSpan="2">
                  <a:txBody>
                    <a:bodyPr/>
                    <a:lstStyle/>
                    <a:p>
                      <a:pPr lvl="0" algn="l" fontAlgn="t"/>
                      <a:r>
                        <a:rPr lang="en-IE" sz="1200" b="0" i="0" u="none" strike="noStrike" dirty="0" smtClean="0">
                          <a:solidFill>
                            <a:srgbClr val="000000"/>
                          </a:solidFill>
                          <a:effectLst/>
                          <a:latin typeface="Arial" panose="020B0604020202020204" pitchFamily="34" charset="0"/>
                        </a:rPr>
                        <a:t>100% Compliance Rate</a:t>
                      </a:r>
                      <a:endParaRPr lang="en-IE" sz="1200" b="0" i="0" u="none" strike="noStrike" dirty="0">
                        <a:solidFill>
                          <a:srgbClr val="000000"/>
                        </a:solidFill>
                        <a:effectLst/>
                        <a:latin typeface="Arial" panose="020B0604020202020204" pitchFamily="34" charset="0"/>
                      </a:endParaRPr>
                    </a:p>
                  </a:txBody>
                  <a:tcPr marL="5697" marR="5697" marT="569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5">
                        <a:lumMod val="20000"/>
                        <a:lumOff val="80000"/>
                      </a:schemeClr>
                    </a:solidFill>
                  </a:tcPr>
                </a:tc>
                <a:tc hMerge="1">
                  <a:txBody>
                    <a:bodyPr/>
                    <a:lstStyle/>
                    <a:p>
                      <a:pPr algn="l" fontAlgn="t"/>
                      <a:endParaRPr lang="en-IE" sz="1000" b="0"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2761067"/>
                  </a:ext>
                </a:extLst>
              </a:tr>
            </a:tbl>
          </a:graphicData>
        </a:graphic>
      </p:graphicFrame>
    </p:spTree>
    <p:extLst>
      <p:ext uri="{BB962C8B-B14F-4D97-AF65-F5344CB8AC3E}">
        <p14:creationId xmlns:p14="http://schemas.microsoft.com/office/powerpoint/2010/main" val="1251800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1041952"/>
          </a:xfrm>
          <a:prstGeom prst="rect">
            <a:avLst/>
          </a:prstGeom>
        </p:spPr>
        <p:txBody>
          <a:bodyPr vert="horz" wrap="square" lIns="0" tIns="13335" rIns="0" bIns="0" rtlCol="0">
            <a:spAutoFit/>
          </a:bodyPr>
          <a:lstStyle/>
          <a:p>
            <a:pPr algn="ctr">
              <a:lnSpc>
                <a:spcPct val="100000"/>
              </a:lnSpc>
              <a:spcBef>
                <a:spcPts val="105"/>
              </a:spcBef>
            </a:pPr>
            <a:r>
              <a:rPr sz="3200" dirty="0"/>
              <a:t>Please</a:t>
            </a:r>
            <a:r>
              <a:rPr sz="3200" spc="-60" dirty="0"/>
              <a:t> </a:t>
            </a:r>
            <a:r>
              <a:rPr sz="3200" dirty="0"/>
              <a:t>direct</a:t>
            </a:r>
            <a:r>
              <a:rPr sz="3200" spc="-65" dirty="0"/>
              <a:t> </a:t>
            </a:r>
            <a:r>
              <a:rPr sz="3200" dirty="0"/>
              <a:t>queries</a:t>
            </a:r>
            <a:r>
              <a:rPr sz="3200" spc="-70" dirty="0"/>
              <a:t> </a:t>
            </a:r>
            <a:r>
              <a:rPr sz="3200" spc="-25" dirty="0"/>
              <a:t>to:</a:t>
            </a:r>
            <a:endParaRPr sz="3200" dirty="0"/>
          </a:p>
          <a:p>
            <a:pPr marR="5080" algn="ctr">
              <a:lnSpc>
                <a:spcPct val="100000"/>
              </a:lnSpc>
              <a:spcBef>
                <a:spcPts val="55"/>
              </a:spcBef>
            </a:pPr>
            <a:r>
              <a:rPr lang="en-IE" sz="1800" dirty="0" smtClean="0"/>
              <a:t>HSE Children First National Office</a:t>
            </a:r>
            <a:r>
              <a:rPr lang="en-IE" sz="1600" dirty="0" smtClean="0"/>
              <a:t/>
            </a:r>
            <a:br>
              <a:rPr lang="en-IE" sz="1600" dirty="0" smtClean="0"/>
            </a:br>
            <a:r>
              <a:rPr lang="en-IE" sz="1600" b="0" dirty="0" smtClean="0"/>
              <a:t>childrenfirst@hse.ie</a:t>
            </a:r>
            <a:endParaRPr sz="1600" b="0" dirty="0"/>
          </a:p>
        </p:txBody>
      </p:sp>
      <p:sp>
        <p:nvSpPr>
          <p:cNvPr id="3" name="object 3"/>
          <p:cNvSpPr txBox="1"/>
          <p:nvPr/>
        </p:nvSpPr>
        <p:spPr>
          <a:xfrm>
            <a:off x="1028699" y="3020561"/>
            <a:ext cx="7086600" cy="641201"/>
          </a:xfrm>
          <a:prstGeom prst="rect">
            <a:avLst/>
          </a:prstGeom>
        </p:spPr>
        <p:txBody>
          <a:bodyPr vert="horz" wrap="square" lIns="0" tIns="12700" rIns="0" bIns="0" rtlCol="0">
            <a:spAutoFit/>
          </a:bodyPr>
          <a:lstStyle/>
          <a:p>
            <a:pPr marL="12700" algn="ctr">
              <a:lnSpc>
                <a:spcPct val="100000"/>
              </a:lnSpc>
              <a:spcBef>
                <a:spcPts val="100"/>
              </a:spcBef>
            </a:pPr>
            <a:endParaRPr lang="en-IE" sz="2000" b="1" spc="-10" dirty="0" smtClean="0">
              <a:solidFill>
                <a:srgbClr val="FFFFFF"/>
              </a:solidFill>
              <a:latin typeface="Arial"/>
              <a:cs typeface="Arial"/>
            </a:endParaRPr>
          </a:p>
          <a:p>
            <a:pPr marL="12700" algn="ctr">
              <a:lnSpc>
                <a:spcPct val="100000"/>
              </a:lnSpc>
              <a:spcBef>
                <a:spcPts val="100"/>
              </a:spcBef>
            </a:pPr>
            <a:r>
              <a:rPr sz="2000" b="1" spc="-10" dirty="0" err="1" smtClean="0">
                <a:solidFill>
                  <a:srgbClr val="FFFFFF"/>
                </a:solidFill>
                <a:latin typeface="Arial"/>
                <a:cs typeface="Arial"/>
              </a:rPr>
              <a:t>ww</a:t>
            </a:r>
            <a:r>
              <a:rPr lang="en-IE" sz="2000" b="1" spc="-10" dirty="0" smtClean="0">
                <a:solidFill>
                  <a:srgbClr val="FFFFFF"/>
                </a:solidFill>
                <a:latin typeface="Arial"/>
                <a:cs typeface="Arial"/>
              </a:rPr>
              <a:t>w</a:t>
            </a:r>
            <a:r>
              <a:rPr sz="2000" b="1" spc="-10" dirty="0" smtClean="0">
                <a:solidFill>
                  <a:srgbClr val="FFFFFF"/>
                </a:solidFill>
                <a:latin typeface="Arial"/>
                <a:cs typeface="Arial"/>
              </a:rPr>
              <a:t>.hse.ie/</a:t>
            </a:r>
            <a:r>
              <a:rPr sz="2000" b="1" spc="-10" dirty="0" err="1" smtClean="0">
                <a:solidFill>
                  <a:srgbClr val="FFFFFF"/>
                </a:solidFill>
                <a:latin typeface="Arial"/>
                <a:cs typeface="Arial"/>
              </a:rPr>
              <a:t>childrenfirst</a:t>
            </a:r>
            <a:endParaRPr sz="2000" dirty="0">
              <a:latin typeface="Arial"/>
              <a:cs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1490793"/>
          </a:xfrm>
          <a:prstGeom prst="rect">
            <a:avLst/>
          </a:prstGeom>
        </p:spPr>
        <p:txBody>
          <a:bodyPr vert="horz" wrap="square" lIns="0" tIns="13335" rIns="0" bIns="0" rtlCol="0">
            <a:spAutoFit/>
          </a:bodyPr>
          <a:lstStyle/>
          <a:p>
            <a:pPr algn="l">
              <a:lnSpc>
                <a:spcPct val="100000"/>
              </a:lnSpc>
              <a:spcBef>
                <a:spcPts val="105"/>
              </a:spcBef>
            </a:pPr>
            <a:r>
              <a:rPr lang="en-IE" sz="3200" dirty="0" smtClean="0"/>
              <a:t>Overview of Findings and Suggestions for Improvement</a:t>
            </a:r>
            <a:endParaRPr sz="1600" b="0" dirty="0"/>
          </a:p>
        </p:txBody>
      </p:sp>
    </p:spTree>
    <p:extLst>
      <p:ext uri="{BB962C8B-B14F-4D97-AF65-F5344CB8AC3E}">
        <p14:creationId xmlns:p14="http://schemas.microsoft.com/office/powerpoint/2010/main" val="9850145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2"/>
          <p:cNvSpPr txBox="1">
            <a:spLocks noGrp="1"/>
          </p:cNvSpPr>
          <p:nvPr>
            <p:ph type="title"/>
          </p:nvPr>
        </p:nvSpPr>
        <p:spPr>
          <a:xfrm>
            <a:off x="1211376" y="243916"/>
            <a:ext cx="7400239" cy="382156"/>
          </a:xfrm>
          <a:prstGeom prst="rect">
            <a:avLst/>
          </a:prstGeom>
        </p:spPr>
        <p:txBody>
          <a:bodyPr vert="horz" wrap="square" lIns="0" tIns="12700" rIns="0" bIns="0" rtlCol="0">
            <a:spAutoFit/>
          </a:bodyPr>
          <a:lstStyle/>
          <a:p>
            <a:pPr marL="12700">
              <a:lnSpc>
                <a:spcPct val="100000"/>
              </a:lnSpc>
              <a:spcBef>
                <a:spcPts val="100"/>
              </a:spcBef>
            </a:pPr>
            <a:r>
              <a:rPr lang="en-IE" dirty="0" smtClean="0"/>
              <a:t>Overview of</a:t>
            </a:r>
            <a:r>
              <a:rPr spc="-55" dirty="0" smtClean="0"/>
              <a:t> </a:t>
            </a:r>
            <a:r>
              <a:rPr dirty="0" smtClean="0"/>
              <a:t>Findings</a:t>
            </a:r>
            <a:r>
              <a:rPr lang="en-IE" dirty="0" smtClean="0"/>
              <a:t> </a:t>
            </a:r>
            <a:endParaRPr sz="1400" b="0" spc="-20" dirty="0">
              <a:solidFill>
                <a:srgbClr val="FF0000"/>
              </a:solidFill>
            </a:endParaRPr>
          </a:p>
        </p:txBody>
      </p:sp>
      <p:graphicFrame>
        <p:nvGraphicFramePr>
          <p:cNvPr id="10" name="Table 9"/>
          <p:cNvGraphicFramePr>
            <a:graphicFrameLocks noGrp="1"/>
          </p:cNvGraphicFramePr>
          <p:nvPr>
            <p:extLst>
              <p:ext uri="{D42A27DB-BD31-4B8C-83A1-F6EECF244321}">
                <p14:modId xmlns:p14="http://schemas.microsoft.com/office/powerpoint/2010/main" val="173253533"/>
              </p:ext>
            </p:extLst>
          </p:nvPr>
        </p:nvGraphicFramePr>
        <p:xfrm>
          <a:off x="457195" y="1581151"/>
          <a:ext cx="7772413" cy="2057619"/>
        </p:xfrm>
        <a:graphic>
          <a:graphicData uri="http://schemas.openxmlformats.org/drawingml/2006/table">
            <a:tbl>
              <a:tblPr/>
              <a:tblGrid>
                <a:gridCol w="706583">
                  <a:extLst>
                    <a:ext uri="{9D8B030D-6E8A-4147-A177-3AD203B41FA5}">
                      <a16:colId xmlns:a16="http://schemas.microsoft.com/office/drawing/2014/main" val="3285884232"/>
                    </a:ext>
                  </a:extLst>
                </a:gridCol>
                <a:gridCol w="706583">
                  <a:extLst>
                    <a:ext uri="{9D8B030D-6E8A-4147-A177-3AD203B41FA5}">
                      <a16:colId xmlns:a16="http://schemas.microsoft.com/office/drawing/2014/main" val="4049810809"/>
                    </a:ext>
                  </a:extLst>
                </a:gridCol>
                <a:gridCol w="706583">
                  <a:extLst>
                    <a:ext uri="{9D8B030D-6E8A-4147-A177-3AD203B41FA5}">
                      <a16:colId xmlns:a16="http://schemas.microsoft.com/office/drawing/2014/main" val="3960908613"/>
                    </a:ext>
                  </a:extLst>
                </a:gridCol>
                <a:gridCol w="706583">
                  <a:extLst>
                    <a:ext uri="{9D8B030D-6E8A-4147-A177-3AD203B41FA5}">
                      <a16:colId xmlns:a16="http://schemas.microsoft.com/office/drawing/2014/main" val="3229298174"/>
                    </a:ext>
                  </a:extLst>
                </a:gridCol>
                <a:gridCol w="706583">
                  <a:extLst>
                    <a:ext uri="{9D8B030D-6E8A-4147-A177-3AD203B41FA5}">
                      <a16:colId xmlns:a16="http://schemas.microsoft.com/office/drawing/2014/main" val="3922697609"/>
                    </a:ext>
                  </a:extLst>
                </a:gridCol>
                <a:gridCol w="706583">
                  <a:extLst>
                    <a:ext uri="{9D8B030D-6E8A-4147-A177-3AD203B41FA5}">
                      <a16:colId xmlns:a16="http://schemas.microsoft.com/office/drawing/2014/main" val="1346757412"/>
                    </a:ext>
                  </a:extLst>
                </a:gridCol>
                <a:gridCol w="706583">
                  <a:extLst>
                    <a:ext uri="{9D8B030D-6E8A-4147-A177-3AD203B41FA5}">
                      <a16:colId xmlns:a16="http://schemas.microsoft.com/office/drawing/2014/main" val="3252411368"/>
                    </a:ext>
                  </a:extLst>
                </a:gridCol>
                <a:gridCol w="706583">
                  <a:extLst>
                    <a:ext uri="{9D8B030D-6E8A-4147-A177-3AD203B41FA5}">
                      <a16:colId xmlns:a16="http://schemas.microsoft.com/office/drawing/2014/main" val="3594639939"/>
                    </a:ext>
                  </a:extLst>
                </a:gridCol>
                <a:gridCol w="706583">
                  <a:extLst>
                    <a:ext uri="{9D8B030D-6E8A-4147-A177-3AD203B41FA5}">
                      <a16:colId xmlns:a16="http://schemas.microsoft.com/office/drawing/2014/main" val="2274835463"/>
                    </a:ext>
                  </a:extLst>
                </a:gridCol>
                <a:gridCol w="706583">
                  <a:extLst>
                    <a:ext uri="{9D8B030D-6E8A-4147-A177-3AD203B41FA5}">
                      <a16:colId xmlns:a16="http://schemas.microsoft.com/office/drawing/2014/main" val="2197330482"/>
                    </a:ext>
                  </a:extLst>
                </a:gridCol>
                <a:gridCol w="706583">
                  <a:extLst>
                    <a:ext uri="{9D8B030D-6E8A-4147-A177-3AD203B41FA5}">
                      <a16:colId xmlns:a16="http://schemas.microsoft.com/office/drawing/2014/main" val="1761828502"/>
                    </a:ext>
                  </a:extLst>
                </a:gridCol>
              </a:tblGrid>
              <a:tr h="227947">
                <a:tc gridSpan="11">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1500" b="1" i="0" u="none" strike="noStrike" dirty="0" smtClean="0">
                          <a:solidFill>
                            <a:schemeClr val="tx1"/>
                          </a:solidFill>
                          <a:effectLst/>
                          <a:latin typeface="Arial" panose="020B0604020202020204" pitchFamily="34" charset="0"/>
                        </a:rPr>
                        <a:t>Areas</a:t>
                      </a:r>
                      <a:r>
                        <a:rPr lang="en-IE" sz="1500" b="1" i="0" u="none" strike="noStrike" baseline="0" dirty="0" smtClean="0">
                          <a:solidFill>
                            <a:schemeClr val="tx1"/>
                          </a:solidFill>
                          <a:effectLst/>
                          <a:latin typeface="Arial" panose="020B0604020202020204" pitchFamily="34" charset="0"/>
                        </a:rPr>
                        <a:t> of </a:t>
                      </a:r>
                      <a:r>
                        <a:rPr lang="en-IE" sz="1500" b="1" i="0" u="none" strike="noStrike" dirty="0" smtClean="0">
                          <a:solidFill>
                            <a:schemeClr val="tx1"/>
                          </a:solidFill>
                          <a:effectLst/>
                          <a:latin typeface="Arial" panose="020B0604020202020204" pitchFamily="34" charset="0"/>
                        </a:rPr>
                        <a:t>Compliance</a:t>
                      </a:r>
                      <a:endParaRPr lang="en-IE" sz="15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algn="ctr" fontAlgn="t"/>
                      <a:endParaRPr lang="en-IE" sz="8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hMerge="1">
                  <a:txBody>
                    <a:bodyPr/>
                    <a:lstStyle/>
                    <a:p>
                      <a:pPr marL="0" marR="0" lvl="0" indent="0" algn="ctr" defTabSz="914400" eaLnBrk="1" fontAlgn="t" latinLnBrk="0" hangingPunct="1">
                        <a:lnSpc>
                          <a:spcPct val="100000"/>
                        </a:lnSpc>
                        <a:spcBef>
                          <a:spcPts val="0"/>
                        </a:spcBef>
                        <a:spcAft>
                          <a:spcPts val="0"/>
                        </a:spcAft>
                        <a:buClrTx/>
                        <a:buSzTx/>
                        <a:buFontTx/>
                        <a:buNone/>
                        <a:tabLst/>
                        <a:defRPr/>
                      </a:pPr>
                      <a:endParaRPr lang="en-IE" sz="1500" b="1" i="0" u="none" strike="noStrike" dirty="0">
                        <a:solidFill>
                          <a:srgbClr val="000000"/>
                        </a:solidFill>
                        <a:effectLst/>
                        <a:latin typeface="Arial" panose="020B0604020202020204" pitchFamily="34" charset="0"/>
                      </a:endParaRPr>
                    </a:p>
                  </a:txBody>
                  <a:tcPr marL="5697" marR="5697" marT="569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557235210"/>
                  </a:ext>
                </a:extLst>
              </a:tr>
              <a:tr h="598621">
                <a:tc>
                  <a:txBody>
                    <a:bodyPr/>
                    <a:lstStyle/>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rgbClr val="000000"/>
                          </a:solidFill>
                          <a:effectLst/>
                          <a:latin typeface="Arial" panose="020B0604020202020204" pitchFamily="34" charset="0"/>
                        </a:rPr>
                        <a:t>Sufficient Risk Assessment undertaken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legislative requirements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in accordance with Tusla guidelines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Displayed appropriately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furnished to all staff</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CSS reviewed within 24mths</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Policy Declaration </a:t>
                      </a:r>
                      <a:r>
                        <a:rPr lang="en-IE" sz="800" b="1" i="0" u="none" strike="noStrike" dirty="0" smtClean="0">
                          <a:solidFill>
                            <a:srgbClr val="000000"/>
                          </a:solidFill>
                          <a:effectLst/>
                          <a:latin typeface="Arial" panose="020B0604020202020204" pitchFamily="34" charset="0"/>
                        </a:rPr>
                        <a:t>HSE staff </a:t>
                      </a:r>
                    </a:p>
                    <a:p>
                      <a:pPr algn="ctr" fontAlgn="t"/>
                      <a:r>
                        <a:rPr lang="en-IE" sz="800" b="1" i="0" u="none" strike="noStrike" dirty="0" smtClean="0">
                          <a:solidFill>
                            <a:srgbClr val="000000"/>
                          </a:solidFill>
                          <a:effectLst/>
                          <a:latin typeface="Arial" panose="020B0604020202020204" pitchFamily="34" charset="0"/>
                        </a:rPr>
                        <a:t>(</a:t>
                      </a:r>
                      <a:r>
                        <a:rPr lang="en-IE" sz="800" b="1" i="0" u="none" strike="noStrike" dirty="0">
                          <a:solidFill>
                            <a:srgbClr val="000000"/>
                          </a:solidFill>
                          <a:effectLst/>
                          <a:latin typeface="Arial" panose="020B0604020202020204" pitchFamily="34" charset="0"/>
                        </a:rPr>
                        <a:t>appendix 3)</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err="1">
                          <a:solidFill>
                            <a:srgbClr val="000000"/>
                          </a:solidFill>
                          <a:effectLst/>
                          <a:latin typeface="Arial" panose="020B0604020202020204" pitchFamily="34" charset="0"/>
                        </a:rPr>
                        <a:t>Elearning</a:t>
                      </a:r>
                      <a:r>
                        <a:rPr lang="en-IE" sz="800" b="1" i="0" u="none" strike="noStrike" dirty="0">
                          <a:solidFill>
                            <a:srgbClr val="000000"/>
                          </a:solidFill>
                          <a:effectLst/>
                          <a:latin typeface="Arial" panose="020B0604020202020204" pitchFamily="34" charset="0"/>
                        </a:rPr>
                        <a:t> Completed</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Record </a:t>
                      </a:r>
                      <a:r>
                        <a:rPr lang="en-IE" sz="800" b="1" i="0" u="none" strike="noStrike" dirty="0" err="1">
                          <a:solidFill>
                            <a:srgbClr val="000000"/>
                          </a:solidFill>
                          <a:effectLst/>
                          <a:latin typeface="Arial" panose="020B0604020202020204" pitchFamily="34" charset="0"/>
                        </a:rPr>
                        <a:t>Mgt</a:t>
                      </a:r>
                      <a:r>
                        <a:rPr lang="en-IE" sz="800" b="1" i="0" u="none" strike="noStrike" dirty="0">
                          <a:solidFill>
                            <a:srgbClr val="000000"/>
                          </a:solidFill>
                          <a:effectLst/>
                          <a:latin typeface="Arial" panose="020B0604020202020204" pitchFamily="34" charset="0"/>
                        </a:rPr>
                        <a:t> Procedure</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a:solidFill>
                            <a:srgbClr val="000000"/>
                          </a:solidFill>
                          <a:effectLst/>
                          <a:latin typeface="Arial" panose="020B0604020202020204" pitchFamily="34" charset="0"/>
                        </a:rPr>
                        <a:t>CPW Reporting Procedures </a:t>
                      </a: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fontAlgn="t"/>
                      <a:r>
                        <a:rPr lang="en-IE" sz="800" b="1" i="0" u="none" strike="noStrike" dirty="0" smtClean="0">
                          <a:solidFill>
                            <a:srgbClr val="000000"/>
                          </a:solidFill>
                          <a:effectLst/>
                          <a:latin typeface="Arial" panose="020B0604020202020204" pitchFamily="34" charset="0"/>
                        </a:rPr>
                        <a:t>Self-Audit Checklist</a:t>
                      </a:r>
                      <a:endParaRPr lang="en-IE" sz="800" b="1" i="0" u="none" strike="noStrike" dirty="0">
                        <a:solidFill>
                          <a:srgbClr val="000000"/>
                        </a:solidFill>
                        <a:effectLst/>
                        <a:latin typeface="Arial" panose="020B0604020202020204" pitchFamily="34" charset="0"/>
                      </a:endParaRPr>
                    </a:p>
                  </a:txBody>
                  <a:tcPr marL="5697" marR="5697" marT="56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300957846"/>
                  </a:ext>
                </a:extLst>
              </a:tr>
              <a:tr h="199475">
                <a:tc>
                  <a:txBody>
                    <a:bodyPr/>
                    <a:lstStyle/>
                    <a:p>
                      <a:pPr lvl="0" algn="ctr" fontAlgn="t"/>
                      <a:r>
                        <a:rPr lang="en-IE" sz="1000" b="1" i="0" u="none" strike="noStrike" dirty="0" smtClean="0">
                          <a:solidFill>
                            <a:schemeClr val="tx1"/>
                          </a:solidFill>
                          <a:effectLst/>
                          <a:latin typeface="Arial" panose="020B0604020202020204" pitchFamily="34" charset="0"/>
                        </a:rPr>
                        <a:t>5</a:t>
                      </a:r>
                      <a:endParaRPr lang="en-IE" sz="10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6</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6</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7</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8</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6</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smtClean="0">
                          <a:solidFill>
                            <a:srgbClr val="000000"/>
                          </a:solidFill>
                          <a:effectLst/>
                          <a:latin typeface="Arial" panose="020B0604020202020204" pitchFamily="34" charset="0"/>
                        </a:rPr>
                        <a:t>9</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smtClean="0">
                          <a:solidFill>
                            <a:srgbClr val="000000"/>
                          </a:solidFill>
                          <a:effectLst/>
                          <a:latin typeface="Arial" panose="020B0604020202020204" pitchFamily="34" charset="0"/>
                        </a:rPr>
                        <a:t>9</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8</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8</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tc>
                  <a:txBody>
                    <a:bodyPr/>
                    <a:lstStyle/>
                    <a:p>
                      <a:pPr algn="ctr" fontAlgn="t"/>
                      <a:r>
                        <a:rPr lang="en-IE" sz="1000" b="1" i="0" u="none" strike="noStrike" dirty="0" smtClean="0">
                          <a:solidFill>
                            <a:srgbClr val="000000"/>
                          </a:solidFill>
                          <a:effectLst/>
                          <a:latin typeface="Arial" panose="020B0604020202020204" pitchFamily="34" charset="0"/>
                        </a:rPr>
                        <a:t>9</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0AD47"/>
                    </a:solidFill>
                  </a:tcPr>
                </a:tc>
                <a:extLst>
                  <a:ext uri="{0D108BD9-81ED-4DB2-BD59-A6C34878D82A}">
                    <a16:rowId xmlns:a16="http://schemas.microsoft.com/office/drawing/2014/main" val="1215814624"/>
                  </a:ext>
                </a:extLst>
              </a:tr>
              <a:tr h="199475">
                <a:tc>
                  <a:txBody>
                    <a:bodyPr/>
                    <a:lstStyle/>
                    <a:p>
                      <a:pPr lvl="0" algn="ctr" fontAlgn="t"/>
                      <a:r>
                        <a:rPr lang="en-IE" sz="1000" b="1" i="0" u="none" strike="noStrike" dirty="0" smtClean="0">
                          <a:solidFill>
                            <a:schemeClr val="tx1"/>
                          </a:solidFill>
                          <a:effectLst/>
                          <a:latin typeface="Arial" panose="020B0604020202020204" pitchFamily="34" charset="0"/>
                        </a:rPr>
                        <a:t>4</a:t>
                      </a:r>
                      <a:endParaRPr lang="en-IE" sz="10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3</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3</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1</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smtClean="0">
                          <a:solidFill>
                            <a:srgbClr val="000000"/>
                          </a:solidFill>
                          <a:effectLst/>
                          <a:latin typeface="Arial" panose="020B0604020202020204" pitchFamily="34" charset="0"/>
                        </a:rPr>
                        <a:t>2</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1</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1</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912343503"/>
                  </a:ext>
                </a:extLst>
              </a:tr>
              <a:tr h="199475">
                <a:tc>
                  <a:txBody>
                    <a:bodyPr/>
                    <a:lstStyle/>
                    <a:p>
                      <a:pPr lvl="0" algn="ctr" fontAlgn="t"/>
                      <a:r>
                        <a:rPr lang="en-IE" sz="1000" b="1" i="0" u="none" strike="noStrike" smtClean="0">
                          <a:solidFill>
                            <a:schemeClr val="tx1"/>
                          </a:solidFill>
                          <a:effectLst/>
                          <a:latin typeface="Arial" panose="020B0604020202020204" pitchFamily="34" charset="0"/>
                        </a:rPr>
                        <a:t>0</a:t>
                      </a:r>
                      <a:endParaRPr lang="en-IE" sz="1000" b="1" i="0" u="none" strike="noStrike" dirty="0">
                        <a:solidFill>
                          <a:schemeClr val="tx1"/>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1</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1</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1</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t"/>
                      <a:r>
                        <a:rPr lang="en-IE" sz="1000" b="1" i="0" u="none" strike="noStrike" dirty="0" smtClean="0">
                          <a:solidFill>
                            <a:srgbClr val="000000"/>
                          </a:solidFill>
                          <a:effectLst/>
                          <a:latin typeface="Arial" panose="020B0604020202020204" pitchFamily="34" charset="0"/>
                        </a:rPr>
                        <a:t>0</a:t>
                      </a:r>
                      <a:endParaRPr lang="en-IE" sz="1000" b="1" i="0" u="none" strike="noStrike" dirty="0">
                        <a:solidFill>
                          <a:srgbClr val="000000"/>
                        </a:solidFill>
                        <a:effectLst/>
                        <a:latin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370875293"/>
                  </a:ext>
                </a:extLst>
              </a:tr>
              <a:tr h="480006">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56%</a:t>
                      </a:r>
                    </a:p>
                    <a:p>
                      <a:pPr algn="ctr" fontAlgn="t"/>
                      <a:r>
                        <a:rPr lang="en-IE" sz="800" b="1" i="0" u="none" strike="noStrike" dirty="0" smtClean="0">
                          <a:solidFill>
                            <a:schemeClr val="tx1"/>
                          </a:solidFill>
                          <a:effectLst/>
                          <a:latin typeface="Arial" panose="020B0604020202020204" pitchFamily="34" charset="0"/>
                        </a:rPr>
                        <a:t>Evidence full compliance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67%</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67%</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78%</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89%</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67%</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89%</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89%</a:t>
                      </a:r>
                    </a:p>
                    <a:p>
                      <a:pPr marL="0" marR="0" lvl="0" indent="0" algn="ctr" defTabSz="914400" eaLnBrk="1" fontAlgn="t" latinLnBrk="0" hangingPunct="1">
                        <a:lnSpc>
                          <a:spcPct val="100000"/>
                        </a:lnSpc>
                        <a:spcBef>
                          <a:spcPts val="0"/>
                        </a:spcBef>
                        <a:spcAft>
                          <a:spcPts val="0"/>
                        </a:spcAft>
                        <a:buClrTx/>
                        <a:buSzTx/>
                        <a:buFontTx/>
                        <a:buNone/>
                        <a:tabLst/>
                        <a:defRPr/>
                      </a:pPr>
                      <a:r>
                        <a:rPr lang="en-IE" sz="800" b="1" i="0" u="none" strike="noStrike" dirty="0" smtClean="0">
                          <a:solidFill>
                            <a:schemeClr val="tx1"/>
                          </a:solidFill>
                          <a:effectLst/>
                          <a:latin typeface="Arial" panose="020B0604020202020204" pitchFamily="34" charset="0"/>
                        </a:rPr>
                        <a:t>Evidence full compliance</a:t>
                      </a:r>
                    </a:p>
                    <a:p>
                      <a:pPr algn="ctr" fontAlgn="t"/>
                      <a:endParaRPr lang="en-IE" sz="800" b="1" i="0" u="none" strike="noStrike" dirty="0" smtClean="0">
                        <a:solidFill>
                          <a:schemeClr val="tx1"/>
                        </a:solidFill>
                        <a:effectLst/>
                        <a:latin typeface="Arial" panose="020B060402020202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fontAlgn="t"/>
                      <a:endParaRPr lang="en-IE" sz="800" b="1" i="0" u="none" strike="noStrike" dirty="0" smtClean="0">
                        <a:solidFill>
                          <a:schemeClr val="tx1"/>
                        </a:solidFill>
                        <a:effectLst/>
                        <a:latin typeface="Arial" panose="020B0604020202020204" pitchFamily="34" charset="0"/>
                      </a:endParaRPr>
                    </a:p>
                    <a:p>
                      <a:pPr algn="ctr" fontAlgn="t"/>
                      <a:r>
                        <a:rPr lang="en-IE" sz="800" b="1" i="0" u="none" strike="noStrike" dirty="0" smtClean="0">
                          <a:solidFill>
                            <a:schemeClr val="tx1"/>
                          </a:solidFill>
                          <a:effectLst/>
                          <a:latin typeface="Arial" panose="020B0604020202020204" pitchFamily="34" charset="0"/>
                        </a:rPr>
                        <a:t>100%</a:t>
                      </a:r>
                    </a:p>
                    <a:p>
                      <a:pPr algn="ctr" fontAlgn="t"/>
                      <a:r>
                        <a:rPr lang="en-IE" sz="800" b="1" i="0" u="none" strike="noStrike" dirty="0" smtClean="0">
                          <a:solidFill>
                            <a:schemeClr val="tx1"/>
                          </a:solidFill>
                          <a:effectLst/>
                          <a:latin typeface="Arial" panose="020B0604020202020204" pitchFamily="34" charset="0"/>
                        </a:rPr>
                        <a:t>Evidence full compliance</a:t>
                      </a: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511783474"/>
                  </a:ext>
                </a:extLst>
              </a:tr>
            </a:tbl>
          </a:graphicData>
        </a:graphic>
      </p:graphicFrame>
      <p:sp>
        <p:nvSpPr>
          <p:cNvPr id="3" name="TextBox 2"/>
          <p:cNvSpPr txBox="1"/>
          <p:nvPr/>
        </p:nvSpPr>
        <p:spPr>
          <a:xfrm>
            <a:off x="457195" y="3942279"/>
            <a:ext cx="7924800"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en-IE" sz="1100" dirty="0"/>
              <a:t>*Nine HSE </a:t>
            </a:r>
            <a:r>
              <a:rPr lang="en-IE" sz="1100" dirty="0" smtClean="0"/>
              <a:t>SLT services </a:t>
            </a:r>
            <a:r>
              <a:rPr lang="en-IE" sz="1100" dirty="0"/>
              <a:t>were selected for Compliance Checks.  </a:t>
            </a:r>
          </a:p>
        </p:txBody>
      </p:sp>
      <p:sp>
        <p:nvSpPr>
          <p:cNvPr id="4" name="TextBox 3"/>
          <p:cNvSpPr txBox="1"/>
          <p:nvPr/>
        </p:nvSpPr>
        <p:spPr>
          <a:xfrm>
            <a:off x="457195" y="4400550"/>
            <a:ext cx="8382005" cy="2616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E" sz="1100" b="0" i="0" u="none" strike="noStrike" kern="0" cap="none" spc="0" normalizeH="0" baseline="0" noProof="0" dirty="0" smtClean="0">
                <a:ln>
                  <a:noFill/>
                </a:ln>
                <a:solidFill>
                  <a:sysClr val="windowText" lastClr="000000"/>
                </a:solidFill>
                <a:effectLst/>
                <a:uLnTx/>
                <a:uFillTx/>
              </a:rPr>
              <a:t>Evidence of compliance	              Evidence of partial compliance 	               No evidence of compliance</a:t>
            </a:r>
          </a:p>
        </p:txBody>
      </p:sp>
      <p:sp>
        <p:nvSpPr>
          <p:cNvPr id="6" name="Rectangle 5"/>
          <p:cNvSpPr/>
          <p:nvPr/>
        </p:nvSpPr>
        <p:spPr>
          <a:xfrm>
            <a:off x="2150945" y="4487513"/>
            <a:ext cx="533400" cy="120473"/>
          </a:xfrm>
          <a:prstGeom prst="rect">
            <a:avLst/>
          </a:prstGeom>
          <a:solidFill>
            <a:srgbClr val="70AD47"/>
          </a:solidFill>
          <a:ln>
            <a:solidFill>
              <a:srgbClr val="70AD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11" name="Rectangle 10"/>
          <p:cNvSpPr/>
          <p:nvPr/>
        </p:nvSpPr>
        <p:spPr>
          <a:xfrm>
            <a:off x="7467600" y="4471118"/>
            <a:ext cx="533400" cy="12047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smtClean="0">
              <a:ln>
                <a:noFill/>
              </a:ln>
              <a:solidFill>
                <a:prstClr val="white"/>
              </a:solidFill>
              <a:effectLst/>
              <a:uLnTx/>
              <a:uFillTx/>
              <a:latin typeface="Calibri"/>
              <a:ea typeface="+mn-ea"/>
              <a:cs typeface="+mn-cs"/>
            </a:endParaRPr>
          </a:p>
        </p:txBody>
      </p:sp>
      <p:sp>
        <p:nvSpPr>
          <p:cNvPr id="12" name="Rectangle 11"/>
          <p:cNvSpPr/>
          <p:nvPr/>
        </p:nvSpPr>
        <p:spPr>
          <a:xfrm>
            <a:off x="4911495" y="4487513"/>
            <a:ext cx="533400" cy="120473"/>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IE" sz="1800" b="0" i="0" u="none" strike="noStrike" kern="0" cap="none" spc="0" normalizeH="0" baseline="0" noProof="0" smtClean="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83223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Summary of Findings</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65521548"/>
              </p:ext>
            </p:extLst>
          </p:nvPr>
        </p:nvGraphicFramePr>
        <p:xfrm>
          <a:off x="152400" y="895350"/>
          <a:ext cx="8991600" cy="5030905"/>
        </p:xfrm>
        <a:graphic>
          <a:graphicData uri="http://schemas.openxmlformats.org/drawingml/2006/table">
            <a:tbl>
              <a:tblPr firstRow="1" bandRow="1">
                <a:tableStyleId>{5C22544A-7EE6-4342-B048-85BDC9FD1C3A}</a:tableStyleId>
              </a:tblPr>
              <a:tblGrid>
                <a:gridCol w="8991600">
                  <a:extLst>
                    <a:ext uri="{9D8B030D-6E8A-4147-A177-3AD203B41FA5}">
                      <a16:colId xmlns:a16="http://schemas.microsoft.com/office/drawing/2014/main" val="361165049"/>
                    </a:ext>
                  </a:extLst>
                </a:gridCol>
              </a:tblGrid>
              <a:tr h="3057724">
                <a:tc>
                  <a:txBody>
                    <a:bodyPr/>
                    <a:lstStyle/>
                    <a:p>
                      <a:pPr marL="0" indent="0">
                        <a:buClr>
                          <a:srgbClr val="006152"/>
                        </a:buClr>
                        <a:buFont typeface="Arial" panose="020B0604020202020204" pitchFamily="34" charset="0"/>
                        <a:buNone/>
                      </a:pPr>
                      <a:r>
                        <a:rPr lang="en-IE" sz="1400" b="0" strike="noStrike" baseline="0" dirty="0" smtClean="0">
                          <a:solidFill>
                            <a:schemeClr val="tx1"/>
                          </a:solidFill>
                          <a:latin typeface="Arial" panose="020B0604020202020204" pitchFamily="34" charset="0"/>
                          <a:cs typeface="Arial" panose="020B0604020202020204" pitchFamily="34" charset="0"/>
                        </a:rPr>
                        <a:t>Good </a:t>
                      </a:r>
                      <a:r>
                        <a:rPr lang="en-IE" sz="1400" b="0" strike="noStrike" baseline="0" dirty="0" smtClean="0">
                          <a:solidFill>
                            <a:schemeClr val="tx1"/>
                          </a:solidFill>
                          <a:latin typeface="Arial" panose="020B0604020202020204" pitchFamily="34" charset="0"/>
                          <a:cs typeface="Arial" panose="020B0604020202020204" pitchFamily="34" charset="0"/>
                        </a:rPr>
                        <a:t>levels of </a:t>
                      </a:r>
                      <a:r>
                        <a:rPr lang="en-IE" sz="1400" b="0" baseline="0" dirty="0" smtClean="0">
                          <a:solidFill>
                            <a:schemeClr val="tx1"/>
                          </a:solidFill>
                          <a:latin typeface="Arial" panose="020B0604020202020204" pitchFamily="34" charset="0"/>
                          <a:cs typeface="Arial" panose="020B0604020202020204" pitchFamily="34" charset="0"/>
                        </a:rPr>
                        <a:t>compliance were noted across the SLT Services selected. It was evident that significant efforts had been made to implement Children First requirements. Only three findings of 'non-compliance' were noted across all services and requirements checked; all other findings were either partially compliant (15) or compliant (81). </a:t>
                      </a:r>
                    </a:p>
                    <a:p>
                      <a:pPr marL="0" indent="0">
                        <a:buClr>
                          <a:srgbClr val="006152"/>
                        </a:buClr>
                        <a:buFont typeface="Arial" panose="020B0604020202020204" pitchFamily="34" charset="0"/>
                        <a:buNone/>
                      </a:pPr>
                      <a:endParaRPr lang="en-IE" sz="800" b="0" baseline="0" dirty="0" smtClean="0">
                        <a:solidFill>
                          <a:schemeClr val="tx1"/>
                        </a:solidFill>
                        <a:latin typeface="Arial" panose="020B0604020202020204" pitchFamily="34" charset="0"/>
                        <a:cs typeface="Arial" panose="020B0604020202020204" pitchFamily="34" charset="0"/>
                      </a:endParaRPr>
                    </a:p>
                    <a:p>
                      <a:pPr marL="0" indent="0">
                        <a:spcAft>
                          <a:spcPts val="600"/>
                        </a:spcAft>
                        <a:buFont typeface="Arial" panose="020B0604020202020204" pitchFamily="34" charset="0"/>
                        <a:buNone/>
                      </a:pPr>
                      <a:r>
                        <a:rPr lang="en-IE" sz="1600" b="1" baseline="0" dirty="0" smtClean="0">
                          <a:solidFill>
                            <a:schemeClr val="tx1"/>
                          </a:solidFill>
                          <a:latin typeface="Arial" panose="020B0604020202020204" pitchFamily="34" charset="0"/>
                          <a:cs typeface="Arial" panose="020B0604020202020204" pitchFamily="34" charset="0"/>
                        </a:rPr>
                        <a:t>Reasons for findings of non or partial compliance:</a:t>
                      </a:r>
                    </a:p>
                    <a:p>
                      <a:pPr marL="0" indent="0">
                        <a:buFont typeface="Arial" panose="020B0604020202020204" pitchFamily="34" charset="0"/>
                        <a:buNone/>
                      </a:pPr>
                      <a:endParaRPr lang="en-IE" sz="600" b="0" baseline="0" dirty="0" smtClean="0">
                        <a:solidFill>
                          <a:schemeClr val="tx1"/>
                        </a:solidFill>
                        <a:latin typeface="Arial" panose="020B0604020202020204" pitchFamily="34" charset="0"/>
                        <a:cs typeface="Arial" panose="020B0604020202020204" pitchFamily="34" charset="0"/>
                      </a:endParaRPr>
                    </a:p>
                    <a:p>
                      <a:pPr marL="342900" indent="-342900">
                        <a:lnSpc>
                          <a:spcPct val="100000"/>
                        </a:lnSpc>
                        <a:spcAft>
                          <a:spcPts val="600"/>
                        </a:spcAft>
                        <a:buClr>
                          <a:srgbClr val="006152"/>
                        </a:buClr>
                        <a:buSzPct val="120000"/>
                        <a:buFont typeface="+mj-lt"/>
                        <a:buAutoNum type="arabicPeriod"/>
                      </a:pPr>
                      <a:r>
                        <a:rPr lang="en-IE" sz="1400" b="0" baseline="0" dirty="0" smtClean="0">
                          <a:solidFill>
                            <a:schemeClr val="tx1"/>
                          </a:solidFill>
                          <a:latin typeface="Arial" panose="020B0604020202020204" pitchFamily="34" charset="0"/>
                          <a:cs typeface="Arial" panose="020B0604020202020204" pitchFamily="34" charset="0"/>
                        </a:rPr>
                        <a:t>A number of Child Safeguarding Statements were developed at </a:t>
                      </a:r>
                      <a:r>
                        <a:rPr lang="en-IE" sz="1400" b="0" baseline="0" dirty="0" smtClean="0">
                          <a:solidFill>
                            <a:schemeClr val="tx1"/>
                          </a:solidFill>
                          <a:latin typeface="Arial" panose="020B0604020202020204" pitchFamily="34" charset="0"/>
                          <a:cs typeface="Arial" panose="020B0604020202020204" pitchFamily="34" charset="0"/>
                        </a:rPr>
                        <a:t>Community Healthcare Network (CHN) </a:t>
                      </a:r>
                      <a:r>
                        <a:rPr lang="en-IE" sz="1400" b="0" baseline="0" dirty="0" smtClean="0">
                          <a:solidFill>
                            <a:schemeClr val="tx1"/>
                          </a:solidFill>
                          <a:latin typeface="Arial" panose="020B0604020202020204" pitchFamily="34" charset="0"/>
                          <a:cs typeface="Arial" panose="020B0604020202020204" pitchFamily="34" charset="0"/>
                        </a:rPr>
                        <a:t>level; some services also had discipline specific CSSs. There should only be one Statement developed per Relevant Service.  </a:t>
                      </a:r>
                      <a:endParaRPr lang="en-IE" sz="800" b="0" baseline="0" dirty="0" smtClean="0">
                        <a:solidFill>
                          <a:schemeClr val="tx1"/>
                        </a:solidFill>
                        <a:latin typeface="Arial" panose="020B0604020202020204" pitchFamily="34" charset="0"/>
                        <a:cs typeface="Arial" panose="020B0604020202020204" pitchFamily="34" charset="0"/>
                      </a:endParaRPr>
                    </a:p>
                    <a:p>
                      <a:pPr marL="342900" indent="-342900">
                        <a:lnSpc>
                          <a:spcPct val="100000"/>
                        </a:lnSpc>
                        <a:spcAft>
                          <a:spcPts val="600"/>
                        </a:spcAft>
                        <a:buClr>
                          <a:srgbClr val="006152"/>
                        </a:buClr>
                        <a:buSzPct val="120000"/>
                        <a:buFont typeface="+mj-lt"/>
                        <a:buAutoNum type="arabicPeriod"/>
                      </a:pPr>
                      <a:r>
                        <a:rPr lang="en-IE" sz="1400" b="0" baseline="0" dirty="0" smtClean="0">
                          <a:solidFill>
                            <a:schemeClr val="tx1"/>
                          </a:solidFill>
                          <a:latin typeface="Arial" panose="020B0604020202020204" pitchFamily="34" charset="0"/>
                          <a:cs typeface="Arial" panose="020B0604020202020204" pitchFamily="34" charset="0"/>
                        </a:rPr>
                        <a:t>The existence of more than one CSS per service caused complications for displaying Statements in Primary Care buildings as did the sharing of office space e.g. some rooms were used by several clinicians from differing CHN services in addition to 'non-CHN' services. </a:t>
                      </a:r>
                      <a:endParaRPr lang="en-IE" sz="800" b="0" baseline="0" dirty="0" smtClean="0">
                        <a:solidFill>
                          <a:schemeClr val="tx1"/>
                        </a:solidFill>
                        <a:latin typeface="Arial" panose="020B0604020202020204" pitchFamily="34" charset="0"/>
                        <a:cs typeface="Arial" panose="020B0604020202020204" pitchFamily="34" charset="0"/>
                      </a:endParaRPr>
                    </a:p>
                    <a:p>
                      <a:pPr marL="342900" indent="-342900">
                        <a:lnSpc>
                          <a:spcPct val="100000"/>
                        </a:lnSpc>
                        <a:spcAft>
                          <a:spcPts val="1200"/>
                        </a:spcAft>
                        <a:buClr>
                          <a:srgbClr val="006152"/>
                        </a:buClr>
                        <a:buSzPct val="120000"/>
                        <a:buFont typeface="+mj-lt"/>
                        <a:buAutoNum type="arabicPeriod" startAt="3"/>
                      </a:pPr>
                      <a:r>
                        <a:rPr lang="en-IE" sz="1400" b="0" baseline="0" dirty="0" smtClean="0">
                          <a:solidFill>
                            <a:schemeClr val="tx1"/>
                          </a:solidFill>
                          <a:latin typeface="Arial" panose="020B0604020202020204" pitchFamily="34" charset="0"/>
                          <a:cs typeface="Arial" panose="020B0604020202020204" pitchFamily="34" charset="0"/>
                        </a:rPr>
                        <a:t>It was sometimes unclear from risk assessments and local procedures whether CHN managers or </a:t>
                      </a:r>
                      <a:r>
                        <a:rPr lang="en-IE" sz="1400" b="0" baseline="0" dirty="0" smtClean="0">
                          <a:solidFill>
                            <a:schemeClr val="tx1"/>
                          </a:solidFill>
                          <a:latin typeface="Arial" panose="020B0604020202020204" pitchFamily="34" charset="0"/>
                          <a:cs typeface="Arial" panose="020B0604020202020204" pitchFamily="34" charset="0"/>
                        </a:rPr>
                        <a:t>Therapy </a:t>
                      </a:r>
                      <a:r>
                        <a:rPr lang="en-IE" sz="1400" b="0" baseline="0" dirty="0" smtClean="0">
                          <a:solidFill>
                            <a:schemeClr val="tx1"/>
                          </a:solidFill>
                          <a:latin typeface="Arial" panose="020B0604020202020204" pitchFamily="34" charset="0"/>
                          <a:cs typeface="Arial" panose="020B0604020202020204" pitchFamily="34" charset="0"/>
                        </a:rPr>
                        <a:t>managers were responsible for undertaking Children First related tasks and implementing child safeguarding controls. </a:t>
                      </a:r>
                    </a:p>
                    <a:p>
                      <a:pPr marL="342900" indent="-342900">
                        <a:lnSpc>
                          <a:spcPct val="100000"/>
                        </a:lnSpc>
                        <a:spcAft>
                          <a:spcPts val="1200"/>
                        </a:spcAft>
                        <a:buClr>
                          <a:srgbClr val="006152"/>
                        </a:buClr>
                        <a:buSzPct val="120000"/>
                        <a:buFont typeface="+mj-lt"/>
                        <a:buAutoNum type="arabicPeriod" startAt="3"/>
                      </a:pPr>
                      <a:r>
                        <a:rPr lang="en-IE" sz="1400" b="0" baseline="0" dirty="0" smtClean="0">
                          <a:solidFill>
                            <a:schemeClr val="tx1"/>
                          </a:solidFill>
                          <a:latin typeface="Arial" panose="020B0604020202020204" pitchFamily="34" charset="0"/>
                          <a:cs typeface="Arial" panose="020B0604020202020204" pitchFamily="34" charset="0"/>
                        </a:rPr>
                        <a:t>Not all risks were sufficiently considered or addressed in Child Safeguarding Risk Assessments. </a:t>
                      </a:r>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1114225">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32632111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Summary of Findings (continued)</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3066342486"/>
              </p:ext>
            </p:extLst>
          </p:nvPr>
        </p:nvGraphicFramePr>
        <p:xfrm>
          <a:off x="227757" y="1123950"/>
          <a:ext cx="8365273" cy="4171949"/>
        </p:xfrm>
        <a:graphic>
          <a:graphicData uri="http://schemas.openxmlformats.org/drawingml/2006/table">
            <a:tbl>
              <a:tblPr firstRow="1" bandRow="1">
                <a:tableStyleId>{5C22544A-7EE6-4342-B048-85BDC9FD1C3A}</a:tableStyleId>
              </a:tblPr>
              <a:tblGrid>
                <a:gridCol w="8365273">
                  <a:extLst>
                    <a:ext uri="{9D8B030D-6E8A-4147-A177-3AD203B41FA5}">
                      <a16:colId xmlns:a16="http://schemas.microsoft.com/office/drawing/2014/main" val="361165049"/>
                    </a:ext>
                  </a:extLst>
                </a:gridCol>
              </a:tblGrid>
              <a:tr h="3057724">
                <a:tc>
                  <a:txBody>
                    <a:bodyPr/>
                    <a:lstStyle/>
                    <a:p>
                      <a:pPr marL="0" indent="0">
                        <a:spcAft>
                          <a:spcPts val="600"/>
                        </a:spcAft>
                        <a:buFont typeface="Arial" panose="020B0604020202020204" pitchFamily="34" charset="0"/>
                        <a:buNone/>
                      </a:pPr>
                      <a:r>
                        <a:rPr lang="en-IE" sz="1600" b="1" baseline="0" dirty="0" smtClean="0">
                          <a:solidFill>
                            <a:schemeClr val="tx1"/>
                          </a:solidFill>
                          <a:latin typeface="Arial" panose="020B0604020202020204" pitchFamily="34" charset="0"/>
                          <a:cs typeface="Arial" panose="020B0604020202020204" pitchFamily="34" charset="0"/>
                        </a:rPr>
                        <a:t>Example of good practice for shared learning:</a:t>
                      </a:r>
                    </a:p>
                    <a:p>
                      <a:pPr marL="0" indent="0">
                        <a:buFont typeface="Arial" panose="020B0604020202020204" pitchFamily="34" charset="0"/>
                        <a:buNone/>
                      </a:pPr>
                      <a:endParaRPr lang="en-IE" sz="600" b="0" baseline="0" dirty="0" smtClean="0">
                        <a:solidFill>
                          <a:schemeClr val="tx1"/>
                        </a:solidFill>
                        <a:latin typeface="Arial" panose="020B0604020202020204" pitchFamily="34" charset="0"/>
                        <a:cs typeface="Arial" panose="020B0604020202020204" pitchFamily="34" charset="0"/>
                      </a:endParaRPr>
                    </a:p>
                    <a:p>
                      <a:pPr marL="285750" indent="-285750">
                        <a:lnSpc>
                          <a:spcPct val="100000"/>
                        </a:lnSpc>
                        <a:spcAft>
                          <a:spcPts val="600"/>
                        </a:spcAft>
                        <a:buClr>
                          <a:srgbClr val="006152"/>
                        </a:buClr>
                        <a:buSzPct val="120000"/>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One CHN had developed a service specific induction booklet which was provided to all incoming </a:t>
                      </a:r>
                      <a:r>
                        <a:rPr lang="en-IE" sz="1400" b="0" baseline="0" dirty="0" smtClean="0">
                          <a:solidFill>
                            <a:schemeClr val="tx1"/>
                          </a:solidFill>
                          <a:latin typeface="Arial" panose="020B0604020202020204" pitchFamily="34" charset="0"/>
                          <a:cs typeface="Arial" panose="020B0604020202020204" pitchFamily="34" charset="0"/>
                        </a:rPr>
                        <a:t>staff across all services, including SLT services. </a:t>
                      </a:r>
                      <a:r>
                        <a:rPr lang="en-IE" sz="1400" b="0" baseline="0" dirty="0" smtClean="0">
                          <a:solidFill>
                            <a:schemeClr val="tx1"/>
                          </a:solidFill>
                          <a:latin typeface="Arial" panose="020B0604020202020204" pitchFamily="34" charset="0"/>
                          <a:cs typeface="Arial" panose="020B0604020202020204" pitchFamily="34" charset="0"/>
                        </a:rPr>
                        <a:t>In addition to information on the CHN governance structures and generic HR information, the booklet also included specific information about child safeguarding in practice. There was information on Mandatory Training i.e. 'An Introduction to Children First', local SOPs regarding the CHN child protection and welfare reporting procedure, record management, file retention, etc.</a:t>
                      </a:r>
                    </a:p>
                    <a:p>
                      <a:pPr marL="0" indent="0">
                        <a:lnSpc>
                          <a:spcPct val="100000"/>
                        </a:lnSpc>
                        <a:spcAft>
                          <a:spcPts val="600"/>
                        </a:spcAft>
                        <a:buClr>
                          <a:srgbClr val="006152"/>
                        </a:buClr>
                        <a:buSzPct val="120000"/>
                        <a:buFont typeface="Arial" panose="020B0604020202020204" pitchFamily="34" charset="0"/>
                        <a:buNone/>
                      </a:pPr>
                      <a:r>
                        <a:rPr lang="en-IE" sz="1400" b="0" baseline="0" dirty="0" smtClean="0">
                          <a:solidFill>
                            <a:schemeClr val="tx1"/>
                          </a:solidFill>
                          <a:latin typeface="Arial" panose="020B0604020202020204" pitchFamily="34" charset="0"/>
                          <a:cs typeface="Arial" panose="020B0604020202020204" pitchFamily="34" charset="0"/>
                        </a:rPr>
                        <a:t> </a:t>
                      </a:r>
                    </a:p>
                    <a:p>
                      <a:pPr marL="285750" indent="-285750">
                        <a:lnSpc>
                          <a:spcPct val="100000"/>
                        </a:lnSpc>
                        <a:spcAft>
                          <a:spcPts val="600"/>
                        </a:spcAft>
                        <a:buClr>
                          <a:srgbClr val="006152"/>
                        </a:buClr>
                        <a:buSzPct val="120000"/>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The booklet appeared to provide a useful quick reference guide for all staff and a means to communicate key Children First information.  </a:t>
                      </a:r>
                    </a:p>
                  </a:txBody>
                  <a:tcPr>
                    <a:noFill/>
                  </a:tcPr>
                </a:tc>
                <a:extLst>
                  <a:ext uri="{0D108BD9-81ED-4DB2-BD59-A6C34878D82A}">
                    <a16:rowId xmlns:a16="http://schemas.microsoft.com/office/drawing/2014/main" val="1632709619"/>
                  </a:ext>
                </a:extLst>
              </a:tr>
              <a:tr h="1114225">
                <a:tc>
                  <a:txBody>
                    <a:bodyPr/>
                    <a:lstStyle/>
                    <a:p>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6298209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spc="-20" dirty="0" smtClean="0"/>
              <a:t>Suggestions for Improvement | General</a:t>
            </a:r>
            <a:endParaRPr spc="-20" dirty="0"/>
          </a:p>
        </p:txBody>
      </p:sp>
      <p:graphicFrame>
        <p:nvGraphicFramePr>
          <p:cNvPr id="3" name="Table 2"/>
          <p:cNvGraphicFramePr>
            <a:graphicFrameLocks noGrp="1"/>
          </p:cNvGraphicFramePr>
          <p:nvPr>
            <p:extLst>
              <p:ext uri="{D42A27DB-BD31-4B8C-83A1-F6EECF244321}">
                <p14:modId xmlns:p14="http://schemas.microsoft.com/office/powerpoint/2010/main" val="2107796304"/>
              </p:ext>
            </p:extLst>
          </p:nvPr>
        </p:nvGraphicFramePr>
        <p:xfrm>
          <a:off x="228600" y="1047750"/>
          <a:ext cx="8383015" cy="3505200"/>
        </p:xfrm>
        <a:graphic>
          <a:graphicData uri="http://schemas.openxmlformats.org/drawingml/2006/table">
            <a:tbl>
              <a:tblPr firstRow="1" bandRow="1">
                <a:tableStyleId>{5C22544A-7EE6-4342-B048-85BDC9FD1C3A}</a:tableStyleId>
              </a:tblPr>
              <a:tblGrid>
                <a:gridCol w="8383015">
                  <a:extLst>
                    <a:ext uri="{9D8B030D-6E8A-4147-A177-3AD203B41FA5}">
                      <a16:colId xmlns:a16="http://schemas.microsoft.com/office/drawing/2014/main" val="361165049"/>
                    </a:ext>
                  </a:extLst>
                </a:gridCol>
              </a:tblGrid>
              <a:tr h="3265300">
                <a:tc>
                  <a:txBody>
                    <a:bodyPr/>
                    <a:lstStyle/>
                    <a:p>
                      <a:pPr marL="285750" indent="-285750">
                        <a:spcAft>
                          <a:spcPts val="600"/>
                        </a:spcAft>
                        <a:buClr>
                          <a:srgbClr val="006152"/>
                        </a:buClr>
                        <a:buFont typeface="Arial" panose="020B0604020202020204" pitchFamily="34" charset="0"/>
                        <a:buChar char="►"/>
                      </a:pPr>
                      <a:r>
                        <a:rPr lang="en-IE" sz="1400" b="0" dirty="0" smtClean="0">
                          <a:solidFill>
                            <a:schemeClr val="tx1"/>
                          </a:solidFill>
                          <a:latin typeface="Arial" panose="020B0604020202020204" pitchFamily="34" charset="0"/>
                          <a:cs typeface="Arial" panose="020B0604020202020204" pitchFamily="34" charset="0"/>
                        </a:rPr>
                        <a:t>Services operating as part of </a:t>
                      </a:r>
                      <a:r>
                        <a:rPr lang="en-IE" sz="1400" b="0" dirty="0" smtClean="0">
                          <a:solidFill>
                            <a:schemeClr val="tx1"/>
                          </a:solidFill>
                          <a:latin typeface="Arial" panose="020B0604020202020204" pitchFamily="34" charset="0"/>
                          <a:cs typeface="Arial" panose="020B0604020202020204" pitchFamily="34" charset="0"/>
                        </a:rPr>
                        <a:t>Community Healthcare Networks would </a:t>
                      </a:r>
                      <a:r>
                        <a:rPr lang="en-IE" sz="1400" b="0" dirty="0" smtClean="0">
                          <a:solidFill>
                            <a:schemeClr val="tx1"/>
                          </a:solidFill>
                          <a:latin typeface="Arial" panose="020B0604020202020204" pitchFamily="34" charset="0"/>
                          <a:cs typeface="Arial" panose="020B0604020202020204" pitchFamily="34" charset="0"/>
                        </a:rPr>
                        <a:t>benefit from having</a:t>
                      </a:r>
                      <a:r>
                        <a:rPr lang="en-IE" sz="1400" b="0" baseline="0" dirty="0" smtClean="0">
                          <a:solidFill>
                            <a:schemeClr val="tx1"/>
                          </a:solidFill>
                          <a:latin typeface="Arial" panose="020B0604020202020204" pitchFamily="34" charset="0"/>
                          <a:cs typeface="Arial" panose="020B0604020202020204" pitchFamily="34" charset="0"/>
                        </a:rPr>
                        <a:t> </a:t>
                      </a:r>
                      <a:r>
                        <a:rPr lang="en-IE" sz="1400" b="0" baseline="0" dirty="0" smtClean="0">
                          <a:solidFill>
                            <a:schemeClr val="tx1"/>
                          </a:solidFill>
                          <a:latin typeface="Arial" panose="020B0604020202020204" pitchFamily="34" charset="0"/>
                          <a:cs typeface="Arial" panose="020B0604020202020204" pitchFamily="34" charset="0"/>
                        </a:rPr>
                        <a:t>more clarity in </a:t>
                      </a:r>
                      <a:r>
                        <a:rPr lang="en-IE" sz="1400" b="0" baseline="0" dirty="0" smtClean="0">
                          <a:solidFill>
                            <a:schemeClr val="tx1"/>
                          </a:solidFill>
                          <a:latin typeface="Arial" panose="020B0604020202020204" pitchFamily="34" charset="0"/>
                          <a:cs typeface="Arial" panose="020B0604020202020204" pitchFamily="34" charset="0"/>
                        </a:rPr>
                        <a:t>relation </a:t>
                      </a:r>
                      <a:r>
                        <a:rPr lang="en-IE" sz="1400" b="0" baseline="0" dirty="0" smtClean="0">
                          <a:solidFill>
                            <a:schemeClr val="tx1"/>
                          </a:solidFill>
                          <a:latin typeface="Arial" panose="020B0604020202020204" pitchFamily="34" charset="0"/>
                          <a:cs typeface="Arial" panose="020B0604020202020204" pitchFamily="34" charset="0"/>
                        </a:rPr>
                        <a:t>to the roles and responsibilities for:</a:t>
                      </a:r>
                      <a:endParaRPr lang="en-IE" sz="1400" b="0" baseline="0" dirty="0" smtClean="0">
                        <a:solidFill>
                          <a:schemeClr val="tx1"/>
                        </a:solidFill>
                        <a:latin typeface="Arial" panose="020B0604020202020204" pitchFamily="34" charset="0"/>
                        <a:cs typeface="Arial" panose="020B0604020202020204" pitchFamily="34" charset="0"/>
                      </a:endParaRPr>
                    </a:p>
                    <a:p>
                      <a:pPr marL="981075"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developing, displaying and reviewing Child Safeguarding Statements (CSSs).</a:t>
                      </a:r>
                    </a:p>
                    <a:p>
                      <a:pPr marL="981075"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the appointment of Relevant Persons for the purpose of CSSs.</a:t>
                      </a:r>
                    </a:p>
                    <a:p>
                      <a:pPr marL="981075"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maintaining a list of Mandated Persons. </a:t>
                      </a:r>
                    </a:p>
                    <a:p>
                      <a:pPr marL="981075"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the management of Child Protection and Welfare records. </a:t>
                      </a:r>
                    </a:p>
                    <a:p>
                      <a:pPr marL="285750" indent="-285750">
                        <a:spcAft>
                          <a:spcPts val="600"/>
                        </a:spcAft>
                        <a:buClr>
                          <a:srgbClr val="006152"/>
                        </a:buClr>
                        <a:buFont typeface="Arial" panose="020B0604020202020204" pitchFamily="34" charset="0"/>
                        <a:buChar char="►"/>
                      </a:pPr>
                      <a:endParaRPr lang="en-IE" sz="14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Responsibility for undertaking Children First related tasks and for implementing child safeguarding controls must be clear to avoid gaps in child safeguarding. CHN Managers and therapy managers must know and understand their Children First responsibilities and staff need to be clear about lines of governance. </a:t>
                      </a:r>
                    </a:p>
                    <a:p>
                      <a:pPr marL="285750" indent="-285750">
                        <a:spcAft>
                          <a:spcPts val="600"/>
                        </a:spcAft>
                        <a:buClr>
                          <a:srgbClr val="006152"/>
                        </a:buClr>
                        <a:buFont typeface="Arial" panose="020B0604020202020204" pitchFamily="34" charset="0"/>
                        <a:buChar char="►"/>
                      </a:pPr>
                      <a:endParaRPr lang="en-IE" sz="1400" b="0" baseline="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39900">
                <a:tc>
                  <a:txBody>
                    <a:bodyPr/>
                    <a:lstStyle/>
                    <a:p>
                      <a:endParaRPr lang="en-IE" sz="1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1970806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12700">
              <a:lnSpc>
                <a:spcPct val="100000"/>
              </a:lnSpc>
              <a:spcBef>
                <a:spcPts val="100"/>
              </a:spcBef>
            </a:pPr>
            <a:r>
              <a:rPr lang="en-IE" dirty="0" smtClean="0"/>
              <a:t>Suggestions for Improvement | Risk Assessments  </a:t>
            </a:r>
            <a:endParaRPr spc="-20" dirty="0">
              <a:solidFill>
                <a:srgbClr val="FF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38853149"/>
              </p:ext>
            </p:extLst>
          </p:nvPr>
        </p:nvGraphicFramePr>
        <p:xfrm>
          <a:off x="228600" y="1047750"/>
          <a:ext cx="8383015" cy="3505200"/>
        </p:xfrm>
        <a:graphic>
          <a:graphicData uri="http://schemas.openxmlformats.org/drawingml/2006/table">
            <a:tbl>
              <a:tblPr firstRow="1" bandRow="1">
                <a:tableStyleId>{5C22544A-7EE6-4342-B048-85BDC9FD1C3A}</a:tableStyleId>
              </a:tblPr>
              <a:tblGrid>
                <a:gridCol w="8383015">
                  <a:extLst>
                    <a:ext uri="{9D8B030D-6E8A-4147-A177-3AD203B41FA5}">
                      <a16:colId xmlns:a16="http://schemas.microsoft.com/office/drawing/2014/main" val="361165049"/>
                    </a:ext>
                  </a:extLst>
                </a:gridCol>
              </a:tblGrid>
              <a:tr h="3265300">
                <a:tc>
                  <a:txBody>
                    <a:bodyPr/>
                    <a:lstStyle/>
                    <a:p>
                      <a:pPr marL="285750" indent="-285750">
                        <a:spcAft>
                          <a:spcPts val="600"/>
                        </a:spcAft>
                        <a:buClr>
                          <a:srgbClr val="006152"/>
                        </a:buClr>
                        <a:buFont typeface="Arial" panose="020B0604020202020204" pitchFamily="34" charset="0"/>
                        <a:buChar char="►"/>
                      </a:pPr>
                      <a:endParaRPr lang="en-IE" sz="200" b="0" baseline="0" dirty="0" smtClean="0">
                        <a:solidFill>
                          <a:schemeClr val="tx1"/>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consider it "reasonable to expect" that all Relevant Services address specific risks in their Risk Assessments. Two such risks that were not always shown to be considered by SLT services are as follows:</a:t>
                      </a:r>
                    </a:p>
                    <a:p>
                      <a:pPr marL="623888" indent="71438">
                        <a:spcAft>
                          <a:spcPts val="0"/>
                        </a:spcAft>
                        <a:buClr>
                          <a:schemeClr val="accent6">
                            <a:lumMod val="75000"/>
                          </a:schemeClr>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 Risk of harm through access to ICT (e.g. social media or web access, electronic contact, etc.</a:t>
                      </a:r>
                    </a:p>
                    <a:p>
                      <a:pPr marL="623888" indent="71438">
                        <a:spcAft>
                          <a:spcPts val="0"/>
                        </a:spcAft>
                        <a:buClr>
                          <a:schemeClr val="accent6">
                            <a:lumMod val="75000"/>
                          </a:schemeClr>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 Risk of harm to a child from the use/misuse of digital images/unauthorised photography </a:t>
                      </a:r>
                    </a:p>
                    <a:p>
                      <a:pPr marL="268288" indent="0">
                        <a:spcAft>
                          <a:spcPts val="0"/>
                        </a:spcAft>
                        <a:buClr>
                          <a:schemeClr val="accent6">
                            <a:lumMod val="75000"/>
                          </a:schemeClr>
                        </a:buClr>
                        <a:buFont typeface="Arial" panose="020B0604020202020204" pitchFamily="34" charset="0"/>
                        <a:buNone/>
                      </a:pPr>
                      <a:endParaRPr lang="en-IE" sz="1400" b="1" baseline="0" dirty="0" smtClean="0">
                        <a:solidFill>
                          <a:schemeClr val="tx1"/>
                        </a:solidFill>
                        <a:latin typeface="Arial" panose="020B0604020202020204" pitchFamily="34" charset="0"/>
                        <a:cs typeface="Arial" panose="020B0604020202020204" pitchFamily="34" charset="0"/>
                      </a:endParaRPr>
                    </a:p>
                    <a:p>
                      <a:pPr marL="623888" indent="0">
                        <a:spcAft>
                          <a:spcPts val="0"/>
                        </a:spcAft>
                        <a:buClr>
                          <a:schemeClr val="accent6">
                            <a:lumMod val="75000"/>
                          </a:schemeClr>
                        </a:buClr>
                        <a:buFont typeface="Arial" panose="020B0604020202020204" pitchFamily="34" charset="0"/>
                        <a:buNone/>
                      </a:pPr>
                      <a:r>
                        <a:rPr lang="en-IE" sz="1400" b="1" baseline="0" dirty="0" smtClean="0">
                          <a:solidFill>
                            <a:schemeClr val="tx1"/>
                          </a:solidFill>
                          <a:latin typeface="Arial" panose="020B0604020202020204" pitchFamily="34" charset="0"/>
                          <a:cs typeface="Arial" panose="020B0604020202020204" pitchFamily="34" charset="0"/>
                        </a:rPr>
                        <a:t>Note: </a:t>
                      </a:r>
                      <a:r>
                        <a:rPr lang="en-IE" sz="1400" b="0" baseline="0" dirty="0" smtClean="0">
                          <a:solidFill>
                            <a:schemeClr val="tx1"/>
                          </a:solidFill>
                          <a:latin typeface="Arial" panose="020B0604020202020204" pitchFamily="34" charset="0"/>
                          <a:cs typeface="Arial" panose="020B0604020202020204" pitchFamily="34" charset="0"/>
                        </a:rPr>
                        <a:t>Services can note N/A in their risk assessments to evidence that they have considered these risks not applicable to their service.</a:t>
                      </a:r>
                    </a:p>
                    <a:p>
                      <a:pPr marL="268288" indent="0">
                        <a:spcAft>
                          <a:spcPts val="0"/>
                        </a:spcAft>
                        <a:buClr>
                          <a:schemeClr val="accent6">
                            <a:lumMod val="75000"/>
                          </a:schemeClr>
                        </a:buClr>
                        <a:buFont typeface="Arial" panose="020B0604020202020204" pitchFamily="34" charset="0"/>
                        <a:buNone/>
                      </a:pPr>
                      <a:endParaRPr lang="en-IE" sz="1200" b="0" baseline="0" dirty="0" smtClean="0">
                        <a:solidFill>
                          <a:srgbClr val="FF0000"/>
                        </a:solidFill>
                        <a:latin typeface="Arial" panose="020B0604020202020204" pitchFamily="34" charset="0"/>
                        <a:cs typeface="Arial" panose="020B0604020202020204" pitchFamily="34" charset="0"/>
                      </a:endParaRPr>
                    </a:p>
                    <a:p>
                      <a:pPr marL="285750" indent="-285750">
                        <a:spcAft>
                          <a:spcPts val="600"/>
                        </a:spcAft>
                        <a:buClr>
                          <a:srgbClr val="006152"/>
                        </a:buClr>
                        <a:buFont typeface="Arial" panose="020B0604020202020204" pitchFamily="34" charset="0"/>
                        <a:buChar char="►"/>
                      </a:pPr>
                      <a:r>
                        <a:rPr lang="en-IE" sz="1400" b="0" baseline="0" dirty="0" smtClean="0">
                          <a:solidFill>
                            <a:schemeClr val="tx1"/>
                          </a:solidFill>
                          <a:latin typeface="Arial" panose="020B0604020202020204" pitchFamily="34" charset="0"/>
                          <a:cs typeface="Arial" panose="020B0604020202020204" pitchFamily="34" charset="0"/>
                        </a:rPr>
                        <a:t>In addition to following HSE Guidance on Developing Child Safeguarding Statements it is advisable to refer to the Outcome Review Form used by the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Child Safeguarding Statement Compliance Unit. This form can be found on the </a:t>
                      </a:r>
                      <a:r>
                        <a:rPr lang="en-IE" sz="1400" b="0" baseline="0" dirty="0" err="1" smtClean="0">
                          <a:solidFill>
                            <a:schemeClr val="tx1"/>
                          </a:solidFill>
                          <a:latin typeface="Arial" panose="020B0604020202020204" pitchFamily="34" charset="0"/>
                          <a:cs typeface="Arial" panose="020B0604020202020204" pitchFamily="34" charset="0"/>
                        </a:rPr>
                        <a:t>Tusla</a:t>
                      </a:r>
                      <a:r>
                        <a:rPr lang="en-IE" sz="1400" b="0" baseline="0" dirty="0" smtClean="0">
                          <a:solidFill>
                            <a:schemeClr val="tx1"/>
                          </a:solidFill>
                          <a:latin typeface="Arial" panose="020B0604020202020204" pitchFamily="34" charset="0"/>
                          <a:cs typeface="Arial" panose="020B0604020202020204" pitchFamily="34" charset="0"/>
                        </a:rPr>
                        <a:t> website </a:t>
                      </a:r>
                      <a:r>
                        <a:rPr lang="en-IE" sz="1400" b="0" baseline="0" dirty="0" smtClean="0">
                          <a:solidFill>
                            <a:schemeClr val="tx1"/>
                          </a:solidFill>
                          <a:latin typeface="Arial" panose="020B0604020202020204" pitchFamily="34" charset="0"/>
                          <a:cs typeface="Arial" panose="020B0604020202020204" pitchFamily="34" charset="0"/>
                          <a:hlinkClick r:id="rId2"/>
                        </a:rPr>
                        <a:t>www.tusla.ie</a:t>
                      </a:r>
                      <a:r>
                        <a:rPr lang="en-IE" sz="1400" b="0" baseline="0" dirty="0" smtClean="0">
                          <a:solidFill>
                            <a:schemeClr val="tx1"/>
                          </a:solidFill>
                          <a:latin typeface="Arial" panose="020B0604020202020204" pitchFamily="34" charset="0"/>
                          <a:cs typeface="Arial" panose="020B0604020202020204" pitchFamily="34" charset="0"/>
                        </a:rPr>
                        <a:t>.</a:t>
                      </a:r>
                      <a:endParaRPr lang="en-IE" sz="12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632709619"/>
                  </a:ext>
                </a:extLst>
              </a:tr>
              <a:tr h="239900">
                <a:tc>
                  <a:txBody>
                    <a:bodyPr/>
                    <a:lstStyle/>
                    <a:p>
                      <a:endParaRPr lang="en-IE" sz="100" dirty="0" smtClean="0">
                        <a:solidFill>
                          <a:schemeClr val="tx1"/>
                        </a:solidFill>
                        <a:latin typeface="Arial" panose="020B0604020202020204" pitchFamily="34" charset="0"/>
                        <a:cs typeface="Arial" panose="020B0604020202020204" pitchFamily="34" charset="0"/>
                      </a:endParaRPr>
                    </a:p>
                  </a:txBody>
                  <a:tcPr>
                    <a:noFill/>
                  </a:tcPr>
                </a:tc>
                <a:extLst>
                  <a:ext uri="{0D108BD9-81ED-4DB2-BD59-A6C34878D82A}">
                    <a16:rowId xmlns:a16="http://schemas.microsoft.com/office/drawing/2014/main" val="1906514490"/>
                  </a:ext>
                </a:extLst>
              </a:tr>
            </a:tbl>
          </a:graphicData>
        </a:graphic>
      </p:graphicFrame>
    </p:spTree>
    <p:extLst>
      <p:ext uri="{BB962C8B-B14F-4D97-AF65-F5344CB8AC3E}">
        <p14:creationId xmlns:p14="http://schemas.microsoft.com/office/powerpoint/2010/main" val="2977575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ctrTitle"/>
          </p:nvPr>
        </p:nvSpPr>
        <p:spPr>
          <a:xfrm>
            <a:off x="1986152" y="1978609"/>
            <a:ext cx="5171694" cy="505908"/>
          </a:xfrm>
          <a:prstGeom prst="rect">
            <a:avLst/>
          </a:prstGeom>
        </p:spPr>
        <p:txBody>
          <a:bodyPr vert="horz" wrap="square" lIns="0" tIns="13335" rIns="0" bIns="0" rtlCol="0">
            <a:spAutoFit/>
          </a:bodyPr>
          <a:lstStyle/>
          <a:p>
            <a:pPr algn="ctr">
              <a:lnSpc>
                <a:spcPct val="100000"/>
              </a:lnSpc>
              <a:spcBef>
                <a:spcPts val="105"/>
              </a:spcBef>
            </a:pPr>
            <a:r>
              <a:rPr lang="en-IE" sz="3200" dirty="0" smtClean="0"/>
              <a:t>Breakdown of Findings</a:t>
            </a:r>
            <a:endParaRPr sz="1600" b="0" dirty="0"/>
          </a:p>
        </p:txBody>
      </p:sp>
    </p:spTree>
    <p:extLst>
      <p:ext uri="{BB962C8B-B14F-4D97-AF65-F5344CB8AC3E}">
        <p14:creationId xmlns:p14="http://schemas.microsoft.com/office/powerpoint/2010/main" val="36818896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2029</TotalTime>
  <Words>2071</Words>
  <Application>Microsoft Office PowerPoint</Application>
  <PresentationFormat>On-screen Show (16:9)</PresentationFormat>
  <Paragraphs>342</Paragraphs>
  <Slides>21</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PowerPoint Presentation</vt:lpstr>
      <vt:lpstr>Services selected for Compliance Check</vt:lpstr>
      <vt:lpstr>Overview of Findings and Suggestions for Improvement</vt:lpstr>
      <vt:lpstr>Overview of Findings </vt:lpstr>
      <vt:lpstr>Summary of Findings</vt:lpstr>
      <vt:lpstr>Summary of Findings (continued)</vt:lpstr>
      <vt:lpstr>Suggestions for Improvement | General</vt:lpstr>
      <vt:lpstr>Suggestions for Improvement | Risk Assessments  </vt:lpstr>
      <vt:lpstr>Breakdown of Findings</vt:lpstr>
      <vt:lpstr>PowerPoint Presentation</vt:lpstr>
      <vt:lpstr>Child Safeguarding Statement | Legislative Requirements </vt:lpstr>
      <vt:lpstr>Child Safeguarding Statement | Guidance issued by Tusla</vt:lpstr>
      <vt:lpstr>Child Safeguarding Statement | Display</vt:lpstr>
      <vt:lpstr>Child Safeguarding Statement | Furnished and made available </vt:lpstr>
      <vt:lpstr>Child Safeguarding Statement | Review </vt:lpstr>
      <vt:lpstr>Child Protection &amp; Welfare Policy | Appendix 3 or equivalent </vt:lpstr>
      <vt:lpstr>Mandatory Training | 'An Introduction to Children First' 3 yearly </vt:lpstr>
      <vt:lpstr>Child Protection &amp; Welfare Records | Procedures for storage</vt:lpstr>
      <vt:lpstr>CP&amp;W Concerns | Reporting Procedure</vt:lpstr>
      <vt:lpstr>Level One Compliance | Self-Audit Checklist </vt:lpstr>
      <vt:lpstr>Please direct queries to: HSE Children First National Office childrenfirst@hse.ie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Proofreading Academy Student</dc:creator>
  <cp:lastModifiedBy>Marion Martin3</cp:lastModifiedBy>
  <cp:revision>174</cp:revision>
  <cp:lastPrinted>2024-09-12T10:19:21Z</cp:lastPrinted>
  <dcterms:created xsi:type="dcterms:W3CDTF">2024-01-17T14:37:24Z</dcterms:created>
  <dcterms:modified xsi:type="dcterms:W3CDTF">2025-01-29T14:50:01Z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2023-12-20T00:00:00Z</vt:filetime>
  </property>
  <property fmtid="{D5CDD505-2E9C-101B-9397-08002B2CF9AE}" pid="3" name="Creator">
    <vt:lpwstr>Microsoft® PowerPoint® 2016</vt:lpwstr>
  </property>
  <property fmtid="{D5CDD505-2E9C-101B-9397-08002B2CF9AE}" pid="4" name="LastSaved">
    <vt:filetime>2024-01-17T00:00:00Z</vt:filetime>
  </property>
  <property fmtid="{D5CDD505-2E9C-101B-9397-08002B2CF9AE}" pid="5" name="Producer">
    <vt:lpwstr>Microsoft® PowerPoint® 2016</vt:lpwstr>
  </property>
</Properties>
</file>