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2.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52"/>
  </p:notesMasterIdLst>
  <p:sldIdLst>
    <p:sldId id="257" r:id="rId3"/>
    <p:sldId id="305" r:id="rId4"/>
    <p:sldId id="307" r:id="rId5"/>
    <p:sldId id="263" r:id="rId6"/>
    <p:sldId id="264" r:id="rId7"/>
    <p:sldId id="266" r:id="rId8"/>
    <p:sldId id="327" r:id="rId9"/>
    <p:sldId id="308" r:id="rId10"/>
    <p:sldId id="309" r:id="rId11"/>
    <p:sldId id="270" r:id="rId12"/>
    <p:sldId id="273" r:id="rId13"/>
    <p:sldId id="275" r:id="rId14"/>
    <p:sldId id="306" r:id="rId15"/>
    <p:sldId id="310" r:id="rId16"/>
    <p:sldId id="311" r:id="rId17"/>
    <p:sldId id="318" r:id="rId18"/>
    <p:sldId id="317" r:id="rId19"/>
    <p:sldId id="294" r:id="rId20"/>
    <p:sldId id="276" r:id="rId21"/>
    <p:sldId id="330" r:id="rId22"/>
    <p:sldId id="288" r:id="rId23"/>
    <p:sldId id="295" r:id="rId24"/>
    <p:sldId id="291" r:id="rId25"/>
    <p:sldId id="296" r:id="rId26"/>
    <p:sldId id="313" r:id="rId27"/>
    <p:sldId id="315" r:id="rId28"/>
    <p:sldId id="346" r:id="rId29"/>
    <p:sldId id="301" r:id="rId30"/>
    <p:sldId id="321" r:id="rId31"/>
    <p:sldId id="319" r:id="rId32"/>
    <p:sldId id="281" r:id="rId33"/>
    <p:sldId id="283" r:id="rId34"/>
    <p:sldId id="284" r:id="rId35"/>
    <p:sldId id="344" r:id="rId36"/>
    <p:sldId id="314" r:id="rId37"/>
    <p:sldId id="282" r:id="rId38"/>
    <p:sldId id="331" r:id="rId39"/>
    <p:sldId id="320" r:id="rId40"/>
    <p:sldId id="304" r:id="rId41"/>
    <p:sldId id="302" r:id="rId42"/>
    <p:sldId id="324" r:id="rId43"/>
    <p:sldId id="323" r:id="rId44"/>
    <p:sldId id="322" r:id="rId45"/>
    <p:sldId id="325" r:id="rId46"/>
    <p:sldId id="326" r:id="rId47"/>
    <p:sldId id="258" r:id="rId48"/>
    <p:sldId id="262" r:id="rId49"/>
    <p:sldId id="332" r:id="rId50"/>
    <p:sldId id="34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y Morris" initials="KM" lastIdx="2" clrIdx="0">
    <p:extLst/>
  </p:cmAuthor>
  <p:cmAuthor id="2" name="Kay Morris" initials="KM [2]"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ADFC50-4542-4B3C-BB01-78848FC839C5}" v="3" dt="2024-06-04T17:34:51.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7" autoAdjust="0"/>
    <p:restoredTop sz="78501" autoAdjust="0"/>
  </p:normalViewPr>
  <p:slideViewPr>
    <p:cSldViewPr snapToGrid="0">
      <p:cViewPr varScale="1">
        <p:scale>
          <a:sx n="69" d="100"/>
          <a:sy n="69" d="100"/>
        </p:scale>
        <p:origin x="-1637" y="-6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amonn Murray" userId="4048aa59aacf6ed2" providerId="LiveId" clId="{37ADFC50-4542-4B3C-BB01-78848FC839C5}"/>
    <pc:docChg chg="undo custSel addSld delSld modSld">
      <pc:chgData name="Eamonn Murray" userId="4048aa59aacf6ed2" providerId="LiveId" clId="{37ADFC50-4542-4B3C-BB01-78848FC839C5}" dt="2024-06-04T17:34:51.012" v="4"/>
      <pc:docMkLst>
        <pc:docMk/>
      </pc:docMkLst>
      <pc:sldChg chg="new del">
        <pc:chgData name="Eamonn Murray" userId="4048aa59aacf6ed2" providerId="LiveId" clId="{37ADFC50-4542-4B3C-BB01-78848FC839C5}" dt="2024-06-04T16:52:24.257" v="1" actId="680"/>
        <pc:sldMkLst>
          <pc:docMk/>
          <pc:sldMk cId="2961382616" sldId="347"/>
        </pc:sldMkLst>
      </pc:sldChg>
      <pc:sldChg chg="add">
        <pc:chgData name="Eamonn Murray" userId="4048aa59aacf6ed2" providerId="LiveId" clId="{37ADFC50-4542-4B3C-BB01-78848FC839C5}" dt="2024-06-04T17:14:22.196" v="2"/>
        <pc:sldMkLst>
          <pc:docMk/>
          <pc:sldMk cId="0" sldId="416"/>
        </pc:sldMkLst>
      </pc:sldChg>
      <pc:sldChg chg="add">
        <pc:chgData name="Eamonn Murray" userId="4048aa59aacf6ed2" providerId="LiveId" clId="{37ADFC50-4542-4B3C-BB01-78848FC839C5}" dt="2024-06-04T17:14:59.351" v="3"/>
        <pc:sldMkLst>
          <pc:docMk/>
          <pc:sldMk cId="1719413665" sldId="417"/>
        </pc:sldMkLst>
      </pc:sldChg>
      <pc:sldChg chg="add">
        <pc:chgData name="Eamonn Murray" userId="4048aa59aacf6ed2" providerId="LiveId" clId="{37ADFC50-4542-4B3C-BB01-78848FC839C5}" dt="2024-06-04T17:34:51.012" v="4"/>
        <pc:sldMkLst>
          <pc:docMk/>
          <pc:sldMk cId="1254483710" sldId="477"/>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4-07-08T14:25:36.678" idx="2">
    <p:pos x="10" y="10"/>
    <p:text>Emer check newer data</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9-28T08:48:39.607" idx="2">
    <p:pos x="10" y="10"/>
    <p:text>Sinead</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24225-F758-4E86-A18F-3679C6045EA4}" type="datetimeFigureOut">
              <a:rPr lang="en-IE" smtClean="0"/>
              <a:t>23/09/2024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868CA-8DE2-4058-85E3-01022415AA64}" type="slidenum">
              <a:rPr lang="en-IE" smtClean="0"/>
              <a:t>‹#›</a:t>
            </a:fld>
            <a:endParaRPr lang="en-IE"/>
          </a:p>
        </p:txBody>
      </p:sp>
    </p:spTree>
    <p:extLst>
      <p:ext uri="{BB962C8B-B14F-4D97-AF65-F5344CB8AC3E}">
        <p14:creationId xmlns:p14="http://schemas.microsoft.com/office/powerpoint/2010/main" val="921192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IE" dirty="0"/>
              <a:t>2.</a:t>
            </a:r>
            <a:r>
              <a:rPr lang="en-IE" baseline="0" dirty="0"/>
              <a:t> </a:t>
            </a:r>
            <a:r>
              <a:rPr lang="en-IE" dirty="0"/>
              <a:t>Identify primary and secondary forms of lymphoedema, including those related to cancer, </a:t>
            </a:r>
            <a:r>
              <a:rPr lang="en-IE" dirty="0" err="1"/>
              <a:t>filariasis</a:t>
            </a:r>
            <a:r>
              <a:rPr lang="en-IE" dirty="0"/>
              <a:t> and venous disease.</a:t>
            </a:r>
          </a:p>
          <a:p>
            <a:pPr lvl="1"/>
            <a:r>
              <a:rPr lang="en-IE" dirty="0"/>
              <a:t>List the consequences of </a:t>
            </a:r>
            <a:r>
              <a:rPr lang="en-IE" dirty="0" err="1"/>
              <a:t>lymphostasis</a:t>
            </a:r>
            <a:r>
              <a:rPr lang="en-IE" dirty="0"/>
              <a:t> in terms of skin and tissue changes, </a:t>
            </a:r>
          </a:p>
          <a:p>
            <a:pPr lvl="1"/>
            <a:r>
              <a:rPr lang="en-IE" dirty="0"/>
              <a:t>Cellulitis</a:t>
            </a:r>
          </a:p>
          <a:p>
            <a:pPr lvl="1"/>
            <a:r>
              <a:rPr lang="en-IE" dirty="0"/>
              <a:t>Identify groups at risk</a:t>
            </a:r>
          </a:p>
          <a:p>
            <a:pPr lvl="1"/>
            <a:r>
              <a:rPr lang="en-IE" dirty="0"/>
              <a:t>3. Describe the clinical features of early and late presentations of lymphoedema</a:t>
            </a:r>
          </a:p>
          <a:p>
            <a:pPr lvl="1"/>
            <a:r>
              <a:rPr lang="en-IE" dirty="0"/>
              <a:t>Identify symptoms associated with lymphoedema</a:t>
            </a:r>
          </a:p>
          <a:p>
            <a:pPr lvl="1"/>
            <a:r>
              <a:rPr lang="en-IE" dirty="0"/>
              <a:t>Identify features of cellulitis as a cause or complication of lymphoedema</a:t>
            </a:r>
          </a:p>
          <a:p>
            <a:pPr lvl="1"/>
            <a:r>
              <a:rPr lang="en-IE" dirty="0"/>
              <a:t>Identify symptoms that may be experienced by a person with lymphoedema</a:t>
            </a:r>
          </a:p>
          <a:p>
            <a:pPr lvl="1"/>
            <a:r>
              <a:rPr lang="en-IE" dirty="0"/>
              <a:t>Causes of oedema</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IE" dirty="0"/>
              <a:t>4. Identify suitable sources of information on reducing the risk of lymphoedema and/or exacerbation and how to access treatment</a:t>
            </a:r>
          </a:p>
          <a:p>
            <a:pPr lvl="1"/>
            <a:r>
              <a:rPr lang="en-IE" dirty="0"/>
              <a:t>5. Identify the core components of lymphoedema management</a:t>
            </a:r>
          </a:p>
          <a:p>
            <a:pPr lvl="1"/>
            <a:r>
              <a:rPr lang="en-IE" dirty="0"/>
              <a:t>Recognise the psychosocial and financial impact of lymphoedema</a:t>
            </a:r>
          </a:p>
          <a:p>
            <a:pPr lvl="1"/>
            <a:r>
              <a:rPr lang="en-IE" dirty="0"/>
              <a:t>Recognise the need for long term monitoring and maintenance for lymphoedema</a:t>
            </a:r>
          </a:p>
          <a:p>
            <a:pPr lvl="1"/>
            <a:r>
              <a:rPr lang="en-IE" dirty="0"/>
              <a:t>Identify the urgency for treatment of cellulitis, and the treatment options</a:t>
            </a:r>
          </a:p>
          <a:p>
            <a:pPr lvl="1"/>
            <a:r>
              <a:rPr lang="en-IE" dirty="0"/>
              <a:t>Identify limitations of own role and when and where to refer to a qualified lymphoedema practitioner.</a:t>
            </a:r>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a:t>
            </a:fld>
            <a:endParaRPr lang="en-IE"/>
          </a:p>
        </p:txBody>
      </p:sp>
    </p:spTree>
    <p:extLst>
      <p:ext uri="{BB962C8B-B14F-4D97-AF65-F5344CB8AC3E}">
        <p14:creationId xmlns:p14="http://schemas.microsoft.com/office/powerpoint/2010/main" val="212395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20</a:t>
            </a:fld>
            <a:endParaRPr lang="en-IE"/>
          </a:p>
        </p:txBody>
      </p:sp>
    </p:spTree>
    <p:extLst>
      <p:ext uri="{BB962C8B-B14F-4D97-AF65-F5344CB8AC3E}">
        <p14:creationId xmlns:p14="http://schemas.microsoft.com/office/powerpoint/2010/main" val="428381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High incidence</a:t>
            </a:r>
            <a:r>
              <a:rPr lang="en-IE" baseline="0" dirty="0" smtClean="0"/>
              <a:t> in later life due to slowing of the vascular system, immobility and co morbidities. </a:t>
            </a:r>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21</a:t>
            </a:fld>
            <a:endParaRPr lang="en-IE"/>
          </a:p>
        </p:txBody>
      </p:sp>
    </p:spTree>
    <p:extLst>
      <p:ext uri="{BB962C8B-B14F-4D97-AF65-F5344CB8AC3E}">
        <p14:creationId xmlns:p14="http://schemas.microsoft.com/office/powerpoint/2010/main" val="4193950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22</a:t>
            </a:fld>
            <a:endParaRPr lang="en-IE"/>
          </a:p>
        </p:txBody>
      </p:sp>
    </p:spTree>
    <p:extLst>
      <p:ext uri="{BB962C8B-B14F-4D97-AF65-F5344CB8AC3E}">
        <p14:creationId xmlns:p14="http://schemas.microsoft.com/office/powerpoint/2010/main" val="828802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Adult worms lodge in the lymphatic vessels and disrupt the normal functioning of the lymphatic system. The worms can live an average of six to eight years and throughout their life produce millions of small larvae (microfilariae) that circulate in the blood.</a:t>
            </a:r>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24</a:t>
            </a:fld>
            <a:endParaRPr lang="en-IE"/>
          </a:p>
        </p:txBody>
      </p:sp>
    </p:spTree>
    <p:extLst>
      <p:ext uri="{BB962C8B-B14F-4D97-AF65-F5344CB8AC3E}">
        <p14:creationId xmlns:p14="http://schemas.microsoft.com/office/powerpoint/2010/main" val="3719599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26</a:t>
            </a:fld>
            <a:endParaRPr lang="en-IE"/>
          </a:p>
        </p:txBody>
      </p:sp>
    </p:spTree>
    <p:extLst>
      <p:ext uri="{BB962C8B-B14F-4D97-AF65-F5344CB8AC3E}">
        <p14:creationId xmlns:p14="http://schemas.microsoft.com/office/powerpoint/2010/main" val="1018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32</a:t>
            </a:fld>
            <a:endParaRPr lang="en-IE"/>
          </a:p>
        </p:txBody>
      </p:sp>
    </p:spTree>
    <p:extLst>
      <p:ext uri="{BB962C8B-B14F-4D97-AF65-F5344CB8AC3E}">
        <p14:creationId xmlns:p14="http://schemas.microsoft.com/office/powerpoint/2010/main" val="496295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Hse.ie/lymphoedema</a:t>
            </a:r>
          </a:p>
        </p:txBody>
      </p:sp>
      <p:sp>
        <p:nvSpPr>
          <p:cNvPr id="4" name="Slide Number Placeholder 3"/>
          <p:cNvSpPr>
            <a:spLocks noGrp="1"/>
          </p:cNvSpPr>
          <p:nvPr>
            <p:ph type="sldNum" sz="quarter" idx="10"/>
          </p:nvPr>
        </p:nvSpPr>
        <p:spPr/>
        <p:txBody>
          <a:bodyPr/>
          <a:lstStyle/>
          <a:p>
            <a:fld id="{8F5868CA-8DE2-4058-85E3-01022415AA64}" type="slidenum">
              <a:rPr lang="en-IE" smtClean="0"/>
              <a:t>34</a:t>
            </a:fld>
            <a:endParaRPr lang="en-IE"/>
          </a:p>
        </p:txBody>
      </p:sp>
    </p:spTree>
    <p:extLst>
      <p:ext uri="{BB962C8B-B14F-4D97-AF65-F5344CB8AC3E}">
        <p14:creationId xmlns:p14="http://schemas.microsoft.com/office/powerpoint/2010/main" val="2074235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Limited ROM</a:t>
            </a:r>
          </a:p>
          <a:p>
            <a:r>
              <a:rPr lang="en-IE" dirty="0"/>
              <a:t>Pain</a:t>
            </a:r>
          </a:p>
          <a:p>
            <a:r>
              <a:rPr lang="en-IE" dirty="0"/>
              <a:t>Can be very distressing to the patient.</a:t>
            </a:r>
          </a:p>
          <a:p>
            <a:r>
              <a:rPr lang="en-IE" baseline="0" dirty="0"/>
              <a:t>Can occur after SLNB</a:t>
            </a:r>
            <a:endParaRPr lang="en-IE" dirty="0"/>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36</a:t>
            </a:fld>
            <a:endParaRPr lang="en-IE"/>
          </a:p>
        </p:txBody>
      </p:sp>
    </p:spTree>
    <p:extLst>
      <p:ext uri="{BB962C8B-B14F-4D97-AF65-F5344CB8AC3E}">
        <p14:creationId xmlns:p14="http://schemas.microsoft.com/office/powerpoint/2010/main" val="1181525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Discuss </a:t>
            </a:r>
            <a:r>
              <a:rPr lang="en-IE" dirty="0"/>
              <a:t>why each area</a:t>
            </a:r>
            <a:r>
              <a:rPr lang="en-IE" baseline="0" dirty="0"/>
              <a:t> is at risk of </a:t>
            </a:r>
            <a:r>
              <a:rPr lang="en-IE" baseline="0" dirty="0" smtClean="0"/>
              <a:t>lymphoedema</a:t>
            </a:r>
          </a:p>
          <a:p>
            <a:r>
              <a:rPr lang="en-IE" baseline="0" dirty="0" smtClean="0"/>
              <a:t>TKR oedema &gt;3 months</a:t>
            </a:r>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38</a:t>
            </a:fld>
            <a:endParaRPr lang="en-IE"/>
          </a:p>
        </p:txBody>
      </p:sp>
    </p:spTree>
    <p:extLst>
      <p:ext uri="{BB962C8B-B14F-4D97-AF65-F5344CB8AC3E}">
        <p14:creationId xmlns:p14="http://schemas.microsoft.com/office/powerpoint/2010/main" val="224576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8F5868CA-8DE2-4058-85E3-01022415AA64}" type="slidenum">
              <a:rPr lang="en-IE" smtClean="0"/>
              <a:t>39</a:t>
            </a:fld>
            <a:endParaRPr lang="en-IE"/>
          </a:p>
        </p:txBody>
      </p:sp>
    </p:spTree>
    <p:extLst>
      <p:ext uri="{BB962C8B-B14F-4D97-AF65-F5344CB8AC3E}">
        <p14:creationId xmlns:p14="http://schemas.microsoft.com/office/powerpoint/2010/main" val="398452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3</a:t>
            </a:fld>
            <a:endParaRPr lang="en-IE"/>
          </a:p>
        </p:txBody>
      </p:sp>
    </p:spTree>
    <p:extLst>
      <p:ext uri="{BB962C8B-B14F-4D97-AF65-F5344CB8AC3E}">
        <p14:creationId xmlns:p14="http://schemas.microsoft.com/office/powerpoint/2010/main" val="1818379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Motivation and as with any chronic</a:t>
            </a:r>
            <a:r>
              <a:rPr lang="en-IE" baseline="0" dirty="0"/>
              <a:t> condition</a:t>
            </a:r>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43</a:t>
            </a:fld>
            <a:endParaRPr lang="en-IE"/>
          </a:p>
        </p:txBody>
      </p:sp>
    </p:spTree>
    <p:extLst>
      <p:ext uri="{BB962C8B-B14F-4D97-AF65-F5344CB8AC3E}">
        <p14:creationId xmlns:p14="http://schemas.microsoft.com/office/powerpoint/2010/main" val="1132633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49</a:t>
            </a:fld>
            <a:endParaRPr lang="en-IE"/>
          </a:p>
        </p:txBody>
      </p:sp>
    </p:spTree>
    <p:extLst>
      <p:ext uri="{BB962C8B-B14F-4D97-AF65-F5344CB8AC3E}">
        <p14:creationId xmlns:p14="http://schemas.microsoft.com/office/powerpoint/2010/main" val="20929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5</a:t>
            </a:fld>
            <a:endParaRPr lang="en-IE"/>
          </a:p>
        </p:txBody>
      </p:sp>
    </p:spTree>
    <p:extLst>
      <p:ext uri="{BB962C8B-B14F-4D97-AF65-F5344CB8AC3E}">
        <p14:creationId xmlns:p14="http://schemas.microsoft.com/office/powerpoint/2010/main" val="1936310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7</a:t>
            </a:fld>
            <a:endParaRPr lang="en-IE"/>
          </a:p>
        </p:txBody>
      </p:sp>
    </p:spTree>
    <p:extLst>
      <p:ext uri="{BB962C8B-B14F-4D97-AF65-F5344CB8AC3E}">
        <p14:creationId xmlns:p14="http://schemas.microsoft.com/office/powerpoint/2010/main" val="2620610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Superficial lymphatics drain the skin, subcutaneous layers and drain to deep lymphatic vessels</a:t>
            </a:r>
          </a:p>
          <a:p>
            <a:r>
              <a:rPr lang="en-IE" dirty="0"/>
              <a:t>Superficial lymphatics are assisted by movement of skin, interconnected to each other, drain to deep lymphatic vessels</a:t>
            </a:r>
          </a:p>
          <a:p>
            <a:r>
              <a:rPr lang="en-IE" dirty="0"/>
              <a:t>Deep lymphatics start as capillaries, drain to </a:t>
            </a:r>
            <a:r>
              <a:rPr lang="en-IE" dirty="0" err="1"/>
              <a:t>precollectors</a:t>
            </a:r>
            <a:r>
              <a:rPr lang="en-IE" dirty="0"/>
              <a:t>, to collectors, to nodes, to trunks</a:t>
            </a:r>
          </a:p>
          <a:p>
            <a:r>
              <a:rPr lang="en-IE" dirty="0"/>
              <a:t>Collectors have  pump activity in their smooth muscle (10-12 contractions/min)</a:t>
            </a:r>
          </a:p>
          <a:p>
            <a:r>
              <a:rPr lang="en-IE" dirty="0"/>
              <a:t>Deeper structures always drain to deep lymphatic system</a:t>
            </a:r>
          </a:p>
          <a:p>
            <a:r>
              <a:rPr lang="en-IE" dirty="0"/>
              <a:t>Deep lymphatics follow veins in the limbs, also drain the deep organs. Nodes are part of this deep system.</a:t>
            </a:r>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10</a:t>
            </a:fld>
            <a:endParaRPr lang="en-IE"/>
          </a:p>
        </p:txBody>
      </p:sp>
    </p:spTree>
    <p:extLst>
      <p:ext uri="{BB962C8B-B14F-4D97-AF65-F5344CB8AC3E}">
        <p14:creationId xmlns:p14="http://schemas.microsoft.com/office/powerpoint/2010/main" val="3696610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Some patients may have a level of lymphatic dysfunction not attributable to other recognisable causes. This may be related to a low level of primary dysfunction not associated with a recognised syndrome.</a:t>
            </a:r>
          </a:p>
          <a:p>
            <a:r>
              <a:rPr lang="en-IE" dirty="0"/>
              <a:t>Symptoms may develop in teenage years due to hormone changes and increase fluid, usually ‘fat ankles’</a:t>
            </a:r>
          </a:p>
          <a:p>
            <a:r>
              <a:rPr lang="en-IE" dirty="0"/>
              <a:t>Some patients may have no symptoms until mid life when the venous system slows down.  The lymphatic system is overloaded and they have chronic oedema and often recurrent cellulitis.  </a:t>
            </a:r>
          </a:p>
          <a:p>
            <a:r>
              <a:rPr lang="en-IE" dirty="0"/>
              <a:t>Risk of ulcers</a:t>
            </a:r>
          </a:p>
          <a:p>
            <a:r>
              <a:rPr lang="en-IE" dirty="0"/>
              <a:t>Early intervention of skin care, exercise and compression garments can prevent lymphoedema progressing and avoid complications</a:t>
            </a:r>
          </a:p>
        </p:txBody>
      </p:sp>
      <p:sp>
        <p:nvSpPr>
          <p:cNvPr id="4" name="Slide Number Placeholder 3"/>
          <p:cNvSpPr>
            <a:spLocks noGrp="1"/>
          </p:cNvSpPr>
          <p:nvPr>
            <p:ph type="sldNum" sz="quarter" idx="10"/>
          </p:nvPr>
        </p:nvSpPr>
        <p:spPr/>
        <p:txBody>
          <a:bodyPr/>
          <a:lstStyle/>
          <a:p>
            <a:fld id="{8F5868CA-8DE2-4058-85E3-01022415AA64}" type="slidenum">
              <a:rPr lang="en-IE" smtClean="0"/>
              <a:t>14</a:t>
            </a:fld>
            <a:endParaRPr lang="en-IE"/>
          </a:p>
        </p:txBody>
      </p:sp>
    </p:spTree>
    <p:extLst>
      <p:ext uri="{BB962C8B-B14F-4D97-AF65-F5344CB8AC3E}">
        <p14:creationId xmlns:p14="http://schemas.microsoft.com/office/powerpoint/2010/main" val="426538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Stage 0 : a subclinical stage where swelling is not evident despite impaired lymph transport, may exist for months or years.</a:t>
            </a:r>
          </a:p>
          <a:p>
            <a:r>
              <a:rPr lang="en-IE" dirty="0"/>
              <a:t>Stage I: early onset where there is an accumulation of tissue fluid that subsides with limb elevation. Oedema may be pitting at this stage.</a:t>
            </a:r>
          </a:p>
          <a:p>
            <a:pPr marL="0" indent="0">
              <a:buNone/>
            </a:pPr>
            <a:endParaRPr lang="en-IE" dirty="0"/>
          </a:p>
          <a:p>
            <a:r>
              <a:rPr lang="en-IE" dirty="0"/>
              <a:t>Stage II: Limb elevation alone rarely reduces swelling and pitting is manifest.</a:t>
            </a:r>
          </a:p>
          <a:p>
            <a:pPr marL="0" indent="0">
              <a:buNone/>
            </a:pPr>
            <a:endParaRPr lang="en-IE" dirty="0"/>
          </a:p>
          <a:p>
            <a:r>
              <a:rPr lang="en-IE" dirty="0"/>
              <a:t>Stage III : the tissue is hard (fibrotic) and pitting is absent. Skin changes such as thickening, hyperpigmentation, increased skin folds, fat deposits and warty overgrowths develop.</a:t>
            </a:r>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16</a:t>
            </a:fld>
            <a:endParaRPr lang="en-IE"/>
          </a:p>
        </p:txBody>
      </p:sp>
    </p:spTree>
    <p:extLst>
      <p:ext uri="{BB962C8B-B14F-4D97-AF65-F5344CB8AC3E}">
        <p14:creationId xmlns:p14="http://schemas.microsoft.com/office/powerpoint/2010/main" val="3455143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17</a:t>
            </a:fld>
            <a:endParaRPr lang="en-IE"/>
          </a:p>
        </p:txBody>
      </p:sp>
    </p:spTree>
    <p:extLst>
      <p:ext uri="{BB962C8B-B14F-4D97-AF65-F5344CB8AC3E}">
        <p14:creationId xmlns:p14="http://schemas.microsoft.com/office/powerpoint/2010/main" val="48867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IE" sz="1200" dirty="0" smtClean="0">
                <a:effectLst/>
                <a:latin typeface="Calibri" panose="020F0502020204030204" pitchFamily="34" charset="0"/>
                <a:ea typeface="Calibri" panose="020F0502020204030204" pitchFamily="34" charset="0"/>
              </a:rPr>
              <a:t>The fact that six out of every ten of our population is overweight or obese means that Ireland faces a dramatic increase in chronic diseases. increased significantly between 1990 and 2011 from 1.4% to 3.6%2 . This increase in prevalence is a concern as class 2 and 3 obesity is associated with a higher risk of ill health and premature mortality than class 1 obesity7. (</a:t>
            </a:r>
            <a:r>
              <a:rPr lang="en-IE" sz="1200" b="1" dirty="0" smtClean="0">
                <a:effectLst/>
                <a:latin typeface="Calibri" panose="020F0502020204030204" pitchFamily="34" charset="0"/>
                <a:ea typeface="Calibri" panose="020F0502020204030204" pitchFamily="34" charset="0"/>
              </a:rPr>
              <a:t>Clinical Practice Guidelines – Epidemiology of Adult Obesity in Ireland</a:t>
            </a:r>
            <a:r>
              <a:rPr lang="en-IE" sz="1200" dirty="0" smtClean="0">
                <a:effectLst/>
                <a:latin typeface="Calibri" panose="020F0502020204030204" pitchFamily="34" charset="0"/>
                <a:ea typeface="Calibri" panose="020F0502020204030204" pitchFamily="34" charset="0"/>
              </a:rPr>
              <a:t> </a:t>
            </a:r>
            <a:r>
              <a:rPr lang="en-IE" sz="1200" b="1" dirty="0" smtClean="0">
                <a:effectLst/>
                <a:latin typeface="Calibri" panose="020F0502020204030204" pitchFamily="34" charset="0"/>
                <a:ea typeface="Calibri" panose="020F0502020204030204" pitchFamily="34" charset="0"/>
              </a:rPr>
              <a:t>2022</a:t>
            </a:r>
            <a:r>
              <a:rPr lang="en-IE" sz="1200" dirty="0" smtClean="0">
                <a:effectLst/>
                <a:latin typeface="Calibri" panose="020F0502020204030204" pitchFamily="34" charset="0"/>
                <a:ea typeface="Calibri" panose="020F0502020204030204" pitchFamily="34" charset="0"/>
              </a:rPr>
              <a:t> )</a:t>
            </a:r>
          </a:p>
          <a:p>
            <a:endParaRPr lang="en-IE" dirty="0"/>
          </a:p>
        </p:txBody>
      </p:sp>
      <p:sp>
        <p:nvSpPr>
          <p:cNvPr id="4" name="Slide Number Placeholder 3"/>
          <p:cNvSpPr>
            <a:spLocks noGrp="1"/>
          </p:cNvSpPr>
          <p:nvPr>
            <p:ph type="sldNum" sz="quarter" idx="10"/>
          </p:nvPr>
        </p:nvSpPr>
        <p:spPr/>
        <p:txBody>
          <a:bodyPr/>
          <a:lstStyle/>
          <a:p>
            <a:fld id="{8F5868CA-8DE2-4058-85E3-01022415AA64}" type="slidenum">
              <a:rPr lang="en-IE" smtClean="0"/>
              <a:t>18</a:t>
            </a:fld>
            <a:endParaRPr lang="en-IE"/>
          </a:p>
        </p:txBody>
      </p:sp>
    </p:spTree>
    <p:extLst>
      <p:ext uri="{BB962C8B-B14F-4D97-AF65-F5344CB8AC3E}">
        <p14:creationId xmlns:p14="http://schemas.microsoft.com/office/powerpoint/2010/main" val="1592130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r>
              <a:rPr lang="en-IE"/>
              <a:t>hse</a:t>
            </a:r>
          </a:p>
        </p:txBody>
      </p:sp>
      <p:sp>
        <p:nvSpPr>
          <p:cNvPr id="6" name="Slide Number Placeholder 5"/>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250081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r>
              <a:rPr lang="en-IE"/>
              <a:t>hse</a:t>
            </a:r>
          </a:p>
        </p:txBody>
      </p:sp>
      <p:sp>
        <p:nvSpPr>
          <p:cNvPr id="6" name="Slide Number Placeholder 5"/>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374034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r>
              <a:rPr lang="en-IE"/>
              <a:t>hse</a:t>
            </a:r>
          </a:p>
        </p:txBody>
      </p:sp>
      <p:sp>
        <p:nvSpPr>
          <p:cNvPr id="6" name="Slide Number Placeholder 5"/>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2147450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A81F90-3942-8D40-ACDA-D61AB99231DC}"/>
              </a:ext>
            </a:extLst>
          </p:cNvPr>
          <p:cNvPicPr>
            <a:picLocks noChangeAspect="1"/>
          </p:cNvPicPr>
          <p:nvPr userDrawn="1"/>
        </p:nvPicPr>
        <p:blipFill>
          <a:blip r:embed="rId3"/>
          <a:stretch>
            <a:fillRect/>
          </a:stretch>
        </p:blipFill>
        <p:spPr>
          <a:xfrm>
            <a:off x="1488001" y="816000"/>
            <a:ext cx="2074519" cy="1598400"/>
          </a:xfrm>
          <a:prstGeom prst="rect">
            <a:avLst/>
          </a:prstGeom>
        </p:spPr>
      </p:pic>
    </p:spTree>
    <p:extLst>
      <p:ext uri="{BB962C8B-B14F-4D97-AF65-F5344CB8AC3E}">
        <p14:creationId xmlns:p14="http://schemas.microsoft.com/office/powerpoint/2010/main" val="2569709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A81F90-3942-8D40-ACDA-D61AB99231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xmlns=""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xmlns=""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455479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xmlns="" id="{2E45DFE3-643A-E048-8280-7CBBA6EDA009}"/>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6" name="Text Placeholder 1">
            <a:extLst>
              <a:ext uri="{FF2B5EF4-FFF2-40B4-BE49-F238E27FC236}">
                <a16:creationId xmlns:a16="http://schemas.microsoft.com/office/drawing/2014/main" xmlns="" id="{59DBE519-C078-6146-84E7-3C6EC3706FDF}"/>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2962027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xmlns=""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2800">
                <a:latin typeface="Arial" panose="020B0604020202020204" pitchFamily="34" charset="0"/>
                <a:cs typeface="Arial" panose="020B0604020202020204" pitchFamily="34" charset="0"/>
              </a:defRPr>
            </a:lvl1pPr>
            <a:lvl2pPr>
              <a:lnSpc>
                <a:spcPct val="120000"/>
              </a:lnSpc>
              <a:defRPr sz="2800">
                <a:latin typeface="Arial" panose="020B0604020202020204" pitchFamily="34" charset="0"/>
                <a:cs typeface="Arial" panose="020B0604020202020204" pitchFamily="34" charset="0"/>
              </a:defRPr>
            </a:lvl2pPr>
            <a:lvl3pPr>
              <a:lnSpc>
                <a:spcPct val="120000"/>
              </a:lnSpc>
              <a:defRPr sz="2800">
                <a:latin typeface="Arial" panose="020B0604020202020204" pitchFamily="34" charset="0"/>
                <a:cs typeface="Arial" panose="020B0604020202020204" pitchFamily="34" charset="0"/>
              </a:defRPr>
            </a:lvl3pPr>
            <a:lvl4pPr>
              <a:lnSpc>
                <a:spcPct val="120000"/>
              </a:lnSpc>
              <a:defRPr sz="2800">
                <a:latin typeface="Arial" panose="020B0604020202020204" pitchFamily="34" charset="0"/>
                <a:cs typeface="Arial" panose="020B0604020202020204" pitchFamily="34" charset="0"/>
              </a:defRPr>
            </a:lvl4pPr>
            <a:lvl5pPr>
              <a:lnSpc>
                <a:spcPct val="120000"/>
              </a:lnSpc>
              <a:defRPr sz="28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xmlns=""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562007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xmlns="" id="{595EBD74-0306-1243-BD61-BBF9878D1E58}"/>
              </a:ext>
            </a:extLst>
          </p:cNvPr>
          <p:cNvSpPr>
            <a:spLocks noGrp="1"/>
          </p:cNvSpPr>
          <p:nvPr>
            <p:ph type="body" sz="quarter" idx="10"/>
          </p:nvPr>
        </p:nvSpPr>
        <p:spPr>
          <a:xfrm>
            <a:off x="1632000" y="2063999"/>
            <a:ext cx="8158547" cy="3921164"/>
          </a:xfrm>
        </p:spPr>
        <p:txBody>
          <a:bodyPr lIns="0" tIns="0" rIns="0" bIns="0">
            <a:normAutofit/>
          </a:bodyPr>
          <a:lstStyle>
            <a:lvl1pPr>
              <a:lnSpc>
                <a:spcPct val="120000"/>
              </a:lnSpc>
              <a:defRPr sz="1600">
                <a:latin typeface="Arial" panose="020B0604020202020204" pitchFamily="34" charset="0"/>
                <a:cs typeface="Arial" panose="020B0604020202020204" pitchFamily="34" charset="0"/>
              </a:defRPr>
            </a:lvl1pPr>
            <a:lvl2pPr>
              <a:lnSpc>
                <a:spcPct val="120000"/>
              </a:lnSpc>
              <a:defRPr sz="1600">
                <a:latin typeface="Arial" panose="020B0604020202020204" pitchFamily="34" charset="0"/>
                <a:cs typeface="Arial" panose="020B0604020202020204" pitchFamily="34" charset="0"/>
              </a:defRPr>
            </a:lvl2pPr>
            <a:lvl3pPr>
              <a:lnSpc>
                <a:spcPct val="120000"/>
              </a:lnSpc>
              <a:defRPr sz="1600">
                <a:latin typeface="Arial" panose="020B0604020202020204" pitchFamily="34" charset="0"/>
                <a:cs typeface="Arial" panose="020B0604020202020204" pitchFamily="34" charset="0"/>
              </a:defRPr>
            </a:lvl3pPr>
            <a:lvl4pPr>
              <a:lnSpc>
                <a:spcPct val="120000"/>
              </a:lnSpc>
              <a:defRPr sz="1600">
                <a:latin typeface="Arial" panose="020B0604020202020204" pitchFamily="34" charset="0"/>
                <a:cs typeface="Arial" panose="020B0604020202020204" pitchFamily="34" charset="0"/>
              </a:defRPr>
            </a:lvl4pPr>
            <a:lvl5pPr>
              <a:lnSpc>
                <a:spcPct val="120000"/>
              </a:lnSpc>
              <a:defRPr sz="1600">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2">
            <a:extLst>
              <a:ext uri="{FF2B5EF4-FFF2-40B4-BE49-F238E27FC236}">
                <a16:creationId xmlns:a16="http://schemas.microsoft.com/office/drawing/2014/main" xmlns=""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Tree>
    <p:extLst>
      <p:ext uri="{BB962C8B-B14F-4D97-AF65-F5344CB8AC3E}">
        <p14:creationId xmlns:p14="http://schemas.microsoft.com/office/powerpoint/2010/main" val="2116351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0A81F90-3942-8D40-ACDA-D61AB99231D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xmlns="" id="{15BD59EF-4535-2C4A-850E-58693628D4B4}"/>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4" name="Text Placeholder 1">
            <a:extLst>
              <a:ext uri="{FF2B5EF4-FFF2-40B4-BE49-F238E27FC236}">
                <a16:creationId xmlns:a16="http://schemas.microsoft.com/office/drawing/2014/main" xmlns="" id="{FFDC9D14-6D36-814F-BC47-34F3AC921824}"/>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bg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393559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xmlns="" id="{2E45DFE3-643A-E048-8280-7CBBA6EDA009}"/>
              </a:ext>
            </a:extLst>
          </p:cNvPr>
          <p:cNvSpPr>
            <a:spLocks noGrp="1"/>
          </p:cNvSpPr>
          <p:nvPr>
            <p:ph type="body" sz="quarter" idx="10"/>
          </p:nvPr>
        </p:nvSpPr>
        <p:spPr>
          <a:xfrm>
            <a:off x="1440000" y="1440002"/>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6" name="Text Placeholder 1">
            <a:extLst>
              <a:ext uri="{FF2B5EF4-FFF2-40B4-BE49-F238E27FC236}">
                <a16:creationId xmlns:a16="http://schemas.microsoft.com/office/drawing/2014/main" xmlns="" id="{59DBE519-C078-6146-84E7-3C6EC3706FDF}"/>
              </a:ext>
            </a:extLst>
          </p:cNvPr>
          <p:cNvSpPr>
            <a:spLocks noGrp="1"/>
          </p:cNvSpPr>
          <p:nvPr>
            <p:ph type="body" sz="quarter" idx="11"/>
          </p:nvPr>
        </p:nvSpPr>
        <p:spPr>
          <a:xfrm>
            <a:off x="1440000" y="2688000"/>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7784410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xmlns="" id="{22B8EAEF-FD7E-A34D-A34A-ECED6073EE7D}"/>
              </a:ext>
            </a:extLst>
          </p:cNvPr>
          <p:cNvSpPr>
            <a:spLocks noGrp="1"/>
          </p:cNvSpPr>
          <p:nvPr>
            <p:ph type="body" sz="quarter" idx="11"/>
          </p:nvPr>
        </p:nvSpPr>
        <p:spPr>
          <a:xfrm>
            <a:off x="1632000" y="401454"/>
            <a:ext cx="8158547" cy="780801"/>
          </a:xfrm>
        </p:spPr>
        <p:txBody>
          <a:bodyPr lIns="0" tIns="0" rIns="0" bIns="0">
            <a:normAutofit/>
          </a:bodyPr>
          <a:lstStyle>
            <a:lvl1pPr marL="0" indent="0">
              <a:buNone/>
              <a:defRPr sz="3200" b="1">
                <a:solidFill>
                  <a:schemeClr val="bg1"/>
                </a:solidFill>
                <a:latin typeface="Arial" panose="020B0604020202020204" pitchFamily="34" charset="0"/>
                <a:cs typeface="Arial" panose="020B0604020202020204" pitchFamily="34" charset="0"/>
              </a:defRPr>
            </a:lvl1pPr>
          </a:lstStyle>
          <a:p>
            <a:pPr lvl="0"/>
            <a:r>
              <a:rPr lang="en-GB" dirty="0"/>
              <a:t>Click to edit Master text styles</a:t>
            </a:r>
          </a:p>
        </p:txBody>
      </p:sp>
      <p:sp>
        <p:nvSpPr>
          <p:cNvPr id="5" name="Picture Placeholder 4">
            <a:extLst>
              <a:ext uri="{FF2B5EF4-FFF2-40B4-BE49-F238E27FC236}">
                <a16:creationId xmlns:a16="http://schemas.microsoft.com/office/drawing/2014/main" xmlns="" id="{3CA4C962-CB06-AC4A-BE01-3D0FAC870B09}"/>
              </a:ext>
            </a:extLst>
          </p:cNvPr>
          <p:cNvSpPr>
            <a:spLocks noGrp="1"/>
          </p:cNvSpPr>
          <p:nvPr>
            <p:ph type="pic" sz="quarter" idx="12"/>
          </p:nvPr>
        </p:nvSpPr>
        <p:spPr>
          <a:xfrm>
            <a:off x="0" y="1212802"/>
            <a:ext cx="12147600" cy="5450268"/>
          </a:xfrm>
        </p:spPr>
        <p:txBody>
          <a:bodyPr/>
          <a:lstStyle/>
          <a:p>
            <a:endParaRPr lang="en-US" dirty="0"/>
          </a:p>
        </p:txBody>
      </p:sp>
    </p:spTree>
    <p:extLst>
      <p:ext uri="{BB962C8B-B14F-4D97-AF65-F5344CB8AC3E}">
        <p14:creationId xmlns:p14="http://schemas.microsoft.com/office/powerpoint/2010/main" val="118320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r>
              <a:rPr lang="en-IE"/>
              <a:t>hse</a:t>
            </a:r>
          </a:p>
        </p:txBody>
      </p:sp>
      <p:sp>
        <p:nvSpPr>
          <p:cNvPr id="6" name="Slide Number Placeholder 5"/>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2194478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8C718E-795A-3549-A4EB-086641A424E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4001" y="384002"/>
            <a:ext cx="816000" cy="628721"/>
          </a:xfrm>
          <a:prstGeom prst="rect">
            <a:avLst/>
          </a:prstGeom>
        </p:spPr>
      </p:pic>
      <p:sp>
        <p:nvSpPr>
          <p:cNvPr id="2" name="Text Placeholder 1">
            <a:extLst>
              <a:ext uri="{FF2B5EF4-FFF2-40B4-BE49-F238E27FC236}">
                <a16:creationId xmlns:a16="http://schemas.microsoft.com/office/drawing/2014/main" xmlns="" id="{CDF9BBB2-C674-474E-93E6-764D688DF3FE}"/>
              </a:ext>
            </a:extLst>
          </p:cNvPr>
          <p:cNvSpPr>
            <a:spLocks noGrp="1"/>
          </p:cNvSpPr>
          <p:nvPr>
            <p:ph type="body" sz="quarter" idx="10"/>
          </p:nvPr>
        </p:nvSpPr>
        <p:spPr>
          <a:xfrm>
            <a:off x="1440000" y="3168000"/>
            <a:ext cx="5424000" cy="1219200"/>
          </a:xfrm>
        </p:spPr>
        <p:txBody>
          <a:bodyPr lIns="0" tIns="0" rIns="0" bIns="0">
            <a:noAutofit/>
          </a:bodyPr>
          <a:lstStyle>
            <a:lvl1pPr marL="0" indent="0">
              <a:buNone/>
              <a:defRPr sz="4400">
                <a:solidFill>
                  <a:schemeClr val="bg1"/>
                </a:solidFill>
                <a:latin typeface="Arial" panose="020B0604020202020204" pitchFamily="34" charset="0"/>
                <a:cs typeface="Arial" panose="020B0604020202020204" pitchFamily="34" charset="0"/>
              </a:defRPr>
            </a:lvl1pPr>
            <a:lvl2pPr marL="457189" indent="0">
              <a:buNone/>
              <a:defRPr sz="4400">
                <a:latin typeface="Arial" panose="020B0604020202020204" pitchFamily="34" charset="0"/>
                <a:cs typeface="Arial" panose="020B0604020202020204" pitchFamily="34" charset="0"/>
              </a:defRPr>
            </a:lvl2pPr>
            <a:lvl3pPr>
              <a:defRPr sz="4400">
                <a:latin typeface="Arial" panose="020B0604020202020204" pitchFamily="34" charset="0"/>
                <a:cs typeface="Arial" panose="020B0604020202020204" pitchFamily="34" charset="0"/>
              </a:defRPr>
            </a:lvl3pPr>
            <a:lvl4pPr>
              <a:defRPr sz="4400">
                <a:latin typeface="Arial" panose="020B0604020202020204" pitchFamily="34" charset="0"/>
                <a:cs typeface="Arial" panose="020B0604020202020204" pitchFamily="34" charset="0"/>
              </a:defRPr>
            </a:lvl4pPr>
            <a:lvl5pPr>
              <a:defRPr sz="4400">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1610261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xmlns="" id="{5790A114-7202-C04D-B2ED-13180DF9F6CB}"/>
              </a:ext>
            </a:extLst>
          </p:cNvPr>
          <p:cNvSpPr txBox="1">
            <a:spLocks/>
          </p:cNvSpPr>
          <p:nvPr userDrawn="1"/>
        </p:nvSpPr>
        <p:spPr>
          <a:xfrm>
            <a:off x="1632000" y="432001"/>
            <a:ext cx="10515600" cy="750255"/>
          </a:xfrm>
          <a:prstGeom prst="rect">
            <a:avLst/>
          </a:prstGeom>
        </p:spPr>
        <p:txBody>
          <a:bodyPr lIns="0" tIns="0" rIns="0" bIns="0" anchor="t" anchorCtr="0"/>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3200" b="1" dirty="0">
              <a:solidFill>
                <a:schemeClr val="bg1"/>
              </a:solidFill>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xmlns="" id="{C04DDE1A-E884-F54B-9ABE-9B72B811B93A}"/>
              </a:ext>
            </a:extLst>
          </p:cNvPr>
          <p:cNvSpPr>
            <a:spLocks noGrp="1"/>
          </p:cNvSpPr>
          <p:nvPr>
            <p:ph type="body" sz="quarter" idx="10"/>
          </p:nvPr>
        </p:nvSpPr>
        <p:spPr>
          <a:xfrm>
            <a:off x="1440000" y="358848"/>
            <a:ext cx="4320000" cy="1084799"/>
          </a:xfrm>
        </p:spPr>
        <p:txBody>
          <a:bodyPr lIns="0" tIns="0" rIns="0" bIns="0">
            <a:noAutofit/>
          </a:bodyPr>
          <a:lstStyle>
            <a:lvl1pPr marL="0" indent="0">
              <a:buNone/>
              <a:defRPr sz="3200" b="1">
                <a:solidFill>
                  <a:srgbClr val="75B5B8"/>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
        <p:nvSpPr>
          <p:cNvPr id="8" name="Text Placeholder 1">
            <a:extLst>
              <a:ext uri="{FF2B5EF4-FFF2-40B4-BE49-F238E27FC236}">
                <a16:creationId xmlns:a16="http://schemas.microsoft.com/office/drawing/2014/main" xmlns="" id="{7A9FE75D-36C0-1945-A37C-47A803FCDB02}"/>
              </a:ext>
            </a:extLst>
          </p:cNvPr>
          <p:cNvSpPr>
            <a:spLocks noGrp="1"/>
          </p:cNvSpPr>
          <p:nvPr>
            <p:ph type="body" sz="quarter" idx="11"/>
          </p:nvPr>
        </p:nvSpPr>
        <p:spPr>
          <a:xfrm>
            <a:off x="1440000" y="1632001"/>
            <a:ext cx="4320000" cy="2729999"/>
          </a:xfrm>
        </p:spPr>
        <p:txBody>
          <a:bodyPr lIns="0" tIns="0" rIns="0" bIns="0">
            <a:noAutofit/>
          </a:bodyPr>
          <a:lstStyle>
            <a:lvl1pPr marL="0" indent="0">
              <a:lnSpc>
                <a:spcPct val="120000"/>
              </a:lnSpc>
              <a:buNone/>
              <a:defRPr sz="1600" b="0">
                <a:solidFill>
                  <a:schemeClr val="tx1"/>
                </a:solidFill>
                <a:latin typeface="Arial" panose="020B0604020202020204" pitchFamily="34" charset="0"/>
                <a:cs typeface="Arial" panose="020B0604020202020204" pitchFamily="34" charset="0"/>
              </a:defRPr>
            </a:lvl1pPr>
            <a:lvl2pPr marL="457189" indent="0">
              <a:buNone/>
              <a:defRPr sz="3200" b="1">
                <a:solidFill>
                  <a:schemeClr val="bg1"/>
                </a:solidFill>
                <a:latin typeface="Arial" panose="020B0604020202020204" pitchFamily="34" charset="0"/>
                <a:cs typeface="Arial" panose="020B0604020202020204" pitchFamily="34" charset="0"/>
              </a:defRPr>
            </a:lvl2pPr>
            <a:lvl3pPr marL="914377" indent="0">
              <a:buNone/>
              <a:defRPr sz="3200" b="1">
                <a:solidFill>
                  <a:schemeClr val="bg1"/>
                </a:solidFill>
                <a:latin typeface="Arial" panose="020B0604020202020204" pitchFamily="34" charset="0"/>
                <a:cs typeface="Arial" panose="020B0604020202020204" pitchFamily="34" charset="0"/>
              </a:defRPr>
            </a:lvl3pPr>
            <a:lvl4pPr marL="1371566" indent="0">
              <a:buNone/>
              <a:defRPr sz="3200" b="1">
                <a:solidFill>
                  <a:schemeClr val="bg1"/>
                </a:solidFill>
                <a:latin typeface="Arial" panose="020B0604020202020204" pitchFamily="34" charset="0"/>
                <a:cs typeface="Arial" panose="020B0604020202020204" pitchFamily="34" charset="0"/>
              </a:defRPr>
            </a:lvl4pPr>
            <a:lvl5pPr marL="1828754" indent="0">
              <a:buNone/>
              <a:defRPr sz="3200" b="1">
                <a:solidFill>
                  <a:schemeClr val="bg1"/>
                </a:solidFill>
                <a:latin typeface="Arial" panose="020B0604020202020204" pitchFamily="34" charset="0"/>
                <a:cs typeface="Arial" panose="020B0604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40345143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341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E" dirty="0"/>
          </a:p>
        </p:txBody>
      </p:sp>
      <p:sp>
        <p:nvSpPr>
          <p:cNvPr id="3" name="Footer Placeholder 2"/>
          <p:cNvSpPr>
            <a:spLocks noGrp="1"/>
          </p:cNvSpPr>
          <p:nvPr>
            <p:ph type="ftr" sz="quarter" idx="11"/>
          </p:nvPr>
        </p:nvSpPr>
        <p:spPr/>
        <p:txBody>
          <a:bodyPr/>
          <a:lstStyle/>
          <a:p>
            <a:r>
              <a:rPr lang="en-IE"/>
              <a:t>hse</a:t>
            </a:r>
            <a:endParaRPr lang="en-IE" dirty="0"/>
          </a:p>
        </p:txBody>
      </p:sp>
      <p:sp>
        <p:nvSpPr>
          <p:cNvPr id="4" name="Slide Number Placeholder 3"/>
          <p:cNvSpPr>
            <a:spLocks noGrp="1"/>
          </p:cNvSpPr>
          <p:nvPr>
            <p:ph type="sldNum" sz="quarter" idx="12"/>
          </p:nvPr>
        </p:nvSpPr>
        <p:spPr/>
        <p:txBody>
          <a:bodyPr/>
          <a:lstStyle/>
          <a:p>
            <a:fld id="{5A5E8265-364C-49C6-876A-E28DEE37DFF2}" type="slidenum">
              <a:rPr lang="en-IE" smtClean="0"/>
              <a:t>‹#›</a:t>
            </a:fld>
            <a:endParaRPr lang="en-IE" dirty="0"/>
          </a:p>
        </p:txBody>
      </p:sp>
    </p:spTree>
    <p:extLst>
      <p:ext uri="{BB962C8B-B14F-4D97-AF65-F5344CB8AC3E}">
        <p14:creationId xmlns:p14="http://schemas.microsoft.com/office/powerpoint/2010/main" val="2235181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IE"/>
          </a:p>
        </p:txBody>
      </p:sp>
      <p:sp>
        <p:nvSpPr>
          <p:cNvPr id="5" name="Footer Placeholder 4"/>
          <p:cNvSpPr>
            <a:spLocks noGrp="1"/>
          </p:cNvSpPr>
          <p:nvPr>
            <p:ph type="ftr" sz="quarter" idx="11"/>
          </p:nvPr>
        </p:nvSpPr>
        <p:spPr/>
        <p:txBody>
          <a:bodyPr/>
          <a:lstStyle/>
          <a:p>
            <a:r>
              <a:rPr lang="en-IE"/>
              <a:t>hse</a:t>
            </a:r>
          </a:p>
        </p:txBody>
      </p:sp>
      <p:sp>
        <p:nvSpPr>
          <p:cNvPr id="6" name="Slide Number Placeholder 5"/>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3574254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endParaRPr lang="en-IE"/>
          </a:p>
        </p:txBody>
      </p:sp>
      <p:sp>
        <p:nvSpPr>
          <p:cNvPr id="6" name="Footer Placeholder 5"/>
          <p:cNvSpPr>
            <a:spLocks noGrp="1"/>
          </p:cNvSpPr>
          <p:nvPr>
            <p:ph type="ftr" sz="quarter" idx="11"/>
          </p:nvPr>
        </p:nvSpPr>
        <p:spPr/>
        <p:txBody>
          <a:bodyPr/>
          <a:lstStyle/>
          <a:p>
            <a:r>
              <a:rPr lang="en-IE"/>
              <a:t>hse</a:t>
            </a:r>
          </a:p>
        </p:txBody>
      </p:sp>
      <p:sp>
        <p:nvSpPr>
          <p:cNvPr id="7" name="Slide Number Placeholder 6"/>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3119244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endParaRPr lang="en-IE"/>
          </a:p>
        </p:txBody>
      </p:sp>
      <p:sp>
        <p:nvSpPr>
          <p:cNvPr id="8" name="Footer Placeholder 7"/>
          <p:cNvSpPr>
            <a:spLocks noGrp="1"/>
          </p:cNvSpPr>
          <p:nvPr>
            <p:ph type="ftr" sz="quarter" idx="11"/>
          </p:nvPr>
        </p:nvSpPr>
        <p:spPr/>
        <p:txBody>
          <a:bodyPr/>
          <a:lstStyle/>
          <a:p>
            <a:r>
              <a:rPr lang="en-IE"/>
              <a:t>hse</a:t>
            </a:r>
          </a:p>
        </p:txBody>
      </p:sp>
      <p:sp>
        <p:nvSpPr>
          <p:cNvPr id="9" name="Slide Number Placeholder 8"/>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301920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endParaRPr lang="en-IE"/>
          </a:p>
        </p:txBody>
      </p:sp>
      <p:sp>
        <p:nvSpPr>
          <p:cNvPr id="4" name="Footer Placeholder 3"/>
          <p:cNvSpPr>
            <a:spLocks noGrp="1"/>
          </p:cNvSpPr>
          <p:nvPr>
            <p:ph type="ftr" sz="quarter" idx="11"/>
          </p:nvPr>
        </p:nvSpPr>
        <p:spPr/>
        <p:txBody>
          <a:bodyPr/>
          <a:lstStyle/>
          <a:p>
            <a:r>
              <a:rPr lang="en-IE"/>
              <a:t>hse</a:t>
            </a:r>
          </a:p>
        </p:txBody>
      </p:sp>
      <p:sp>
        <p:nvSpPr>
          <p:cNvPr id="5" name="Slide Number Placeholder 4"/>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2438480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IE"/>
          </a:p>
        </p:txBody>
      </p:sp>
      <p:sp>
        <p:nvSpPr>
          <p:cNvPr id="3" name="Footer Placeholder 2"/>
          <p:cNvSpPr>
            <a:spLocks noGrp="1"/>
          </p:cNvSpPr>
          <p:nvPr>
            <p:ph type="ftr" sz="quarter" idx="11"/>
          </p:nvPr>
        </p:nvSpPr>
        <p:spPr/>
        <p:txBody>
          <a:bodyPr/>
          <a:lstStyle/>
          <a:p>
            <a:r>
              <a:rPr lang="en-IE"/>
              <a:t>hse</a:t>
            </a:r>
          </a:p>
        </p:txBody>
      </p:sp>
      <p:sp>
        <p:nvSpPr>
          <p:cNvPr id="4" name="Slide Number Placeholder 3"/>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2792928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IE"/>
          </a:p>
        </p:txBody>
      </p:sp>
      <p:sp>
        <p:nvSpPr>
          <p:cNvPr id="6" name="Footer Placeholder 5"/>
          <p:cNvSpPr>
            <a:spLocks noGrp="1"/>
          </p:cNvSpPr>
          <p:nvPr>
            <p:ph type="ftr" sz="quarter" idx="11"/>
          </p:nvPr>
        </p:nvSpPr>
        <p:spPr/>
        <p:txBody>
          <a:bodyPr/>
          <a:lstStyle/>
          <a:p>
            <a:r>
              <a:rPr lang="en-IE"/>
              <a:t>hse</a:t>
            </a:r>
          </a:p>
        </p:txBody>
      </p:sp>
      <p:sp>
        <p:nvSpPr>
          <p:cNvPr id="7" name="Slide Number Placeholder 6"/>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421401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IE"/>
          </a:p>
        </p:txBody>
      </p:sp>
      <p:sp>
        <p:nvSpPr>
          <p:cNvPr id="6" name="Footer Placeholder 5"/>
          <p:cNvSpPr>
            <a:spLocks noGrp="1"/>
          </p:cNvSpPr>
          <p:nvPr>
            <p:ph type="ftr" sz="quarter" idx="11"/>
          </p:nvPr>
        </p:nvSpPr>
        <p:spPr/>
        <p:txBody>
          <a:bodyPr/>
          <a:lstStyle/>
          <a:p>
            <a:r>
              <a:rPr lang="en-IE"/>
              <a:t>hse</a:t>
            </a:r>
          </a:p>
        </p:txBody>
      </p:sp>
      <p:sp>
        <p:nvSpPr>
          <p:cNvPr id="7" name="Slide Number Placeholder 6"/>
          <p:cNvSpPr>
            <a:spLocks noGrp="1"/>
          </p:cNvSpPr>
          <p:nvPr>
            <p:ph type="sldNum" sz="quarter" idx="12"/>
          </p:nvPr>
        </p:nvSpPr>
        <p:spPr/>
        <p:txBody>
          <a:bodyPr/>
          <a:lstStyle/>
          <a:p>
            <a:fld id="{133458A2-EB8B-4E9D-995F-A17E895986FD}" type="slidenum">
              <a:rPr lang="en-IE" smtClean="0"/>
              <a:t>‹#›</a:t>
            </a:fld>
            <a:endParaRPr lang="en-IE"/>
          </a:p>
        </p:txBody>
      </p:sp>
    </p:spTree>
    <p:extLst>
      <p:ext uri="{BB962C8B-B14F-4D97-AF65-F5344CB8AC3E}">
        <p14:creationId xmlns:p14="http://schemas.microsoft.com/office/powerpoint/2010/main" val="343155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E"/>
              <a:t>hse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458A2-EB8B-4E9D-995F-A17E895986FD}" type="slidenum">
              <a:rPr lang="en-IE" smtClean="0"/>
              <a:t>‹#›</a:t>
            </a:fld>
            <a:endParaRPr lang="en-IE"/>
          </a:p>
        </p:txBody>
      </p:sp>
    </p:spTree>
    <p:extLst>
      <p:ext uri="{BB962C8B-B14F-4D97-AF65-F5344CB8AC3E}">
        <p14:creationId xmlns:p14="http://schemas.microsoft.com/office/powerpoint/2010/main" val="1221504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7D1C968-F5CD-3E40-A9A3-6EB2C1A327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xmlns="" id="{E4152ED5-7AD4-0B4E-902A-D2B136ADFA4C}"/>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xmlns="" id="{44D5CFD5-6609-EE4E-8863-B909A5E8556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xmlns="" id="{F4BA5016-35CB-1A4B-BDA3-D8234ACCEEE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hse</a:t>
            </a:r>
            <a:endParaRPr lang="en-US" dirty="0"/>
          </a:p>
        </p:txBody>
      </p:sp>
      <p:sp>
        <p:nvSpPr>
          <p:cNvPr id="6" name="Slide Number Placeholder 5">
            <a:extLst>
              <a:ext uri="{FF2B5EF4-FFF2-40B4-BE49-F238E27FC236}">
                <a16:creationId xmlns:a16="http://schemas.microsoft.com/office/drawing/2014/main" xmlns="" id="{26E6C519-C538-234D-9C0B-0A79DB6109B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DE1FF6-98FB-4D41-B247-AE8B38D2C4DA}" type="slidenum">
              <a:rPr lang="en-US" smtClean="0"/>
              <a:t>‹#›</a:t>
            </a:fld>
            <a:endParaRPr lang="en-US" dirty="0"/>
          </a:p>
        </p:txBody>
      </p:sp>
    </p:spTree>
    <p:extLst>
      <p:ext uri="{BB962C8B-B14F-4D97-AF65-F5344CB8AC3E}">
        <p14:creationId xmlns:p14="http://schemas.microsoft.com/office/powerpoint/2010/main" val="906382090"/>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hyperlink" Target="https://scanner.topsec.com/?d=2120&amp;r=show&amp;u=https://www.bing.com/videos/search?pglt%3D41%26q%3Dlymphatic%2Bsystem%2Byoutube%2Bvideo%26cvid%3D0a1a327d061c454daffff70a4319a48c%26gs_lcrp%3DEgZjaHJvbWUqBAgBEAAyBggAEEUYOTIECAEQADIECAIQADIECAMQADIECAQQADIECAUQADIECAYQADIECAcQADIECAgQANIBCTEwODM1ajBqMagCALACAA%26pc%3DU531%26ru%3D%2fsearch%3fpglt%3d41%26q%3dlymphatic%2bsystem%2byoutube%2bvideo%26cvid%3d0a1a327d061c454daffff70a4319a48c%26gs_lcrp%3dEgZjaHJvbWUqBAgBEAAyBggAEEUYOTIECAEQADIECAIQADIECAMQADIECAQQADIECAUQADIECAYQADIECAcQADIECAgQANIBCTEwODM1ajBqMagCALACAA%26FORM%3dANNTA1%26PC%3dU531%26view%3Ddetail%26mmscn%3Dvwrc%26mid%3D924E7F0D301FD24DA9EA924E7F0D301FD24DA9EA%26FORM%3DVDRVRV%26ajaxhist%3D0&amp;t=67e5c36b76d1e3ac934e5bcd2befa60ccacae653" TargetMode="External"/><Relationship Id="rId4" Type="http://schemas.openxmlformats.org/officeDocument/2006/relationships/hyperlink" Target="https://scanner.topsec.com/?d=2120&amp;r=show&amp;u=https://www.bing.com/videos/search?pglt%3D41%26q%3Dlymphatic%2Bsystem%2Byoutube%2Bvideo%26cvid%3D0a1a327d061c454daffff70a4319a48c%26gs_lcrp%3DEgZjaHJvbWUqBAgBEAAyBggAEEUYOTIECAEQADIECAIQADIECAMQADIECAQQADIECAUQADIECAYQADIECAcQADIECAgQANIBCTEwODM1ajBqMagCALACAA%26pc%3DU531%26ru%3D%2fsearch%3fpglt%3d41%26q%3dlymphatic%2bsystem%2byoutube%2bvideo%26cvid%3d0a1a327d061c454daffff70a4319a48c%26gs_lcrp%3dEgZjaHJvbWUqBAgBEAAyBggAEEUYOTIECAEQADIECAIQADIECAMQADIECAQQADIECAUQADIECAYQADIECAcQADIECAgQANIBCTEwODM1ajBqMagCALACAA%26FORM%3dANNTA1%26PC%3dU531%26view%3Ddetail%26mmscn%3Dvwrc%26mid%3D088FFBA0C69DBE74CB3F088FFBA0C69DBE74CB3F%26FORM%3DVDRVRV%26ajaxhist%3D0&amp;t=2f6fb69cd87e3cd4176e6d56147f6dd1e98a068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comments" Target="../comments/commen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comments" Target="../comments/commen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xmlns="" id="{8477B3B0-DF6B-1C48-BFE4-FC8E783CC637}"/>
              </a:ext>
            </a:extLst>
          </p:cNvPr>
          <p:cNvSpPr txBox="1">
            <a:spLocks/>
          </p:cNvSpPr>
          <p:nvPr/>
        </p:nvSpPr>
        <p:spPr>
          <a:xfrm>
            <a:off x="914648" y="2666321"/>
            <a:ext cx="5952000" cy="1219200"/>
          </a:xfrm>
          <a:prstGeom prst="rect">
            <a:avLst/>
          </a:prstGeom>
        </p:spPr>
        <p:txBody>
          <a:bodyPr lIns="0" tIns="0" rIns="0" bIns="0"/>
          <a:lstStyle>
            <a:lvl1pPr marL="0" indent="0" algn="l" defTabSz="685800" rtl="0" eaLnBrk="1" latinLnBrk="0" hangingPunct="1">
              <a:lnSpc>
                <a:spcPct val="90000"/>
              </a:lnSpc>
              <a:spcBef>
                <a:spcPts val="750"/>
              </a:spcBef>
              <a:buFont typeface="Arial" panose="020B0604020202020204" pitchFamily="34" charset="0"/>
              <a:buNone/>
              <a:defRPr sz="4600" kern="1200">
                <a:solidFill>
                  <a:schemeClr val="bg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defTabSz="914377">
              <a:spcBef>
                <a:spcPts val="1000"/>
              </a:spcBef>
              <a:defRPr/>
            </a:pPr>
            <a:endParaRPr lang="en-GB" sz="4800" dirty="0">
              <a:solidFill>
                <a:prstClr val="white"/>
              </a:solidFill>
            </a:endParaRPr>
          </a:p>
        </p:txBody>
      </p:sp>
      <p:sp>
        <p:nvSpPr>
          <p:cNvPr id="7" name="TextBox 6"/>
          <p:cNvSpPr txBox="1"/>
          <p:nvPr/>
        </p:nvSpPr>
        <p:spPr>
          <a:xfrm>
            <a:off x="2860766" y="2821578"/>
            <a:ext cx="7210820" cy="2308324"/>
          </a:xfrm>
          <a:prstGeom prst="rect">
            <a:avLst/>
          </a:prstGeom>
          <a:noFill/>
        </p:spPr>
        <p:txBody>
          <a:bodyPr wrap="none" rtlCol="0">
            <a:spAutoFit/>
          </a:bodyPr>
          <a:lstStyle/>
          <a:p>
            <a:r>
              <a:rPr lang="en-IE" sz="4800" dirty="0">
                <a:solidFill>
                  <a:schemeClr val="bg1"/>
                </a:solidFill>
              </a:rPr>
              <a:t>Lymphoedema/lipoedema </a:t>
            </a:r>
          </a:p>
          <a:p>
            <a:r>
              <a:rPr lang="en-IE" sz="4800" dirty="0">
                <a:solidFill>
                  <a:schemeClr val="bg1"/>
                </a:solidFill>
              </a:rPr>
              <a:t>education for </a:t>
            </a:r>
          </a:p>
          <a:p>
            <a:r>
              <a:rPr lang="en-IE" sz="4800" dirty="0">
                <a:solidFill>
                  <a:schemeClr val="bg1"/>
                </a:solidFill>
              </a:rPr>
              <a:t>undergraduate programmes</a:t>
            </a:r>
          </a:p>
        </p:txBody>
      </p:sp>
    </p:spTree>
    <p:extLst>
      <p:ext uri="{BB962C8B-B14F-4D97-AF65-F5344CB8AC3E}">
        <p14:creationId xmlns:p14="http://schemas.microsoft.com/office/powerpoint/2010/main" val="363638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076303" y="550454"/>
            <a:ext cx="7952194" cy="480238"/>
          </a:xfrm>
        </p:spPr>
        <p:txBody>
          <a:bodyPr/>
          <a:lstStyle/>
          <a:p>
            <a:r>
              <a:rPr lang="en-IE" dirty="0"/>
              <a:t>Normal lymphatic flow</a:t>
            </a:r>
          </a:p>
        </p:txBody>
      </p:sp>
      <p:pic>
        <p:nvPicPr>
          <p:cNvPr id="4" name="Picture 3"/>
          <p:cNvPicPr>
            <a:picLocks noChangeAspect="1"/>
          </p:cNvPicPr>
          <p:nvPr/>
        </p:nvPicPr>
        <p:blipFill>
          <a:blip r:embed="rId3"/>
          <a:stretch>
            <a:fillRect/>
          </a:stretch>
        </p:blipFill>
        <p:spPr>
          <a:xfrm>
            <a:off x="1685109" y="1476480"/>
            <a:ext cx="2782388" cy="2392132"/>
          </a:xfrm>
          <a:prstGeom prst="rect">
            <a:avLst/>
          </a:prstGeom>
        </p:spPr>
      </p:pic>
      <p:sp>
        <p:nvSpPr>
          <p:cNvPr id="6" name="Text Placeholder 2"/>
          <p:cNvSpPr>
            <a:spLocks noGrp="1"/>
          </p:cNvSpPr>
          <p:nvPr>
            <p:ph type="body" sz="quarter" idx="11"/>
          </p:nvPr>
        </p:nvSpPr>
        <p:spPr>
          <a:xfrm>
            <a:off x="5330825" y="1657350"/>
            <a:ext cx="5895975" cy="2730500"/>
          </a:xfrm>
        </p:spPr>
        <p:txBody>
          <a:bodyPr/>
          <a:lstStyle/>
          <a:p>
            <a:r>
              <a:rPr lang="en-IE" u="sng" dirty="0" smtClean="0">
                <a:hlinkClick r:id="rId4"/>
              </a:rPr>
              <a:t>Suggested videos;</a:t>
            </a:r>
          </a:p>
          <a:p>
            <a:r>
              <a:rPr lang="en-IE" u="sng" dirty="0" smtClean="0">
                <a:hlinkClick r:id="rId4"/>
              </a:rPr>
              <a:t>The </a:t>
            </a:r>
            <a:r>
              <a:rPr lang="en-IE" u="sng" dirty="0">
                <a:hlinkClick r:id="rId4"/>
              </a:rPr>
              <a:t>lymphatic system 3D animation - Bing video</a:t>
            </a:r>
            <a:endParaRPr lang="en-IE" u="sng" dirty="0"/>
          </a:p>
          <a:p>
            <a:r>
              <a:rPr lang="en-IE" u="sng" dirty="0">
                <a:hlinkClick r:id="rId5"/>
              </a:rPr>
              <a:t>The lymphatic drainage system - Bing video</a:t>
            </a:r>
            <a:endParaRPr lang="en-IE" dirty="0"/>
          </a:p>
        </p:txBody>
      </p:sp>
    </p:spTree>
    <p:extLst>
      <p:ext uri="{BB962C8B-B14F-4D97-AF65-F5344CB8AC3E}">
        <p14:creationId xmlns:p14="http://schemas.microsoft.com/office/powerpoint/2010/main" val="127556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21102" y="1740832"/>
            <a:ext cx="9980341" cy="4024567"/>
          </a:xfrm>
        </p:spPr>
        <p:txBody>
          <a:bodyPr>
            <a:normAutofit fontScale="85000" lnSpcReduction="10000"/>
          </a:bodyPr>
          <a:lstStyle/>
          <a:p>
            <a:r>
              <a:rPr lang="en-IE" dirty="0"/>
              <a:t>Involved with fluid removal from limbs (~4 litres/day) and returns this fluid to venous system</a:t>
            </a:r>
          </a:p>
          <a:p>
            <a:r>
              <a:rPr lang="en-IE" dirty="0"/>
              <a:t>Also waste products from cells therefore important part of immune system </a:t>
            </a:r>
          </a:p>
          <a:p>
            <a:r>
              <a:rPr lang="en-IE" dirty="0"/>
              <a:t>Absorbs lipids from the blood and returns them to circulatory system</a:t>
            </a:r>
          </a:p>
          <a:p>
            <a:r>
              <a:rPr lang="en-IE" dirty="0"/>
              <a:t>Lymph is high in protein, water, fatty acids, salt, white blood cells, microorganisms (straw coloured fluid)</a:t>
            </a:r>
          </a:p>
          <a:p>
            <a:r>
              <a:rPr lang="en-IE" dirty="0"/>
              <a:t>Subject to oncotic and hydraulic pressures</a:t>
            </a:r>
          </a:p>
          <a:p>
            <a:endParaRPr lang="en-IE" dirty="0"/>
          </a:p>
        </p:txBody>
      </p:sp>
      <p:sp>
        <p:nvSpPr>
          <p:cNvPr id="3" name="Text Placeholder 2"/>
          <p:cNvSpPr>
            <a:spLocks noGrp="1"/>
          </p:cNvSpPr>
          <p:nvPr>
            <p:ph type="body" sz="quarter" idx="11"/>
          </p:nvPr>
        </p:nvSpPr>
        <p:spPr/>
        <p:txBody>
          <a:bodyPr/>
          <a:lstStyle/>
          <a:p>
            <a:r>
              <a:rPr lang="en-IE" dirty="0"/>
              <a:t>Lymphatic system function</a:t>
            </a:r>
          </a:p>
        </p:txBody>
      </p:sp>
    </p:spTree>
    <p:extLst>
      <p:ext uri="{BB962C8B-B14F-4D97-AF65-F5344CB8AC3E}">
        <p14:creationId xmlns:p14="http://schemas.microsoft.com/office/powerpoint/2010/main" val="35884821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47493" y="1852126"/>
            <a:ext cx="10147609" cy="3921164"/>
          </a:xfrm>
        </p:spPr>
        <p:txBody>
          <a:bodyPr>
            <a:normAutofit/>
          </a:bodyPr>
          <a:lstStyle/>
          <a:p>
            <a:pPr marL="0" indent="0">
              <a:buNone/>
            </a:pPr>
            <a:r>
              <a:rPr lang="en-IE" b="1" dirty="0"/>
              <a:t>Expected learning outcomes</a:t>
            </a:r>
          </a:p>
          <a:p>
            <a:pPr marL="0" indent="0">
              <a:buNone/>
            </a:pPr>
            <a:endParaRPr lang="en-IE" sz="900" b="1" dirty="0"/>
          </a:p>
          <a:p>
            <a:r>
              <a:rPr lang="en-IE" dirty="0"/>
              <a:t>Identify primary and secondary forms of lymphoedema</a:t>
            </a:r>
          </a:p>
          <a:p>
            <a:endParaRPr lang="en-IE" sz="1200" dirty="0"/>
          </a:p>
          <a:p>
            <a:r>
              <a:rPr lang="en-IE" dirty="0"/>
              <a:t>Stages of lymphoedema</a:t>
            </a:r>
          </a:p>
          <a:p>
            <a:endParaRPr lang="en-IE" sz="1200" dirty="0"/>
          </a:p>
          <a:p>
            <a:r>
              <a:rPr lang="en-IE" dirty="0"/>
              <a:t>Signs and symptoms	</a:t>
            </a:r>
          </a:p>
          <a:p>
            <a:pPr marL="0" indent="0">
              <a:buNone/>
            </a:pPr>
            <a:endParaRPr lang="en-IE" dirty="0"/>
          </a:p>
          <a:p>
            <a:pPr marL="342900" indent="-342900">
              <a:buFont typeface="+mj-lt"/>
              <a:buAutoNum type="arabicPeriod"/>
            </a:pPr>
            <a:endParaRPr lang="en-IE" dirty="0"/>
          </a:p>
        </p:txBody>
      </p:sp>
      <p:sp>
        <p:nvSpPr>
          <p:cNvPr id="3" name="Text Placeholder 2"/>
          <p:cNvSpPr>
            <a:spLocks noGrp="1"/>
          </p:cNvSpPr>
          <p:nvPr>
            <p:ph type="body" sz="quarter" idx="11"/>
          </p:nvPr>
        </p:nvSpPr>
        <p:spPr/>
        <p:txBody>
          <a:bodyPr>
            <a:normAutofit/>
          </a:bodyPr>
          <a:lstStyle/>
          <a:p>
            <a:r>
              <a:rPr lang="en-IE" dirty="0"/>
              <a:t>2. Pathophysiology of lymphoedema</a:t>
            </a:r>
          </a:p>
        </p:txBody>
      </p:sp>
      <p:pic>
        <p:nvPicPr>
          <p:cNvPr id="4" name="Picture 3"/>
          <p:cNvPicPr>
            <a:picLocks noChangeAspect="1"/>
          </p:cNvPicPr>
          <p:nvPr/>
        </p:nvPicPr>
        <p:blipFill>
          <a:blip r:embed="rId2"/>
          <a:stretch>
            <a:fillRect/>
          </a:stretch>
        </p:blipFill>
        <p:spPr>
          <a:xfrm>
            <a:off x="7506817" y="3390814"/>
            <a:ext cx="2834886" cy="2798307"/>
          </a:xfrm>
          <a:prstGeom prst="rect">
            <a:avLst/>
          </a:prstGeom>
        </p:spPr>
      </p:pic>
    </p:spTree>
    <p:extLst>
      <p:ext uri="{BB962C8B-B14F-4D97-AF65-F5344CB8AC3E}">
        <p14:creationId xmlns:p14="http://schemas.microsoft.com/office/powerpoint/2010/main" val="3433668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14761" y="2063999"/>
            <a:ext cx="9913433" cy="3921164"/>
          </a:xfrm>
        </p:spPr>
        <p:txBody>
          <a:bodyPr/>
          <a:lstStyle/>
          <a:p>
            <a:pPr>
              <a:lnSpc>
                <a:spcPct val="90000"/>
              </a:lnSpc>
              <a:buFont typeface="Times New Roman" panose="02020603050405020304" pitchFamily="18"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altLang="en-US" sz="900" dirty="0"/>
          </a:p>
          <a:p>
            <a:pPr>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b="1" dirty="0"/>
              <a:t>Primary lymphoedema</a:t>
            </a:r>
            <a:r>
              <a:rPr lang="en-GB" altLang="en-US" dirty="0"/>
              <a:t> is present from birth involving impaired or absent lymph vessel and/or lymph node development.</a:t>
            </a:r>
          </a:p>
          <a:p>
            <a:pPr>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altLang="en-US" sz="800" b="1" dirty="0"/>
          </a:p>
          <a:p>
            <a:pPr>
              <a:lnSpc>
                <a:spcPct val="9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tLang="en-US" b="1" dirty="0"/>
              <a:t>Secondary lymphoedema is</a:t>
            </a:r>
            <a:r>
              <a:rPr lang="en-GB" altLang="en-US" dirty="0"/>
              <a:t> caused by some form of pressure or trauma to the lymphatic system </a:t>
            </a:r>
            <a:r>
              <a:rPr lang="en-GB" altLang="en-US" dirty="0" err="1"/>
              <a:t>e.g</a:t>
            </a:r>
            <a:r>
              <a:rPr lang="en-GB" altLang="en-US" dirty="0"/>
              <a:t> surgery or vascular insufficiency.</a:t>
            </a:r>
          </a:p>
          <a:p>
            <a:endParaRPr lang="en-IE" dirty="0"/>
          </a:p>
        </p:txBody>
      </p:sp>
      <p:sp>
        <p:nvSpPr>
          <p:cNvPr id="3" name="Text Placeholder 2"/>
          <p:cNvSpPr>
            <a:spLocks noGrp="1"/>
          </p:cNvSpPr>
          <p:nvPr>
            <p:ph type="body" sz="quarter" idx="11"/>
          </p:nvPr>
        </p:nvSpPr>
        <p:spPr/>
        <p:txBody>
          <a:bodyPr/>
          <a:lstStyle/>
          <a:p>
            <a:r>
              <a:rPr lang="en-IE" dirty="0"/>
              <a:t>Types of lymphoedema</a:t>
            </a:r>
          </a:p>
        </p:txBody>
      </p:sp>
    </p:spTree>
    <p:extLst>
      <p:ext uri="{BB962C8B-B14F-4D97-AF65-F5344CB8AC3E}">
        <p14:creationId xmlns:p14="http://schemas.microsoft.com/office/powerpoint/2010/main" val="3267084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84510" y="1785219"/>
            <a:ext cx="5326360" cy="3921164"/>
          </a:xfrm>
        </p:spPr>
        <p:txBody>
          <a:bodyPr>
            <a:normAutofit fontScale="92500" lnSpcReduction="20000"/>
          </a:bodyPr>
          <a:lstStyle/>
          <a:p>
            <a:r>
              <a:rPr lang="en-IE" dirty="0"/>
              <a:t>Primary lymphoedema is rare, affecting 1 in 100,000 people, however the true incidence is likely significantly underestimated. </a:t>
            </a:r>
          </a:p>
          <a:p>
            <a:r>
              <a:rPr lang="en-IE" dirty="0"/>
              <a:t>It may be present at birth or develop later in life, and often occurs as a result of a genetically determined malformation of the lymphatic system.</a:t>
            </a:r>
          </a:p>
          <a:p>
            <a:endParaRPr lang="en-IE" dirty="0"/>
          </a:p>
        </p:txBody>
      </p:sp>
      <p:sp>
        <p:nvSpPr>
          <p:cNvPr id="3" name="Text Placeholder 2"/>
          <p:cNvSpPr>
            <a:spLocks noGrp="1"/>
          </p:cNvSpPr>
          <p:nvPr>
            <p:ph type="body" sz="quarter" idx="11"/>
          </p:nvPr>
        </p:nvSpPr>
        <p:spPr/>
        <p:txBody>
          <a:bodyPr/>
          <a:lstStyle/>
          <a:p>
            <a:r>
              <a:rPr lang="en-IE" dirty="0"/>
              <a:t>Primary Lymphoedema</a:t>
            </a:r>
          </a:p>
        </p:txBody>
      </p:sp>
      <p:pic>
        <p:nvPicPr>
          <p:cNvPr id="4" name="Picture 3"/>
          <p:cNvPicPr>
            <a:picLocks noChangeAspect="1"/>
          </p:cNvPicPr>
          <p:nvPr/>
        </p:nvPicPr>
        <p:blipFill>
          <a:blip r:embed="rId3"/>
          <a:stretch>
            <a:fillRect/>
          </a:stretch>
        </p:blipFill>
        <p:spPr>
          <a:xfrm>
            <a:off x="6424207" y="1448798"/>
            <a:ext cx="4944285" cy="5151566"/>
          </a:xfrm>
          <a:prstGeom prst="rect">
            <a:avLst/>
          </a:prstGeom>
        </p:spPr>
      </p:pic>
      <p:sp>
        <p:nvSpPr>
          <p:cNvPr id="5" name="TextBox 4"/>
          <p:cNvSpPr txBox="1"/>
          <p:nvPr/>
        </p:nvSpPr>
        <p:spPr>
          <a:xfrm>
            <a:off x="1158949" y="5898995"/>
            <a:ext cx="4951921" cy="369332"/>
          </a:xfrm>
          <a:prstGeom prst="rect">
            <a:avLst/>
          </a:prstGeom>
          <a:noFill/>
        </p:spPr>
        <p:txBody>
          <a:bodyPr wrap="square" rtlCol="0">
            <a:spAutoFit/>
          </a:bodyPr>
          <a:lstStyle/>
          <a:p>
            <a:r>
              <a:rPr lang="en-IE" i="1" dirty="0"/>
              <a:t>All Ireland lymphoedema clinical guidelines 2022</a:t>
            </a:r>
          </a:p>
        </p:txBody>
      </p:sp>
    </p:spTree>
    <p:extLst>
      <p:ext uri="{BB962C8B-B14F-4D97-AF65-F5344CB8AC3E}">
        <p14:creationId xmlns:p14="http://schemas.microsoft.com/office/powerpoint/2010/main" val="270393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7131" y="1925618"/>
            <a:ext cx="8909601" cy="3921164"/>
          </a:xfrm>
        </p:spPr>
        <p:txBody>
          <a:bodyPr>
            <a:noAutofit/>
          </a:bodyPr>
          <a:lstStyle/>
          <a:p>
            <a:pPr algn="just">
              <a:lnSpc>
                <a:spcPct val="150000"/>
              </a:lnSpc>
            </a:pPr>
            <a:r>
              <a:rPr lang="en-US" sz="2000" dirty="0"/>
              <a:t>Obesity</a:t>
            </a:r>
          </a:p>
          <a:p>
            <a:pPr algn="just">
              <a:lnSpc>
                <a:spcPct val="150000"/>
              </a:lnSpc>
            </a:pPr>
            <a:r>
              <a:rPr lang="en-US" sz="2000" dirty="0"/>
              <a:t>Cancer - surgery/radiation/induced</a:t>
            </a:r>
          </a:p>
          <a:p>
            <a:pPr algn="just">
              <a:lnSpc>
                <a:spcPct val="150000"/>
              </a:lnSpc>
            </a:pPr>
            <a:r>
              <a:rPr lang="en-US" sz="2000" dirty="0"/>
              <a:t>Injury/trauma</a:t>
            </a:r>
          </a:p>
          <a:p>
            <a:pPr algn="just">
              <a:lnSpc>
                <a:spcPct val="150000"/>
              </a:lnSpc>
            </a:pPr>
            <a:r>
              <a:rPr lang="en-US" sz="2000" dirty="0"/>
              <a:t>Infections</a:t>
            </a:r>
          </a:p>
          <a:p>
            <a:pPr algn="just">
              <a:lnSpc>
                <a:spcPct val="150000"/>
              </a:lnSpc>
            </a:pPr>
            <a:r>
              <a:rPr lang="en-US" sz="2000" dirty="0"/>
              <a:t>Chronic venous insufficiency</a:t>
            </a:r>
          </a:p>
          <a:p>
            <a:pPr algn="just">
              <a:lnSpc>
                <a:spcPct val="150000"/>
              </a:lnSpc>
            </a:pPr>
            <a:r>
              <a:rPr lang="en-US" sz="2000" dirty="0"/>
              <a:t>Heart failure</a:t>
            </a:r>
          </a:p>
          <a:p>
            <a:pPr algn="just">
              <a:lnSpc>
                <a:spcPct val="150000"/>
              </a:lnSpc>
            </a:pPr>
            <a:r>
              <a:rPr lang="en-US" sz="2000" dirty="0"/>
              <a:t>Filariasis – parasitic, sub tropical regions</a:t>
            </a:r>
          </a:p>
          <a:p>
            <a:pPr algn="just">
              <a:lnSpc>
                <a:spcPct val="150000"/>
              </a:lnSpc>
            </a:pPr>
            <a:endParaRPr lang="en-US" sz="2000" dirty="0"/>
          </a:p>
          <a:p>
            <a:endParaRPr lang="en-IE" sz="2000" dirty="0"/>
          </a:p>
        </p:txBody>
      </p:sp>
      <p:sp>
        <p:nvSpPr>
          <p:cNvPr id="3" name="Text Placeholder 2"/>
          <p:cNvSpPr>
            <a:spLocks noGrp="1"/>
          </p:cNvSpPr>
          <p:nvPr>
            <p:ph type="body" sz="quarter" idx="11"/>
          </p:nvPr>
        </p:nvSpPr>
        <p:spPr/>
        <p:txBody>
          <a:bodyPr/>
          <a:lstStyle/>
          <a:p>
            <a:r>
              <a:rPr lang="en-IE" dirty="0"/>
              <a:t>Secondary lymphoedema causes</a:t>
            </a:r>
          </a:p>
        </p:txBody>
      </p:sp>
      <p:pic>
        <p:nvPicPr>
          <p:cNvPr id="4" name="Picture 3"/>
          <p:cNvPicPr>
            <a:picLocks noChangeAspect="1"/>
          </p:cNvPicPr>
          <p:nvPr/>
        </p:nvPicPr>
        <p:blipFill>
          <a:blip r:embed="rId2"/>
          <a:stretch>
            <a:fillRect/>
          </a:stretch>
        </p:blipFill>
        <p:spPr>
          <a:xfrm>
            <a:off x="7577933" y="1465878"/>
            <a:ext cx="3627434" cy="4840644"/>
          </a:xfrm>
          <a:prstGeom prst="rect">
            <a:avLst/>
          </a:prstGeom>
        </p:spPr>
      </p:pic>
    </p:spTree>
    <p:extLst>
      <p:ext uri="{BB962C8B-B14F-4D97-AF65-F5344CB8AC3E}">
        <p14:creationId xmlns:p14="http://schemas.microsoft.com/office/powerpoint/2010/main" val="4242080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en-IE" dirty="0"/>
              <a:t>Stages of lymphoedema</a:t>
            </a:r>
          </a:p>
        </p:txBody>
      </p:sp>
      <p:pic>
        <p:nvPicPr>
          <p:cNvPr id="5" name="Picture 4"/>
          <p:cNvPicPr>
            <a:picLocks noChangeAspect="1"/>
          </p:cNvPicPr>
          <p:nvPr/>
        </p:nvPicPr>
        <p:blipFill>
          <a:blip r:embed="rId3"/>
          <a:stretch>
            <a:fillRect/>
          </a:stretch>
        </p:blipFill>
        <p:spPr>
          <a:xfrm>
            <a:off x="2650383" y="1095367"/>
            <a:ext cx="6668716" cy="5590371"/>
          </a:xfrm>
          <a:prstGeom prst="rect">
            <a:avLst/>
          </a:prstGeom>
        </p:spPr>
      </p:pic>
    </p:spTree>
    <p:extLst>
      <p:ext uri="{BB962C8B-B14F-4D97-AF65-F5344CB8AC3E}">
        <p14:creationId xmlns:p14="http://schemas.microsoft.com/office/powerpoint/2010/main" val="234625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46246" y="1410787"/>
            <a:ext cx="6718374" cy="4944285"/>
          </a:xfrm>
          <a:prstGeom prst="rect">
            <a:avLst/>
          </a:prstGeom>
        </p:spPr>
      </p:pic>
      <p:sp>
        <p:nvSpPr>
          <p:cNvPr id="3" name="Text Placeholder 2"/>
          <p:cNvSpPr>
            <a:spLocks noGrp="1"/>
          </p:cNvSpPr>
          <p:nvPr>
            <p:ph type="body" sz="quarter" idx="11"/>
          </p:nvPr>
        </p:nvSpPr>
        <p:spPr/>
        <p:txBody>
          <a:bodyPr>
            <a:normAutofit lnSpcReduction="10000"/>
          </a:bodyPr>
          <a:lstStyle/>
          <a:p>
            <a:r>
              <a:rPr lang="en-IE" dirty="0"/>
              <a:t>Skin conditions associated with lymphoedema</a:t>
            </a:r>
          </a:p>
        </p:txBody>
      </p:sp>
      <p:pic>
        <p:nvPicPr>
          <p:cNvPr id="5" name="Content Placeholder 3"/>
          <p:cNvPicPr>
            <a:picLocks noChangeAspect="1"/>
          </p:cNvPicPr>
          <p:nvPr/>
        </p:nvPicPr>
        <p:blipFill>
          <a:blip r:embed="rId4"/>
          <a:stretch>
            <a:fillRect/>
          </a:stretch>
        </p:blipFill>
        <p:spPr>
          <a:xfrm>
            <a:off x="8763817" y="1963157"/>
            <a:ext cx="2970983" cy="3395409"/>
          </a:xfrm>
          <a:prstGeom prst="rect">
            <a:avLst/>
          </a:prstGeom>
        </p:spPr>
      </p:pic>
      <p:sp>
        <p:nvSpPr>
          <p:cNvPr id="2" name="TextBox 1"/>
          <p:cNvSpPr txBox="1"/>
          <p:nvPr/>
        </p:nvSpPr>
        <p:spPr>
          <a:xfrm>
            <a:off x="4529920" y="3199196"/>
            <a:ext cx="2205416" cy="461665"/>
          </a:xfrm>
          <a:prstGeom prst="rect">
            <a:avLst/>
          </a:prstGeom>
          <a:solidFill>
            <a:schemeClr val="bg1"/>
          </a:solidFill>
        </p:spPr>
        <p:txBody>
          <a:bodyPr wrap="square" rtlCol="0">
            <a:spAutoFit/>
          </a:bodyPr>
          <a:lstStyle/>
          <a:p>
            <a:r>
              <a:rPr lang="en-IE" sz="2400" dirty="0"/>
              <a:t>Papillomatosis</a:t>
            </a:r>
            <a:endParaRPr lang="en-IE" dirty="0"/>
          </a:p>
        </p:txBody>
      </p:sp>
      <p:sp>
        <p:nvSpPr>
          <p:cNvPr id="6" name="TextBox 5"/>
          <p:cNvSpPr txBox="1"/>
          <p:nvPr/>
        </p:nvSpPr>
        <p:spPr>
          <a:xfrm>
            <a:off x="872196" y="3014529"/>
            <a:ext cx="2205417" cy="830997"/>
          </a:xfrm>
          <a:prstGeom prst="rect">
            <a:avLst/>
          </a:prstGeom>
          <a:solidFill>
            <a:schemeClr val="bg1"/>
          </a:solidFill>
        </p:spPr>
        <p:txBody>
          <a:bodyPr wrap="square" rtlCol="0">
            <a:spAutoFit/>
          </a:bodyPr>
          <a:lstStyle/>
          <a:p>
            <a:pPr algn="ctr"/>
            <a:r>
              <a:rPr lang="en-IE" sz="2400" dirty="0" err="1"/>
              <a:t>Haemosiderin</a:t>
            </a:r>
            <a:r>
              <a:rPr lang="en-IE" sz="2400" dirty="0"/>
              <a:t> staining</a:t>
            </a:r>
          </a:p>
        </p:txBody>
      </p:sp>
      <p:sp>
        <p:nvSpPr>
          <p:cNvPr id="7" name="TextBox 6"/>
          <p:cNvSpPr txBox="1"/>
          <p:nvPr/>
        </p:nvSpPr>
        <p:spPr>
          <a:xfrm>
            <a:off x="9232168" y="5358566"/>
            <a:ext cx="2327408" cy="461665"/>
          </a:xfrm>
          <a:prstGeom prst="rect">
            <a:avLst/>
          </a:prstGeom>
          <a:solidFill>
            <a:schemeClr val="bg1"/>
          </a:solidFill>
        </p:spPr>
        <p:txBody>
          <a:bodyPr wrap="square" rtlCol="0">
            <a:spAutoFit/>
          </a:bodyPr>
          <a:lstStyle/>
          <a:p>
            <a:r>
              <a:rPr lang="en-IE" sz="2400" dirty="0" err="1"/>
              <a:t>Lymphorrhoea</a:t>
            </a:r>
            <a:endParaRPr lang="en-IE" sz="2400" dirty="0"/>
          </a:p>
        </p:txBody>
      </p:sp>
    </p:spTree>
    <p:extLst>
      <p:ext uri="{BB962C8B-B14F-4D97-AF65-F5344CB8AC3E}">
        <p14:creationId xmlns:p14="http://schemas.microsoft.com/office/powerpoint/2010/main" val="3084801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65348" y="1575458"/>
            <a:ext cx="5518461" cy="5016541"/>
          </a:xfrm>
        </p:spPr>
        <p:txBody>
          <a:bodyPr>
            <a:normAutofit fontScale="92500"/>
          </a:bodyPr>
          <a:lstStyle/>
          <a:p>
            <a:pPr marL="0" indent="0">
              <a:buNone/>
            </a:pPr>
            <a:r>
              <a:rPr lang="en-IE" sz="2400" b="1" dirty="0"/>
              <a:t>People living with obesity may have:</a:t>
            </a:r>
          </a:p>
          <a:p>
            <a:r>
              <a:rPr lang="en-IE" sz="2400" dirty="0"/>
              <a:t>Impaired lymphatic flow - abdominal adiposity</a:t>
            </a:r>
          </a:p>
          <a:p>
            <a:r>
              <a:rPr lang="en-IE" sz="2400" dirty="0"/>
              <a:t>Abnormal inflammatory responses</a:t>
            </a:r>
          </a:p>
          <a:p>
            <a:r>
              <a:rPr lang="en-IE" sz="2400" dirty="0"/>
              <a:t>Reduced ability for lymphatic regeneration</a:t>
            </a:r>
          </a:p>
          <a:p>
            <a:pPr marL="0" indent="0">
              <a:buNone/>
            </a:pPr>
            <a:r>
              <a:rPr lang="en-GB" altLang="en-US" sz="2400" b="1" dirty="0" smtClean="0">
                <a:ea typeface="Times New Roman" panose="02020603050405020304" pitchFamily="18" charset="0"/>
              </a:rPr>
              <a:t>Prevalence </a:t>
            </a:r>
            <a:r>
              <a:rPr lang="en-IE" sz="2400" dirty="0"/>
              <a:t>(BMI &gt;40kg/m</a:t>
            </a:r>
            <a:r>
              <a:rPr lang="en-IE" sz="2400" baseline="30000" dirty="0"/>
              <a:t>2</a:t>
            </a:r>
            <a:r>
              <a:rPr lang="en-IE" sz="2400" dirty="0"/>
              <a:t>)</a:t>
            </a:r>
            <a:r>
              <a:rPr lang="en-GB" altLang="en-US" sz="2400" dirty="0">
                <a:ea typeface="Times New Roman" panose="02020603050405020304" pitchFamily="18" charset="0"/>
              </a:rPr>
              <a:t>:</a:t>
            </a:r>
            <a:r>
              <a:rPr lang="en-GB" altLang="en-US" sz="2400" b="1" dirty="0">
                <a:ea typeface="Times New Roman" panose="02020603050405020304" pitchFamily="18" charset="0"/>
              </a:rPr>
              <a:t> </a:t>
            </a:r>
          </a:p>
          <a:p>
            <a:r>
              <a:rPr lang="en-GB" altLang="en-US" sz="2400" dirty="0">
                <a:ea typeface="Times New Roman" panose="02020603050405020304" pitchFamily="18" charset="0"/>
              </a:rPr>
              <a:t>Lymphoedema: </a:t>
            </a:r>
            <a:r>
              <a:rPr lang="en-GB" altLang="en-US" sz="2400" b="1" dirty="0">
                <a:ea typeface="Times New Roman" panose="02020603050405020304" pitchFamily="18" charset="0"/>
              </a:rPr>
              <a:t>33%, </a:t>
            </a:r>
            <a:r>
              <a:rPr lang="en-GB" altLang="en-US" sz="2400" dirty="0">
                <a:ea typeface="Times New Roman" panose="02020603050405020304" pitchFamily="18" charset="0"/>
              </a:rPr>
              <a:t>Lifetime </a:t>
            </a:r>
            <a:r>
              <a:rPr lang="en-GB" altLang="en-US" sz="2400" dirty="0" err="1">
                <a:ea typeface="Times New Roman" panose="02020603050405020304" pitchFamily="18" charset="0"/>
              </a:rPr>
              <a:t>hx</a:t>
            </a:r>
            <a:r>
              <a:rPr lang="en-GB" altLang="en-US" sz="2400" dirty="0">
                <a:ea typeface="Times New Roman" panose="02020603050405020304" pitchFamily="18" charset="0"/>
              </a:rPr>
              <a:t> of cellulitis: </a:t>
            </a:r>
            <a:r>
              <a:rPr lang="en-GB" altLang="en-US" sz="2400" b="1" dirty="0">
                <a:ea typeface="Times New Roman" panose="02020603050405020304" pitchFamily="18" charset="0"/>
              </a:rPr>
              <a:t>18.7%</a:t>
            </a:r>
          </a:p>
          <a:p>
            <a:r>
              <a:rPr lang="en-IE" sz="2400" dirty="0">
                <a:ea typeface="Times New Roman" panose="02020603050405020304" pitchFamily="18" charset="0"/>
              </a:rPr>
              <a:t>Associated with </a:t>
            </a:r>
            <a:r>
              <a:rPr lang="en-IE" sz="2400" b="1" dirty="0">
                <a:ea typeface="Times New Roman" panose="02020603050405020304" pitchFamily="18" charset="0"/>
              </a:rPr>
              <a:t>worse physical function, </a:t>
            </a:r>
            <a:r>
              <a:rPr lang="en-IE" sz="2400" dirty="0">
                <a:ea typeface="Times New Roman" panose="02020603050405020304" pitchFamily="18" charset="0"/>
              </a:rPr>
              <a:t>independent of BMI</a:t>
            </a:r>
            <a:r>
              <a:rPr lang="en-IE" sz="2400" dirty="0" smtClean="0">
                <a:ea typeface="Times New Roman" panose="02020603050405020304" pitchFamily="18" charset="0"/>
              </a:rPr>
              <a:t>.</a:t>
            </a:r>
            <a:endParaRPr lang="en-IE" sz="2400" dirty="0">
              <a:ea typeface="Times New Roman" panose="02020603050405020304" pitchFamily="18" charset="0"/>
            </a:endParaRPr>
          </a:p>
          <a:p>
            <a:endParaRPr lang="en-IE" sz="900" dirty="0">
              <a:ea typeface="Times New Roman" panose="02020603050405020304" pitchFamily="18" charset="0"/>
            </a:endParaRPr>
          </a:p>
        </p:txBody>
      </p:sp>
      <p:sp>
        <p:nvSpPr>
          <p:cNvPr id="3" name="Text Placeholder 2"/>
          <p:cNvSpPr>
            <a:spLocks noGrp="1"/>
          </p:cNvSpPr>
          <p:nvPr>
            <p:ph type="body" sz="quarter" idx="11"/>
          </p:nvPr>
        </p:nvSpPr>
        <p:spPr>
          <a:xfrm>
            <a:off x="1292366" y="356096"/>
            <a:ext cx="10377120" cy="780801"/>
          </a:xfrm>
        </p:spPr>
        <p:txBody>
          <a:bodyPr>
            <a:normAutofit/>
          </a:bodyPr>
          <a:lstStyle/>
          <a:p>
            <a:r>
              <a:rPr lang="en-IE" dirty="0"/>
              <a:t>Obesity related lymphoedema</a:t>
            </a:r>
          </a:p>
        </p:txBody>
      </p:sp>
      <p:sp>
        <p:nvSpPr>
          <p:cNvPr id="5" name="TextBox 4"/>
          <p:cNvSpPr txBox="1"/>
          <p:nvPr/>
        </p:nvSpPr>
        <p:spPr>
          <a:xfrm>
            <a:off x="665347" y="6333200"/>
            <a:ext cx="11430859" cy="276999"/>
          </a:xfrm>
          <a:prstGeom prst="rect">
            <a:avLst/>
          </a:prstGeom>
          <a:noFill/>
        </p:spPr>
        <p:txBody>
          <a:bodyPr wrap="square" rtlCol="0">
            <a:spAutoFit/>
          </a:bodyPr>
          <a:lstStyle/>
          <a:p>
            <a:r>
              <a:rPr lang="en-IE" sz="1200" i="1" dirty="0" smtClean="0"/>
              <a:t>O’Malley</a:t>
            </a:r>
            <a:r>
              <a:rPr lang="en-IE" sz="1200" i="1" dirty="0"/>
              <a:t>, E., et al. "Obesity-related chronic lymphoedema-like swelling and physical function." QJM: An International Journal of Medicine 108.3 (2015): </a:t>
            </a:r>
            <a:r>
              <a:rPr lang="en-IE" sz="1200" i="1" dirty="0" smtClean="0"/>
              <a:t>183-187</a:t>
            </a:r>
            <a:endParaRPr lang="en-IE" dirty="0"/>
          </a:p>
        </p:txBody>
      </p:sp>
      <p:pic>
        <p:nvPicPr>
          <p:cNvPr id="16" name="Picture 2">
            <a:extLst>
              <a:ext uri="{FF2B5EF4-FFF2-40B4-BE49-F238E27FC236}">
                <a16:creationId xmlns:a16="http://schemas.microsoft.com/office/drawing/2014/main" xmlns="" id="{E7411D1B-842B-48B1-AF55-B21B6DD81464}"/>
              </a:ext>
            </a:extLst>
          </p:cNvPr>
          <p:cNvPicPr>
            <a:picLocks noChangeAspect="1" noChangeArrowheads="1"/>
          </p:cNvPicPr>
          <p:nvPr/>
        </p:nvPicPr>
        <p:blipFill>
          <a:blip r:embed="rId3" cstate="print"/>
          <a:srcRect/>
          <a:stretch>
            <a:fillRect/>
          </a:stretch>
        </p:blipFill>
        <p:spPr bwMode="auto">
          <a:xfrm>
            <a:off x="7647574" y="932322"/>
            <a:ext cx="3001375" cy="2500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2"/>
          <p:cNvPicPr>
            <a:picLocks noChangeAspect="1" noChangeArrowheads="1"/>
          </p:cNvPicPr>
          <p:nvPr/>
        </p:nvPicPr>
        <p:blipFill>
          <a:blip r:embed="rId4" cstate="print"/>
          <a:srcRect/>
          <a:stretch>
            <a:fillRect/>
          </a:stretch>
        </p:blipFill>
        <p:spPr bwMode="auto">
          <a:xfrm>
            <a:off x="7647575" y="3583609"/>
            <a:ext cx="3001375" cy="2598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5574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9361" y="1840975"/>
            <a:ext cx="9719941" cy="3921164"/>
          </a:xfrm>
        </p:spPr>
        <p:txBody>
          <a:bodyPr/>
          <a:lstStyle/>
          <a:p>
            <a:r>
              <a:rPr lang="en-IE" dirty="0"/>
              <a:t>Surgery may remove lymph nodes</a:t>
            </a:r>
          </a:p>
          <a:p>
            <a:r>
              <a:rPr lang="en-IE" dirty="0"/>
              <a:t>Radiotherapy may damage lymph nodes </a:t>
            </a:r>
          </a:p>
          <a:p>
            <a:r>
              <a:rPr lang="en-IE" dirty="0"/>
              <a:t>Scars/burns on skin (surgery and radiotherapy) may affect    </a:t>
            </a:r>
          </a:p>
          <a:p>
            <a:pPr marL="0" indent="0">
              <a:buNone/>
            </a:pPr>
            <a:r>
              <a:rPr lang="en-IE" dirty="0"/>
              <a:t>  lymphatic flow</a:t>
            </a:r>
          </a:p>
          <a:p>
            <a:r>
              <a:rPr lang="en-IE" dirty="0"/>
              <a:t>Chemotherapy may cause additional swelling</a:t>
            </a:r>
          </a:p>
          <a:p>
            <a:endParaRPr lang="en-IE" dirty="0"/>
          </a:p>
        </p:txBody>
      </p:sp>
      <p:sp>
        <p:nvSpPr>
          <p:cNvPr id="3" name="Text Placeholder 2"/>
          <p:cNvSpPr>
            <a:spLocks noGrp="1"/>
          </p:cNvSpPr>
          <p:nvPr>
            <p:ph type="body" sz="quarter" idx="11"/>
          </p:nvPr>
        </p:nvSpPr>
        <p:spPr>
          <a:xfrm>
            <a:off x="1710059" y="396347"/>
            <a:ext cx="8158547" cy="1064689"/>
          </a:xfrm>
        </p:spPr>
        <p:txBody>
          <a:bodyPr>
            <a:normAutofit/>
          </a:bodyPr>
          <a:lstStyle/>
          <a:p>
            <a:r>
              <a:rPr lang="en-IE" dirty="0"/>
              <a:t>Oncology related lymphoedema</a:t>
            </a:r>
          </a:p>
        </p:txBody>
      </p:sp>
    </p:spTree>
    <p:extLst>
      <p:ext uri="{BB962C8B-B14F-4D97-AF65-F5344CB8AC3E}">
        <p14:creationId xmlns:p14="http://schemas.microsoft.com/office/powerpoint/2010/main" val="4037607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32000" y="1371600"/>
            <a:ext cx="8158547" cy="5159829"/>
          </a:xfrm>
        </p:spPr>
        <p:txBody>
          <a:bodyPr>
            <a:normAutofit/>
          </a:bodyPr>
          <a:lstStyle/>
          <a:p>
            <a:pPr marL="0" indent="0">
              <a:buNone/>
            </a:pPr>
            <a:r>
              <a:rPr lang="en-IE" dirty="0"/>
              <a:t>1. Anatomy and physiology of the lymphatic system</a:t>
            </a:r>
          </a:p>
          <a:p>
            <a:pPr marL="0" indent="0">
              <a:buNone/>
            </a:pPr>
            <a:r>
              <a:rPr lang="en-IE" dirty="0"/>
              <a:t>2. Pathophysiology of lymphoedema</a:t>
            </a:r>
          </a:p>
          <a:p>
            <a:pPr marL="0" indent="0">
              <a:buNone/>
            </a:pPr>
            <a:r>
              <a:rPr lang="en-IE" dirty="0"/>
              <a:t>3. Recognise that there are various causes of oedema which may co-exist with lymphoedema</a:t>
            </a:r>
          </a:p>
          <a:p>
            <a:pPr marL="0" indent="0">
              <a:buNone/>
            </a:pPr>
            <a:r>
              <a:rPr lang="en-IE" dirty="0"/>
              <a:t>4. Explore the education needs of individuals who have, or at risk of developing lymphoedema and how these might be met</a:t>
            </a:r>
          </a:p>
          <a:p>
            <a:pPr marL="0" indent="0">
              <a:buNone/>
            </a:pPr>
            <a:r>
              <a:rPr lang="en-IE" dirty="0"/>
              <a:t>5. Explore the basics of lymphoedema management</a:t>
            </a:r>
          </a:p>
          <a:p>
            <a:pPr marL="457200" lvl="1" indent="0">
              <a:buNone/>
            </a:pPr>
            <a:endParaRPr lang="en-IE" dirty="0"/>
          </a:p>
          <a:p>
            <a:endParaRPr lang="en-IE" dirty="0"/>
          </a:p>
          <a:p>
            <a:endParaRPr lang="en-IE" dirty="0"/>
          </a:p>
        </p:txBody>
      </p:sp>
      <p:sp>
        <p:nvSpPr>
          <p:cNvPr id="3" name="Text Placeholder 2"/>
          <p:cNvSpPr>
            <a:spLocks noGrp="1"/>
          </p:cNvSpPr>
          <p:nvPr>
            <p:ph type="body" sz="quarter" idx="11"/>
          </p:nvPr>
        </p:nvSpPr>
        <p:spPr/>
        <p:txBody>
          <a:bodyPr/>
          <a:lstStyle/>
          <a:p>
            <a:r>
              <a:rPr lang="en-IE" dirty="0"/>
              <a:t>Learning objectives</a:t>
            </a:r>
          </a:p>
        </p:txBody>
      </p:sp>
    </p:spTree>
    <p:extLst>
      <p:ext uri="{BB962C8B-B14F-4D97-AF65-F5344CB8AC3E}">
        <p14:creationId xmlns:p14="http://schemas.microsoft.com/office/powerpoint/2010/main" val="368251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endParaRPr lang="en-IE"/>
          </a:p>
        </p:txBody>
      </p:sp>
      <p:pic>
        <p:nvPicPr>
          <p:cNvPr id="4" name="Content Placeholder 3"/>
          <p:cNvPicPr>
            <a:picLocks noGrp="1" noChangeAspect="1"/>
          </p:cNvPicPr>
          <p:nvPr/>
        </p:nvPicPr>
        <p:blipFill>
          <a:blip r:embed="rId3"/>
          <a:stretch>
            <a:fillRect/>
          </a:stretch>
        </p:blipFill>
        <p:spPr>
          <a:xfrm>
            <a:off x="454280" y="1412487"/>
            <a:ext cx="3629883" cy="48435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1087" y="1380293"/>
            <a:ext cx="3637868" cy="4843557"/>
          </a:xfrm>
          <a:prstGeom prst="rect">
            <a:avLst/>
          </a:prstGeom>
        </p:spPr>
      </p:pic>
      <p:pic>
        <p:nvPicPr>
          <p:cNvPr id="6" name="Picture 5"/>
          <p:cNvPicPr>
            <a:picLocks noChangeAspect="1"/>
          </p:cNvPicPr>
          <p:nvPr/>
        </p:nvPicPr>
        <p:blipFill>
          <a:blip r:embed="rId5"/>
          <a:stretch>
            <a:fillRect/>
          </a:stretch>
        </p:blipFill>
        <p:spPr>
          <a:xfrm>
            <a:off x="8175879" y="1380293"/>
            <a:ext cx="3540809" cy="4875751"/>
          </a:xfrm>
          <a:prstGeom prst="rect">
            <a:avLst/>
          </a:prstGeom>
        </p:spPr>
      </p:pic>
      <p:sp>
        <p:nvSpPr>
          <p:cNvPr id="7" name="Rectangle 6"/>
          <p:cNvSpPr/>
          <p:nvPr/>
        </p:nvSpPr>
        <p:spPr>
          <a:xfrm>
            <a:off x="4474278" y="3406315"/>
            <a:ext cx="2903743" cy="51653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925577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90890" y="2063999"/>
            <a:ext cx="8048115" cy="3921164"/>
          </a:xfrm>
        </p:spPr>
        <p:txBody>
          <a:bodyPr>
            <a:normAutofit fontScale="92500" lnSpcReduction="10000"/>
          </a:bodyPr>
          <a:lstStyle/>
          <a:p>
            <a:r>
              <a:rPr lang="en-IE" sz="2800" dirty="0"/>
              <a:t>For blood to be effectively taken against gravity back to the heart the body needs valves in the veins to prevent the backflow of blood</a:t>
            </a:r>
          </a:p>
          <a:p>
            <a:r>
              <a:rPr lang="en-IE" sz="2800" dirty="0"/>
              <a:t>When the deep system has faulty valves (the valves do not close tightly allowing the blood to leak) changes can start to occur within the legs. This is known as venous insufficiency and results in venous hypertension which overloads the lymphatic system.</a:t>
            </a:r>
          </a:p>
          <a:p>
            <a:endParaRPr lang="en-IE" dirty="0"/>
          </a:p>
        </p:txBody>
      </p:sp>
      <p:sp>
        <p:nvSpPr>
          <p:cNvPr id="3" name="Text Placeholder 2"/>
          <p:cNvSpPr>
            <a:spLocks noGrp="1"/>
          </p:cNvSpPr>
          <p:nvPr>
            <p:ph type="body" sz="quarter" idx="11"/>
          </p:nvPr>
        </p:nvSpPr>
        <p:spPr/>
        <p:txBody>
          <a:bodyPr>
            <a:normAutofit/>
          </a:bodyPr>
          <a:lstStyle/>
          <a:p>
            <a:r>
              <a:rPr lang="en-IE" dirty="0"/>
              <a:t>Vascular insufficiency</a:t>
            </a:r>
          </a:p>
        </p:txBody>
      </p:sp>
      <p:pic>
        <p:nvPicPr>
          <p:cNvPr id="4" name="Picture 3"/>
          <p:cNvPicPr>
            <a:picLocks noChangeAspect="1"/>
          </p:cNvPicPr>
          <p:nvPr/>
        </p:nvPicPr>
        <p:blipFill>
          <a:blip r:embed="rId3"/>
          <a:stretch>
            <a:fillRect/>
          </a:stretch>
        </p:blipFill>
        <p:spPr>
          <a:xfrm>
            <a:off x="8349168" y="2470974"/>
            <a:ext cx="3530797" cy="2505875"/>
          </a:xfrm>
          <a:prstGeom prst="rect">
            <a:avLst/>
          </a:prstGeom>
        </p:spPr>
      </p:pic>
    </p:spTree>
    <p:extLst>
      <p:ext uri="{BB962C8B-B14F-4D97-AF65-F5344CB8AC3E}">
        <p14:creationId xmlns:p14="http://schemas.microsoft.com/office/powerpoint/2010/main" val="3506773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6701" y="1504950"/>
            <a:ext cx="5886450" cy="4480213"/>
          </a:xfrm>
        </p:spPr>
        <p:txBody>
          <a:bodyPr>
            <a:noAutofit/>
          </a:bodyPr>
          <a:lstStyle/>
          <a:p>
            <a:r>
              <a:rPr lang="en-IE" sz="2400" dirty="0"/>
              <a:t>Reduced movement can lead to lymphoedema due to lack of muscle pump</a:t>
            </a:r>
          </a:p>
          <a:p>
            <a:r>
              <a:rPr lang="en-IE" sz="2400" dirty="0"/>
              <a:t>Typically seen in the elderly as they become less mobile.</a:t>
            </a:r>
          </a:p>
          <a:p>
            <a:r>
              <a:rPr lang="en-IE" sz="2400" dirty="0"/>
              <a:t>Sleeping in a chair</a:t>
            </a:r>
          </a:p>
          <a:p>
            <a:pPr marL="0" indent="0">
              <a:buNone/>
            </a:pPr>
            <a:r>
              <a:rPr lang="en-IE" sz="2400" dirty="0" smtClean="0"/>
              <a:t>E.G. </a:t>
            </a:r>
            <a:r>
              <a:rPr lang="en-IE" sz="2400" dirty="0" err="1" smtClean="0"/>
              <a:t>Spina</a:t>
            </a:r>
            <a:r>
              <a:rPr lang="en-IE" sz="2400" dirty="0" smtClean="0"/>
              <a:t> bifida, </a:t>
            </a:r>
          </a:p>
          <a:p>
            <a:pPr marL="0" indent="0">
              <a:buNone/>
            </a:pPr>
            <a:r>
              <a:rPr lang="en-IE" sz="2400" dirty="0" smtClean="0"/>
              <a:t>Spinal </a:t>
            </a:r>
            <a:r>
              <a:rPr lang="en-IE" sz="2400" dirty="0"/>
              <a:t>cord injuries</a:t>
            </a:r>
          </a:p>
        </p:txBody>
      </p:sp>
      <p:sp>
        <p:nvSpPr>
          <p:cNvPr id="3" name="Text Placeholder 2"/>
          <p:cNvSpPr>
            <a:spLocks noGrp="1"/>
          </p:cNvSpPr>
          <p:nvPr>
            <p:ph type="body" sz="quarter" idx="11"/>
          </p:nvPr>
        </p:nvSpPr>
        <p:spPr/>
        <p:txBody>
          <a:bodyPr/>
          <a:lstStyle/>
          <a:p>
            <a:r>
              <a:rPr lang="en-IE" dirty="0"/>
              <a:t>Lymphoedema related to immobility</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85" y="1367823"/>
            <a:ext cx="4572638" cy="3429479"/>
          </a:xfrm>
          <a:prstGeom prst="rect">
            <a:avLst/>
          </a:prstGeom>
        </p:spPr>
      </p:pic>
      <p:pic>
        <p:nvPicPr>
          <p:cNvPr id="5" name="Picture 4" descr="imagesPHUEDPZ2.jpg"/>
          <p:cNvPicPr>
            <a:picLocks noChangeAspect="1"/>
          </p:cNvPicPr>
          <p:nvPr/>
        </p:nvPicPr>
        <p:blipFill>
          <a:blip r:embed="rId4" cstate="print"/>
          <a:stretch>
            <a:fillRect/>
          </a:stretch>
        </p:blipFill>
        <p:spPr>
          <a:xfrm>
            <a:off x="3720893" y="3612209"/>
            <a:ext cx="2736304" cy="2880320"/>
          </a:xfrm>
          <a:prstGeom prst="rect">
            <a:avLst/>
          </a:prstGeom>
        </p:spPr>
      </p:pic>
    </p:spTree>
    <p:extLst>
      <p:ext uri="{BB962C8B-B14F-4D97-AF65-F5344CB8AC3E}">
        <p14:creationId xmlns:p14="http://schemas.microsoft.com/office/powerpoint/2010/main" val="1465312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48216" y="2063998"/>
            <a:ext cx="7117590" cy="4102625"/>
          </a:xfrm>
        </p:spPr>
        <p:txBody>
          <a:bodyPr>
            <a:normAutofit/>
          </a:bodyPr>
          <a:lstStyle/>
          <a:p>
            <a:pPr lvl="1"/>
            <a:r>
              <a:rPr lang="en-IE" sz="2800" dirty="0"/>
              <a:t>Decompensation or Heart Failure</a:t>
            </a:r>
          </a:p>
          <a:p>
            <a:pPr lvl="1"/>
            <a:r>
              <a:rPr lang="en-IE" sz="2800" dirty="0"/>
              <a:t>Weakened heart muscle with cardiac congestion</a:t>
            </a:r>
          </a:p>
          <a:p>
            <a:pPr lvl="1"/>
            <a:r>
              <a:rPr lang="en-IE" sz="2800" dirty="0"/>
              <a:t>This leads to increased pressure in the venous system, thus leading to poor venous drainage</a:t>
            </a:r>
            <a:endParaRPr lang="en-IE" sz="1800" dirty="0"/>
          </a:p>
        </p:txBody>
      </p:sp>
      <p:sp>
        <p:nvSpPr>
          <p:cNvPr id="3" name="Text Placeholder 2"/>
          <p:cNvSpPr>
            <a:spLocks noGrp="1"/>
          </p:cNvSpPr>
          <p:nvPr>
            <p:ph type="body" sz="quarter" idx="11"/>
          </p:nvPr>
        </p:nvSpPr>
        <p:spPr/>
        <p:txBody>
          <a:bodyPr/>
          <a:lstStyle/>
          <a:p>
            <a:r>
              <a:rPr lang="en-IE" dirty="0"/>
              <a:t>Lymphoedema related to heart failure</a:t>
            </a:r>
          </a:p>
        </p:txBody>
      </p:sp>
      <p:pic>
        <p:nvPicPr>
          <p:cNvPr id="4" name="Picture 3"/>
          <p:cNvPicPr>
            <a:picLocks noChangeAspect="1"/>
          </p:cNvPicPr>
          <p:nvPr/>
        </p:nvPicPr>
        <p:blipFill>
          <a:blip r:embed="rId2"/>
          <a:stretch>
            <a:fillRect/>
          </a:stretch>
        </p:blipFill>
        <p:spPr>
          <a:xfrm>
            <a:off x="8681262" y="2063998"/>
            <a:ext cx="2952750" cy="3914775"/>
          </a:xfrm>
          <a:prstGeom prst="rect">
            <a:avLst/>
          </a:prstGeom>
        </p:spPr>
      </p:pic>
    </p:spTree>
    <p:extLst>
      <p:ext uri="{BB962C8B-B14F-4D97-AF65-F5344CB8AC3E}">
        <p14:creationId xmlns:p14="http://schemas.microsoft.com/office/powerpoint/2010/main" val="312670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1376" y="1596219"/>
            <a:ext cx="10772078" cy="2651760"/>
          </a:xfrm>
        </p:spPr>
        <p:txBody>
          <a:bodyPr>
            <a:normAutofit/>
          </a:bodyPr>
          <a:lstStyle/>
          <a:p>
            <a:r>
              <a:rPr lang="en-IE" sz="2400" dirty="0"/>
              <a:t>Lymphatic </a:t>
            </a:r>
            <a:r>
              <a:rPr lang="en-IE" sz="2400" dirty="0" err="1"/>
              <a:t>filariasis</a:t>
            </a:r>
            <a:r>
              <a:rPr lang="en-IE" sz="2400" dirty="0"/>
              <a:t> is a parasitic infection caused by small worms (nematodes) and transmitted by mosquitoes. </a:t>
            </a:r>
          </a:p>
          <a:p>
            <a:r>
              <a:rPr lang="en-IE" sz="2400" dirty="0"/>
              <a:t>When lymphatic </a:t>
            </a:r>
            <a:r>
              <a:rPr lang="en-IE" sz="2400" dirty="0" err="1"/>
              <a:t>filariasis</a:t>
            </a:r>
            <a:r>
              <a:rPr lang="en-IE" sz="2400" dirty="0"/>
              <a:t> becomes chronic, it causes lymphedema or elephantiasis (swelling of the skin and other tissues) of limbs and hydrocele. </a:t>
            </a:r>
          </a:p>
        </p:txBody>
      </p:sp>
      <p:sp>
        <p:nvSpPr>
          <p:cNvPr id="3" name="Text Placeholder 2"/>
          <p:cNvSpPr>
            <a:spLocks noGrp="1"/>
          </p:cNvSpPr>
          <p:nvPr>
            <p:ph type="body" sz="quarter" idx="11"/>
          </p:nvPr>
        </p:nvSpPr>
        <p:spPr/>
        <p:txBody>
          <a:bodyPr/>
          <a:lstStyle/>
          <a:p>
            <a:r>
              <a:rPr lang="en-IE" dirty="0" err="1"/>
              <a:t>Filariasis</a:t>
            </a:r>
            <a:endParaRPr lang="en-IE" dirty="0"/>
          </a:p>
        </p:txBody>
      </p:sp>
      <p:pic>
        <p:nvPicPr>
          <p:cNvPr id="4" name="Content Placeholder 3" descr="untitled.png"/>
          <p:cNvPicPr>
            <a:picLocks noChangeAspect="1"/>
          </p:cNvPicPr>
          <p:nvPr/>
        </p:nvPicPr>
        <p:blipFill>
          <a:blip r:embed="rId3" cstate="print"/>
          <a:stretch>
            <a:fillRect/>
          </a:stretch>
        </p:blipFill>
        <p:spPr>
          <a:xfrm>
            <a:off x="3268998" y="3806583"/>
            <a:ext cx="4884550" cy="2790160"/>
          </a:xfrm>
          <a:prstGeom prst="rect">
            <a:avLst/>
          </a:prstGeom>
        </p:spPr>
      </p:pic>
    </p:spTree>
    <p:extLst>
      <p:ext uri="{BB962C8B-B14F-4D97-AF65-F5344CB8AC3E}">
        <p14:creationId xmlns:p14="http://schemas.microsoft.com/office/powerpoint/2010/main" val="3783976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29722" y="2008243"/>
            <a:ext cx="10255312" cy="3921164"/>
          </a:xfrm>
        </p:spPr>
        <p:txBody>
          <a:bodyPr>
            <a:normAutofit/>
          </a:bodyPr>
          <a:lstStyle/>
          <a:p>
            <a:r>
              <a:rPr lang="en-IE" sz="2400" dirty="0"/>
              <a:t>Lymphoedema in palliative care is a significant problem. </a:t>
            </a:r>
          </a:p>
          <a:p>
            <a:r>
              <a:rPr lang="en-IE" sz="2400" dirty="0"/>
              <a:t>In non-cancer patients an oedema prevalence of </a:t>
            </a:r>
            <a:r>
              <a:rPr lang="en-IE" sz="2400" dirty="0" smtClean="0"/>
              <a:t>50% </a:t>
            </a:r>
            <a:r>
              <a:rPr lang="en-IE" sz="2400" dirty="0"/>
              <a:t>is reported near the end of life. </a:t>
            </a:r>
          </a:p>
          <a:p>
            <a:r>
              <a:rPr lang="en-IE" sz="2400" dirty="0"/>
              <a:t>This may occur months prior to death and may be amenable to management during that time.</a:t>
            </a:r>
          </a:p>
          <a:p>
            <a:endParaRPr lang="en-IE" sz="1200" dirty="0"/>
          </a:p>
        </p:txBody>
      </p:sp>
      <p:sp>
        <p:nvSpPr>
          <p:cNvPr id="3" name="Text Placeholder 2"/>
          <p:cNvSpPr>
            <a:spLocks noGrp="1"/>
          </p:cNvSpPr>
          <p:nvPr>
            <p:ph type="body" sz="quarter" idx="11"/>
          </p:nvPr>
        </p:nvSpPr>
        <p:spPr/>
        <p:txBody>
          <a:bodyPr/>
          <a:lstStyle/>
          <a:p>
            <a:r>
              <a:rPr lang="en-IE" dirty="0"/>
              <a:t>Lymphoedema in palliative care</a:t>
            </a:r>
          </a:p>
        </p:txBody>
      </p:sp>
      <p:sp>
        <p:nvSpPr>
          <p:cNvPr id="4" name="Rectangle 3"/>
          <p:cNvSpPr/>
          <p:nvPr/>
        </p:nvSpPr>
        <p:spPr>
          <a:xfrm>
            <a:off x="5711273" y="5929407"/>
            <a:ext cx="6096000" cy="523220"/>
          </a:xfrm>
          <a:prstGeom prst="rect">
            <a:avLst/>
          </a:prstGeom>
        </p:spPr>
        <p:txBody>
          <a:bodyPr>
            <a:spAutoFit/>
          </a:bodyPr>
          <a:lstStyle/>
          <a:p>
            <a:r>
              <a:rPr lang="en-IE" sz="1400" i="1" dirty="0"/>
              <a:t>Best, Megan, et al. "Lower-limb oedema at the end of life: how common is it?." Journal of Lymphoedema 13.1 (2018).</a:t>
            </a:r>
          </a:p>
        </p:txBody>
      </p:sp>
    </p:spTree>
    <p:extLst>
      <p:ext uri="{BB962C8B-B14F-4D97-AF65-F5344CB8AC3E}">
        <p14:creationId xmlns:p14="http://schemas.microsoft.com/office/powerpoint/2010/main" val="979128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8063" y="1462677"/>
            <a:ext cx="6737567" cy="2690949"/>
          </a:xfrm>
        </p:spPr>
        <p:txBody>
          <a:bodyPr/>
          <a:lstStyle/>
          <a:p>
            <a:r>
              <a:rPr lang="en-IE" dirty="0"/>
              <a:t>Cellulitis- egg or chicken? Vicious circle</a:t>
            </a:r>
          </a:p>
          <a:p>
            <a:r>
              <a:rPr lang="en-IE" dirty="0"/>
              <a:t>Lymphoedema a major factor in 18% of lower limb cellulitis</a:t>
            </a:r>
          </a:p>
          <a:p>
            <a:r>
              <a:rPr lang="en-IE" dirty="0"/>
              <a:t>50% of lower limb cellulitis is recurrent and is thought to be associated with lymphatic stasis</a:t>
            </a:r>
          </a:p>
          <a:p>
            <a:r>
              <a:rPr lang="en-IE" dirty="0"/>
              <a:t>40% of lymphoedema patients will have at least one episode of cellulitis per </a:t>
            </a:r>
            <a:r>
              <a:rPr lang="en-IE" dirty="0" smtClean="0"/>
              <a:t>year</a:t>
            </a:r>
          </a:p>
          <a:p>
            <a:r>
              <a:rPr lang="en-IE" dirty="0" smtClean="0"/>
              <a:t>If you suspect cellulitis refer to the GP to avoid sepsis.</a:t>
            </a:r>
            <a:endParaRPr lang="en-IE" dirty="0"/>
          </a:p>
          <a:p>
            <a:endParaRPr lang="en-IE" dirty="0"/>
          </a:p>
        </p:txBody>
      </p:sp>
      <p:sp>
        <p:nvSpPr>
          <p:cNvPr id="3" name="Text Placeholder 2"/>
          <p:cNvSpPr>
            <a:spLocks noGrp="1"/>
          </p:cNvSpPr>
          <p:nvPr>
            <p:ph type="body" sz="quarter" idx="11"/>
          </p:nvPr>
        </p:nvSpPr>
        <p:spPr/>
        <p:txBody>
          <a:bodyPr/>
          <a:lstStyle/>
          <a:p>
            <a:r>
              <a:rPr lang="en-IE" dirty="0" smtClean="0"/>
              <a:t>Complications- Cellulitis</a:t>
            </a:r>
            <a:endParaRPr lang="en-IE" dirty="0"/>
          </a:p>
        </p:txBody>
      </p:sp>
      <p:pic>
        <p:nvPicPr>
          <p:cNvPr id="4" name="Content Placeholder 3"/>
          <p:cNvPicPr>
            <a:picLocks noGrp="1" noChangeAspect="1"/>
          </p:cNvPicPr>
          <p:nvPr>
            <p:ph idx="1"/>
          </p:nvPr>
        </p:nvPicPr>
        <p:blipFill>
          <a:blip r:embed="rId3"/>
          <a:stretch>
            <a:fillRect/>
          </a:stretch>
        </p:blipFill>
        <p:spPr>
          <a:xfrm>
            <a:off x="5938145" y="1462677"/>
            <a:ext cx="7225748" cy="4122441"/>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1071" y="4153626"/>
            <a:ext cx="3172190" cy="2380280"/>
          </a:xfrm>
          <a:prstGeom prst="rect">
            <a:avLst/>
          </a:prstGeom>
        </p:spPr>
      </p:pic>
    </p:spTree>
    <p:extLst>
      <p:ext uri="{BB962C8B-B14F-4D97-AF65-F5344CB8AC3E}">
        <p14:creationId xmlns:p14="http://schemas.microsoft.com/office/powerpoint/2010/main" val="2011869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IE" sz="2400" dirty="0" smtClean="0"/>
              <a:t>Lower limb lymphoedema can lead to a risk of ulceration.</a:t>
            </a:r>
          </a:p>
          <a:p>
            <a:r>
              <a:rPr lang="en-IE" sz="2400" dirty="0"/>
              <a:t>Of 7077 patients with chronic leg oedema, 12.70% had wounds.</a:t>
            </a:r>
            <a:endParaRPr lang="en-IE" sz="2400" dirty="0" smtClean="0"/>
          </a:p>
          <a:p>
            <a:r>
              <a:rPr lang="en-IE" sz="2400" dirty="0" smtClean="0"/>
              <a:t>Controlled </a:t>
            </a:r>
            <a:r>
              <a:rPr lang="en-IE" sz="2400" dirty="0"/>
              <a:t>swelling was associated with a 50% lower risk of wounds.</a:t>
            </a:r>
            <a:endParaRPr lang="en-IE" sz="2400" dirty="0" smtClean="0"/>
          </a:p>
          <a:p>
            <a:endParaRPr lang="en-IE" b="1" dirty="0"/>
          </a:p>
          <a:p>
            <a:pPr marL="0" indent="0">
              <a:buNone/>
            </a:pPr>
            <a:endParaRPr lang="en-IE" b="1" dirty="0"/>
          </a:p>
          <a:p>
            <a:endParaRPr lang="en-IE" b="1" dirty="0" smtClean="0"/>
          </a:p>
          <a:p>
            <a:pPr marL="0" indent="0">
              <a:buNone/>
            </a:pPr>
            <a:r>
              <a:rPr lang="en-IE" sz="1400" i="1" dirty="0" err="1" smtClean="0"/>
              <a:t>Burian</a:t>
            </a:r>
            <a:r>
              <a:rPr lang="en-IE" sz="1400" i="1" dirty="0"/>
              <a:t>, </a:t>
            </a:r>
            <a:r>
              <a:rPr lang="en-IE" sz="1400" i="1" dirty="0" err="1"/>
              <a:t>Ewa</a:t>
            </a:r>
            <a:r>
              <a:rPr lang="en-IE" sz="1400" i="1" dirty="0"/>
              <a:t> Anna, et al. "Wounds in chronic leg oedema." International wound journal 19.2 (2022): </a:t>
            </a:r>
            <a:r>
              <a:rPr lang="en-IE" sz="1400" i="1" dirty="0" smtClean="0"/>
              <a:t>411-425.</a:t>
            </a:r>
            <a:endParaRPr lang="en-IE" sz="1400" i="1" dirty="0"/>
          </a:p>
        </p:txBody>
      </p:sp>
      <p:sp>
        <p:nvSpPr>
          <p:cNvPr id="3" name="Text Placeholder 2"/>
          <p:cNvSpPr>
            <a:spLocks noGrp="1"/>
          </p:cNvSpPr>
          <p:nvPr>
            <p:ph type="body" sz="quarter" idx="11"/>
          </p:nvPr>
        </p:nvSpPr>
        <p:spPr/>
        <p:txBody>
          <a:bodyPr/>
          <a:lstStyle/>
          <a:p>
            <a:r>
              <a:rPr lang="en-IE" dirty="0" smtClean="0"/>
              <a:t>Complications- wounds</a:t>
            </a:r>
            <a:endParaRPr lang="en-IE" dirty="0"/>
          </a:p>
        </p:txBody>
      </p:sp>
    </p:spTree>
    <p:extLst>
      <p:ext uri="{BB962C8B-B14F-4D97-AF65-F5344CB8AC3E}">
        <p14:creationId xmlns:p14="http://schemas.microsoft.com/office/powerpoint/2010/main" val="2018818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5551" y="1656420"/>
            <a:ext cx="10682869" cy="4518313"/>
          </a:xfrm>
        </p:spPr>
        <p:txBody>
          <a:bodyPr>
            <a:normAutofit/>
          </a:bodyPr>
          <a:lstStyle/>
          <a:p>
            <a:pPr marL="0" indent="0">
              <a:buNone/>
            </a:pPr>
            <a:endParaRPr lang="en-IE" sz="2400" dirty="0"/>
          </a:p>
          <a:p>
            <a:r>
              <a:rPr lang="en-IE" sz="2400" dirty="0"/>
              <a:t>Know who is at risk of lymphoedema</a:t>
            </a:r>
          </a:p>
          <a:p>
            <a:r>
              <a:rPr lang="en-IE" sz="2400" dirty="0"/>
              <a:t>Know what advice to give to people at risk</a:t>
            </a:r>
          </a:p>
          <a:p>
            <a:r>
              <a:rPr lang="en-IE" sz="2400" dirty="0"/>
              <a:t>Identify suitable sources of information on reducing the risk of lymphoedema and how to access treatment</a:t>
            </a:r>
          </a:p>
          <a:p>
            <a:endParaRPr lang="en-IE" dirty="0"/>
          </a:p>
        </p:txBody>
      </p:sp>
      <p:sp>
        <p:nvSpPr>
          <p:cNvPr id="3" name="Text Placeholder 2"/>
          <p:cNvSpPr>
            <a:spLocks noGrp="1"/>
          </p:cNvSpPr>
          <p:nvPr>
            <p:ph type="body" sz="quarter" idx="11"/>
          </p:nvPr>
        </p:nvSpPr>
        <p:spPr/>
        <p:txBody>
          <a:bodyPr>
            <a:normAutofit fontScale="92500" lnSpcReduction="10000"/>
          </a:bodyPr>
          <a:lstStyle/>
          <a:p>
            <a:r>
              <a:rPr lang="en-IE" dirty="0"/>
              <a:t>4. Education needs of individuals who have, or at risk of developing lymphoedema</a:t>
            </a:r>
          </a:p>
        </p:txBody>
      </p:sp>
    </p:spTree>
    <p:extLst>
      <p:ext uri="{BB962C8B-B14F-4D97-AF65-F5344CB8AC3E}">
        <p14:creationId xmlns:p14="http://schemas.microsoft.com/office/powerpoint/2010/main" val="3440696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36702" y="1447800"/>
            <a:ext cx="10398048" cy="5143499"/>
          </a:xfrm>
        </p:spPr>
        <p:txBody>
          <a:bodyPr>
            <a:normAutofit/>
          </a:bodyPr>
          <a:lstStyle/>
          <a:p>
            <a:r>
              <a:rPr lang="en-IE" sz="2800" dirty="0"/>
              <a:t>Meticulous skin, nail care, moisturise</a:t>
            </a:r>
          </a:p>
          <a:p>
            <a:r>
              <a:rPr lang="en-IE" sz="2800" dirty="0"/>
              <a:t>Movement/activity</a:t>
            </a:r>
          </a:p>
          <a:p>
            <a:pPr lvl="1"/>
            <a:r>
              <a:rPr lang="en-IE" sz="2800" dirty="0"/>
              <a:t>Strengthening - Low weights and go slow</a:t>
            </a:r>
          </a:p>
          <a:p>
            <a:pPr lvl="1"/>
            <a:r>
              <a:rPr lang="en-IE" sz="2800" dirty="0"/>
              <a:t>Regular exercise e.g. swimming (high hydrostatic pressure)</a:t>
            </a:r>
          </a:p>
          <a:p>
            <a:pPr lvl="1"/>
            <a:r>
              <a:rPr lang="en-IE" sz="2800" dirty="0"/>
              <a:t>Anything that is enjoyable</a:t>
            </a:r>
          </a:p>
          <a:p>
            <a:r>
              <a:rPr lang="en-IE" sz="2800" dirty="0"/>
              <a:t>Immediate antibiotics if signs of infection</a:t>
            </a:r>
          </a:p>
          <a:p>
            <a:r>
              <a:rPr lang="en-IE" sz="2800" dirty="0"/>
              <a:t>Maintain or reduce weight</a:t>
            </a:r>
          </a:p>
          <a:p>
            <a:endParaRPr lang="en-IE" dirty="0"/>
          </a:p>
        </p:txBody>
      </p:sp>
      <p:sp>
        <p:nvSpPr>
          <p:cNvPr id="3" name="Text Placeholder 2"/>
          <p:cNvSpPr>
            <a:spLocks noGrp="1"/>
          </p:cNvSpPr>
          <p:nvPr>
            <p:ph type="body" sz="quarter" idx="11"/>
          </p:nvPr>
        </p:nvSpPr>
        <p:spPr/>
        <p:txBody>
          <a:bodyPr/>
          <a:lstStyle/>
          <a:p>
            <a:r>
              <a:rPr lang="en-IE" dirty="0"/>
              <a:t>Strategies to reduce risk</a:t>
            </a:r>
          </a:p>
        </p:txBody>
      </p:sp>
    </p:spTree>
    <p:extLst>
      <p:ext uri="{BB962C8B-B14F-4D97-AF65-F5344CB8AC3E}">
        <p14:creationId xmlns:p14="http://schemas.microsoft.com/office/powerpoint/2010/main" val="76789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20199" y="1699890"/>
            <a:ext cx="6320573" cy="4100607"/>
          </a:xfrm>
        </p:spPr>
        <p:txBody>
          <a:bodyPr>
            <a:normAutofit fontScale="77500" lnSpcReduction="20000"/>
          </a:bodyPr>
          <a:lstStyle/>
          <a:p>
            <a:pPr marL="0" indent="0">
              <a:buNone/>
            </a:pPr>
            <a:r>
              <a:rPr lang="en-US" sz="3100" b="1" dirty="0"/>
              <a:t>Estimated:</a:t>
            </a:r>
          </a:p>
          <a:p>
            <a:r>
              <a:rPr lang="en-US" dirty="0"/>
              <a:t>12,380 people with lymphoedema</a:t>
            </a:r>
          </a:p>
          <a:p>
            <a:endParaRPr lang="en-US" dirty="0"/>
          </a:p>
          <a:p>
            <a:r>
              <a:rPr lang="en-US" dirty="0"/>
              <a:t>1,451 per year hospitalized with cellulitis related to lymphoedema</a:t>
            </a:r>
          </a:p>
          <a:p>
            <a:endParaRPr lang="en-US" dirty="0"/>
          </a:p>
          <a:p>
            <a:r>
              <a:rPr lang="en-US" dirty="0"/>
              <a:t>Average LOS is 11 days</a:t>
            </a:r>
          </a:p>
          <a:p>
            <a:endParaRPr lang="en-US" dirty="0"/>
          </a:p>
          <a:p>
            <a:r>
              <a:rPr lang="en-US" dirty="0"/>
              <a:t>Cost €3.6 million annually</a:t>
            </a:r>
            <a:endParaRPr lang="en-IE" dirty="0"/>
          </a:p>
          <a:p>
            <a:endParaRPr lang="en-IE" dirty="0"/>
          </a:p>
        </p:txBody>
      </p:sp>
      <p:sp>
        <p:nvSpPr>
          <p:cNvPr id="3" name="Text Placeholder 2"/>
          <p:cNvSpPr>
            <a:spLocks noGrp="1"/>
          </p:cNvSpPr>
          <p:nvPr>
            <p:ph type="body" sz="quarter" idx="11"/>
          </p:nvPr>
        </p:nvSpPr>
        <p:spPr/>
        <p:txBody>
          <a:bodyPr/>
          <a:lstStyle/>
          <a:p>
            <a:r>
              <a:rPr lang="en-US" dirty="0"/>
              <a:t>Incidence in Ireland</a:t>
            </a:r>
            <a:endParaRPr lang="en-IE" dirty="0"/>
          </a:p>
        </p:txBody>
      </p:sp>
      <p:sp>
        <p:nvSpPr>
          <p:cNvPr id="4" name="TextBox 3"/>
          <p:cNvSpPr txBox="1"/>
          <p:nvPr/>
        </p:nvSpPr>
        <p:spPr>
          <a:xfrm>
            <a:off x="6368902" y="5800497"/>
            <a:ext cx="5328728" cy="369332"/>
          </a:xfrm>
          <a:prstGeom prst="rect">
            <a:avLst/>
          </a:prstGeom>
          <a:noFill/>
        </p:spPr>
        <p:txBody>
          <a:bodyPr wrap="square" rtlCol="0">
            <a:spAutoFit/>
          </a:bodyPr>
          <a:lstStyle/>
          <a:p>
            <a:r>
              <a:rPr lang="en-IE" i="1" dirty="0"/>
              <a:t>HSE lymphoedema/lipoedema Model of Care, 2018</a:t>
            </a:r>
          </a:p>
        </p:txBody>
      </p:sp>
      <p:pic>
        <p:nvPicPr>
          <p:cNvPr id="5" name="Picture 4"/>
          <p:cNvPicPr>
            <a:picLocks noChangeAspect="1"/>
          </p:cNvPicPr>
          <p:nvPr/>
        </p:nvPicPr>
        <p:blipFill>
          <a:blip r:embed="rId3"/>
          <a:stretch>
            <a:fillRect/>
          </a:stretch>
        </p:blipFill>
        <p:spPr>
          <a:xfrm>
            <a:off x="7657339" y="2023532"/>
            <a:ext cx="3639627" cy="2938527"/>
          </a:xfrm>
          <a:prstGeom prst="rect">
            <a:avLst/>
          </a:prstGeom>
        </p:spPr>
      </p:pic>
    </p:spTree>
    <p:extLst>
      <p:ext uri="{BB962C8B-B14F-4D97-AF65-F5344CB8AC3E}">
        <p14:creationId xmlns:p14="http://schemas.microsoft.com/office/powerpoint/2010/main" val="1500718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74078" y="1907882"/>
            <a:ext cx="9798000" cy="3921164"/>
          </a:xfrm>
        </p:spPr>
        <p:txBody>
          <a:bodyPr>
            <a:normAutofit/>
          </a:bodyPr>
          <a:lstStyle/>
          <a:p>
            <a:r>
              <a:rPr lang="en-IE" sz="2800" dirty="0"/>
              <a:t>In some cases the risk of  lymphoedema can be reduce if detected when subclinical (stage 0) with short term treatment</a:t>
            </a:r>
          </a:p>
          <a:p>
            <a:r>
              <a:rPr lang="en-IE" sz="2800" dirty="0"/>
              <a:t>If lymphoedema develops, it can be treated early to reduce progression.</a:t>
            </a:r>
          </a:p>
          <a:p>
            <a:r>
              <a:rPr lang="en-IE" sz="2800" dirty="0"/>
              <a:t>Stage 1 lymphoedema can be self managed with support for compression garments</a:t>
            </a:r>
          </a:p>
          <a:p>
            <a:endParaRPr lang="en-IE" sz="2800" dirty="0"/>
          </a:p>
          <a:p>
            <a:endParaRPr lang="en-IE" dirty="0"/>
          </a:p>
        </p:txBody>
      </p:sp>
      <p:sp>
        <p:nvSpPr>
          <p:cNvPr id="3" name="Text Placeholder 2"/>
          <p:cNvSpPr>
            <a:spLocks noGrp="1"/>
          </p:cNvSpPr>
          <p:nvPr>
            <p:ph type="body" sz="quarter" idx="11"/>
          </p:nvPr>
        </p:nvSpPr>
        <p:spPr/>
        <p:txBody>
          <a:bodyPr>
            <a:normAutofit lnSpcReduction="10000"/>
          </a:bodyPr>
          <a:lstStyle/>
          <a:p>
            <a:r>
              <a:rPr lang="en-IE" dirty="0"/>
              <a:t>Reducing the risk of lymphoedema in oncology</a:t>
            </a:r>
          </a:p>
        </p:txBody>
      </p:sp>
    </p:spTree>
    <p:extLst>
      <p:ext uri="{BB962C8B-B14F-4D97-AF65-F5344CB8AC3E}">
        <p14:creationId xmlns:p14="http://schemas.microsoft.com/office/powerpoint/2010/main" val="12741743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67500" y="1378634"/>
            <a:ext cx="5257800" cy="4480948"/>
          </a:xfrm>
          <a:prstGeom prst="rect">
            <a:avLst/>
          </a:prstGeom>
        </p:spPr>
      </p:pic>
      <p:sp>
        <p:nvSpPr>
          <p:cNvPr id="3" name="Text Placeholder 2"/>
          <p:cNvSpPr>
            <a:spLocks noGrp="1"/>
          </p:cNvSpPr>
          <p:nvPr>
            <p:ph type="body" sz="quarter" idx="11"/>
          </p:nvPr>
        </p:nvSpPr>
        <p:spPr/>
        <p:txBody>
          <a:bodyPr>
            <a:normAutofit lnSpcReduction="10000"/>
          </a:bodyPr>
          <a:lstStyle/>
          <a:p>
            <a:r>
              <a:rPr lang="en-IE" dirty="0"/>
              <a:t>What is the risk of lymphoedema after breast surgery</a:t>
            </a:r>
          </a:p>
        </p:txBody>
      </p:sp>
      <p:sp>
        <p:nvSpPr>
          <p:cNvPr id="4" name="Content Placeholder 5"/>
          <p:cNvSpPr txBox="1">
            <a:spLocks/>
          </p:cNvSpPr>
          <p:nvPr/>
        </p:nvSpPr>
        <p:spPr bwMode="auto">
          <a:xfrm>
            <a:off x="381000" y="1378634"/>
            <a:ext cx="5924549" cy="513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anchorCtr="0" compatLnSpc="1">
            <a:prstTxWarp prst="textNoShape">
              <a:avLst/>
            </a:prstTxWarp>
            <a:normAutofit fontScale="85000" lnSpcReduction="20000"/>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endParaRPr kumimoji="0" lang="en-IE"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r>
              <a:rPr kumimoji="0" lang="en-IE" sz="3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All lymph nodes from the armpit removed and or Radiation therapy =High Risk</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Some lymph nodes removed</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Chemotherapy</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BMI &gt; 30</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err="1">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Seroma</a:t>
            </a: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/cording after your surgery</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Age &gt; 65 years</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Sedentary lifestyle</a:t>
            </a:r>
          </a:p>
          <a:p>
            <a:pPr marL="0" marR="0" lvl="0" indent="0" algn="l" defTabSz="914400" rtl="0" eaLnBrk="1" fontAlgn="auto" latinLnBrk="0" hangingPunct="1">
              <a:lnSpc>
                <a:spcPct val="90000"/>
              </a:lnSpc>
              <a:spcBef>
                <a:spcPts val="1200"/>
              </a:spcBef>
              <a:spcAft>
                <a:spcPts val="0"/>
              </a:spcAft>
              <a:buClr>
                <a:srgbClr val="1CADE4"/>
              </a:buClr>
              <a:buSzPct val="100000"/>
              <a:buFont typeface="Arial" panose="020B0604020202020204" pitchFamily="34" charset="0"/>
              <a:buNone/>
              <a:tabLst/>
              <a:defRPr/>
            </a:pPr>
            <a:r>
              <a:rPr kumimoji="0" lang="en-IE" sz="3100" b="1" i="0" u="sng"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Scores </a:t>
            </a:r>
            <a:endPar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r>
              <a:rPr kumimoji="0" lang="en-IE" sz="31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Each item form 1-6 equals one point - add scores and see the table </a:t>
            </a:r>
          </a:p>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endParaRPr kumimoji="0" lang="en-IE" sz="20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9245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598546" y="323396"/>
            <a:ext cx="10132537" cy="780801"/>
          </a:xfrm>
        </p:spPr>
        <p:txBody>
          <a:bodyPr>
            <a:normAutofit lnSpcReduction="10000"/>
          </a:bodyPr>
          <a:lstStyle/>
          <a:p>
            <a:r>
              <a:rPr lang="en-IE" dirty="0"/>
              <a:t>What is the risk of developing lymphoedema in my leg?</a:t>
            </a:r>
          </a:p>
        </p:txBody>
      </p:sp>
      <p:sp>
        <p:nvSpPr>
          <p:cNvPr id="4" name="Content Placeholder 2"/>
          <p:cNvSpPr txBox="1">
            <a:spLocks/>
          </p:cNvSpPr>
          <p:nvPr/>
        </p:nvSpPr>
        <p:spPr bwMode="auto">
          <a:xfrm>
            <a:off x="107950" y="1399991"/>
            <a:ext cx="6692900" cy="515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anchorCtr="0" compatLnSpc="1">
            <a:prstTxWarp prst="textNoShape">
              <a:avLst/>
            </a:prstTxWarp>
            <a:normAutofit/>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r>
              <a:rPr kumimoji="0" lang="en-IE"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IE"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All </a:t>
            </a:r>
            <a:r>
              <a:rPr kumimoji="0" lang="en-IE"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lymph nodes removed from the groin = High Risk</a:t>
            </a:r>
          </a:p>
          <a:p>
            <a:pPr marL="0" marR="0" lvl="0" indent="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None/>
              <a:tabLst/>
              <a:defRPr/>
            </a:pPr>
            <a:r>
              <a:rPr kumimoji="0" lang="en-IE"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Radiation to your groin- High Risk</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Drainage of excess fluid after surgery and/or infection</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Chemotherapy </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BMI &gt; 30</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Age &gt; 65 years</a:t>
            </a:r>
          </a:p>
          <a:p>
            <a:pPr marL="457200" marR="0" lvl="0" indent="-457200" algn="l" defTabSz="914400" rtl="0" eaLnBrk="1" fontAlgn="auto" latinLnBrk="0" hangingPunct="1">
              <a:lnSpc>
                <a:spcPct val="90000"/>
              </a:lnSpc>
              <a:spcBef>
                <a:spcPts val="1200"/>
              </a:spcBef>
              <a:spcAft>
                <a:spcPts val="0"/>
              </a:spcAft>
              <a:buClr>
                <a:srgbClr val="1CADE4"/>
              </a:buClr>
              <a:buSzPct val="100000"/>
              <a:buFont typeface="+mj-lt"/>
              <a:buAutoNum type="arabicPeriod"/>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Sedentary Lifestyle</a:t>
            </a:r>
          </a:p>
          <a:p>
            <a:pPr marL="0" marR="0" lvl="0" indent="0" algn="l" defTabSz="914400" rtl="0" eaLnBrk="1" fontAlgn="auto" latinLnBrk="0" hangingPunct="1">
              <a:lnSpc>
                <a:spcPct val="90000"/>
              </a:lnSpc>
              <a:spcBef>
                <a:spcPts val="1200"/>
              </a:spcBef>
              <a:spcAft>
                <a:spcPts val="0"/>
              </a:spcAft>
              <a:buClr>
                <a:srgbClr val="1CADE4"/>
              </a:buClr>
              <a:buSzPct val="100000"/>
              <a:buFont typeface="Arial" panose="020B0604020202020204" pitchFamily="34" charset="0"/>
              <a:buNone/>
              <a:tabLst/>
              <a:defRPr/>
            </a:pPr>
            <a:r>
              <a:rPr kumimoji="0" lang="en-IE" sz="2200" b="1" i="0" u="sng"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Scores </a:t>
            </a:r>
            <a:endPar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endParaRPr>
          </a:p>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r>
              <a:rPr kumimoji="0" lang="en-IE" sz="2200" b="0" i="0" u="none" strike="noStrike" kern="120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n-ea"/>
                <a:cs typeface="Arial" panose="020B0604020202020204" pitchFamily="34" charset="0"/>
              </a:rPr>
              <a:t>Each tick from 1-6 equals one point- add scores and see the table </a:t>
            </a:r>
          </a:p>
          <a:p>
            <a:pPr marL="91440" marR="0" lvl="0" indent="-91440" algn="l" defTabSz="914400" rtl="0" eaLnBrk="1" fontAlgn="auto" latinLnBrk="0" hangingPunct="1">
              <a:lnSpc>
                <a:spcPct val="90000"/>
              </a:lnSpc>
              <a:spcBef>
                <a:spcPts val="1200"/>
              </a:spcBef>
              <a:spcAft>
                <a:spcPts val="0"/>
              </a:spcAft>
              <a:buClr>
                <a:srgbClr val="1CADE4"/>
              </a:buClr>
              <a:buSzPct val="100000"/>
              <a:buFont typeface="Calibri" panose="020F0502020204030204" pitchFamily="34" charset="0"/>
              <a:buChar char=" "/>
              <a:tabLst/>
              <a:defRPr/>
            </a:pPr>
            <a:endParaRPr kumimoji="0" lang="en-IE"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endParaRPr>
          </a:p>
        </p:txBody>
      </p:sp>
      <p:pic>
        <p:nvPicPr>
          <p:cNvPr id="5" name="Content Placeholder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950" y="1399991"/>
            <a:ext cx="4457700" cy="49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633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70518" y="1694986"/>
            <a:ext cx="10203364" cy="4122909"/>
          </a:xfrm>
        </p:spPr>
        <p:txBody>
          <a:bodyPr>
            <a:normAutofit/>
          </a:bodyPr>
          <a:lstStyle/>
          <a:p>
            <a:pPr marL="342900" indent="-342900">
              <a:buFont typeface="+mj-lt"/>
              <a:buAutoNum type="arabicPeriod"/>
              <a:defRPr/>
            </a:pPr>
            <a:r>
              <a:rPr lang="en-IE" dirty="0">
                <a:solidFill>
                  <a:schemeClr val="tx1">
                    <a:lumMod val="75000"/>
                    <a:lumOff val="25000"/>
                  </a:schemeClr>
                </a:solidFill>
              </a:rPr>
              <a:t>Meticulous skin care</a:t>
            </a:r>
          </a:p>
          <a:p>
            <a:pPr marL="342900" indent="-342900">
              <a:buFont typeface="+mj-lt"/>
              <a:buAutoNum type="arabicPeriod"/>
              <a:defRPr/>
            </a:pPr>
            <a:r>
              <a:rPr lang="en-IE" dirty="0">
                <a:solidFill>
                  <a:schemeClr val="tx1">
                    <a:lumMod val="75000"/>
                    <a:lumOff val="25000"/>
                  </a:schemeClr>
                </a:solidFill>
              </a:rPr>
              <a:t>Activity (including breathing exercises)</a:t>
            </a:r>
          </a:p>
          <a:p>
            <a:pPr marL="342900" indent="-342900">
              <a:buFont typeface="+mj-lt"/>
              <a:buAutoNum type="arabicPeriod"/>
              <a:defRPr/>
            </a:pPr>
            <a:r>
              <a:rPr lang="en-IE" dirty="0">
                <a:solidFill>
                  <a:schemeClr val="tx1">
                    <a:lumMod val="75000"/>
                    <a:lumOff val="25000"/>
                  </a:schemeClr>
                </a:solidFill>
              </a:rPr>
              <a:t>Manage weight</a:t>
            </a:r>
          </a:p>
          <a:p>
            <a:pPr marL="0" indent="0">
              <a:buNone/>
            </a:pPr>
            <a:r>
              <a:rPr lang="en-IE" dirty="0">
                <a:solidFill>
                  <a:schemeClr val="tx1">
                    <a:lumMod val="75000"/>
                    <a:lumOff val="25000"/>
                  </a:schemeClr>
                </a:solidFill>
              </a:rPr>
              <a:t>4. Patient advice booklets</a:t>
            </a:r>
          </a:p>
          <a:p>
            <a:pPr marL="0" indent="0">
              <a:buNone/>
            </a:pPr>
            <a:r>
              <a:rPr lang="en-IE" dirty="0">
                <a:solidFill>
                  <a:schemeClr val="tx1">
                    <a:lumMod val="75000"/>
                    <a:lumOff val="25000"/>
                  </a:schemeClr>
                </a:solidFill>
              </a:rPr>
              <a:t>Available to order at healthpromotion.ie or to download at hse.ie/lymphoedema</a:t>
            </a:r>
            <a:endParaRPr lang="en-IE" dirty="0"/>
          </a:p>
        </p:txBody>
      </p:sp>
      <p:sp>
        <p:nvSpPr>
          <p:cNvPr id="3" name="Text Placeholder 2"/>
          <p:cNvSpPr>
            <a:spLocks noGrp="1"/>
          </p:cNvSpPr>
          <p:nvPr>
            <p:ph type="body" sz="quarter" idx="11"/>
          </p:nvPr>
        </p:nvSpPr>
        <p:spPr/>
        <p:txBody>
          <a:bodyPr>
            <a:normAutofit lnSpcReduction="10000"/>
          </a:bodyPr>
          <a:lstStyle/>
          <a:p>
            <a:r>
              <a:rPr lang="en-IE" dirty="0"/>
              <a:t>4 key points to discuss with </a:t>
            </a:r>
            <a:r>
              <a:rPr lang="en-IE" dirty="0" smtClean="0"/>
              <a:t>patients to reduce risk</a:t>
            </a:r>
            <a:endParaRPr lang="en-IE" dirty="0"/>
          </a:p>
        </p:txBody>
      </p:sp>
    </p:spTree>
    <p:extLst>
      <p:ext uri="{BB962C8B-B14F-4D97-AF65-F5344CB8AC3E}">
        <p14:creationId xmlns:p14="http://schemas.microsoft.com/office/powerpoint/2010/main" val="1424698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7700" y="1409700"/>
            <a:ext cx="3486150" cy="4953000"/>
          </a:xfrm>
          <a:prstGeom prst="rect">
            <a:avLst/>
          </a:prstGeom>
        </p:spPr>
      </p:pic>
      <p:pic>
        <p:nvPicPr>
          <p:cNvPr id="5" name="Picture 4"/>
          <p:cNvPicPr>
            <a:picLocks noChangeAspect="1"/>
          </p:cNvPicPr>
          <p:nvPr/>
        </p:nvPicPr>
        <p:blipFill>
          <a:blip r:embed="rId4"/>
          <a:stretch>
            <a:fillRect/>
          </a:stretch>
        </p:blipFill>
        <p:spPr>
          <a:xfrm>
            <a:off x="4457700" y="1409700"/>
            <a:ext cx="3429000" cy="5038725"/>
          </a:xfrm>
          <a:prstGeom prst="rect">
            <a:avLst/>
          </a:prstGeom>
        </p:spPr>
      </p:pic>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r>
              <a:rPr lang="en-IE" dirty="0"/>
              <a:t>Risk reduction booklets</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0131" y="1437588"/>
            <a:ext cx="3448531" cy="4925112"/>
          </a:xfrm>
          <a:prstGeom prst="rect">
            <a:avLst/>
          </a:prstGeom>
        </p:spPr>
      </p:pic>
    </p:spTree>
    <p:extLst>
      <p:ext uri="{BB962C8B-B14F-4D97-AF65-F5344CB8AC3E}">
        <p14:creationId xmlns:p14="http://schemas.microsoft.com/office/powerpoint/2010/main" val="2548423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375522" y="1729462"/>
            <a:ext cx="8158547" cy="3921164"/>
          </a:xfrm>
        </p:spPr>
        <p:txBody>
          <a:bodyPr>
            <a:normAutofit/>
          </a:bodyPr>
          <a:lstStyle/>
          <a:p>
            <a:pPr>
              <a:lnSpc>
                <a:spcPct val="20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t>A feeling of heaviness in the limb</a:t>
            </a:r>
          </a:p>
          <a:p>
            <a:pPr>
              <a:lnSpc>
                <a:spcPct val="20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t>Tingling or tightness/fullness in the limb</a:t>
            </a:r>
          </a:p>
          <a:p>
            <a:pPr>
              <a:lnSpc>
                <a:spcPct val="20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t>Swelling –rings/clothes feeling tighter on affected side</a:t>
            </a:r>
          </a:p>
          <a:p>
            <a:pPr>
              <a:lnSpc>
                <a:spcPct val="200000"/>
              </a:lnSpc>
              <a:spcBef>
                <a:spcPts val="700"/>
              </a:spcBef>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t>Discomfort in the limb</a:t>
            </a:r>
          </a:p>
          <a:p>
            <a:endParaRPr lang="en-IE" dirty="0"/>
          </a:p>
        </p:txBody>
      </p:sp>
      <p:sp>
        <p:nvSpPr>
          <p:cNvPr id="3" name="Text Placeholder 2"/>
          <p:cNvSpPr>
            <a:spLocks noGrp="1"/>
          </p:cNvSpPr>
          <p:nvPr>
            <p:ph type="body" sz="quarter" idx="11"/>
          </p:nvPr>
        </p:nvSpPr>
        <p:spPr/>
        <p:txBody>
          <a:bodyPr/>
          <a:lstStyle/>
          <a:p>
            <a:r>
              <a:rPr lang="en-IE" dirty="0"/>
              <a:t>Early </a:t>
            </a:r>
            <a:r>
              <a:rPr lang="en-IE" dirty="0" smtClean="0"/>
              <a:t>symptoms of lymphoedema</a:t>
            </a:r>
            <a:endParaRPr lang="en-IE" dirty="0"/>
          </a:p>
        </p:txBody>
      </p:sp>
    </p:spTree>
    <p:extLst>
      <p:ext uri="{BB962C8B-B14F-4D97-AF65-F5344CB8AC3E}">
        <p14:creationId xmlns:p14="http://schemas.microsoft.com/office/powerpoint/2010/main" val="2801556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241954" y="1310096"/>
            <a:ext cx="6128323" cy="3923086"/>
          </a:xfrm>
          <a:prstGeom prst="rect">
            <a:avLst/>
          </a:prstGeom>
        </p:spPr>
      </p:pic>
      <p:sp>
        <p:nvSpPr>
          <p:cNvPr id="2" name="Text Placeholder 1"/>
          <p:cNvSpPr>
            <a:spLocks noGrp="1"/>
          </p:cNvSpPr>
          <p:nvPr>
            <p:ph type="body" sz="quarter" idx="10"/>
          </p:nvPr>
        </p:nvSpPr>
        <p:spPr/>
        <p:txBody>
          <a:bodyPr>
            <a:normAutofit fontScale="70000" lnSpcReduction="20000"/>
          </a:bodyPr>
          <a:lstStyle/>
          <a:p>
            <a:endParaRPr lang="en-IE" dirty="0"/>
          </a:p>
          <a:p>
            <a:endParaRPr lang="en-IE" dirty="0"/>
          </a:p>
          <a:p>
            <a:endParaRPr lang="en-IE" dirty="0"/>
          </a:p>
          <a:p>
            <a:endParaRPr lang="en-IE" dirty="0"/>
          </a:p>
          <a:p>
            <a:endParaRPr lang="en-IE" dirty="0"/>
          </a:p>
          <a:p>
            <a:endParaRPr lang="en-IE" dirty="0"/>
          </a:p>
          <a:p>
            <a:endParaRPr lang="en-IE" dirty="0"/>
          </a:p>
          <a:p>
            <a:endParaRPr lang="en-IE" dirty="0"/>
          </a:p>
          <a:p>
            <a:r>
              <a:rPr lang="en-IE" sz="2800" dirty="0"/>
              <a:t>Refer to a physiotherapist for treatment</a:t>
            </a:r>
          </a:p>
        </p:txBody>
      </p:sp>
      <p:sp>
        <p:nvSpPr>
          <p:cNvPr id="3" name="Text Placeholder 2"/>
          <p:cNvSpPr>
            <a:spLocks noGrp="1"/>
          </p:cNvSpPr>
          <p:nvPr>
            <p:ph type="body" sz="quarter" idx="11"/>
          </p:nvPr>
        </p:nvSpPr>
        <p:spPr/>
        <p:txBody>
          <a:bodyPr/>
          <a:lstStyle/>
          <a:p>
            <a:r>
              <a:rPr lang="en-IE" dirty="0"/>
              <a:t>Cording</a:t>
            </a:r>
          </a:p>
        </p:txBody>
      </p:sp>
      <p:sp>
        <p:nvSpPr>
          <p:cNvPr id="5" name="TextBox 4"/>
          <p:cNvSpPr txBox="1"/>
          <p:nvPr/>
        </p:nvSpPr>
        <p:spPr>
          <a:xfrm>
            <a:off x="8980231" y="1683576"/>
            <a:ext cx="2776653" cy="4539704"/>
          </a:xfrm>
          <a:prstGeom prst="rect">
            <a:avLst/>
          </a:prstGeom>
          <a:noFill/>
        </p:spPr>
        <p:txBody>
          <a:bodyPr wrap="square" rtlCol="0">
            <a:spAutoFit/>
          </a:bodyPr>
          <a:lstStyle/>
          <a:p>
            <a:r>
              <a:rPr lang="en-IE" dirty="0"/>
              <a:t>Interruption/trauma to lymphatic vessels during biopsy or axillary lymph node dissection causing inflammation, scarring, fibrosis </a:t>
            </a:r>
          </a:p>
          <a:p>
            <a:endParaRPr lang="en-IE" dirty="0"/>
          </a:p>
          <a:p>
            <a:r>
              <a:rPr lang="en-IE" dirty="0"/>
              <a:t>Usually occurs within 2 – 8 weeks post surgery</a:t>
            </a:r>
          </a:p>
          <a:p>
            <a:endParaRPr lang="en-IE" dirty="0"/>
          </a:p>
          <a:p>
            <a:r>
              <a:rPr lang="en-IE" dirty="0"/>
              <a:t>Incidence : around </a:t>
            </a:r>
            <a:r>
              <a:rPr lang="en-IE" dirty="0" smtClean="0"/>
              <a:t>30%</a:t>
            </a:r>
          </a:p>
          <a:p>
            <a:endParaRPr lang="en-IE" dirty="0"/>
          </a:p>
          <a:p>
            <a:r>
              <a:rPr lang="en-IE" sz="1100" i="1" dirty="0"/>
              <a:t>Brunelle, Cheryl L., et al. "Patients who report cording after breast cancer surgery are at higher risk of lymphedema: results from a large prospective screening cohort." Journal of surgical oncology 122.2 (2020): 155-163.</a:t>
            </a:r>
          </a:p>
          <a:p>
            <a:endParaRPr lang="en-IE" dirty="0"/>
          </a:p>
        </p:txBody>
      </p:sp>
    </p:spTree>
    <p:extLst>
      <p:ext uri="{BB962C8B-B14F-4D97-AF65-F5344CB8AC3E}">
        <p14:creationId xmlns:p14="http://schemas.microsoft.com/office/powerpoint/2010/main" val="1870105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6771" y="1863673"/>
            <a:ext cx="8307658" cy="4389119"/>
          </a:xfrm>
        </p:spPr>
        <p:txBody>
          <a:bodyPr>
            <a:normAutofit/>
          </a:bodyPr>
          <a:lstStyle/>
          <a:p>
            <a:r>
              <a:rPr lang="en-IE" dirty="0"/>
              <a:t>Scarring can cause issues for patients with their range of motion, pain and also with the superficial lymph flow.</a:t>
            </a:r>
          </a:p>
          <a:p>
            <a:r>
              <a:rPr lang="en-IE" dirty="0"/>
              <a:t>Patients should be taught self management of scars to prevent adhesions</a:t>
            </a:r>
          </a:p>
          <a:p>
            <a:r>
              <a:rPr lang="en-IE" dirty="0"/>
              <a:t>ROM restriction refer to physiotherapy</a:t>
            </a:r>
          </a:p>
          <a:p>
            <a:endParaRPr lang="en-IE" dirty="0"/>
          </a:p>
        </p:txBody>
      </p:sp>
      <p:sp>
        <p:nvSpPr>
          <p:cNvPr id="3" name="Text Placeholder 2"/>
          <p:cNvSpPr>
            <a:spLocks noGrp="1"/>
          </p:cNvSpPr>
          <p:nvPr>
            <p:ph type="body" sz="quarter" idx="11"/>
          </p:nvPr>
        </p:nvSpPr>
        <p:spPr/>
        <p:txBody>
          <a:bodyPr/>
          <a:lstStyle/>
          <a:p>
            <a:r>
              <a:rPr lang="en-IE" dirty="0"/>
              <a:t>Scar management</a:t>
            </a:r>
          </a:p>
        </p:txBody>
      </p:sp>
      <p:pic>
        <p:nvPicPr>
          <p:cNvPr id="4" name="Content Placeholder 3" descr="mastectomy scar.jpg"/>
          <p:cNvPicPr>
            <a:picLocks noGrp="1" noChangeAspect="1"/>
          </p:cNvPicPr>
          <p:nvPr/>
        </p:nvPicPr>
        <p:blipFill>
          <a:blip r:embed="rId2" cstate="print"/>
          <a:stretch>
            <a:fillRect/>
          </a:stretch>
        </p:blipFill>
        <p:spPr>
          <a:xfrm>
            <a:off x="8858631" y="3373723"/>
            <a:ext cx="2664296" cy="2160240"/>
          </a:xfrm>
          <a:prstGeom prst="rect">
            <a:avLst/>
          </a:prstGeom>
        </p:spPr>
      </p:pic>
    </p:spTree>
    <p:extLst>
      <p:ext uri="{BB962C8B-B14F-4D97-AF65-F5344CB8AC3E}">
        <p14:creationId xmlns:p14="http://schemas.microsoft.com/office/powerpoint/2010/main" val="3453363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632000" y="1371600"/>
            <a:ext cx="9764546" cy="5048250"/>
          </a:xfrm>
        </p:spPr>
        <p:txBody>
          <a:bodyPr>
            <a:normAutofit/>
          </a:bodyPr>
          <a:lstStyle/>
          <a:p>
            <a:r>
              <a:rPr lang="en-IE" sz="2800" dirty="0"/>
              <a:t>Obesity services</a:t>
            </a:r>
          </a:p>
          <a:p>
            <a:r>
              <a:rPr lang="en-IE" sz="2800" dirty="0"/>
              <a:t>Older people </a:t>
            </a:r>
            <a:r>
              <a:rPr lang="en-IE" sz="2800" dirty="0" smtClean="0"/>
              <a:t>(increases co-morbidities)</a:t>
            </a:r>
            <a:endParaRPr lang="en-IE" sz="2800" dirty="0"/>
          </a:p>
          <a:p>
            <a:r>
              <a:rPr lang="en-IE" sz="2800" dirty="0"/>
              <a:t>Vascular services</a:t>
            </a:r>
          </a:p>
          <a:p>
            <a:r>
              <a:rPr lang="en-IE" sz="2800" dirty="0" smtClean="0"/>
              <a:t>Paediatrics (genetic syndromes and oncology)</a:t>
            </a:r>
            <a:endParaRPr lang="en-IE" sz="2800" dirty="0"/>
          </a:p>
          <a:p>
            <a:r>
              <a:rPr lang="en-IE" sz="2800" dirty="0"/>
              <a:t>Neurology- immobility related e.g. </a:t>
            </a:r>
            <a:r>
              <a:rPr lang="en-IE" sz="2800" dirty="0" err="1"/>
              <a:t>spina</a:t>
            </a:r>
            <a:r>
              <a:rPr lang="en-IE" sz="2800" dirty="0"/>
              <a:t> bifida</a:t>
            </a:r>
          </a:p>
          <a:p>
            <a:r>
              <a:rPr lang="en-IE" sz="2800" dirty="0"/>
              <a:t>Trauma</a:t>
            </a:r>
          </a:p>
          <a:p>
            <a:r>
              <a:rPr lang="en-IE" sz="2800" dirty="0"/>
              <a:t>Post op e.g. TKR</a:t>
            </a:r>
          </a:p>
          <a:p>
            <a:r>
              <a:rPr lang="en-IE" sz="2800" dirty="0"/>
              <a:t>Dermatology</a:t>
            </a:r>
          </a:p>
          <a:p>
            <a:endParaRPr lang="en-IE" dirty="0"/>
          </a:p>
          <a:p>
            <a:endParaRPr lang="en-IE" dirty="0"/>
          </a:p>
        </p:txBody>
      </p:sp>
      <p:sp>
        <p:nvSpPr>
          <p:cNvPr id="3" name="Text Placeholder 2"/>
          <p:cNvSpPr>
            <a:spLocks noGrp="1"/>
          </p:cNvSpPr>
          <p:nvPr>
            <p:ph type="body" sz="quarter" idx="11"/>
          </p:nvPr>
        </p:nvSpPr>
        <p:spPr>
          <a:xfrm>
            <a:off x="1632000" y="401454"/>
            <a:ext cx="9664185" cy="780801"/>
          </a:xfrm>
        </p:spPr>
        <p:txBody>
          <a:bodyPr>
            <a:normAutofit/>
          </a:bodyPr>
          <a:lstStyle/>
          <a:p>
            <a:r>
              <a:rPr lang="en-IE" dirty="0"/>
              <a:t>Non oncology higher risk areas for lymphoedema</a:t>
            </a:r>
          </a:p>
        </p:txBody>
      </p:sp>
    </p:spTree>
    <p:extLst>
      <p:ext uri="{BB962C8B-B14F-4D97-AF65-F5344CB8AC3E}">
        <p14:creationId xmlns:p14="http://schemas.microsoft.com/office/powerpoint/2010/main" val="2465603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2164" y="1748883"/>
            <a:ext cx="10705172" cy="4428892"/>
          </a:xfrm>
        </p:spPr>
        <p:txBody>
          <a:bodyPr>
            <a:noAutofit/>
          </a:bodyPr>
          <a:lstStyle/>
          <a:p>
            <a:r>
              <a:rPr lang="en-IE" sz="2800" dirty="0"/>
              <a:t>Recognise the need for long term monitoring and maintenance for lymphoedema</a:t>
            </a:r>
          </a:p>
          <a:p>
            <a:r>
              <a:rPr lang="en-IE" sz="2800" dirty="0"/>
              <a:t>Identify the urgency for treatment of cellulitis and the treatment options</a:t>
            </a:r>
          </a:p>
          <a:p>
            <a:r>
              <a:rPr lang="en-IE" sz="2800" dirty="0"/>
              <a:t>Identify limitations of own role and when and where to refer to a qualified lymphoedema practitioner.</a:t>
            </a:r>
          </a:p>
          <a:p>
            <a:r>
              <a:rPr lang="en-IE" sz="2800" dirty="0"/>
              <a:t>Recognise the psychosocial and financial impact of lymphoedema</a:t>
            </a:r>
          </a:p>
        </p:txBody>
      </p:sp>
      <p:sp>
        <p:nvSpPr>
          <p:cNvPr id="3" name="Text Placeholder 2"/>
          <p:cNvSpPr>
            <a:spLocks noGrp="1"/>
          </p:cNvSpPr>
          <p:nvPr>
            <p:ph type="body" sz="quarter" idx="11"/>
          </p:nvPr>
        </p:nvSpPr>
        <p:spPr>
          <a:xfrm>
            <a:off x="1632000" y="401454"/>
            <a:ext cx="9831454" cy="780801"/>
          </a:xfrm>
        </p:spPr>
        <p:txBody>
          <a:bodyPr>
            <a:normAutofit lnSpcReduction="10000"/>
          </a:bodyPr>
          <a:lstStyle/>
          <a:p>
            <a:r>
              <a:rPr lang="en-IE" dirty="0"/>
              <a:t>5. Explore the basics of lymphoedema management</a:t>
            </a:r>
          </a:p>
        </p:txBody>
      </p:sp>
    </p:spTree>
    <p:extLst>
      <p:ext uri="{BB962C8B-B14F-4D97-AF65-F5344CB8AC3E}">
        <p14:creationId xmlns:p14="http://schemas.microsoft.com/office/powerpoint/2010/main" val="2266430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85478" y="2019394"/>
            <a:ext cx="9251590" cy="3921164"/>
          </a:xfrm>
        </p:spPr>
        <p:txBody>
          <a:bodyPr/>
          <a:lstStyle/>
          <a:p>
            <a:pPr marL="0" indent="0">
              <a:buNone/>
            </a:pPr>
            <a:r>
              <a:rPr lang="en-IE" b="1" dirty="0"/>
              <a:t>Learning outcomes</a:t>
            </a:r>
          </a:p>
          <a:p>
            <a:r>
              <a:rPr lang="en-IE" dirty="0"/>
              <a:t>Explain the basic anatomy </a:t>
            </a:r>
            <a:r>
              <a:rPr lang="en-IE" dirty="0" smtClean="0"/>
              <a:t>of </a:t>
            </a:r>
            <a:r>
              <a:rPr lang="en-IE" dirty="0"/>
              <a:t>the lymphatic system</a:t>
            </a:r>
          </a:p>
          <a:p>
            <a:r>
              <a:rPr lang="en-IE" dirty="0"/>
              <a:t>Explain the </a:t>
            </a:r>
            <a:r>
              <a:rPr lang="en-IE" dirty="0" smtClean="0"/>
              <a:t>function </a:t>
            </a:r>
            <a:r>
              <a:rPr lang="en-IE" dirty="0"/>
              <a:t>of the lymphatic system</a:t>
            </a:r>
          </a:p>
        </p:txBody>
      </p:sp>
      <p:sp>
        <p:nvSpPr>
          <p:cNvPr id="3" name="Text Placeholder 2"/>
          <p:cNvSpPr>
            <a:spLocks noGrp="1"/>
          </p:cNvSpPr>
          <p:nvPr>
            <p:ph type="body" sz="quarter" idx="11"/>
          </p:nvPr>
        </p:nvSpPr>
        <p:spPr/>
        <p:txBody>
          <a:bodyPr>
            <a:normAutofit lnSpcReduction="10000"/>
          </a:bodyPr>
          <a:lstStyle/>
          <a:p>
            <a:r>
              <a:rPr lang="en-IE" dirty="0"/>
              <a:t>1. Anatomy and function of the lymphatic system</a:t>
            </a:r>
          </a:p>
        </p:txBody>
      </p:sp>
    </p:spTree>
    <p:extLst>
      <p:ext uri="{BB962C8B-B14F-4D97-AF65-F5344CB8AC3E}">
        <p14:creationId xmlns:p14="http://schemas.microsoft.com/office/powerpoint/2010/main" val="3611137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91376" y="1366953"/>
            <a:ext cx="10894741" cy="5238749"/>
          </a:xfrm>
        </p:spPr>
        <p:txBody>
          <a:bodyPr>
            <a:normAutofit/>
          </a:bodyPr>
          <a:lstStyle/>
          <a:p>
            <a:pPr marL="0" indent="0">
              <a:buNone/>
            </a:pPr>
            <a:r>
              <a:rPr lang="en-IE" sz="2400" b="1" dirty="0"/>
              <a:t>There are 2 stages of lymphoedema treatment</a:t>
            </a:r>
          </a:p>
          <a:p>
            <a:pPr marL="0" indent="0">
              <a:buNone/>
            </a:pPr>
            <a:endParaRPr lang="en-IE" sz="1200" dirty="0"/>
          </a:p>
          <a:p>
            <a:pPr marL="514350" indent="-514350">
              <a:buAutoNum type="arabicPeriod"/>
            </a:pPr>
            <a:r>
              <a:rPr lang="en-IE" sz="2400" b="1" dirty="0"/>
              <a:t>Maintenance treatment </a:t>
            </a:r>
          </a:p>
          <a:p>
            <a:pPr marL="457189" lvl="1" indent="0">
              <a:buNone/>
            </a:pPr>
            <a:r>
              <a:rPr lang="en-IE" sz="2400" dirty="0"/>
              <a:t>For Stage 1 and early stage 2 lymphoedema with supported self management</a:t>
            </a:r>
          </a:p>
          <a:p>
            <a:pPr marL="514350" indent="-514350">
              <a:buAutoNum type="arabicPeriod"/>
            </a:pPr>
            <a:r>
              <a:rPr lang="en-IE" sz="2400" b="1" dirty="0"/>
              <a:t>Intensive treatment (specialist services)</a:t>
            </a:r>
          </a:p>
          <a:p>
            <a:pPr marL="457189" lvl="1" indent="0">
              <a:buNone/>
            </a:pPr>
            <a:r>
              <a:rPr lang="en-IE" sz="2400" dirty="0"/>
              <a:t>For stage 2 and Stage 3 to decongested the area.  </a:t>
            </a:r>
          </a:p>
          <a:p>
            <a:pPr marL="457189" lvl="1" indent="0">
              <a:buNone/>
            </a:pPr>
            <a:r>
              <a:rPr lang="en-IE" sz="2400" dirty="0"/>
              <a:t>Once the oedema is under control or treatment plateaus then care continues as for maintenance with supported self management</a:t>
            </a:r>
          </a:p>
          <a:p>
            <a:endParaRPr lang="en-IE" dirty="0"/>
          </a:p>
        </p:txBody>
      </p:sp>
      <p:sp>
        <p:nvSpPr>
          <p:cNvPr id="3" name="Text Placeholder 2"/>
          <p:cNvSpPr>
            <a:spLocks noGrp="1"/>
          </p:cNvSpPr>
          <p:nvPr>
            <p:ph type="body" sz="quarter" idx="11"/>
          </p:nvPr>
        </p:nvSpPr>
        <p:spPr/>
        <p:txBody>
          <a:bodyPr/>
          <a:lstStyle/>
          <a:p>
            <a:r>
              <a:rPr lang="en-IE" dirty="0"/>
              <a:t>Lymphoedema management</a:t>
            </a:r>
          </a:p>
        </p:txBody>
      </p:sp>
    </p:spTree>
    <p:extLst>
      <p:ext uri="{BB962C8B-B14F-4D97-AF65-F5344CB8AC3E}">
        <p14:creationId xmlns:p14="http://schemas.microsoft.com/office/powerpoint/2010/main" val="990036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47132" y="1520283"/>
            <a:ext cx="10627112" cy="5181600"/>
          </a:xfrm>
        </p:spPr>
        <p:txBody>
          <a:bodyPr>
            <a:noAutofit/>
          </a:bodyPr>
          <a:lstStyle/>
          <a:p>
            <a:r>
              <a:rPr lang="en-IE" sz="2400" dirty="0"/>
              <a:t>Skin care</a:t>
            </a:r>
          </a:p>
          <a:p>
            <a:r>
              <a:rPr lang="en-IE" sz="2400" dirty="0"/>
              <a:t>Regular exercise</a:t>
            </a:r>
          </a:p>
          <a:p>
            <a:r>
              <a:rPr lang="en-IE" sz="2400" dirty="0"/>
              <a:t>Compression; garments, wraps, pumps</a:t>
            </a:r>
          </a:p>
          <a:p>
            <a:r>
              <a:rPr lang="en-IE" sz="2400" dirty="0"/>
              <a:t>Self massage</a:t>
            </a:r>
          </a:p>
          <a:p>
            <a:endParaRPr lang="en-IE" sz="2400" dirty="0"/>
          </a:p>
          <a:p>
            <a:pPr marL="0" indent="0">
              <a:buNone/>
            </a:pPr>
            <a:r>
              <a:rPr lang="en-IE" sz="2400" dirty="0"/>
              <a:t>Aids for getting garments on/off</a:t>
            </a:r>
          </a:p>
          <a:p>
            <a:pPr marL="0" indent="0">
              <a:buNone/>
            </a:pPr>
            <a:r>
              <a:rPr lang="en-IE" sz="2400" dirty="0"/>
              <a:t>Patients at this stage should be self managing with 6 month follow up for review and support.</a:t>
            </a:r>
          </a:p>
          <a:p>
            <a:endParaRPr lang="en-IE" sz="2400" dirty="0"/>
          </a:p>
        </p:txBody>
      </p:sp>
      <p:sp>
        <p:nvSpPr>
          <p:cNvPr id="3" name="Text Placeholder 2"/>
          <p:cNvSpPr>
            <a:spLocks noGrp="1"/>
          </p:cNvSpPr>
          <p:nvPr>
            <p:ph type="body" sz="quarter" idx="11"/>
          </p:nvPr>
        </p:nvSpPr>
        <p:spPr/>
        <p:txBody>
          <a:bodyPr/>
          <a:lstStyle/>
          <a:p>
            <a:r>
              <a:rPr lang="en-IE" dirty="0"/>
              <a:t>Maintenance treatment</a:t>
            </a:r>
          </a:p>
        </p:txBody>
      </p:sp>
      <p:pic>
        <p:nvPicPr>
          <p:cNvPr id="4" name="Picture 3">
            <a:extLst>
              <a:ext uri="{FF2B5EF4-FFF2-40B4-BE49-F238E27FC236}">
                <a16:creationId xmlns:a16="http://schemas.microsoft.com/office/drawing/2014/main" xmlns="" id="{EBC9F552-85DE-40C6-BE17-BC3E95D47F80}"/>
              </a:ext>
            </a:extLst>
          </p:cNvPr>
          <p:cNvPicPr>
            <a:picLocks noChangeAspect="1"/>
          </p:cNvPicPr>
          <p:nvPr/>
        </p:nvPicPr>
        <p:blipFill rotWithShape="1">
          <a:blip r:embed="rId2"/>
          <a:srcRect t="15805" r="-4" b="-4"/>
          <a:stretch/>
        </p:blipFill>
        <p:spPr>
          <a:xfrm>
            <a:off x="7454226" y="1283208"/>
            <a:ext cx="1988820" cy="2679192"/>
          </a:xfrm>
          <a:prstGeom prst="rect">
            <a:avLst/>
          </a:prstGeom>
        </p:spPr>
      </p:pic>
      <p:pic>
        <p:nvPicPr>
          <p:cNvPr id="5" name="Picture 4"/>
          <p:cNvPicPr>
            <a:picLocks noChangeAspect="1"/>
          </p:cNvPicPr>
          <p:nvPr/>
        </p:nvPicPr>
        <p:blipFill>
          <a:blip r:embed="rId3"/>
          <a:stretch>
            <a:fillRect/>
          </a:stretch>
        </p:blipFill>
        <p:spPr>
          <a:xfrm>
            <a:off x="9894500" y="2090812"/>
            <a:ext cx="1993565" cy="2676376"/>
          </a:xfrm>
          <a:prstGeom prst="rect">
            <a:avLst/>
          </a:prstGeom>
        </p:spPr>
      </p:pic>
    </p:spTree>
    <p:extLst>
      <p:ext uri="{BB962C8B-B14F-4D97-AF65-F5344CB8AC3E}">
        <p14:creationId xmlns:p14="http://schemas.microsoft.com/office/powerpoint/2010/main" val="791246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9004" y="1522606"/>
            <a:ext cx="8748522" cy="5010150"/>
          </a:xfrm>
        </p:spPr>
        <p:txBody>
          <a:bodyPr>
            <a:normAutofit/>
          </a:bodyPr>
          <a:lstStyle/>
          <a:p>
            <a:r>
              <a:rPr lang="en-IE" sz="2400" dirty="0"/>
              <a:t>Compression- bandages</a:t>
            </a:r>
          </a:p>
          <a:p>
            <a:r>
              <a:rPr lang="en-IE" sz="2400" dirty="0"/>
              <a:t>Manual Lymphatic Drainage (MLD)</a:t>
            </a:r>
          </a:p>
          <a:p>
            <a:r>
              <a:rPr lang="en-IE" sz="2400" dirty="0"/>
              <a:t>Exercise</a:t>
            </a:r>
          </a:p>
          <a:p>
            <a:r>
              <a:rPr lang="en-IE" sz="2400" dirty="0"/>
              <a:t>Skin care</a:t>
            </a:r>
          </a:p>
          <a:p>
            <a:endParaRPr lang="en-IE" sz="1200" dirty="0"/>
          </a:p>
          <a:p>
            <a:pPr marL="0" indent="0">
              <a:buNone/>
            </a:pPr>
            <a:r>
              <a:rPr lang="en-IE" sz="2400" dirty="0"/>
              <a:t>Treatment is ideally daily or 3 times a week for MLD and bandage changes.</a:t>
            </a:r>
          </a:p>
          <a:p>
            <a:pPr marL="0" indent="0">
              <a:buNone/>
            </a:pPr>
            <a:r>
              <a:rPr lang="en-IE" sz="2400" dirty="0"/>
              <a:t>Once stabilised and there is no more reduction in volume then supported maintenance treatment starts.</a:t>
            </a:r>
          </a:p>
          <a:p>
            <a:endParaRPr lang="en-IE" dirty="0"/>
          </a:p>
        </p:txBody>
      </p:sp>
      <p:sp>
        <p:nvSpPr>
          <p:cNvPr id="3" name="Text Placeholder 2"/>
          <p:cNvSpPr>
            <a:spLocks noGrp="1"/>
          </p:cNvSpPr>
          <p:nvPr>
            <p:ph type="body" sz="quarter" idx="11"/>
          </p:nvPr>
        </p:nvSpPr>
        <p:spPr/>
        <p:txBody>
          <a:bodyPr/>
          <a:lstStyle/>
          <a:p>
            <a:r>
              <a:rPr lang="en-IE" dirty="0"/>
              <a:t>Specialist treatment</a:t>
            </a:r>
          </a:p>
        </p:txBody>
      </p:sp>
      <p:pic>
        <p:nvPicPr>
          <p:cNvPr id="4" name="Picture 3">
            <a:extLst>
              <a:ext uri="{FF2B5EF4-FFF2-40B4-BE49-F238E27FC236}">
                <a16:creationId xmlns:a16="http://schemas.microsoft.com/office/drawing/2014/main" xmlns="" id="{21B517BD-C5DD-41A2-ABDD-A73D133C8BF3}"/>
              </a:ext>
            </a:extLst>
          </p:cNvPr>
          <p:cNvPicPr>
            <a:picLocks noChangeAspect="1"/>
          </p:cNvPicPr>
          <p:nvPr/>
        </p:nvPicPr>
        <p:blipFill>
          <a:blip r:embed="rId2"/>
          <a:stretch>
            <a:fillRect/>
          </a:stretch>
        </p:blipFill>
        <p:spPr>
          <a:xfrm>
            <a:off x="9707526" y="1996940"/>
            <a:ext cx="1401671" cy="3075666"/>
          </a:xfrm>
          <a:prstGeom prst="rect">
            <a:avLst/>
          </a:prstGeom>
        </p:spPr>
      </p:pic>
    </p:spTree>
    <p:extLst>
      <p:ext uri="{BB962C8B-B14F-4D97-AF65-F5344CB8AC3E}">
        <p14:creationId xmlns:p14="http://schemas.microsoft.com/office/powerpoint/2010/main" val="2987301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152498" y="1620405"/>
            <a:ext cx="10344409" cy="5237595"/>
          </a:xfrm>
        </p:spPr>
        <p:txBody>
          <a:bodyPr>
            <a:noAutofit/>
          </a:bodyPr>
          <a:lstStyle/>
          <a:p>
            <a:pPr marL="0" indent="0">
              <a:buNone/>
            </a:pPr>
            <a:r>
              <a:rPr lang="en-IE" sz="2400" b="1" dirty="0"/>
              <a:t>Education for patients with lymphoedema</a:t>
            </a:r>
          </a:p>
          <a:p>
            <a:endParaRPr lang="en-IE" sz="1200" dirty="0"/>
          </a:p>
          <a:p>
            <a:r>
              <a:rPr lang="en-IE" sz="2400" dirty="0"/>
              <a:t>Exercise/movement/activity</a:t>
            </a:r>
          </a:p>
          <a:p>
            <a:r>
              <a:rPr lang="en-IE" sz="2400" dirty="0"/>
              <a:t>Skin care</a:t>
            </a:r>
          </a:p>
          <a:p>
            <a:r>
              <a:rPr lang="en-IE" sz="2400" dirty="0"/>
              <a:t>Elevation</a:t>
            </a:r>
          </a:p>
          <a:p>
            <a:r>
              <a:rPr lang="en-IE" sz="2400" dirty="0"/>
              <a:t>Weight management if applicable</a:t>
            </a:r>
          </a:p>
          <a:p>
            <a:pPr marL="0" indent="0">
              <a:buNone/>
            </a:pPr>
            <a:r>
              <a:rPr lang="en-IE" sz="2400" dirty="0" smtClean="0"/>
              <a:t>Know how to get a compression garment on and off. (video link at end)</a:t>
            </a:r>
            <a:endParaRPr lang="en-IE" sz="2400" dirty="0"/>
          </a:p>
          <a:p>
            <a:pPr marL="0" indent="0">
              <a:buNone/>
            </a:pPr>
            <a:r>
              <a:rPr lang="en-IE" sz="2400" dirty="0"/>
              <a:t>Refer to a lymphoedema specialist. (current services listed at hse.ie/lymphoedema)</a:t>
            </a:r>
          </a:p>
          <a:p>
            <a:endParaRPr lang="en-IE" sz="2400" dirty="0"/>
          </a:p>
        </p:txBody>
      </p:sp>
      <p:sp>
        <p:nvSpPr>
          <p:cNvPr id="3" name="Text Placeholder 2"/>
          <p:cNvSpPr>
            <a:spLocks noGrp="1"/>
          </p:cNvSpPr>
          <p:nvPr>
            <p:ph type="body" sz="quarter" idx="11"/>
          </p:nvPr>
        </p:nvSpPr>
        <p:spPr/>
        <p:txBody>
          <a:bodyPr>
            <a:normAutofit/>
          </a:bodyPr>
          <a:lstStyle/>
          <a:p>
            <a:r>
              <a:rPr lang="en-IE" dirty="0"/>
              <a:t>The role of all healthcare professionals</a:t>
            </a:r>
          </a:p>
        </p:txBody>
      </p:sp>
      <p:sp>
        <p:nvSpPr>
          <p:cNvPr id="4" name="AutoShape 2" descr="The 10 best pieces of life advice most people ignore | The Journal That  Talks Ba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5" name="Picture 4"/>
          <p:cNvPicPr>
            <a:picLocks noChangeAspect="1"/>
          </p:cNvPicPr>
          <p:nvPr/>
        </p:nvPicPr>
        <p:blipFill>
          <a:blip r:embed="rId3"/>
          <a:stretch>
            <a:fillRect/>
          </a:stretch>
        </p:blipFill>
        <p:spPr>
          <a:xfrm>
            <a:off x="9151984" y="1620405"/>
            <a:ext cx="2801126" cy="2801126"/>
          </a:xfrm>
          <a:prstGeom prst="rect">
            <a:avLst/>
          </a:prstGeom>
        </p:spPr>
      </p:pic>
    </p:spTree>
    <p:extLst>
      <p:ext uri="{BB962C8B-B14F-4D97-AF65-F5344CB8AC3E}">
        <p14:creationId xmlns:p14="http://schemas.microsoft.com/office/powerpoint/2010/main" val="1207350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r>
              <a:rPr lang="en-IE" dirty="0"/>
              <a:t>Treatment outcomes</a:t>
            </a:r>
          </a:p>
        </p:txBody>
      </p:sp>
      <p:pic>
        <p:nvPicPr>
          <p:cNvPr id="4" name="Content Placeholder 3"/>
          <p:cNvPicPr>
            <a:picLocks noGrp="1" noChangeAspect="1"/>
          </p:cNvPicPr>
          <p:nvPr>
            <p:ph idx="1"/>
          </p:nvPr>
        </p:nvPicPr>
        <p:blipFill>
          <a:blip r:embed="rId2"/>
          <a:stretch>
            <a:fillRect/>
          </a:stretch>
        </p:blipFill>
        <p:spPr>
          <a:xfrm>
            <a:off x="2843784" y="1826787"/>
            <a:ext cx="6848856" cy="4237450"/>
          </a:xfrm>
          <a:prstGeom prst="rect">
            <a:avLst/>
          </a:prstGeom>
        </p:spPr>
      </p:pic>
    </p:spTree>
    <p:extLst>
      <p:ext uri="{BB962C8B-B14F-4D97-AF65-F5344CB8AC3E}">
        <p14:creationId xmlns:p14="http://schemas.microsoft.com/office/powerpoint/2010/main" val="1880875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r>
              <a:rPr lang="en-IE" dirty="0"/>
              <a:t>Treatment outcomes</a:t>
            </a:r>
          </a:p>
        </p:txBody>
      </p:sp>
      <p:pic>
        <p:nvPicPr>
          <p:cNvPr id="4" name="Content Placeholder 3"/>
          <p:cNvPicPr>
            <a:picLocks noGrp="1" noChangeAspect="1"/>
          </p:cNvPicPr>
          <p:nvPr>
            <p:ph idx="1"/>
          </p:nvPr>
        </p:nvPicPr>
        <p:blipFill>
          <a:blip r:embed="rId2"/>
          <a:stretch>
            <a:fillRect/>
          </a:stretch>
        </p:blipFill>
        <p:spPr>
          <a:xfrm>
            <a:off x="2788920" y="1666742"/>
            <a:ext cx="6986016" cy="4586284"/>
          </a:xfrm>
          <a:prstGeom prst="rect">
            <a:avLst/>
          </a:prstGeom>
        </p:spPr>
      </p:pic>
    </p:spTree>
    <p:extLst>
      <p:ext uri="{BB962C8B-B14F-4D97-AF65-F5344CB8AC3E}">
        <p14:creationId xmlns:p14="http://schemas.microsoft.com/office/powerpoint/2010/main" val="32555689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xmlns="" id="{F7A5284C-E787-F642-9AEE-319C5FC55B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06733" y="0"/>
            <a:ext cx="5285268" cy="6858000"/>
          </a:xfrm>
          <a:prstGeom prst="rect">
            <a:avLst/>
          </a:prstGeom>
          <a:blipFill>
            <a:blip r:embed="rId3"/>
            <a:stretch>
              <a:fillRect t="11000" r="36313" b="8000"/>
            </a:stretch>
          </a:blipFill>
        </p:spPr>
      </p:pic>
      <p:sp>
        <p:nvSpPr>
          <p:cNvPr id="4" name="Text Placeholder 3">
            <a:extLst>
              <a:ext uri="{FF2B5EF4-FFF2-40B4-BE49-F238E27FC236}">
                <a16:creationId xmlns:a16="http://schemas.microsoft.com/office/drawing/2014/main" xmlns="" id="{D2B73429-6231-5C48-A3ED-7E6809B53CF6}"/>
              </a:ext>
            </a:extLst>
          </p:cNvPr>
          <p:cNvSpPr>
            <a:spLocks noGrp="1"/>
          </p:cNvSpPr>
          <p:nvPr>
            <p:ph type="body" sz="quarter" idx="10"/>
          </p:nvPr>
        </p:nvSpPr>
        <p:spPr/>
        <p:txBody>
          <a:bodyPr/>
          <a:lstStyle/>
          <a:p>
            <a:r>
              <a:rPr lang="en-IE" dirty="0"/>
              <a:t>All Ireland Lymphoedema Guideline</a:t>
            </a:r>
          </a:p>
        </p:txBody>
      </p:sp>
      <p:sp>
        <p:nvSpPr>
          <p:cNvPr id="5" name="Text Placeholder 4">
            <a:extLst>
              <a:ext uri="{FF2B5EF4-FFF2-40B4-BE49-F238E27FC236}">
                <a16:creationId xmlns:a16="http://schemas.microsoft.com/office/drawing/2014/main" xmlns="" id="{54CE1E9D-624F-9B4D-8FEC-AB55EE4CBA88}"/>
              </a:ext>
            </a:extLst>
          </p:cNvPr>
          <p:cNvSpPr>
            <a:spLocks noGrp="1"/>
          </p:cNvSpPr>
          <p:nvPr>
            <p:ph type="body" sz="quarter" idx="11"/>
          </p:nvPr>
        </p:nvSpPr>
        <p:spPr>
          <a:xfrm>
            <a:off x="1008000" y="3467401"/>
            <a:ext cx="5080566" cy="2729999"/>
          </a:xfrm>
        </p:spPr>
        <p:txBody>
          <a:bodyPr/>
          <a:lstStyle/>
          <a:p>
            <a:pPr>
              <a:lnSpc>
                <a:spcPct val="120000"/>
              </a:lnSpc>
            </a:pPr>
            <a:r>
              <a:rPr lang="en-IE" dirty="0"/>
              <a:t>Collaboration with Northern Ireland. </a:t>
            </a:r>
          </a:p>
          <a:p>
            <a:r>
              <a:rPr lang="en-IE" dirty="0"/>
              <a:t>Endorsed by Lymphoedema stakeholders in Ireland</a:t>
            </a:r>
          </a:p>
          <a:p>
            <a:pPr>
              <a:lnSpc>
                <a:spcPct val="120000"/>
              </a:lnSpc>
            </a:pPr>
            <a:r>
              <a:rPr lang="en-IE" dirty="0"/>
              <a:t>Available at hse.ie/lymphoedema</a:t>
            </a:r>
          </a:p>
          <a:p>
            <a:pPr>
              <a:lnSpc>
                <a:spcPct val="120000"/>
              </a:lnSpc>
            </a:pPr>
            <a:endParaRPr lang="en-IE" dirty="0"/>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6733" y="76800"/>
            <a:ext cx="5253751" cy="6781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582758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r>
              <a:rPr lang="en-IE" dirty="0"/>
              <a:t>Lymphoedema ELearning module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7966" y="1182255"/>
            <a:ext cx="4278085" cy="5412036"/>
          </a:xfrm>
          <a:prstGeom prst="rect">
            <a:avLst/>
          </a:prstGeom>
        </p:spPr>
      </p:pic>
    </p:spTree>
    <p:extLst>
      <p:ext uri="{BB962C8B-B14F-4D97-AF65-F5344CB8AC3E}">
        <p14:creationId xmlns:p14="http://schemas.microsoft.com/office/powerpoint/2010/main" val="30817364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lstStyle/>
          <a:p>
            <a:r>
              <a:rPr lang="en-IE" dirty="0"/>
              <a:t>HSE Model of care</a:t>
            </a:r>
          </a:p>
        </p:txBody>
      </p:sp>
      <p:pic>
        <p:nvPicPr>
          <p:cNvPr id="4" name="Content Placeholder 3"/>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3690851" y="1271847"/>
            <a:ext cx="4052008" cy="5307560"/>
          </a:xfrm>
          <a:prstGeom prst="rect">
            <a:avLst/>
          </a:prstGeom>
        </p:spPr>
      </p:pic>
    </p:spTree>
    <p:extLst>
      <p:ext uri="{BB962C8B-B14F-4D97-AF65-F5344CB8AC3E}">
        <p14:creationId xmlns:p14="http://schemas.microsoft.com/office/powerpoint/2010/main" val="17059080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55000" lnSpcReduction="20000"/>
          </a:bodyPr>
          <a:lstStyle/>
          <a:p>
            <a:r>
              <a:rPr lang="en-IE" dirty="0"/>
              <a:t>Best, Megan, et al. "Lower-limb oedema at the end of life: how common is it?." Journal of Lymphoedema 13.1 (2018</a:t>
            </a:r>
            <a:r>
              <a:rPr lang="en-IE" dirty="0" smtClean="0"/>
              <a:t>).</a:t>
            </a:r>
          </a:p>
          <a:p>
            <a:r>
              <a:rPr lang="en-IE" dirty="0"/>
              <a:t>Brunelle, Cheryl L., et al. "Patients who report cording after breast cancer surgery are at higher risk of lymphedema: results from a large prospective screening cohort." Journal of surgical oncology 122.2 (2020): 155-163</a:t>
            </a:r>
            <a:r>
              <a:rPr lang="en-IE" dirty="0" smtClean="0"/>
              <a:t>.</a:t>
            </a:r>
          </a:p>
          <a:p>
            <a:r>
              <a:rPr lang="en-IE" dirty="0" err="1"/>
              <a:t>Burian</a:t>
            </a:r>
            <a:r>
              <a:rPr lang="en-IE" dirty="0"/>
              <a:t>, </a:t>
            </a:r>
            <a:r>
              <a:rPr lang="en-IE" dirty="0" err="1"/>
              <a:t>Ewa</a:t>
            </a:r>
            <a:r>
              <a:rPr lang="en-IE" dirty="0"/>
              <a:t> Anna, et al. "Wounds in chronic leg oedema." International wound journal 19.2 (2022): 411-425.</a:t>
            </a:r>
            <a:endParaRPr lang="en-IE" dirty="0" smtClean="0"/>
          </a:p>
          <a:p>
            <a:r>
              <a:rPr lang="en-IE" dirty="0"/>
              <a:t>Health Service Executive (HSE) Ireland – Model of Care for Lymphoedema and Lipoedema Treatment in Ireland </a:t>
            </a:r>
            <a:r>
              <a:rPr lang="en-IE" dirty="0" smtClean="0"/>
              <a:t>2018</a:t>
            </a:r>
          </a:p>
          <a:p>
            <a:r>
              <a:rPr lang="en-IE" dirty="0"/>
              <a:t>HSE "All-Ireland Lymphoedema Guidelines 2022.“</a:t>
            </a:r>
          </a:p>
          <a:p>
            <a:r>
              <a:rPr lang="en-IE" dirty="0" smtClean="0"/>
              <a:t>O’Malley</a:t>
            </a:r>
            <a:r>
              <a:rPr lang="en-IE" dirty="0"/>
              <a:t>, E., et al. "Obesity-related chronic lymphoedema-like swelling and physical function." </a:t>
            </a:r>
            <a:r>
              <a:rPr lang="en-IE" i="1" dirty="0"/>
              <a:t>QJM: An International Journal of Medicine</a:t>
            </a:r>
            <a:r>
              <a:rPr lang="en-IE" dirty="0"/>
              <a:t> 108.3 (2015): 183-187</a:t>
            </a:r>
            <a:r>
              <a:rPr lang="en-IE" dirty="0" smtClean="0"/>
              <a:t>.</a:t>
            </a:r>
          </a:p>
          <a:p>
            <a:endParaRPr lang="en-IE" dirty="0" smtClean="0"/>
          </a:p>
        </p:txBody>
      </p:sp>
      <p:sp>
        <p:nvSpPr>
          <p:cNvPr id="3" name="Text Placeholder 2"/>
          <p:cNvSpPr>
            <a:spLocks noGrp="1"/>
          </p:cNvSpPr>
          <p:nvPr>
            <p:ph type="body" sz="quarter" idx="11"/>
          </p:nvPr>
        </p:nvSpPr>
        <p:spPr/>
        <p:txBody>
          <a:bodyPr/>
          <a:lstStyle/>
          <a:p>
            <a:r>
              <a:rPr lang="en-IE" dirty="0" smtClean="0"/>
              <a:t>References</a:t>
            </a:r>
            <a:endParaRPr lang="en-IE" dirty="0"/>
          </a:p>
        </p:txBody>
      </p:sp>
    </p:spTree>
    <p:extLst>
      <p:ext uri="{BB962C8B-B14F-4D97-AF65-F5344CB8AC3E}">
        <p14:creationId xmlns:p14="http://schemas.microsoft.com/office/powerpoint/2010/main" val="271311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13678" y="1541721"/>
            <a:ext cx="10359483" cy="4443442"/>
          </a:xfrm>
        </p:spPr>
        <p:txBody>
          <a:bodyPr>
            <a:normAutofit fontScale="92500" lnSpcReduction="10000"/>
          </a:bodyPr>
          <a:lstStyle/>
          <a:p>
            <a:r>
              <a:rPr lang="en-IE" b="1" dirty="0"/>
              <a:t>Lymph</a:t>
            </a:r>
            <a:r>
              <a:rPr lang="en-IE" dirty="0"/>
              <a:t>= straw coloured fluid collected by the lymphatic system (contains proteins, fats, white blood cells, cellular waste)</a:t>
            </a:r>
          </a:p>
          <a:p>
            <a:r>
              <a:rPr lang="en-IE" b="1" dirty="0"/>
              <a:t>Oedema</a:t>
            </a:r>
            <a:r>
              <a:rPr lang="en-IE" dirty="0"/>
              <a:t>= swelling</a:t>
            </a:r>
          </a:p>
          <a:p>
            <a:r>
              <a:rPr lang="en-IE" b="1" dirty="0"/>
              <a:t>Lymphoedema</a:t>
            </a:r>
            <a:r>
              <a:rPr lang="en-IE" dirty="0"/>
              <a:t>= a type of swelling due </a:t>
            </a:r>
          </a:p>
          <a:p>
            <a:pPr marL="0" indent="0">
              <a:buNone/>
            </a:pPr>
            <a:r>
              <a:rPr lang="en-IE" dirty="0"/>
              <a:t>  to a defective/ overloaded lymphatic system</a:t>
            </a:r>
          </a:p>
          <a:p>
            <a:r>
              <a:rPr lang="en-IE" dirty="0"/>
              <a:t>Lymphoedema can develop anywhere in </a:t>
            </a:r>
          </a:p>
          <a:p>
            <a:pPr marL="0" indent="0">
              <a:buNone/>
            </a:pPr>
            <a:r>
              <a:rPr lang="en-IE" dirty="0"/>
              <a:t>  the body but mainly in the arm, the leg, </a:t>
            </a:r>
          </a:p>
          <a:p>
            <a:pPr marL="0" indent="0">
              <a:buNone/>
            </a:pPr>
            <a:r>
              <a:rPr lang="en-IE" dirty="0"/>
              <a:t>  the face and genitals, </a:t>
            </a:r>
          </a:p>
        </p:txBody>
      </p:sp>
      <p:sp>
        <p:nvSpPr>
          <p:cNvPr id="3" name="Text Placeholder 2"/>
          <p:cNvSpPr>
            <a:spLocks noGrp="1"/>
          </p:cNvSpPr>
          <p:nvPr>
            <p:ph type="body" sz="quarter" idx="11"/>
          </p:nvPr>
        </p:nvSpPr>
        <p:spPr/>
        <p:txBody>
          <a:bodyPr/>
          <a:lstStyle/>
          <a:p>
            <a:r>
              <a:rPr lang="en-IE" dirty="0"/>
              <a:t>What is Lymphoedema? </a:t>
            </a:r>
          </a:p>
        </p:txBody>
      </p:sp>
      <p:pic>
        <p:nvPicPr>
          <p:cNvPr id="4" name="Picture 3"/>
          <p:cNvPicPr>
            <a:picLocks noChangeAspect="1"/>
          </p:cNvPicPr>
          <p:nvPr/>
        </p:nvPicPr>
        <p:blipFill>
          <a:blip r:embed="rId3"/>
          <a:stretch>
            <a:fillRect/>
          </a:stretch>
        </p:blipFill>
        <p:spPr>
          <a:xfrm>
            <a:off x="8061377" y="3533354"/>
            <a:ext cx="3639627" cy="2938527"/>
          </a:xfrm>
          <a:prstGeom prst="rect">
            <a:avLst/>
          </a:prstGeom>
        </p:spPr>
      </p:pic>
    </p:spTree>
    <p:extLst>
      <p:ext uri="{BB962C8B-B14F-4D97-AF65-F5344CB8AC3E}">
        <p14:creationId xmlns:p14="http://schemas.microsoft.com/office/powerpoint/2010/main" val="758642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Anatomy of the lymphatics</a:t>
            </a:r>
          </a:p>
        </p:txBody>
      </p:sp>
      <p:sp>
        <p:nvSpPr>
          <p:cNvPr id="3" name="Footer Placeholder 2"/>
          <p:cNvSpPr>
            <a:spLocks noGrp="1"/>
          </p:cNvSpPr>
          <p:nvPr>
            <p:ph type="ftr" sz="quarter" idx="11"/>
          </p:nvPr>
        </p:nvSpPr>
        <p:spPr/>
        <p:txBody>
          <a:bodyPr/>
          <a:lstStyle/>
          <a:p>
            <a:r>
              <a:rPr lang="en-IE"/>
              <a:t>hse</a:t>
            </a:r>
          </a:p>
        </p:txBody>
      </p:sp>
      <p:pic>
        <p:nvPicPr>
          <p:cNvPr id="6" name="Content Placeholder 5"/>
          <p:cNvPicPr>
            <a:picLocks noGrp="1" noChangeAspect="1"/>
          </p:cNvPicPr>
          <p:nvPr>
            <p:ph sz="half" idx="1"/>
          </p:nvPr>
        </p:nvPicPr>
        <p:blipFill rotWithShape="1">
          <a:blip r:embed="rId2"/>
          <a:srcRect b="7698"/>
          <a:stretch/>
        </p:blipFill>
        <p:spPr>
          <a:xfrm>
            <a:off x="4256295" y="1460371"/>
            <a:ext cx="4294318" cy="4717145"/>
          </a:xfrm>
          <a:prstGeom prst="rect">
            <a:avLst/>
          </a:prstGeom>
        </p:spPr>
      </p:pic>
    </p:spTree>
    <p:extLst>
      <p:ext uri="{BB962C8B-B14F-4D97-AF65-F5344CB8AC3E}">
        <p14:creationId xmlns:p14="http://schemas.microsoft.com/office/powerpoint/2010/main" val="2828785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IE" dirty="0"/>
          </a:p>
        </p:txBody>
      </p:sp>
      <p:sp>
        <p:nvSpPr>
          <p:cNvPr id="3" name="Text Placeholder 2"/>
          <p:cNvSpPr>
            <a:spLocks noGrp="1"/>
          </p:cNvSpPr>
          <p:nvPr>
            <p:ph type="body" sz="quarter" idx="11"/>
          </p:nvPr>
        </p:nvSpPr>
        <p:spPr/>
        <p:txBody>
          <a:bodyPr>
            <a:normAutofit lnSpcReduction="10000"/>
          </a:bodyPr>
          <a:lstStyle/>
          <a:p>
            <a:r>
              <a:rPr lang="en-IE" dirty="0"/>
              <a:t>Collection of interstitial fluid by small lymphatic filaments</a:t>
            </a:r>
          </a:p>
        </p:txBody>
      </p:sp>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6362" y="1825625"/>
            <a:ext cx="41052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6106983" y="1825625"/>
            <a:ext cx="5352752" cy="4029805"/>
          </a:xfrm>
          <a:prstGeom prst="rect">
            <a:avLst/>
          </a:prstGeom>
        </p:spPr>
      </p:pic>
    </p:spTree>
    <p:extLst>
      <p:ext uri="{BB962C8B-B14F-4D97-AF65-F5344CB8AC3E}">
        <p14:creationId xmlns:p14="http://schemas.microsoft.com/office/powerpoint/2010/main" val="541024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070517" y="1984917"/>
            <a:ext cx="10203365" cy="4000246"/>
          </a:xfrm>
        </p:spPr>
        <p:txBody>
          <a:bodyPr>
            <a:normAutofit fontScale="92500" lnSpcReduction="20000"/>
          </a:bodyPr>
          <a:lstStyle/>
          <a:p>
            <a:pPr marL="0" indent="0">
              <a:buNone/>
            </a:pPr>
            <a:r>
              <a:rPr lang="en-IE" dirty="0"/>
              <a:t>Lymph nodes are filtering stations of the lymphatic system. There are about 600-700 lymph nodes in the body which appear as chains or groups along the lymph vessels</a:t>
            </a:r>
          </a:p>
          <a:p>
            <a:endParaRPr lang="en-IE" dirty="0"/>
          </a:p>
          <a:p>
            <a:pPr marL="0" indent="0">
              <a:buNone/>
            </a:pPr>
            <a:r>
              <a:rPr lang="en-IE" b="1" dirty="0"/>
              <a:t>Functions:</a:t>
            </a:r>
          </a:p>
          <a:p>
            <a:r>
              <a:rPr lang="en-IE" dirty="0"/>
              <a:t>Filtration (filters out harmful substances)</a:t>
            </a:r>
          </a:p>
          <a:p>
            <a:r>
              <a:rPr lang="en-IE" dirty="0"/>
              <a:t>Concentration, (removes water)</a:t>
            </a:r>
          </a:p>
          <a:p>
            <a:r>
              <a:rPr lang="en-IE" dirty="0"/>
              <a:t>Activation of immune system, (T and B lymphocytes)</a:t>
            </a:r>
          </a:p>
          <a:p>
            <a:endParaRPr lang="en-IE" dirty="0"/>
          </a:p>
        </p:txBody>
      </p:sp>
      <p:sp>
        <p:nvSpPr>
          <p:cNvPr id="3" name="Text Placeholder 2"/>
          <p:cNvSpPr>
            <a:spLocks noGrp="1"/>
          </p:cNvSpPr>
          <p:nvPr>
            <p:ph type="body" sz="quarter" idx="11"/>
          </p:nvPr>
        </p:nvSpPr>
        <p:spPr/>
        <p:txBody>
          <a:bodyPr/>
          <a:lstStyle/>
          <a:p>
            <a:r>
              <a:rPr lang="en-IE" dirty="0"/>
              <a:t>Lymph nodes</a:t>
            </a:r>
          </a:p>
        </p:txBody>
      </p:sp>
    </p:spTree>
    <p:extLst>
      <p:ext uri="{BB962C8B-B14F-4D97-AF65-F5344CB8AC3E}">
        <p14:creationId xmlns:p14="http://schemas.microsoft.com/office/powerpoint/2010/main" val="2081631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6367" y="1108453"/>
            <a:ext cx="7847146" cy="5266222"/>
          </a:xfrm>
          <a:prstGeom prst="rect">
            <a:avLst/>
          </a:prstGeom>
        </p:spPr>
      </p:pic>
      <p:sp>
        <p:nvSpPr>
          <p:cNvPr id="3" name="Text Placeholder 2"/>
          <p:cNvSpPr>
            <a:spLocks noGrp="1"/>
          </p:cNvSpPr>
          <p:nvPr>
            <p:ph type="body" sz="quarter" idx="11"/>
          </p:nvPr>
        </p:nvSpPr>
        <p:spPr/>
        <p:txBody>
          <a:bodyPr/>
          <a:lstStyle/>
          <a:p>
            <a:r>
              <a:rPr lang="en-IE" dirty="0"/>
              <a:t>Lymph node</a:t>
            </a:r>
          </a:p>
        </p:txBody>
      </p:sp>
    </p:spTree>
    <p:extLst>
      <p:ext uri="{BB962C8B-B14F-4D97-AF65-F5344CB8AC3E}">
        <p14:creationId xmlns:p14="http://schemas.microsoft.com/office/powerpoint/2010/main" val="3893002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lIns="0" tIns="0" rIns="0" bIns="0" anchor="t" anchorCtr="0"/>
      <a:lstStyle>
        <a:defPPr algn="l">
          <a:defRPr sz="2400" b="1" dirty="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9364</TotalTime>
  <Words>2544</Words>
  <Application>Microsoft Office PowerPoint</Application>
  <PresentationFormat>Custom</PresentationFormat>
  <Paragraphs>330</Paragraphs>
  <Slides>49</Slides>
  <Notes>21</Notes>
  <HiddenSlides>0</HiddenSlides>
  <MMClips>0</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Office Theme</vt:lpstr>
      <vt:lpstr>1_Office Theme</vt:lpstr>
      <vt:lpstr>PowerPoint Presentation</vt:lpstr>
      <vt:lpstr>PowerPoint Presentation</vt:lpstr>
      <vt:lpstr>PowerPoint Presentation</vt:lpstr>
      <vt:lpstr>PowerPoint Presentation</vt:lpstr>
      <vt:lpstr>PowerPoint Presentation</vt:lpstr>
      <vt:lpstr>Anatomy of the lymphatics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 Morris</dc:creator>
  <cp:lastModifiedBy>Admin</cp:lastModifiedBy>
  <cp:revision>83</cp:revision>
  <dcterms:created xsi:type="dcterms:W3CDTF">2023-07-12T18:26:07Z</dcterms:created>
  <dcterms:modified xsi:type="dcterms:W3CDTF">2024-09-23T11:20:39Z</dcterms:modified>
</cp:coreProperties>
</file>