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8" r:id="rId2"/>
    <p:sldId id="270" r:id="rId3"/>
    <p:sldId id="285" r:id="rId4"/>
    <p:sldId id="272" r:id="rId5"/>
    <p:sldId id="284" r:id="rId6"/>
    <p:sldId id="273" r:id="rId7"/>
    <p:sldId id="274" r:id="rId8"/>
    <p:sldId id="275" r:id="rId9"/>
    <p:sldId id="276" r:id="rId10"/>
    <p:sldId id="277" r:id="rId11"/>
    <p:sldId id="278" r:id="rId12"/>
    <p:sldId id="279" r:id="rId13"/>
    <p:sldId id="28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A4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94660"/>
  </p:normalViewPr>
  <p:slideViewPr>
    <p:cSldViewPr snapToGrid="0">
      <p:cViewPr varScale="1">
        <p:scale>
          <a:sx n="123" d="100"/>
          <a:sy n="123" d="100"/>
        </p:scale>
        <p:origin x="114" y="18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7D0E5C-BECF-499A-872A-F6B6AA84BB39}" type="datetimeFigureOut">
              <a:rPr lang="en-IE" smtClean="0"/>
              <a:t>03/10/2022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83CB99-0CB8-489D-AA97-1D263B8DD586}" type="slidenum">
              <a:rPr lang="en-IE" smtClean="0"/>
              <a:t>‹#›</a:t>
            </a:fld>
            <a:endParaRPr lang="en-IE"/>
          </a:p>
        </p:txBody>
      </p:sp>
    </p:spTree>
    <p:extLst>
      <p:ext uri="{BB962C8B-B14F-4D97-AF65-F5344CB8AC3E}">
        <p14:creationId xmlns:p14="http://schemas.microsoft.com/office/powerpoint/2010/main" val="4085887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50027C63-A927-B647-8AFD-696B33AF9FDF}" type="slidenum">
              <a:rPr lang="en-US" smtClean="0"/>
              <a:pPr/>
              <a:t>3</a:t>
            </a:fld>
            <a:endParaRPr lang="en-US"/>
          </a:p>
        </p:txBody>
      </p:sp>
    </p:spTree>
    <p:extLst>
      <p:ext uri="{BB962C8B-B14F-4D97-AF65-F5344CB8AC3E}">
        <p14:creationId xmlns:p14="http://schemas.microsoft.com/office/powerpoint/2010/main" val="1394562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50027C63-A927-B647-8AFD-696B33AF9FDF}" type="slidenum">
              <a:rPr lang="en-US" smtClean="0"/>
              <a:pPr/>
              <a:t>4</a:t>
            </a:fld>
            <a:endParaRPr lang="en-US"/>
          </a:p>
        </p:txBody>
      </p:sp>
    </p:spTree>
    <p:extLst>
      <p:ext uri="{BB962C8B-B14F-4D97-AF65-F5344CB8AC3E}">
        <p14:creationId xmlns:p14="http://schemas.microsoft.com/office/powerpoint/2010/main" val="1797073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50027C63-A927-B647-8AFD-696B33AF9FDF}" type="slidenum">
              <a:rPr lang="en-US" smtClean="0"/>
              <a:pPr/>
              <a:t>6</a:t>
            </a:fld>
            <a:endParaRPr lang="en-US"/>
          </a:p>
        </p:txBody>
      </p:sp>
    </p:spTree>
    <p:extLst>
      <p:ext uri="{BB962C8B-B14F-4D97-AF65-F5344CB8AC3E}">
        <p14:creationId xmlns:p14="http://schemas.microsoft.com/office/powerpoint/2010/main" val="3938155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0027C63-A927-B647-8AFD-696B33AF9FDF}" type="slidenum">
              <a:rPr lang="en-US" smtClean="0"/>
              <a:pPr/>
              <a:t>8</a:t>
            </a:fld>
            <a:endParaRPr lang="en-US"/>
          </a:p>
        </p:txBody>
      </p:sp>
    </p:spTree>
    <p:extLst>
      <p:ext uri="{BB962C8B-B14F-4D97-AF65-F5344CB8AC3E}">
        <p14:creationId xmlns:p14="http://schemas.microsoft.com/office/powerpoint/2010/main" val="311717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0027C63-A927-B647-8AFD-696B33AF9FDF}" type="slidenum">
              <a:rPr lang="en-US" smtClean="0"/>
              <a:pPr/>
              <a:t>9</a:t>
            </a:fld>
            <a:endParaRPr lang="en-US"/>
          </a:p>
        </p:txBody>
      </p:sp>
    </p:spTree>
    <p:extLst>
      <p:ext uri="{BB962C8B-B14F-4D97-AF65-F5344CB8AC3E}">
        <p14:creationId xmlns:p14="http://schemas.microsoft.com/office/powerpoint/2010/main" val="36892694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1.xml"/><Relationship Id="rId5" Type="http://schemas.openxmlformats.org/officeDocument/2006/relationships/image" Target="../media/image11.jpeg"/><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3274" y="5261793"/>
            <a:ext cx="3217007" cy="1251672"/>
          </a:xfrm>
          <a:prstGeom prst="rect">
            <a:avLst/>
          </a:prstGeom>
        </p:spPr>
      </p:pic>
    </p:spTree>
    <p:extLst>
      <p:ext uri="{BB962C8B-B14F-4D97-AF65-F5344CB8AC3E}">
        <p14:creationId xmlns:p14="http://schemas.microsoft.com/office/powerpoint/2010/main" val="2428663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Divider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0A81F90-3942-8D40-ACDA-D61AB99231DC}"/>
              </a:ext>
            </a:extLst>
          </p:cNvPr>
          <p:cNvPicPr>
            <a:picLocks noChangeAspect="1"/>
          </p:cNvPicPr>
          <p:nvPr userDrawn="1"/>
        </p:nvPicPr>
        <p:blipFill>
          <a:blip r:embed="rId3"/>
          <a:stretch>
            <a:fillRect/>
          </a:stretch>
        </p:blipFill>
        <p:spPr>
          <a:xfrm>
            <a:off x="384001" y="384002"/>
            <a:ext cx="816000" cy="628721"/>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2270" y="5887869"/>
            <a:ext cx="1626128" cy="633073"/>
          </a:xfrm>
          <a:prstGeom prst="rect">
            <a:avLst/>
          </a:prstGeom>
        </p:spPr>
      </p:pic>
    </p:spTree>
    <p:extLst>
      <p:ext uri="{BB962C8B-B14F-4D97-AF65-F5344CB8AC3E}">
        <p14:creationId xmlns:p14="http://schemas.microsoft.com/office/powerpoint/2010/main" val="4130369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ntent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5790A114-7202-C04D-B2ED-13180DF9F6CB}"/>
              </a:ext>
            </a:extLst>
          </p:cNvPr>
          <p:cNvSpPr txBox="1">
            <a:spLocks/>
          </p:cNvSpPr>
          <p:nvPr userDrawn="1"/>
        </p:nvSpPr>
        <p:spPr>
          <a:xfrm>
            <a:off x="1632000" y="432001"/>
            <a:ext cx="10515600" cy="750255"/>
          </a:xfrm>
          <a:prstGeom prst="rect">
            <a:avLst/>
          </a:prstGeom>
        </p:spPr>
        <p:txBody>
          <a:bodyPr lIns="0" tIns="0" rIns="0" bIns="0" anchor="t" anchorCtr="0"/>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3200" b="1"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2270" y="5888059"/>
            <a:ext cx="1626128" cy="632693"/>
          </a:xfrm>
          <a:prstGeom prst="rect">
            <a:avLst/>
          </a:prstGeom>
        </p:spPr>
      </p:pic>
    </p:spTree>
    <p:extLst>
      <p:ext uri="{BB962C8B-B14F-4D97-AF65-F5344CB8AC3E}">
        <p14:creationId xmlns:p14="http://schemas.microsoft.com/office/powerpoint/2010/main" val="3037807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Content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5790A114-7202-C04D-B2ED-13180DF9F6CB}"/>
              </a:ext>
            </a:extLst>
          </p:cNvPr>
          <p:cNvSpPr txBox="1">
            <a:spLocks/>
          </p:cNvSpPr>
          <p:nvPr userDrawn="1"/>
        </p:nvSpPr>
        <p:spPr>
          <a:xfrm>
            <a:off x="1632000" y="432001"/>
            <a:ext cx="10515600" cy="750255"/>
          </a:xfrm>
          <a:prstGeom prst="rect">
            <a:avLst/>
          </a:prstGeom>
        </p:spPr>
        <p:txBody>
          <a:bodyPr lIns="0" tIns="0" rIns="0" bIns="0" anchor="t" anchorCtr="0"/>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3200" b="1"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2270" y="5888059"/>
            <a:ext cx="1626128" cy="632693"/>
          </a:xfrm>
          <a:prstGeom prst="rect">
            <a:avLst/>
          </a:prstGeom>
        </p:spPr>
      </p:pic>
    </p:spTree>
    <p:extLst>
      <p:ext uri="{BB962C8B-B14F-4D97-AF65-F5344CB8AC3E}">
        <p14:creationId xmlns:p14="http://schemas.microsoft.com/office/powerpoint/2010/main" val="4072608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Internal Slides">
    <p:spTree>
      <p:nvGrpSpPr>
        <p:cNvPr id="1" name=""/>
        <p:cNvGrpSpPr/>
        <p:nvPr/>
      </p:nvGrpSpPr>
      <p:grpSpPr>
        <a:xfrm>
          <a:off x="0" y="0"/>
          <a:ext cx="0" cy="0"/>
          <a:chOff x="0" y="0"/>
          <a:chExt cx="0" cy="0"/>
        </a:xfrm>
      </p:grpSpPr>
      <p:sp>
        <p:nvSpPr>
          <p:cNvPr id="11" name="Rectangle 10"/>
          <p:cNvSpPr/>
          <p:nvPr userDrawn="1"/>
        </p:nvSpPr>
        <p:spPr>
          <a:xfrm>
            <a:off x="0" y="-1"/>
            <a:ext cx="12192000" cy="336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spcCol="0" rtlCol="0" anchor="ctr"/>
          <a:lstStyle/>
          <a:p>
            <a:pPr algn="ctr"/>
            <a:endParaRPr lang="en-US" sz="2400"/>
          </a:p>
        </p:txBody>
      </p:sp>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23510" r="23046"/>
          <a:stretch/>
        </p:blipFill>
        <p:spPr>
          <a:xfrm>
            <a:off x="3" y="6152518"/>
            <a:ext cx="12192000" cy="705481"/>
          </a:xfrm>
          <a:prstGeom prst="rect">
            <a:avLst/>
          </a:prstGeom>
        </p:spPr>
      </p:pic>
      <p:pic>
        <p:nvPicPr>
          <p:cNvPr id="4" name="Picture 3"/>
          <p:cNvPicPr>
            <a:picLocks noChangeAspect="1"/>
          </p:cNvPicPr>
          <p:nvPr userDrawn="1"/>
        </p:nvPicPr>
        <p:blipFill rotWithShape="1">
          <a:blip r:embed="rId4" cstate="print">
            <a:extLst>
              <a:ext uri="{28A0092B-C50C-407E-A947-70E740481C1C}">
                <a14:useLocalDpi xmlns:a14="http://schemas.microsoft.com/office/drawing/2010/main" val="0"/>
              </a:ext>
            </a:extLst>
          </a:blip>
          <a:srcRect l="29536" r="21722" b="29594"/>
          <a:stretch/>
        </p:blipFill>
        <p:spPr>
          <a:xfrm>
            <a:off x="95154" y="6237297"/>
            <a:ext cx="735619" cy="535921"/>
          </a:xfrm>
          <a:prstGeom prst="rect">
            <a:avLst/>
          </a:prstGeom>
        </p:spPr>
      </p:pic>
      <p:pic>
        <p:nvPicPr>
          <p:cNvPr id="6" name="Picture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4895" y="372207"/>
            <a:ext cx="1238483" cy="1026095"/>
          </a:xfrm>
          <a:prstGeom prst="rect">
            <a:avLst/>
          </a:prstGeom>
        </p:spPr>
      </p:pic>
    </p:spTree>
    <p:custDataLst>
      <p:tags r:id="rId1"/>
    </p:custDataLst>
    <p:extLst>
      <p:ext uri="{BB962C8B-B14F-4D97-AF65-F5344CB8AC3E}">
        <p14:creationId xmlns:p14="http://schemas.microsoft.com/office/powerpoint/2010/main" val="28774668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ontent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5790A114-7202-C04D-B2ED-13180DF9F6CB}"/>
              </a:ext>
            </a:extLst>
          </p:cNvPr>
          <p:cNvSpPr txBox="1">
            <a:spLocks/>
          </p:cNvSpPr>
          <p:nvPr userDrawn="1"/>
        </p:nvSpPr>
        <p:spPr>
          <a:xfrm>
            <a:off x="1632000" y="432001"/>
            <a:ext cx="10515600" cy="750255"/>
          </a:xfrm>
          <a:prstGeom prst="rect">
            <a:avLst/>
          </a:prstGeom>
        </p:spPr>
        <p:txBody>
          <a:bodyPr lIns="0" tIns="0" rIns="0" bIns="0" anchor="t" anchorCtr="0"/>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3200" b="1"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2270" y="5888059"/>
            <a:ext cx="1626128" cy="632693"/>
          </a:xfrm>
          <a:prstGeom prst="rect">
            <a:avLst/>
          </a:prstGeom>
        </p:spPr>
      </p:pic>
    </p:spTree>
    <p:extLst>
      <p:ext uri="{BB962C8B-B14F-4D97-AF65-F5344CB8AC3E}">
        <p14:creationId xmlns:p14="http://schemas.microsoft.com/office/powerpoint/2010/main" val="1350789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Inner Slide">
    <p:spTree>
      <p:nvGrpSpPr>
        <p:cNvPr id="1" name=""/>
        <p:cNvGrpSpPr/>
        <p:nvPr/>
      </p:nvGrpSpPr>
      <p:grpSpPr>
        <a:xfrm>
          <a:off x="0" y="0"/>
          <a:ext cx="0" cy="0"/>
          <a:chOff x="0" y="0"/>
          <a:chExt cx="0" cy="0"/>
        </a:xfrm>
      </p:grpSpPr>
      <p:sp>
        <p:nvSpPr>
          <p:cNvPr id="7" name="Rectangle 6"/>
          <p:cNvSpPr/>
          <p:nvPr userDrawn="1"/>
        </p:nvSpPr>
        <p:spPr>
          <a:xfrm>
            <a:off x="0" y="-1"/>
            <a:ext cx="12192000" cy="336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spcCol="0" rtlCol="0" anchor="ctr"/>
          <a:lstStyle/>
          <a:p>
            <a:pPr algn="ctr"/>
            <a:endParaRPr lang="en-US" sz="240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12050" y="6388416"/>
            <a:ext cx="2167905" cy="420729"/>
          </a:xfrm>
          <a:prstGeom prst="rect">
            <a:avLst/>
          </a:prstGeom>
        </p:spPr>
      </p:pic>
    </p:spTree>
    <p:custDataLst>
      <p:tags r:id="rId1"/>
    </p:custDataLst>
    <p:extLst>
      <p:ext uri="{BB962C8B-B14F-4D97-AF65-F5344CB8AC3E}">
        <p14:creationId xmlns:p14="http://schemas.microsoft.com/office/powerpoint/2010/main" val="36867106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45">
          <p15:clr>
            <a:srgbClr val="FBAE40"/>
          </p15:clr>
        </p15:guide>
        <p15:guide id="2" pos="557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ntent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5790A114-7202-C04D-B2ED-13180DF9F6CB}"/>
              </a:ext>
            </a:extLst>
          </p:cNvPr>
          <p:cNvSpPr txBox="1">
            <a:spLocks/>
          </p:cNvSpPr>
          <p:nvPr userDrawn="1"/>
        </p:nvSpPr>
        <p:spPr>
          <a:xfrm>
            <a:off x="1632000" y="432001"/>
            <a:ext cx="10515600" cy="750255"/>
          </a:xfrm>
          <a:prstGeom prst="rect">
            <a:avLst/>
          </a:prstGeom>
        </p:spPr>
        <p:txBody>
          <a:bodyPr lIns="0" tIns="0" rIns="0" bIns="0" anchor="t" anchorCtr="0"/>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3200" b="1"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2270" y="5888059"/>
            <a:ext cx="1626128" cy="632693"/>
          </a:xfrm>
          <a:prstGeom prst="rect">
            <a:avLst/>
          </a:prstGeom>
        </p:spPr>
      </p:pic>
    </p:spTree>
    <p:extLst>
      <p:ext uri="{BB962C8B-B14F-4D97-AF65-F5344CB8AC3E}">
        <p14:creationId xmlns:p14="http://schemas.microsoft.com/office/powerpoint/2010/main" val="702031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0A8EF-3394-486C-A750-F46826AE3249}" type="datetimeFigureOut">
              <a:rPr lang="en-IE" smtClean="0"/>
              <a:t>03/10/2022</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3DE4CA-B9F6-46B6-A858-FAECF729E71C}" type="slidenum">
              <a:rPr lang="en-IE" smtClean="0"/>
              <a:t>‹#›</a:t>
            </a:fld>
            <a:endParaRPr lang="en-IE"/>
          </a:p>
        </p:txBody>
      </p:sp>
    </p:spTree>
    <p:extLst>
      <p:ext uri="{BB962C8B-B14F-4D97-AF65-F5344CB8AC3E}">
        <p14:creationId xmlns:p14="http://schemas.microsoft.com/office/powerpoint/2010/main" val="836175724"/>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62" r:id="rId4"/>
    <p:sldLayoutId id="2147483664" r:id="rId5"/>
    <p:sldLayoutId id="2147483667" r:id="rId6"/>
    <p:sldLayoutId id="2147483665" r:id="rId7"/>
    <p:sldLayoutId id="2147483666"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jpeg"/><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hyperlink" Target="http://www.youmatter.ie/" TargetMode="Externa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8477B3B0-DF6B-1C48-BFE4-FC8E783CC637}"/>
              </a:ext>
            </a:extLst>
          </p:cNvPr>
          <p:cNvSpPr txBox="1">
            <a:spLocks/>
          </p:cNvSpPr>
          <p:nvPr/>
        </p:nvSpPr>
        <p:spPr>
          <a:xfrm>
            <a:off x="1147221" y="2786999"/>
            <a:ext cx="5632402" cy="2250579"/>
          </a:xfrm>
          <a:prstGeom prst="rect">
            <a:avLst/>
          </a:prstGeom>
        </p:spPr>
        <p:txBody>
          <a:bodyPr lIns="0" tIns="0" rIns="0" bIns="0"/>
          <a:lstStyle>
            <a:lvl1pPr marL="0" indent="0" algn="l" defTabSz="685800" rtl="0" eaLnBrk="1" latinLnBrk="0" hangingPunct="1">
              <a:lnSpc>
                <a:spcPct val="90000"/>
              </a:lnSpc>
              <a:spcBef>
                <a:spcPts val="750"/>
              </a:spcBef>
              <a:buFont typeface="Arial" panose="020B0604020202020204" pitchFamily="34" charset="0"/>
              <a:buNone/>
              <a:defRPr sz="4600" kern="1200">
                <a:solidFill>
                  <a:schemeClr val="bg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dirty="0">
                <a:latin typeface="Arial"/>
                <a:cs typeface="Arial"/>
              </a:rPr>
              <a:t>NGO strategy implementation monitoring report – </a:t>
            </a:r>
            <a:r>
              <a:rPr lang="en-US" sz="2800" dirty="0" smtClean="0">
                <a:latin typeface="Arial"/>
                <a:cs typeface="Arial"/>
              </a:rPr>
              <a:t>Q2 </a:t>
            </a:r>
            <a:r>
              <a:rPr lang="en-US" sz="2800" dirty="0">
                <a:latin typeface="Arial"/>
                <a:cs typeface="Arial"/>
              </a:rPr>
              <a:t>2022</a:t>
            </a:r>
          </a:p>
          <a:p>
            <a:r>
              <a:rPr lang="en-US" sz="1600" b="1" dirty="0" smtClean="0">
                <a:latin typeface="Arial"/>
                <a:cs typeface="Arial"/>
              </a:rPr>
              <a:t>HSE </a:t>
            </a:r>
            <a:r>
              <a:rPr lang="en-US" sz="1600" b="1" dirty="0">
                <a:latin typeface="Arial"/>
                <a:cs typeface="Arial"/>
              </a:rPr>
              <a:t>National Office for Suicide Prevention</a:t>
            </a:r>
          </a:p>
        </p:txBody>
      </p:sp>
    </p:spTree>
    <p:extLst>
      <p:ext uri="{BB962C8B-B14F-4D97-AF65-F5344CB8AC3E}">
        <p14:creationId xmlns:p14="http://schemas.microsoft.com/office/powerpoint/2010/main" val="1427161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07890" y="498991"/>
            <a:ext cx="4559261" cy="461665"/>
          </a:xfrm>
          <a:prstGeom prst="rect">
            <a:avLst/>
          </a:prstGeom>
          <a:noFill/>
        </p:spPr>
        <p:txBody>
          <a:bodyPr wrap="none" rtlCol="0">
            <a:spAutoFit/>
          </a:bodyPr>
          <a:lstStyle/>
          <a:p>
            <a:r>
              <a:rPr lang="en-US" sz="2400" b="1" dirty="0">
                <a:solidFill>
                  <a:schemeClr val="accent1"/>
                </a:solidFill>
              </a:rPr>
              <a:t>Goal 5: High quality </a:t>
            </a:r>
            <a:r>
              <a:rPr lang="en-US" sz="2400" b="1" dirty="0" smtClean="0">
                <a:solidFill>
                  <a:schemeClr val="accent1"/>
                </a:solidFill>
              </a:rPr>
              <a:t>services </a:t>
            </a:r>
            <a:endParaRPr lang="en-US" sz="2400" b="1" dirty="0">
              <a:solidFill>
                <a:schemeClr val="accent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216241871"/>
              </p:ext>
            </p:extLst>
          </p:nvPr>
        </p:nvGraphicFramePr>
        <p:xfrm>
          <a:off x="547203" y="1345917"/>
          <a:ext cx="11240605" cy="4438657"/>
        </p:xfrm>
        <a:graphic>
          <a:graphicData uri="http://schemas.openxmlformats.org/drawingml/2006/table">
            <a:tbl>
              <a:tblPr firstRow="1" bandRow="1">
                <a:tableStyleId>{5C22544A-7EE6-4342-B048-85BDC9FD1C3A}</a:tableStyleId>
              </a:tblPr>
              <a:tblGrid>
                <a:gridCol w="11240605">
                  <a:extLst>
                    <a:ext uri="{9D8B030D-6E8A-4147-A177-3AD203B41FA5}">
                      <a16:colId xmlns:a16="http://schemas.microsoft.com/office/drawing/2014/main" val="20003"/>
                    </a:ext>
                  </a:extLst>
                </a:gridCol>
              </a:tblGrid>
              <a:tr h="503819">
                <a:tc>
                  <a:txBody>
                    <a:bodyPr/>
                    <a:lstStyle/>
                    <a:p>
                      <a:pPr algn="ctr"/>
                      <a:r>
                        <a:rPr lang="en-IE" sz="1600" dirty="0" smtClean="0"/>
                        <a:t>5.4 Best</a:t>
                      </a:r>
                      <a:r>
                        <a:rPr lang="en-IE" sz="1600" baseline="0" dirty="0" smtClean="0"/>
                        <a:t> practice among Practitioners</a:t>
                      </a:r>
                      <a:endParaRPr lang="en-IE" sz="1600" dirty="0"/>
                    </a:p>
                  </a:txBody>
                  <a:tcPr marL="121920" marR="121920" marT="60960" marB="60960"/>
                </a:tc>
                <a:extLst>
                  <a:ext uri="{0D108BD9-81ED-4DB2-BD59-A6C34878D82A}">
                    <a16:rowId xmlns:a16="http://schemas.microsoft.com/office/drawing/2014/main" val="10000"/>
                  </a:ext>
                </a:extLst>
              </a:tr>
              <a:tr h="3934838">
                <a:tc>
                  <a:txBody>
                    <a:bodyPr/>
                    <a:lstStyle/>
                    <a:p>
                      <a:pPr marL="171450" indent="-171450">
                        <a:buFont typeface="Arial" panose="020B0604020202020204" pitchFamily="34" charset="0"/>
                        <a:buChar char="•"/>
                      </a:pPr>
                      <a:r>
                        <a:rPr lang="en-IE" sz="1300" b="1" i="0" baseline="0" dirty="0" smtClean="0">
                          <a:solidFill>
                            <a:schemeClr val="tx1"/>
                          </a:solidFill>
                          <a:latin typeface="Calibri" panose="020F0502020204030204" pitchFamily="34" charset="0"/>
                          <a:cs typeface="Calibri" panose="020F0502020204030204" pitchFamily="34" charset="0"/>
                        </a:rPr>
                        <a:t>MHFI</a:t>
                      </a:r>
                      <a:r>
                        <a:rPr lang="en-IE" sz="1300" i="0" baseline="0" dirty="0" smtClean="0">
                          <a:solidFill>
                            <a:schemeClr val="tx1"/>
                          </a:solidFill>
                          <a:latin typeface="Calibri" panose="020F0502020204030204" pitchFamily="34" charset="0"/>
                          <a:cs typeface="Calibri" panose="020F0502020204030204" pitchFamily="34" charset="0"/>
                        </a:rPr>
                        <a:t> continues to progress its </a:t>
                      </a:r>
                      <a:r>
                        <a:rPr lang="en-IE" sz="1300" b="1" i="0" baseline="0" dirty="0" smtClean="0">
                          <a:solidFill>
                            <a:schemeClr val="tx1"/>
                          </a:solidFill>
                          <a:latin typeface="Calibri" panose="020F0502020204030204" pitchFamily="34" charset="0"/>
                          <a:cs typeface="Calibri" panose="020F0502020204030204" pitchFamily="34" charset="0"/>
                        </a:rPr>
                        <a:t>CAIRDE project</a:t>
                      </a:r>
                      <a:r>
                        <a:rPr lang="en-IE" sz="1300" i="0" baseline="0" dirty="0" smtClean="0">
                          <a:solidFill>
                            <a:schemeClr val="tx1"/>
                          </a:solidFill>
                          <a:latin typeface="Calibri" panose="020F0502020204030204" pitchFamily="34" charset="0"/>
                          <a:cs typeface="Calibri" panose="020F0502020204030204" pitchFamily="34" charset="0"/>
                        </a:rPr>
                        <a:t>, which aims to reduce male suicide in the construction sector. In Q2 developments included:</a:t>
                      </a:r>
                    </a:p>
                    <a:p>
                      <a:pPr marL="285750" indent="-285750">
                        <a:buFont typeface="Courier New" panose="02070309020205020404" pitchFamily="49" charset="0"/>
                        <a:buChar char="o"/>
                      </a:pPr>
                      <a:r>
                        <a:rPr lang="en-IE" sz="1300" i="0" baseline="0" dirty="0" smtClean="0">
                          <a:solidFill>
                            <a:schemeClr val="tx1"/>
                          </a:solidFill>
                          <a:latin typeface="Calibri" panose="020F0502020204030204" pitchFamily="34" charset="0"/>
                          <a:cs typeface="Calibri" panose="020F0502020204030204" pitchFamily="34" charset="0"/>
                        </a:rPr>
                        <a:t>Securing a PhD Scholar grant from the Irish Research Council (under their Employment-Based Postgraduate Programme) to focus on the development of the universal suicide awareness resource materials.</a:t>
                      </a:r>
                    </a:p>
                    <a:p>
                      <a:pPr marL="285750" indent="-285750">
                        <a:buFont typeface="Courier New" panose="02070309020205020404" pitchFamily="49" charset="0"/>
                        <a:buChar char="o"/>
                      </a:pPr>
                      <a:r>
                        <a:rPr lang="en-IE" sz="1300" i="0" baseline="0" dirty="0" smtClean="0">
                          <a:solidFill>
                            <a:schemeClr val="tx1"/>
                          </a:solidFill>
                          <a:latin typeface="Calibri" panose="020F0502020204030204" pitchFamily="34" charset="0"/>
                          <a:cs typeface="Calibri" panose="020F0502020204030204" pitchFamily="34" charset="0"/>
                        </a:rPr>
                        <a:t>Conducting research on 27 new construction sites - using materials translated into the main languages spoken (i.e. English, Polish, Romanian, Latvian, Lithuanian and Brazilian Portuguese).</a:t>
                      </a:r>
                    </a:p>
                    <a:p>
                      <a:pPr marL="285750" indent="-285750">
                        <a:buFont typeface="Courier New" panose="02070309020205020404" pitchFamily="49" charset="0"/>
                        <a:buChar char="o"/>
                      </a:pPr>
                      <a:r>
                        <a:rPr lang="en-IE" sz="1300" i="0" baseline="0" dirty="0" smtClean="0">
                          <a:solidFill>
                            <a:schemeClr val="tx1"/>
                          </a:solidFill>
                          <a:latin typeface="Calibri" panose="020F0502020204030204" pitchFamily="34" charset="0"/>
                          <a:cs typeface="Calibri" panose="020F0502020204030204" pitchFamily="34" charset="0"/>
                        </a:rPr>
                        <a:t>Received 519 completed questionnaires (in addition to the 615 from Q1) the focus of which was on their personal circumstances in relation to the construction sector, as well as their experience of anxiety, depression and suicidal behaviour (using validated scales).</a:t>
                      </a:r>
                    </a:p>
                    <a:p>
                      <a:pPr marL="285750" indent="-285750">
                        <a:buFont typeface="Courier New" panose="02070309020205020404" pitchFamily="49" charset="0"/>
                        <a:buChar char="o"/>
                      </a:pPr>
                      <a:r>
                        <a:rPr lang="en-IE" sz="1300" i="0" baseline="0" dirty="0" smtClean="0">
                          <a:solidFill>
                            <a:schemeClr val="tx1"/>
                          </a:solidFill>
                          <a:latin typeface="Calibri" panose="020F0502020204030204" pitchFamily="34" charset="0"/>
                          <a:cs typeface="Calibri" panose="020F0502020204030204" pitchFamily="34" charset="0"/>
                        </a:rPr>
                        <a:t>Starting the process of inputting data and identification of key emerging trends </a:t>
                      </a:r>
                    </a:p>
                    <a:p>
                      <a:pPr marL="285750" indent="-285750">
                        <a:buFont typeface="Courier New" panose="02070309020205020404" pitchFamily="49" charset="0"/>
                        <a:buChar char="o"/>
                      </a:pPr>
                      <a:r>
                        <a:rPr lang="en-IE" sz="1300" i="0" baseline="0" dirty="0" smtClean="0">
                          <a:solidFill>
                            <a:schemeClr val="tx1"/>
                          </a:solidFill>
                          <a:latin typeface="Calibri" panose="020F0502020204030204" pitchFamily="34" charset="0"/>
                          <a:cs typeface="Calibri" panose="020F0502020204030204" pitchFamily="34" charset="0"/>
                        </a:rPr>
                        <a:t>Started systematic review of selective suicide prevention approaches in the construction sector.</a:t>
                      </a:r>
                    </a:p>
                    <a:p>
                      <a:pPr marL="285750" indent="-285750">
                        <a:buFont typeface="Courier New" panose="02070309020205020404" pitchFamily="49" charset="0"/>
                        <a:buChar char="o"/>
                      </a:pPr>
                      <a:r>
                        <a:rPr lang="en-IE" sz="1300" i="0" baseline="0" dirty="0" smtClean="0">
                          <a:solidFill>
                            <a:schemeClr val="tx1"/>
                          </a:solidFill>
                          <a:latin typeface="Calibri" panose="020F0502020204030204" pitchFamily="34" charset="0"/>
                          <a:cs typeface="Calibri" panose="020F0502020204030204" pitchFamily="34" charset="0"/>
                        </a:rPr>
                        <a:t>Planning a recruitment strategy for qualitative interviews with male construction workers who have had suicidal ideation or been affected by suicide.</a:t>
                      </a:r>
                    </a:p>
                  </a:txBody>
                  <a:tcPr marL="121920" marR="121920" marT="60960" marB="60960"/>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26607103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28903" y="429076"/>
            <a:ext cx="5331909" cy="461665"/>
          </a:xfrm>
          <a:prstGeom prst="rect">
            <a:avLst/>
          </a:prstGeom>
          <a:noFill/>
        </p:spPr>
        <p:txBody>
          <a:bodyPr wrap="none" rtlCol="0">
            <a:spAutoFit/>
          </a:bodyPr>
          <a:lstStyle/>
          <a:p>
            <a:r>
              <a:rPr lang="en-US" sz="2400" b="1" dirty="0">
                <a:solidFill>
                  <a:schemeClr val="accent1"/>
                </a:solidFill>
                <a:latin typeface="+mj-lt"/>
              </a:rPr>
              <a:t>Goal 6: Reduced access to </a:t>
            </a:r>
            <a:r>
              <a:rPr lang="en-US" sz="2400" b="1" dirty="0" smtClean="0">
                <a:solidFill>
                  <a:schemeClr val="accent1"/>
                </a:solidFill>
                <a:latin typeface="+mj-lt"/>
              </a:rPr>
              <a:t>means </a:t>
            </a:r>
            <a:endParaRPr lang="en-US" sz="2400" b="1" dirty="0">
              <a:solidFill>
                <a:schemeClr val="accent1"/>
              </a:solidFill>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2839970613"/>
              </p:ext>
            </p:extLst>
          </p:nvPr>
        </p:nvGraphicFramePr>
        <p:xfrm>
          <a:off x="1328903" y="1521181"/>
          <a:ext cx="8649984" cy="3826071"/>
        </p:xfrm>
        <a:graphic>
          <a:graphicData uri="http://schemas.openxmlformats.org/drawingml/2006/table">
            <a:tbl>
              <a:tblPr firstRow="1" bandRow="1">
                <a:tableStyleId>{5C22544A-7EE6-4342-B048-85BDC9FD1C3A}</a:tableStyleId>
              </a:tblPr>
              <a:tblGrid>
                <a:gridCol w="8649984">
                  <a:extLst>
                    <a:ext uri="{9D8B030D-6E8A-4147-A177-3AD203B41FA5}">
                      <a16:colId xmlns:a16="http://schemas.microsoft.com/office/drawing/2014/main" val="20001"/>
                    </a:ext>
                  </a:extLst>
                </a:gridCol>
              </a:tblGrid>
              <a:tr h="691458">
                <a:tc>
                  <a:txBody>
                    <a:bodyPr/>
                    <a:lstStyle/>
                    <a:p>
                      <a:pPr algn="ctr"/>
                      <a:r>
                        <a:rPr lang="en-IE" sz="1600" dirty="0" smtClean="0"/>
                        <a:t>6.2 Lethal methods</a:t>
                      </a:r>
                      <a:endParaRPr lang="en-IE" sz="1600" dirty="0"/>
                    </a:p>
                  </a:txBody>
                  <a:tcPr marL="121920" marR="121920" marT="60960" marB="60960"/>
                </a:tc>
                <a:extLst>
                  <a:ext uri="{0D108BD9-81ED-4DB2-BD59-A6C34878D82A}">
                    <a16:rowId xmlns:a16="http://schemas.microsoft.com/office/drawing/2014/main" val="10000"/>
                  </a:ext>
                </a:extLst>
              </a:tr>
              <a:tr h="3134613">
                <a:tc>
                  <a:txBody>
                    <a:bodyPr/>
                    <a:lstStyle/>
                    <a:p>
                      <a:pPr marL="171450" indent="-171450">
                        <a:buFont typeface="Arial" panose="020B0604020202020204" pitchFamily="34" charset="0"/>
                        <a:buChar char="•"/>
                      </a:pPr>
                      <a:r>
                        <a:rPr lang="en-IE" sz="1300" baseline="0" dirty="0" smtClean="0">
                          <a:solidFill>
                            <a:schemeClr val="tx1"/>
                          </a:solidFill>
                          <a:latin typeface="Calibri" panose="020F0502020204030204" pitchFamily="34" charset="0"/>
                          <a:cs typeface="Calibri" panose="020F0502020204030204" pitchFamily="34" charset="0"/>
                        </a:rPr>
                        <a:t>The </a:t>
                      </a:r>
                      <a:r>
                        <a:rPr lang="en-IE" sz="1300" b="1" baseline="0" dirty="0" smtClean="0">
                          <a:solidFill>
                            <a:schemeClr val="tx1"/>
                          </a:solidFill>
                          <a:latin typeface="Calibri" panose="020F0502020204030204" pitchFamily="34" charset="0"/>
                          <a:cs typeface="Calibri" panose="020F0502020204030204" pitchFamily="34" charset="0"/>
                        </a:rPr>
                        <a:t>Samaritans </a:t>
                      </a:r>
                      <a:r>
                        <a:rPr lang="en-IE" sz="1300" baseline="0" dirty="0" smtClean="0">
                          <a:solidFill>
                            <a:schemeClr val="tx1"/>
                          </a:solidFill>
                          <a:latin typeface="Calibri" panose="020F0502020204030204" pitchFamily="34" charset="0"/>
                          <a:cs typeface="Calibri" panose="020F0502020204030204" pitchFamily="34" charset="0"/>
                        </a:rPr>
                        <a:t> continue  linking with wider Samaritans work on High Risk Locations;</a:t>
                      </a:r>
                    </a:p>
                    <a:p>
                      <a:pPr marL="171450" indent="-171450">
                        <a:buFont typeface="Arial" panose="020B0604020202020204" pitchFamily="34" charset="0"/>
                        <a:buChar char="•"/>
                      </a:pPr>
                      <a:endParaRPr lang="en-IE" sz="1300" baseline="0" dirty="0" smtClean="0"/>
                    </a:p>
                    <a:p>
                      <a:pPr marL="171450" indent="-171450">
                        <a:buFont typeface="Arial" panose="020B0604020202020204" pitchFamily="34" charset="0"/>
                        <a:buChar char="•"/>
                      </a:pPr>
                      <a:endParaRPr lang="en-IE" sz="1300" baseline="0" dirty="0" smtClean="0"/>
                    </a:p>
                  </a:txBody>
                  <a:tcPr marL="121920" marR="121920" marT="60960" marB="60960"/>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10327965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55029" y="461973"/>
            <a:ext cx="5093061" cy="461665"/>
          </a:xfrm>
          <a:prstGeom prst="rect">
            <a:avLst/>
          </a:prstGeom>
          <a:noFill/>
        </p:spPr>
        <p:txBody>
          <a:bodyPr wrap="none" rtlCol="0">
            <a:spAutoFit/>
          </a:bodyPr>
          <a:lstStyle/>
          <a:p>
            <a:r>
              <a:rPr lang="en-US" sz="2400" b="1" dirty="0">
                <a:solidFill>
                  <a:schemeClr val="accent1"/>
                </a:solidFill>
                <a:latin typeface="+mj-lt"/>
              </a:rPr>
              <a:t>Goal 7: Better data and </a:t>
            </a:r>
            <a:r>
              <a:rPr lang="en-US" sz="2400" b="1" dirty="0" smtClean="0">
                <a:solidFill>
                  <a:schemeClr val="accent1"/>
                </a:solidFill>
                <a:latin typeface="+mj-lt"/>
              </a:rPr>
              <a:t>research </a:t>
            </a:r>
            <a:endParaRPr lang="en-US" sz="2400" b="1" dirty="0">
              <a:solidFill>
                <a:schemeClr val="accent1"/>
              </a:solidFill>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3788822332"/>
              </p:ext>
            </p:extLst>
          </p:nvPr>
        </p:nvGraphicFramePr>
        <p:xfrm>
          <a:off x="1944560" y="1471116"/>
          <a:ext cx="9007059" cy="3756867"/>
        </p:xfrm>
        <a:graphic>
          <a:graphicData uri="http://schemas.openxmlformats.org/drawingml/2006/table">
            <a:tbl>
              <a:tblPr firstRow="1" bandRow="1">
                <a:tableStyleId>{5C22544A-7EE6-4342-B048-85BDC9FD1C3A}</a:tableStyleId>
              </a:tblPr>
              <a:tblGrid>
                <a:gridCol w="9007059">
                  <a:extLst>
                    <a:ext uri="{9D8B030D-6E8A-4147-A177-3AD203B41FA5}">
                      <a16:colId xmlns:a16="http://schemas.microsoft.com/office/drawing/2014/main" val="20003"/>
                    </a:ext>
                  </a:extLst>
                </a:gridCol>
              </a:tblGrid>
              <a:tr h="831035">
                <a:tc>
                  <a:txBody>
                    <a:bodyPr/>
                    <a:lstStyle/>
                    <a:p>
                      <a:pPr algn="ctr"/>
                      <a:r>
                        <a:rPr lang="en-IE" sz="1600" baseline="0" dirty="0" smtClean="0"/>
                        <a:t>7.4 Research and Evaluation Plan</a:t>
                      </a:r>
                      <a:endParaRPr lang="en-IE" sz="1600" dirty="0"/>
                    </a:p>
                  </a:txBody>
                  <a:tcPr marL="121920" marR="121920" marT="60960" marB="60960"/>
                </a:tc>
                <a:extLst>
                  <a:ext uri="{0D108BD9-81ED-4DB2-BD59-A6C34878D82A}">
                    <a16:rowId xmlns:a16="http://schemas.microsoft.com/office/drawing/2014/main" val="10000"/>
                  </a:ext>
                </a:extLst>
              </a:tr>
              <a:tr h="2925832">
                <a:tc>
                  <a:txBody>
                    <a:bodyPr/>
                    <a:lstStyle/>
                    <a:p>
                      <a:pPr marL="0" indent="0">
                        <a:buFont typeface="Arial" panose="020B0604020202020204" pitchFamily="34" charset="0"/>
                        <a:buNone/>
                      </a:pPr>
                      <a:endParaRPr lang="en-IE" sz="1300" baseline="0" dirty="0" smtClean="0">
                        <a:solidFill>
                          <a:srgbClr val="FF000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IE" sz="1300" b="1" baseline="0" dirty="0" smtClean="0">
                          <a:solidFill>
                            <a:schemeClr val="tx1"/>
                          </a:solidFill>
                          <a:latin typeface="Calibri" panose="020F0502020204030204" pitchFamily="34" charset="0"/>
                          <a:cs typeface="Calibri" panose="020F0502020204030204" pitchFamily="34" charset="0"/>
                        </a:rPr>
                        <a:t>Samaritans</a:t>
                      </a:r>
                      <a:r>
                        <a:rPr lang="en-IE" sz="1300" baseline="0" dirty="0" smtClean="0">
                          <a:solidFill>
                            <a:schemeClr val="tx1"/>
                          </a:solidFill>
                          <a:latin typeface="Calibri" panose="020F0502020204030204" pitchFamily="34" charset="0"/>
                          <a:cs typeface="Calibri" panose="020F0502020204030204" pitchFamily="34" charset="0"/>
                        </a:rPr>
                        <a:t> - submitted the application for ethical approval for the Samaritans ‘Self Harm &amp; stigma’ research project;</a:t>
                      </a:r>
                    </a:p>
                    <a:p>
                      <a:pPr marL="285750" indent="-285750">
                        <a:buFont typeface="Arial" panose="020B0604020202020204" pitchFamily="34" charset="0"/>
                        <a:buChar char="•"/>
                      </a:pPr>
                      <a:r>
                        <a:rPr lang="en-IE" sz="1300" b="1" baseline="0" dirty="0" err="1" smtClean="0">
                          <a:latin typeface="Calibri" panose="020F0502020204030204" pitchFamily="34" charset="0"/>
                          <a:cs typeface="Calibri" panose="020F0502020204030204" pitchFamily="34" charset="0"/>
                        </a:rPr>
                        <a:t>BeLonG</a:t>
                      </a:r>
                      <a:r>
                        <a:rPr lang="en-IE" sz="1300" b="1" baseline="0" dirty="0" smtClean="0">
                          <a:latin typeface="Calibri" panose="020F0502020204030204" pitchFamily="34" charset="0"/>
                          <a:cs typeface="Calibri" panose="020F0502020204030204" pitchFamily="34" charset="0"/>
                        </a:rPr>
                        <a:t> To </a:t>
                      </a:r>
                      <a:r>
                        <a:rPr lang="en-IE" sz="1300" baseline="0" dirty="0" smtClean="0">
                          <a:latin typeface="Calibri" panose="020F0502020204030204" pitchFamily="34" charset="0"/>
                          <a:cs typeface="Calibri" panose="020F0502020204030204" pitchFamily="34" charset="0"/>
                        </a:rPr>
                        <a:t>- LGBT Ireland Report #2 commenced . Research instrument and questions finalised.  Reviewing the survey questions for module 2 which is on the attitudes of the general public towards LGBTQI+ identities, experiences etc.  Working on the brand identity for the research and website development. Expect to commence recruitment in September 2022.</a:t>
                      </a:r>
                    </a:p>
                    <a:p>
                      <a:pPr marL="285750" indent="-285750">
                        <a:buFont typeface="Arial" panose="020B0604020202020204" pitchFamily="34" charset="0"/>
                        <a:buChar char="•"/>
                      </a:pPr>
                      <a:r>
                        <a:rPr lang="en-IE" sz="1300" b="1" baseline="0" dirty="0" err="1" smtClean="0">
                          <a:latin typeface="Calibri" panose="020F0502020204030204" pitchFamily="34" charset="0"/>
                          <a:cs typeface="Calibri" panose="020F0502020204030204" pitchFamily="34" charset="0"/>
                        </a:rPr>
                        <a:t>BeLonG</a:t>
                      </a:r>
                      <a:r>
                        <a:rPr lang="en-IE" sz="1300" b="1" baseline="0" dirty="0" smtClean="0">
                          <a:latin typeface="Calibri" panose="020F0502020204030204" pitchFamily="34" charset="0"/>
                          <a:cs typeface="Calibri" panose="020F0502020204030204" pitchFamily="34" charset="0"/>
                        </a:rPr>
                        <a:t> To </a:t>
                      </a:r>
                      <a:r>
                        <a:rPr lang="en-IE" sz="1300" baseline="0" dirty="0" smtClean="0">
                          <a:latin typeface="Calibri" panose="020F0502020204030204" pitchFamily="34" charset="0"/>
                          <a:cs typeface="Calibri" panose="020F0502020204030204" pitchFamily="34" charset="0"/>
                        </a:rPr>
                        <a:t>- Have commenced recruitment for the 2022 School Climate Survey to gather the experiences of LGBTQ+ students in Ireland including the impact of their school experience on their mental health.  Findings will be launched in November 2022 during Stand Up Awareness Week.</a:t>
                      </a:r>
                    </a:p>
                    <a:p>
                      <a:pPr marL="285750" indent="-285750">
                        <a:buFont typeface="Arial" panose="020B0604020202020204" pitchFamily="34" charset="0"/>
                        <a:buChar char="•"/>
                      </a:pPr>
                      <a:r>
                        <a:rPr lang="en-IE" sz="1300" b="1" baseline="0" dirty="0" err="1" smtClean="0">
                          <a:latin typeface="Calibri" panose="020F0502020204030204" pitchFamily="34" charset="0"/>
                          <a:cs typeface="Calibri" panose="020F0502020204030204" pitchFamily="34" charset="0"/>
                        </a:rPr>
                        <a:t>LGBTIreland</a:t>
                      </a:r>
                      <a:r>
                        <a:rPr lang="en-IE" sz="1300" baseline="0" dirty="0" smtClean="0">
                          <a:latin typeface="Calibri" panose="020F0502020204030204" pitchFamily="34" charset="0"/>
                          <a:cs typeface="Calibri" panose="020F0502020204030204" pitchFamily="34" charset="0"/>
                        </a:rPr>
                        <a:t> - LGBTI+ Traveller &amp; Roma peer research closed 4th July, after Dublin Pride; the FIRST ANALYSIS is on-going . The Research subgroup aims to launch the full report in October to mark National Coming Out Day and Positive Mental Health Week </a:t>
                      </a:r>
                    </a:p>
                  </a:txBody>
                  <a:tcPr marL="121920" marR="121920" marT="60960" marB="60960"/>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19651753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3799" y="2600127"/>
            <a:ext cx="10541180" cy="1077218"/>
          </a:xfrm>
          <a:prstGeom prst="rect">
            <a:avLst/>
          </a:prstGeom>
          <a:noFill/>
        </p:spPr>
        <p:txBody>
          <a:bodyPr wrap="square" rtlCol="0">
            <a:spAutoFit/>
          </a:bodyPr>
          <a:lstStyle/>
          <a:p>
            <a:r>
              <a:rPr lang="en-US" sz="3200" b="1" dirty="0">
                <a:solidFill>
                  <a:schemeClr val="bg1"/>
                </a:solidFill>
                <a:latin typeface="+mj-lt"/>
              </a:rPr>
              <a:t>HSE National Office for Suicide Prevention – </a:t>
            </a:r>
          </a:p>
          <a:p>
            <a:r>
              <a:rPr lang="en-US" sz="3200" b="1" dirty="0" smtClean="0">
                <a:solidFill>
                  <a:schemeClr val="bg1"/>
                </a:solidFill>
                <a:latin typeface="+mj-lt"/>
              </a:rPr>
              <a:t>September 2022</a:t>
            </a:r>
            <a:endParaRPr lang="en-US" sz="3200" b="1" dirty="0">
              <a:solidFill>
                <a:schemeClr val="bg1"/>
              </a:solidFill>
              <a:latin typeface="+mj-lt"/>
            </a:endParaRPr>
          </a:p>
        </p:txBody>
      </p:sp>
    </p:spTree>
    <p:custDataLst>
      <p:tags r:id="rId1"/>
    </p:custDataLst>
    <p:extLst>
      <p:ext uri="{BB962C8B-B14F-4D97-AF65-F5344CB8AC3E}">
        <p14:creationId xmlns:p14="http://schemas.microsoft.com/office/powerpoint/2010/main" val="1174004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138706" y="494389"/>
            <a:ext cx="2758704" cy="461665"/>
          </a:xfrm>
          <a:prstGeom prst="rect">
            <a:avLst/>
          </a:prstGeom>
          <a:noFill/>
        </p:spPr>
        <p:txBody>
          <a:bodyPr wrap="none" rtlCol="0">
            <a:spAutoFit/>
          </a:bodyPr>
          <a:lstStyle/>
          <a:p>
            <a:r>
              <a:rPr lang="en-US" sz="2400" b="1" dirty="0">
                <a:solidFill>
                  <a:schemeClr val="accent1"/>
                </a:solidFill>
                <a:latin typeface="Arial" panose="020B0604020202020204" pitchFamily="34" charset="0"/>
                <a:cs typeface="Arial" panose="020B0604020202020204" pitchFamily="34" charset="0"/>
              </a:rPr>
              <a:t>Table of Contents</a:t>
            </a:r>
          </a:p>
        </p:txBody>
      </p:sp>
      <p:sp>
        <p:nvSpPr>
          <p:cNvPr id="15" name="Oval 14"/>
          <p:cNvSpPr>
            <a:spLocks noChangeAspect="1"/>
          </p:cNvSpPr>
          <p:nvPr/>
        </p:nvSpPr>
        <p:spPr>
          <a:xfrm flipV="1">
            <a:off x="2138707" y="1537758"/>
            <a:ext cx="672000" cy="67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7" name="TextBox 16"/>
          <p:cNvSpPr txBox="1"/>
          <p:nvPr/>
        </p:nvSpPr>
        <p:spPr>
          <a:xfrm>
            <a:off x="2294541" y="1689093"/>
            <a:ext cx="298480" cy="338554"/>
          </a:xfrm>
          <a:prstGeom prst="rect">
            <a:avLst/>
          </a:prstGeom>
          <a:noFill/>
        </p:spPr>
        <p:txBody>
          <a:bodyPr wrap="none" rtlCol="0">
            <a:spAutoFit/>
          </a:bodyPr>
          <a:lstStyle/>
          <a:p>
            <a:r>
              <a:rPr lang="en-US" sz="1600" b="1" dirty="0">
                <a:solidFill>
                  <a:schemeClr val="bg1"/>
                </a:solidFill>
              </a:rPr>
              <a:t>1</a:t>
            </a:r>
          </a:p>
        </p:txBody>
      </p:sp>
      <p:sp>
        <p:nvSpPr>
          <p:cNvPr id="21" name="Oval 20"/>
          <p:cNvSpPr>
            <a:spLocks noChangeAspect="1"/>
          </p:cNvSpPr>
          <p:nvPr/>
        </p:nvSpPr>
        <p:spPr>
          <a:xfrm rot="10800000" flipV="1">
            <a:off x="2138707" y="2750670"/>
            <a:ext cx="672000" cy="672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2" name="TextBox 21"/>
          <p:cNvSpPr txBox="1"/>
          <p:nvPr/>
        </p:nvSpPr>
        <p:spPr>
          <a:xfrm>
            <a:off x="2294541" y="2901776"/>
            <a:ext cx="298480" cy="338554"/>
          </a:xfrm>
          <a:prstGeom prst="rect">
            <a:avLst/>
          </a:prstGeom>
          <a:noFill/>
        </p:spPr>
        <p:txBody>
          <a:bodyPr wrap="none" rtlCol="0">
            <a:spAutoFit/>
          </a:bodyPr>
          <a:lstStyle/>
          <a:p>
            <a:r>
              <a:rPr lang="en-US" sz="1600" b="1" dirty="0">
                <a:solidFill>
                  <a:schemeClr val="bg1"/>
                </a:solidFill>
              </a:rPr>
              <a:t>2</a:t>
            </a:r>
          </a:p>
        </p:txBody>
      </p:sp>
      <p:sp>
        <p:nvSpPr>
          <p:cNvPr id="24" name="TextBox 23"/>
          <p:cNvSpPr txBox="1"/>
          <p:nvPr/>
        </p:nvSpPr>
        <p:spPr>
          <a:xfrm>
            <a:off x="2896603" y="1694512"/>
            <a:ext cx="4192792" cy="359009"/>
          </a:xfrm>
          <a:prstGeom prst="rect">
            <a:avLst/>
          </a:prstGeom>
          <a:noFill/>
        </p:spPr>
        <p:txBody>
          <a:bodyPr wrap="square" rtlCol="0">
            <a:spAutoFit/>
          </a:bodyPr>
          <a:lstStyle/>
          <a:p>
            <a:pPr>
              <a:lnSpc>
                <a:spcPct val="130000"/>
              </a:lnSpc>
            </a:pPr>
            <a:r>
              <a:rPr lang="en-US" sz="1333" dirty="0"/>
              <a:t>Introduction and overview this quarter</a:t>
            </a:r>
          </a:p>
        </p:txBody>
      </p:sp>
      <p:sp>
        <p:nvSpPr>
          <p:cNvPr id="27" name="TextBox 26"/>
          <p:cNvSpPr txBox="1"/>
          <p:nvPr/>
        </p:nvSpPr>
        <p:spPr>
          <a:xfrm>
            <a:off x="2294541" y="4130052"/>
            <a:ext cx="298480" cy="338554"/>
          </a:xfrm>
          <a:prstGeom prst="rect">
            <a:avLst/>
          </a:prstGeom>
          <a:noFill/>
        </p:spPr>
        <p:txBody>
          <a:bodyPr wrap="none" rtlCol="0">
            <a:spAutoFit/>
          </a:bodyPr>
          <a:lstStyle/>
          <a:p>
            <a:r>
              <a:rPr lang="en-US" sz="1600" b="1" dirty="0">
                <a:solidFill>
                  <a:schemeClr val="bg1"/>
                </a:solidFill>
              </a:rPr>
              <a:t>3</a:t>
            </a:r>
          </a:p>
        </p:txBody>
      </p:sp>
      <p:sp>
        <p:nvSpPr>
          <p:cNvPr id="29" name="TextBox 28"/>
          <p:cNvSpPr txBox="1"/>
          <p:nvPr/>
        </p:nvSpPr>
        <p:spPr>
          <a:xfrm>
            <a:off x="2896603" y="2907424"/>
            <a:ext cx="4192792" cy="359009"/>
          </a:xfrm>
          <a:prstGeom prst="rect">
            <a:avLst/>
          </a:prstGeom>
          <a:noFill/>
        </p:spPr>
        <p:txBody>
          <a:bodyPr wrap="square" rtlCol="0">
            <a:spAutoFit/>
          </a:bodyPr>
          <a:lstStyle/>
          <a:p>
            <a:pPr>
              <a:lnSpc>
                <a:spcPct val="130000"/>
              </a:lnSpc>
            </a:pPr>
            <a:r>
              <a:rPr lang="en-US" sz="1333" dirty="0"/>
              <a:t>Overview of progress on strategic goals</a:t>
            </a:r>
          </a:p>
        </p:txBody>
      </p:sp>
      <p:sp>
        <p:nvSpPr>
          <p:cNvPr id="32" name="TextBox 31"/>
          <p:cNvSpPr txBox="1"/>
          <p:nvPr/>
        </p:nvSpPr>
        <p:spPr>
          <a:xfrm>
            <a:off x="8069797" y="2407548"/>
            <a:ext cx="298480" cy="338554"/>
          </a:xfrm>
          <a:prstGeom prst="rect">
            <a:avLst/>
          </a:prstGeom>
          <a:noFill/>
        </p:spPr>
        <p:txBody>
          <a:bodyPr wrap="none" rtlCol="0">
            <a:spAutoFit/>
          </a:bodyPr>
          <a:lstStyle/>
          <a:p>
            <a:r>
              <a:rPr lang="en-US" sz="1600" b="1" dirty="0">
                <a:solidFill>
                  <a:schemeClr val="bg1"/>
                </a:solidFill>
              </a:rPr>
              <a:t>4</a:t>
            </a:r>
          </a:p>
        </p:txBody>
      </p:sp>
      <p:sp>
        <p:nvSpPr>
          <p:cNvPr id="34" name="TextBox 33"/>
          <p:cNvSpPr txBox="1"/>
          <p:nvPr/>
        </p:nvSpPr>
        <p:spPr>
          <a:xfrm>
            <a:off x="8069797" y="3620231"/>
            <a:ext cx="298480" cy="338554"/>
          </a:xfrm>
          <a:prstGeom prst="rect">
            <a:avLst/>
          </a:prstGeom>
          <a:noFill/>
        </p:spPr>
        <p:txBody>
          <a:bodyPr wrap="none" rtlCol="0">
            <a:spAutoFit/>
          </a:bodyPr>
          <a:lstStyle/>
          <a:p>
            <a:r>
              <a:rPr lang="en-US" sz="1600" b="1" dirty="0">
                <a:solidFill>
                  <a:schemeClr val="bg1"/>
                </a:solidFill>
              </a:rPr>
              <a:t>5</a:t>
            </a:r>
          </a:p>
        </p:txBody>
      </p:sp>
      <p:sp>
        <p:nvSpPr>
          <p:cNvPr id="40" name="TextBox 39"/>
          <p:cNvSpPr txBox="1"/>
          <p:nvPr/>
        </p:nvSpPr>
        <p:spPr>
          <a:xfrm>
            <a:off x="8069797" y="4848507"/>
            <a:ext cx="298480" cy="338554"/>
          </a:xfrm>
          <a:prstGeom prst="rect">
            <a:avLst/>
          </a:prstGeom>
          <a:noFill/>
        </p:spPr>
        <p:txBody>
          <a:bodyPr wrap="none" rtlCol="0">
            <a:spAutoFit/>
          </a:bodyPr>
          <a:lstStyle/>
          <a:p>
            <a:r>
              <a:rPr lang="en-US" sz="1600" b="1" dirty="0">
                <a:solidFill>
                  <a:schemeClr val="bg1"/>
                </a:solidFill>
              </a:rPr>
              <a:t>6</a:t>
            </a:r>
          </a:p>
        </p:txBody>
      </p:sp>
    </p:spTree>
    <p:custDataLst>
      <p:tags r:id="rId1"/>
    </p:custDataLst>
    <p:extLst>
      <p:ext uri="{BB962C8B-B14F-4D97-AF65-F5344CB8AC3E}">
        <p14:creationId xmlns:p14="http://schemas.microsoft.com/office/powerpoint/2010/main" val="11226465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369610" y="1076432"/>
            <a:ext cx="5598061" cy="5600636"/>
          </a:xfrm>
          <a:prstGeom prst="rect">
            <a:avLst/>
          </a:prstGeom>
          <a:noFill/>
        </p:spPr>
        <p:txBody>
          <a:bodyPr wrap="square" rtlCol="0">
            <a:spAutoFit/>
          </a:bodyPr>
          <a:lstStyle/>
          <a:p>
            <a:pPr>
              <a:lnSpc>
                <a:spcPct val="130000"/>
              </a:lnSpc>
            </a:pPr>
            <a:r>
              <a:rPr lang="en-IE" sz="1400" dirty="0" smtClean="0"/>
              <a:t>This </a:t>
            </a:r>
            <a:r>
              <a:rPr lang="en-IE" sz="1400" dirty="0"/>
              <a:t>is second implementation monitoring report for Connecting for Life (</a:t>
            </a:r>
            <a:r>
              <a:rPr lang="en-IE" sz="1400" dirty="0" err="1"/>
              <a:t>CfL</a:t>
            </a:r>
            <a:r>
              <a:rPr lang="en-IE" sz="1400" dirty="0"/>
              <a:t>) for the activities of our NGO </a:t>
            </a:r>
            <a:r>
              <a:rPr lang="en-IE" sz="1400" dirty="0" smtClean="0"/>
              <a:t>partners. </a:t>
            </a:r>
            <a:r>
              <a:rPr lang="en-IE" sz="1400" dirty="0"/>
              <a:t>Comprehensive work is being carried out by our NGO partners and this report does not capture everything. It provides a broad overview of reach and developments in Q2 </a:t>
            </a:r>
            <a:r>
              <a:rPr lang="en-IE" sz="1400" dirty="0" smtClean="0"/>
              <a:t>2022.</a:t>
            </a:r>
            <a:endParaRPr lang="en-IE" sz="1400" dirty="0"/>
          </a:p>
          <a:p>
            <a:pPr>
              <a:lnSpc>
                <a:spcPct val="130000"/>
              </a:lnSpc>
            </a:pPr>
            <a:endParaRPr lang="en-IE" sz="1400" dirty="0"/>
          </a:p>
          <a:p>
            <a:pPr>
              <a:lnSpc>
                <a:spcPct val="130000"/>
              </a:lnSpc>
            </a:pPr>
            <a:r>
              <a:rPr lang="en-IE" sz="1400" dirty="0"/>
              <a:t>NOSP works to ensure that funded initiatives align to the strategic objectives of </a:t>
            </a:r>
            <a:r>
              <a:rPr lang="en-IE" sz="1400" dirty="0" err="1"/>
              <a:t>CfL</a:t>
            </a:r>
            <a:r>
              <a:rPr lang="en-IE" sz="1400" dirty="0"/>
              <a:t>. A Service Level Agreement (SLA) is in place with all funded NGOs, The NOSP aims to work collaboratively with our NGO partners and to facilitate opportunities for networking, sharing knowledge and learning, resources and expertise. The NOSP continues to facilitate and support monthly networking calls with representatives from all funded NGO partners and to have NGO representation on the National </a:t>
            </a:r>
            <a:r>
              <a:rPr lang="en-IE" sz="1400" dirty="0" err="1"/>
              <a:t>CfL</a:t>
            </a:r>
            <a:r>
              <a:rPr lang="en-IE" sz="1400" dirty="0"/>
              <a:t> Cross Sectoral Steering and Implementation Group</a:t>
            </a:r>
            <a:r>
              <a:rPr lang="en-IE" sz="1400" dirty="0" smtClean="0"/>
              <a:t>.</a:t>
            </a:r>
          </a:p>
          <a:p>
            <a:pPr>
              <a:lnSpc>
                <a:spcPct val="130000"/>
              </a:lnSpc>
            </a:pPr>
            <a:endParaRPr lang="en-IE" sz="1400" dirty="0"/>
          </a:p>
          <a:p>
            <a:pPr>
              <a:lnSpc>
                <a:spcPct val="130000"/>
              </a:lnSpc>
            </a:pPr>
            <a:endParaRPr lang="en-IE" sz="1400" dirty="0"/>
          </a:p>
          <a:p>
            <a:pPr>
              <a:lnSpc>
                <a:spcPct val="130000"/>
              </a:lnSpc>
            </a:pPr>
            <a:endParaRPr lang="en-US" sz="1467" dirty="0">
              <a:solidFill>
                <a:srgbClr val="414141"/>
              </a:solidFill>
            </a:endParaRPr>
          </a:p>
          <a:p>
            <a:pPr>
              <a:lnSpc>
                <a:spcPct val="130000"/>
              </a:lnSpc>
            </a:pPr>
            <a:r>
              <a:rPr lang="en-US" sz="800" dirty="0">
                <a:solidFill>
                  <a:srgbClr val="414141"/>
                </a:solidFill>
              </a:rPr>
              <a:t> </a:t>
            </a:r>
            <a:endParaRPr lang="en-US" sz="133" dirty="0">
              <a:solidFill>
                <a:srgbClr val="414141"/>
              </a:solidFill>
            </a:endParaRPr>
          </a:p>
          <a:p>
            <a:pPr>
              <a:lnSpc>
                <a:spcPct val="130000"/>
              </a:lnSpc>
            </a:pPr>
            <a:endParaRPr lang="en-US" sz="1467" dirty="0"/>
          </a:p>
        </p:txBody>
      </p:sp>
      <p:sp>
        <p:nvSpPr>
          <p:cNvPr id="19" name="TextBox 18"/>
          <p:cNvSpPr txBox="1"/>
          <p:nvPr/>
        </p:nvSpPr>
        <p:spPr>
          <a:xfrm>
            <a:off x="1360144" y="372207"/>
            <a:ext cx="2335896" cy="461665"/>
          </a:xfrm>
          <a:prstGeom prst="rect">
            <a:avLst/>
          </a:prstGeom>
          <a:noFill/>
        </p:spPr>
        <p:txBody>
          <a:bodyPr wrap="none" rtlCol="0">
            <a:spAutoFit/>
          </a:bodyPr>
          <a:lstStyle/>
          <a:p>
            <a:r>
              <a:rPr lang="en-US" sz="2400" b="1" dirty="0">
                <a:solidFill>
                  <a:srgbClr val="69A4D9"/>
                </a:solidFill>
                <a:latin typeface="+mj-lt"/>
              </a:rPr>
              <a:t>1: Introduction</a:t>
            </a:r>
          </a:p>
        </p:txBody>
      </p:sp>
      <p:sp>
        <p:nvSpPr>
          <p:cNvPr id="7" name="TextBox 6"/>
          <p:cNvSpPr txBox="1"/>
          <p:nvPr/>
        </p:nvSpPr>
        <p:spPr>
          <a:xfrm>
            <a:off x="5967671" y="714560"/>
            <a:ext cx="5736648" cy="7087838"/>
          </a:xfrm>
          <a:prstGeom prst="rect">
            <a:avLst/>
          </a:prstGeom>
          <a:noFill/>
          <a:ln>
            <a:noFill/>
          </a:ln>
        </p:spPr>
        <p:txBody>
          <a:bodyPr wrap="square" rtlCol="0">
            <a:spAutoFit/>
          </a:bodyPr>
          <a:lstStyle/>
          <a:p>
            <a:pPr>
              <a:lnSpc>
                <a:spcPct val="130000"/>
              </a:lnSpc>
            </a:pPr>
            <a:endParaRPr lang="en-IE" sz="1400" dirty="0" smtClean="0">
              <a:solidFill>
                <a:srgbClr val="FF0000"/>
              </a:solidFill>
            </a:endParaRPr>
          </a:p>
          <a:p>
            <a:pPr>
              <a:lnSpc>
                <a:spcPct val="130000"/>
              </a:lnSpc>
            </a:pPr>
            <a:r>
              <a:rPr lang="en-IE" sz="1400" dirty="0" smtClean="0"/>
              <a:t>Many </a:t>
            </a:r>
            <a:r>
              <a:rPr lang="en-IE" sz="1400" dirty="0"/>
              <a:t>of our NGO partners work with specific priority groups that have been identified in </a:t>
            </a:r>
            <a:r>
              <a:rPr lang="en-IE" sz="1400" i="1" dirty="0" err="1"/>
              <a:t>CfL</a:t>
            </a:r>
            <a:r>
              <a:rPr lang="en-IE" sz="1400" i="1" dirty="0"/>
              <a:t>,</a:t>
            </a:r>
            <a:r>
              <a:rPr lang="en-IE" sz="1400" dirty="0"/>
              <a:t> for example, people with mental health problems, those bereaved by suicide, the LGBTI+ and Traveller communities and younger people. </a:t>
            </a:r>
            <a:endParaRPr lang="en-US" sz="1400" b="1" dirty="0"/>
          </a:p>
          <a:p>
            <a:pPr>
              <a:lnSpc>
                <a:spcPct val="130000"/>
              </a:lnSpc>
            </a:pPr>
            <a:endParaRPr lang="en-US" sz="1400" dirty="0"/>
          </a:p>
          <a:p>
            <a:pPr>
              <a:lnSpc>
                <a:spcPct val="130000"/>
              </a:lnSpc>
            </a:pPr>
            <a:r>
              <a:rPr lang="en-US" sz="1400" dirty="0"/>
              <a:t>Our NGO partners offered a diverse range of interventions to services users / clients this quarter, including psychotherapeutic counseling, bereavement supports, addiction and wraparound supports, helplines, email and text supports. </a:t>
            </a:r>
          </a:p>
          <a:p>
            <a:pPr>
              <a:lnSpc>
                <a:spcPct val="130000"/>
              </a:lnSpc>
            </a:pPr>
            <a:endParaRPr lang="en-US" sz="1400" dirty="0"/>
          </a:p>
          <a:p>
            <a:pPr>
              <a:lnSpc>
                <a:spcPct val="130000"/>
              </a:lnSpc>
            </a:pPr>
            <a:r>
              <a:rPr lang="en-US" sz="1400" dirty="0" smtClean="0"/>
              <a:t>Although </a:t>
            </a:r>
            <a:r>
              <a:rPr lang="en-US" sz="1400" dirty="0" err="1" smtClean="0"/>
              <a:t>Covid</a:t>
            </a:r>
            <a:r>
              <a:rPr lang="en-US" sz="1400" dirty="0" smtClean="0"/>
              <a:t> 19 was still very much present, in Q2 there was a cautious return to more face to face supports and service provision. </a:t>
            </a:r>
            <a:r>
              <a:rPr lang="en-US" sz="1400" dirty="0" err="1"/>
              <a:t>Covid</a:t>
            </a:r>
            <a:r>
              <a:rPr lang="en-US" sz="1400" dirty="0"/>
              <a:t> outbreaks in services </a:t>
            </a:r>
            <a:r>
              <a:rPr lang="en-US" sz="1400" dirty="0" smtClean="0"/>
              <a:t>continued to  have impact and resulted </a:t>
            </a:r>
            <a:r>
              <a:rPr lang="en-US" sz="1400" dirty="0"/>
              <a:t>in reduced staff capacity for some. </a:t>
            </a:r>
          </a:p>
          <a:p>
            <a:pPr>
              <a:lnSpc>
                <a:spcPct val="130000"/>
              </a:lnSpc>
            </a:pPr>
            <a:endParaRPr lang="en-US" sz="1400" dirty="0">
              <a:solidFill>
                <a:srgbClr val="FF0000"/>
              </a:solidFill>
            </a:endParaRPr>
          </a:p>
          <a:p>
            <a:pPr>
              <a:lnSpc>
                <a:spcPct val="130000"/>
              </a:lnSpc>
            </a:pPr>
            <a:endParaRPr lang="en-US" sz="300" dirty="0">
              <a:solidFill>
                <a:srgbClr val="FF0000"/>
              </a:solidFill>
            </a:endParaRPr>
          </a:p>
          <a:p>
            <a:pPr>
              <a:lnSpc>
                <a:spcPct val="130000"/>
              </a:lnSpc>
            </a:pPr>
            <a:endParaRPr lang="en-US" sz="1400" dirty="0">
              <a:solidFill>
                <a:srgbClr val="414141"/>
              </a:solidFill>
            </a:endParaRPr>
          </a:p>
          <a:p>
            <a:pPr>
              <a:lnSpc>
                <a:spcPct val="130000"/>
              </a:lnSpc>
            </a:pPr>
            <a:endParaRPr lang="en-US" sz="1400" b="1" dirty="0">
              <a:solidFill>
                <a:srgbClr val="414141"/>
              </a:solidFill>
            </a:endParaRPr>
          </a:p>
          <a:p>
            <a:pPr>
              <a:lnSpc>
                <a:spcPct val="130000"/>
              </a:lnSpc>
            </a:pPr>
            <a:endParaRPr lang="en-US" sz="800" b="1" dirty="0">
              <a:solidFill>
                <a:srgbClr val="414141"/>
              </a:solidFill>
            </a:endParaRPr>
          </a:p>
          <a:p>
            <a:pPr>
              <a:lnSpc>
                <a:spcPct val="130000"/>
              </a:lnSpc>
            </a:pPr>
            <a:endParaRPr lang="en-US" sz="1400" dirty="0">
              <a:solidFill>
                <a:srgbClr val="414141"/>
              </a:solidFill>
            </a:endParaRPr>
          </a:p>
          <a:p>
            <a:pPr>
              <a:lnSpc>
                <a:spcPct val="130000"/>
              </a:lnSpc>
            </a:pPr>
            <a:endParaRPr lang="en-US" sz="1400" dirty="0"/>
          </a:p>
          <a:p>
            <a:pPr marL="228594" indent="-228594">
              <a:lnSpc>
                <a:spcPct val="130000"/>
              </a:lnSpc>
              <a:buFont typeface="Arial" panose="020B0604020202020204" pitchFamily="34" charset="0"/>
              <a:buChar char="•"/>
            </a:pPr>
            <a:endParaRPr lang="en-IE" sz="1467" dirty="0"/>
          </a:p>
          <a:p>
            <a:pPr marL="228594" indent="-228594">
              <a:lnSpc>
                <a:spcPct val="130000"/>
              </a:lnSpc>
              <a:buFont typeface="Arial" panose="020B0604020202020204" pitchFamily="34" charset="0"/>
              <a:buChar char="•"/>
            </a:pPr>
            <a:endParaRPr lang="en-IE" sz="1467" dirty="0"/>
          </a:p>
          <a:p>
            <a:pPr>
              <a:lnSpc>
                <a:spcPct val="130000"/>
              </a:lnSpc>
            </a:pPr>
            <a:r>
              <a:rPr lang="en-IE" sz="1467" dirty="0">
                <a:solidFill>
                  <a:schemeClr val="accent1"/>
                </a:solidFill>
              </a:rPr>
              <a:t> </a:t>
            </a:r>
          </a:p>
          <a:p>
            <a:pPr>
              <a:lnSpc>
                <a:spcPct val="130000"/>
              </a:lnSpc>
            </a:pPr>
            <a:endParaRPr lang="en-IE" sz="1467" dirty="0">
              <a:solidFill>
                <a:schemeClr val="accent1"/>
              </a:solidFill>
            </a:endParaRPr>
          </a:p>
        </p:txBody>
      </p:sp>
    </p:spTree>
    <p:custDataLst>
      <p:tags r:id="rId1"/>
    </p:custDataLst>
    <p:extLst>
      <p:ext uri="{BB962C8B-B14F-4D97-AF65-F5344CB8AC3E}">
        <p14:creationId xmlns:p14="http://schemas.microsoft.com/office/powerpoint/2010/main" val="900053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31355" y="885254"/>
            <a:ext cx="5347822" cy="5773696"/>
          </a:xfrm>
          <a:prstGeom prst="rect">
            <a:avLst/>
          </a:prstGeom>
          <a:noFill/>
        </p:spPr>
        <p:txBody>
          <a:bodyPr wrap="square" rtlCol="0">
            <a:spAutoFit/>
          </a:bodyPr>
          <a:lstStyle/>
          <a:p>
            <a:pPr>
              <a:lnSpc>
                <a:spcPct val="130000"/>
              </a:lnSpc>
            </a:pPr>
            <a:r>
              <a:rPr lang="en-US" sz="1600" dirty="0">
                <a:solidFill>
                  <a:srgbClr val="414141"/>
                </a:solidFill>
              </a:rPr>
              <a:t>This quarter </a:t>
            </a:r>
            <a:r>
              <a:rPr lang="en-US" sz="1600" b="1" dirty="0"/>
              <a:t>updates were received from </a:t>
            </a:r>
            <a:r>
              <a:rPr lang="en-US" sz="1600" dirty="0" smtClean="0"/>
              <a:t>17</a:t>
            </a:r>
            <a:r>
              <a:rPr lang="en-US" sz="1600" dirty="0" smtClean="0">
                <a:solidFill>
                  <a:srgbClr val="414141"/>
                </a:solidFill>
              </a:rPr>
              <a:t> </a:t>
            </a:r>
            <a:r>
              <a:rPr lang="en-US" sz="1600" dirty="0" err="1">
                <a:solidFill>
                  <a:srgbClr val="414141"/>
                </a:solidFill>
              </a:rPr>
              <a:t>CfL</a:t>
            </a:r>
            <a:r>
              <a:rPr lang="en-US" sz="1600" dirty="0">
                <a:solidFill>
                  <a:srgbClr val="414141"/>
                </a:solidFill>
              </a:rPr>
              <a:t> NGO implementation partners</a:t>
            </a:r>
            <a:r>
              <a:rPr lang="en-US" sz="1600" dirty="0" smtClean="0">
                <a:solidFill>
                  <a:srgbClr val="414141"/>
                </a:solidFill>
              </a:rPr>
              <a:t>:</a:t>
            </a:r>
          </a:p>
          <a:p>
            <a:pPr>
              <a:lnSpc>
                <a:spcPct val="130000"/>
              </a:lnSpc>
            </a:pPr>
            <a:endParaRPr lang="en-US" sz="1600" dirty="0">
              <a:solidFill>
                <a:srgbClr val="414141"/>
              </a:solidFill>
            </a:endParaRPr>
          </a:p>
          <a:p>
            <a:pPr marL="171450" indent="-171450">
              <a:lnSpc>
                <a:spcPct val="130000"/>
              </a:lnSpc>
              <a:buFont typeface="Arial" panose="020B0604020202020204" pitchFamily="34" charset="0"/>
              <a:buChar char="•"/>
            </a:pPr>
            <a:r>
              <a:rPr lang="en-US" sz="1400" dirty="0"/>
              <a:t>Aware</a:t>
            </a:r>
          </a:p>
          <a:p>
            <a:pPr marL="171450" indent="-171450">
              <a:lnSpc>
                <a:spcPct val="130000"/>
              </a:lnSpc>
              <a:buFont typeface="Arial" panose="020B0604020202020204" pitchFamily="34" charset="0"/>
              <a:buChar char="•"/>
            </a:pPr>
            <a:r>
              <a:rPr lang="en-US" sz="1400" dirty="0" err="1"/>
              <a:t>BeLonG</a:t>
            </a:r>
            <a:r>
              <a:rPr lang="en-US" sz="1400" dirty="0"/>
              <a:t> To</a:t>
            </a:r>
          </a:p>
          <a:p>
            <a:pPr marL="171450" indent="-171450">
              <a:lnSpc>
                <a:spcPct val="130000"/>
              </a:lnSpc>
              <a:buFont typeface="Arial" panose="020B0604020202020204" pitchFamily="34" charset="0"/>
              <a:buChar char="•"/>
            </a:pPr>
            <a:r>
              <a:rPr lang="en-US" sz="1400" dirty="0"/>
              <a:t>Dublin Simon Community</a:t>
            </a:r>
          </a:p>
          <a:p>
            <a:pPr marL="171450" indent="-171450">
              <a:lnSpc>
                <a:spcPct val="130000"/>
              </a:lnSpc>
              <a:buFont typeface="Arial" panose="020B0604020202020204" pitchFamily="34" charset="0"/>
              <a:buChar char="•"/>
            </a:pPr>
            <a:r>
              <a:rPr lang="en-US" sz="1400" dirty="0"/>
              <a:t>Exchange House Ireland</a:t>
            </a:r>
          </a:p>
          <a:p>
            <a:pPr marL="171450" indent="-171450">
              <a:lnSpc>
                <a:spcPct val="130000"/>
              </a:lnSpc>
              <a:buFont typeface="Arial" panose="020B0604020202020204" pitchFamily="34" charset="0"/>
              <a:buChar char="•"/>
            </a:pPr>
            <a:r>
              <a:rPr lang="en-US" sz="1400" dirty="0"/>
              <a:t>First Fortnight </a:t>
            </a:r>
          </a:p>
          <a:p>
            <a:pPr marL="171450" indent="-171450">
              <a:lnSpc>
                <a:spcPct val="130000"/>
              </a:lnSpc>
              <a:buFont typeface="Arial" panose="020B0604020202020204" pitchFamily="34" charset="0"/>
              <a:buChar char="•"/>
            </a:pPr>
            <a:r>
              <a:rPr lang="en-US" sz="1400" dirty="0"/>
              <a:t>Family Resource Centre (FRC) </a:t>
            </a:r>
          </a:p>
          <a:p>
            <a:pPr marL="171450" indent="-171450">
              <a:lnSpc>
                <a:spcPct val="130000"/>
              </a:lnSpc>
              <a:buFont typeface="Arial" panose="020B0604020202020204" pitchFamily="34" charset="0"/>
              <a:buChar char="•"/>
            </a:pPr>
            <a:r>
              <a:rPr lang="en-US" sz="1400" dirty="0"/>
              <a:t>ISPCC </a:t>
            </a:r>
            <a:r>
              <a:rPr lang="en-US" sz="1400" dirty="0" err="1"/>
              <a:t>Childline</a:t>
            </a:r>
            <a:r>
              <a:rPr lang="en-US" sz="1400" dirty="0"/>
              <a:t> </a:t>
            </a:r>
          </a:p>
          <a:p>
            <a:pPr marL="171450" indent="-171450">
              <a:lnSpc>
                <a:spcPct val="130000"/>
              </a:lnSpc>
              <a:buFont typeface="Arial" panose="020B0604020202020204" pitchFamily="34" charset="0"/>
              <a:buChar char="•"/>
            </a:pPr>
            <a:r>
              <a:rPr lang="en-US" sz="1400" dirty="0" err="1"/>
              <a:t>LGBTIreland</a:t>
            </a:r>
            <a:r>
              <a:rPr lang="en-US" sz="1400" dirty="0"/>
              <a:t> </a:t>
            </a:r>
          </a:p>
          <a:p>
            <a:pPr marL="171450" indent="-171450">
              <a:lnSpc>
                <a:spcPct val="130000"/>
              </a:lnSpc>
              <a:buFont typeface="Arial" panose="020B0604020202020204" pitchFamily="34" charset="0"/>
              <a:buChar char="•"/>
            </a:pPr>
            <a:r>
              <a:rPr lang="en-US" sz="1400" dirty="0"/>
              <a:t>Men's Health Forum in Ireland (MHFI)</a:t>
            </a:r>
          </a:p>
          <a:p>
            <a:pPr marL="171450" indent="-171450">
              <a:lnSpc>
                <a:spcPct val="130000"/>
              </a:lnSpc>
              <a:buFont typeface="Arial" panose="020B0604020202020204" pitchFamily="34" charset="0"/>
              <a:buChar char="•"/>
            </a:pPr>
            <a:r>
              <a:rPr lang="en-US" sz="1400" dirty="0" err="1"/>
              <a:t>MyMind</a:t>
            </a:r>
            <a:endParaRPr lang="en-US" sz="1400" dirty="0"/>
          </a:p>
          <a:p>
            <a:pPr marL="171450" indent="-171450" algn="ctr">
              <a:lnSpc>
                <a:spcPct val="130000"/>
              </a:lnSpc>
              <a:buFont typeface="Arial" panose="020B0604020202020204" pitchFamily="34" charset="0"/>
              <a:buChar char="•"/>
            </a:pPr>
            <a:endParaRPr lang="en-US" sz="1400" dirty="0">
              <a:solidFill>
                <a:srgbClr val="414141"/>
              </a:solidFill>
            </a:endParaRPr>
          </a:p>
          <a:p>
            <a:pPr>
              <a:lnSpc>
                <a:spcPct val="130000"/>
              </a:lnSpc>
            </a:pPr>
            <a:endParaRPr lang="en-US" sz="1400" dirty="0"/>
          </a:p>
          <a:p>
            <a:pPr marL="228594" indent="-228594">
              <a:lnSpc>
                <a:spcPct val="130000"/>
              </a:lnSpc>
              <a:buFont typeface="Arial" panose="020B0604020202020204" pitchFamily="34" charset="0"/>
              <a:buChar char="•"/>
            </a:pPr>
            <a:endParaRPr lang="en-US" sz="1400" dirty="0"/>
          </a:p>
          <a:p>
            <a:pPr marL="228594" indent="-228594">
              <a:lnSpc>
                <a:spcPct val="130000"/>
              </a:lnSpc>
              <a:buFont typeface="Arial" panose="020B0604020202020204" pitchFamily="34" charset="0"/>
              <a:buChar char="•"/>
            </a:pPr>
            <a:endParaRPr lang="en-US" sz="1400" dirty="0"/>
          </a:p>
          <a:p>
            <a:pPr>
              <a:lnSpc>
                <a:spcPct val="130000"/>
              </a:lnSpc>
            </a:pPr>
            <a:endParaRPr lang="en-US" sz="1333" dirty="0">
              <a:solidFill>
                <a:srgbClr val="414141"/>
              </a:solidFill>
            </a:endParaRPr>
          </a:p>
          <a:p>
            <a:pPr marL="228594" indent="-228594">
              <a:lnSpc>
                <a:spcPct val="130000"/>
              </a:lnSpc>
              <a:buFont typeface="Arial" panose="020B0604020202020204" pitchFamily="34" charset="0"/>
              <a:buChar char="•"/>
            </a:pPr>
            <a:endParaRPr lang="en-US" sz="1333" dirty="0">
              <a:solidFill>
                <a:srgbClr val="414141"/>
              </a:solidFill>
            </a:endParaRPr>
          </a:p>
          <a:p>
            <a:pPr>
              <a:lnSpc>
                <a:spcPct val="130000"/>
              </a:lnSpc>
              <a:buClr>
                <a:srgbClr val="00B050"/>
              </a:buClr>
            </a:pPr>
            <a:endParaRPr lang="en-US" sz="1333" dirty="0">
              <a:solidFill>
                <a:srgbClr val="414141"/>
              </a:solidFill>
            </a:endParaRPr>
          </a:p>
        </p:txBody>
      </p:sp>
      <p:sp>
        <p:nvSpPr>
          <p:cNvPr id="9" name="TextBox 8"/>
          <p:cNvSpPr txBox="1"/>
          <p:nvPr/>
        </p:nvSpPr>
        <p:spPr>
          <a:xfrm>
            <a:off x="6679196" y="885254"/>
            <a:ext cx="4763867" cy="4133439"/>
          </a:xfrm>
          <a:prstGeom prst="rect">
            <a:avLst/>
          </a:prstGeom>
          <a:noFill/>
          <a:ln>
            <a:noFill/>
          </a:ln>
        </p:spPr>
        <p:txBody>
          <a:bodyPr wrap="square" rtlCol="0">
            <a:spAutoFit/>
          </a:bodyPr>
          <a:lstStyle/>
          <a:p>
            <a:pPr marL="171450" indent="-171450" algn="ctr">
              <a:lnSpc>
                <a:spcPct val="130000"/>
              </a:lnSpc>
              <a:buFont typeface="Arial" panose="020B0604020202020204" pitchFamily="34" charset="0"/>
              <a:buChar char="•"/>
            </a:pPr>
            <a:endParaRPr lang="en-US" sz="1600" dirty="0" smtClean="0">
              <a:solidFill>
                <a:srgbClr val="414141"/>
              </a:solidFill>
            </a:endParaRPr>
          </a:p>
          <a:p>
            <a:pPr marL="171450" indent="-171450" algn="ctr">
              <a:lnSpc>
                <a:spcPct val="130000"/>
              </a:lnSpc>
              <a:buFont typeface="Arial" panose="020B0604020202020204" pitchFamily="34" charset="0"/>
              <a:buChar char="•"/>
            </a:pPr>
            <a:endParaRPr lang="en-US" sz="1600" dirty="0">
              <a:solidFill>
                <a:srgbClr val="414141"/>
              </a:solidFill>
            </a:endParaRPr>
          </a:p>
          <a:p>
            <a:pPr marL="171450" indent="-171450" algn="ctr">
              <a:lnSpc>
                <a:spcPct val="130000"/>
              </a:lnSpc>
              <a:buFont typeface="Arial" panose="020B0604020202020204" pitchFamily="34" charset="0"/>
              <a:buChar char="•"/>
            </a:pPr>
            <a:endParaRPr lang="en-US" sz="1600" dirty="0" smtClean="0">
              <a:solidFill>
                <a:srgbClr val="FF0000"/>
              </a:solidFill>
            </a:endParaRPr>
          </a:p>
          <a:p>
            <a:pPr marL="171450" indent="-171450">
              <a:lnSpc>
                <a:spcPct val="130000"/>
              </a:lnSpc>
              <a:buFont typeface="Arial" panose="020B0604020202020204" pitchFamily="34" charset="0"/>
              <a:buChar char="•"/>
            </a:pPr>
            <a:r>
              <a:rPr lang="en-US" sz="1600" dirty="0" smtClean="0"/>
              <a:t>Pieta </a:t>
            </a:r>
            <a:r>
              <a:rPr lang="en-US" sz="1600" dirty="0"/>
              <a:t>House</a:t>
            </a:r>
          </a:p>
          <a:p>
            <a:pPr marL="171450" indent="-171450">
              <a:lnSpc>
                <a:spcPct val="130000"/>
              </a:lnSpc>
              <a:buFont typeface="Arial" panose="020B0604020202020204" pitchFamily="34" charset="0"/>
              <a:buChar char="•"/>
            </a:pPr>
            <a:r>
              <a:rPr lang="en-US" sz="1600" dirty="0"/>
              <a:t>The Samaritans </a:t>
            </a:r>
          </a:p>
          <a:p>
            <a:pPr marL="171450" indent="-171450">
              <a:lnSpc>
                <a:spcPct val="130000"/>
              </a:lnSpc>
              <a:buFont typeface="Arial" panose="020B0604020202020204" pitchFamily="34" charset="0"/>
              <a:buChar char="•"/>
            </a:pPr>
            <a:r>
              <a:rPr lang="en-US" sz="1600" dirty="0"/>
              <a:t>Shine</a:t>
            </a:r>
          </a:p>
          <a:p>
            <a:pPr marL="171450" indent="-171450">
              <a:lnSpc>
                <a:spcPct val="130000"/>
              </a:lnSpc>
              <a:buFont typeface="Arial" panose="020B0604020202020204" pitchFamily="34" charset="0"/>
              <a:buChar char="•"/>
            </a:pPr>
            <a:r>
              <a:rPr lang="en-US" sz="1600" dirty="0" err="1"/>
              <a:t>Spunout</a:t>
            </a:r>
            <a:endParaRPr lang="en-US" sz="1600" dirty="0"/>
          </a:p>
          <a:p>
            <a:pPr marL="171450" indent="-171450">
              <a:lnSpc>
                <a:spcPct val="130000"/>
              </a:lnSpc>
              <a:buFont typeface="Arial" panose="020B0604020202020204" pitchFamily="34" charset="0"/>
              <a:buChar char="•"/>
            </a:pPr>
            <a:r>
              <a:rPr lang="en-US" sz="1600" dirty="0"/>
              <a:t>Suicide or Survive (SOS)</a:t>
            </a:r>
          </a:p>
          <a:p>
            <a:pPr marL="171450" indent="-171450">
              <a:lnSpc>
                <a:spcPct val="130000"/>
              </a:lnSpc>
              <a:buFont typeface="Arial" panose="020B0604020202020204" pitchFamily="34" charset="0"/>
              <a:buChar char="•"/>
            </a:pPr>
            <a:r>
              <a:rPr lang="en-US" sz="1600" dirty="0"/>
              <a:t>USI</a:t>
            </a:r>
          </a:p>
          <a:p>
            <a:pPr marL="171450" indent="-171450">
              <a:lnSpc>
                <a:spcPct val="130000"/>
              </a:lnSpc>
              <a:buFont typeface="Arial" panose="020B0604020202020204" pitchFamily="34" charset="0"/>
              <a:buChar char="•"/>
            </a:pPr>
            <a:r>
              <a:rPr lang="en-US" sz="1600" dirty="0"/>
              <a:t>Turn2Me</a:t>
            </a:r>
          </a:p>
          <a:p>
            <a:pPr marL="228594" indent="-228594">
              <a:lnSpc>
                <a:spcPct val="130000"/>
              </a:lnSpc>
              <a:buFont typeface="Arial" panose="020B0604020202020204" pitchFamily="34" charset="0"/>
              <a:buChar char="•"/>
            </a:pPr>
            <a:endParaRPr lang="en-US" sz="1400" dirty="0" smtClean="0">
              <a:solidFill>
                <a:srgbClr val="FF0000"/>
              </a:solidFill>
            </a:endParaRPr>
          </a:p>
          <a:p>
            <a:pPr marL="228594" indent="-228594">
              <a:lnSpc>
                <a:spcPct val="130000"/>
              </a:lnSpc>
              <a:buFont typeface="Arial" panose="020B0604020202020204" pitchFamily="34" charset="0"/>
              <a:buChar char="•"/>
            </a:pPr>
            <a:endParaRPr lang="en-US" sz="1400" dirty="0">
              <a:solidFill>
                <a:srgbClr val="414141"/>
              </a:solidFill>
            </a:endParaRPr>
          </a:p>
          <a:p>
            <a:pPr>
              <a:lnSpc>
                <a:spcPct val="130000"/>
              </a:lnSpc>
            </a:pPr>
            <a:endParaRPr lang="en-IE" sz="1400" dirty="0">
              <a:solidFill>
                <a:srgbClr val="414141"/>
              </a:solidFill>
            </a:endParaRPr>
          </a:p>
        </p:txBody>
      </p:sp>
    </p:spTree>
    <p:custDataLst>
      <p:tags r:id="rId1"/>
    </p:custDataLst>
    <p:extLst>
      <p:ext uri="{BB962C8B-B14F-4D97-AF65-F5344CB8AC3E}">
        <p14:creationId xmlns:p14="http://schemas.microsoft.com/office/powerpoint/2010/main" val="15424355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55029" y="357779"/>
            <a:ext cx="7084825" cy="461665"/>
          </a:xfrm>
          <a:prstGeom prst="rect">
            <a:avLst/>
          </a:prstGeom>
          <a:noFill/>
        </p:spPr>
        <p:txBody>
          <a:bodyPr wrap="none" rtlCol="0">
            <a:spAutoFit/>
          </a:bodyPr>
          <a:lstStyle/>
          <a:p>
            <a:r>
              <a:rPr lang="en-US" sz="2400" b="1" dirty="0">
                <a:solidFill>
                  <a:schemeClr val="accent1"/>
                </a:solidFill>
                <a:latin typeface="+mj-lt"/>
              </a:rPr>
              <a:t>2: Overview of progress on CfL strategic goals </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95535" y="3945679"/>
            <a:ext cx="1893647" cy="188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272" y="1718162"/>
            <a:ext cx="1859419" cy="1859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90584" y="1757382"/>
            <a:ext cx="1867249" cy="185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95533" y="1786673"/>
            <a:ext cx="1867248" cy="1867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6273" y="3923992"/>
            <a:ext cx="1851067" cy="1851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90585" y="3923992"/>
            <a:ext cx="1872348" cy="1864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50926" y="3945679"/>
            <a:ext cx="1872348" cy="1864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S:\Communications\Icons\JPGs\Goal 2_1-100 - Ammended.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50926" y="1801069"/>
            <a:ext cx="1829175" cy="18291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07602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3832" y="443279"/>
            <a:ext cx="5086649" cy="461665"/>
          </a:xfrm>
          <a:prstGeom prst="rect">
            <a:avLst/>
          </a:prstGeom>
          <a:noFill/>
        </p:spPr>
        <p:txBody>
          <a:bodyPr wrap="none" rtlCol="0">
            <a:spAutoFit/>
          </a:bodyPr>
          <a:lstStyle/>
          <a:p>
            <a:r>
              <a:rPr lang="en-US" sz="2400" b="1" dirty="0">
                <a:solidFill>
                  <a:schemeClr val="accent1"/>
                </a:solidFill>
                <a:latin typeface="+mj-lt"/>
              </a:rPr>
              <a:t>Goal 1: Improved </a:t>
            </a:r>
            <a:r>
              <a:rPr lang="en-US" sz="2400" b="1" dirty="0" smtClean="0">
                <a:solidFill>
                  <a:schemeClr val="accent1"/>
                </a:solidFill>
                <a:latin typeface="+mj-lt"/>
              </a:rPr>
              <a:t>understanding </a:t>
            </a:r>
            <a:endParaRPr lang="en-US" sz="2400" b="1" dirty="0">
              <a:solidFill>
                <a:schemeClr val="accent1"/>
              </a:solidFill>
              <a:latin typeface="+mj-lt"/>
            </a:endParaRPr>
          </a:p>
        </p:txBody>
      </p:sp>
      <p:graphicFrame>
        <p:nvGraphicFramePr>
          <p:cNvPr id="5" name="Table 4"/>
          <p:cNvGraphicFramePr>
            <a:graphicFrameLocks noGrp="1"/>
          </p:cNvGraphicFramePr>
          <p:nvPr>
            <p:extLst>
              <p:ext uri="{D42A27DB-BD31-4B8C-83A1-F6EECF244321}">
                <p14:modId xmlns:p14="http://schemas.microsoft.com/office/powerpoint/2010/main" val="480628274"/>
              </p:ext>
            </p:extLst>
          </p:nvPr>
        </p:nvGraphicFramePr>
        <p:xfrm>
          <a:off x="198783" y="1133060"/>
          <a:ext cx="11807687" cy="6842760"/>
        </p:xfrm>
        <a:graphic>
          <a:graphicData uri="http://schemas.openxmlformats.org/drawingml/2006/table">
            <a:tbl>
              <a:tblPr firstRow="1" bandRow="1">
                <a:tableStyleId>{5C22544A-7EE6-4342-B048-85BDC9FD1C3A}</a:tableStyleId>
              </a:tblPr>
              <a:tblGrid>
                <a:gridCol w="1836079">
                  <a:extLst>
                    <a:ext uri="{9D8B030D-6E8A-4147-A177-3AD203B41FA5}">
                      <a16:colId xmlns:a16="http://schemas.microsoft.com/office/drawing/2014/main" val="20000"/>
                    </a:ext>
                  </a:extLst>
                </a:gridCol>
                <a:gridCol w="3892773">
                  <a:extLst>
                    <a:ext uri="{9D8B030D-6E8A-4147-A177-3AD203B41FA5}">
                      <a16:colId xmlns:a16="http://schemas.microsoft.com/office/drawing/2014/main" val="20001"/>
                    </a:ext>
                  </a:extLst>
                </a:gridCol>
                <a:gridCol w="2872875">
                  <a:extLst>
                    <a:ext uri="{9D8B030D-6E8A-4147-A177-3AD203B41FA5}">
                      <a16:colId xmlns:a16="http://schemas.microsoft.com/office/drawing/2014/main" val="20002"/>
                    </a:ext>
                  </a:extLst>
                </a:gridCol>
                <a:gridCol w="3205960">
                  <a:extLst>
                    <a:ext uri="{9D8B030D-6E8A-4147-A177-3AD203B41FA5}">
                      <a16:colId xmlns:a16="http://schemas.microsoft.com/office/drawing/2014/main" val="20003"/>
                    </a:ext>
                  </a:extLst>
                </a:gridCol>
              </a:tblGrid>
              <a:tr h="1028942">
                <a:tc>
                  <a:txBody>
                    <a:bodyPr/>
                    <a:lstStyle/>
                    <a:p>
                      <a:pPr algn="ctr"/>
                      <a:r>
                        <a:rPr lang="en-IE" sz="1600" dirty="0" smtClean="0"/>
                        <a:t>1.1 Understanding</a:t>
                      </a:r>
                      <a:r>
                        <a:rPr lang="en-IE" sz="1600" baseline="0" dirty="0" smtClean="0"/>
                        <a:t> suicidal behaviour </a:t>
                      </a:r>
                      <a:endParaRPr lang="en-IE" sz="1600" dirty="0"/>
                    </a:p>
                  </a:txBody>
                  <a:tcPr marL="121920" marR="121920" marT="60960" marB="60960"/>
                </a:tc>
                <a:tc>
                  <a:txBody>
                    <a:bodyPr/>
                    <a:lstStyle/>
                    <a:p>
                      <a:pPr algn="ctr"/>
                      <a:r>
                        <a:rPr lang="en-IE" sz="1600" dirty="0" smtClean="0"/>
                        <a:t>1.2 Awareness</a:t>
                      </a:r>
                      <a:r>
                        <a:rPr lang="en-IE" sz="1600" baseline="0" dirty="0" smtClean="0"/>
                        <a:t> of services </a:t>
                      </a:r>
                      <a:endParaRPr lang="en-IE" sz="1600" dirty="0"/>
                    </a:p>
                  </a:txBody>
                  <a:tcPr marL="121920" marR="121920" marT="60960" marB="60960"/>
                </a:tc>
                <a:tc>
                  <a:txBody>
                    <a:bodyPr/>
                    <a:lstStyle/>
                    <a:p>
                      <a:pPr algn="ctr"/>
                      <a:r>
                        <a:rPr lang="en-IE" sz="1600" dirty="0" smtClean="0"/>
                        <a:t>1.3 Reducing stigma</a:t>
                      </a:r>
                      <a:endParaRPr lang="en-IE" sz="1600" dirty="0"/>
                    </a:p>
                  </a:txBody>
                  <a:tcPr marL="121920" marR="121920" marT="60960" marB="60960"/>
                </a:tc>
                <a:tc>
                  <a:txBody>
                    <a:bodyPr/>
                    <a:lstStyle/>
                    <a:p>
                      <a:pPr algn="ctr"/>
                      <a:r>
                        <a:rPr lang="en-IE" sz="1600" dirty="0" smtClean="0"/>
                        <a:t>1.4</a:t>
                      </a:r>
                      <a:r>
                        <a:rPr lang="en-IE" sz="1600" baseline="0" dirty="0" smtClean="0"/>
                        <a:t> </a:t>
                      </a:r>
                      <a:r>
                        <a:rPr lang="en-IE" sz="1600" dirty="0" smtClean="0"/>
                        <a:t>Media</a:t>
                      </a:r>
                      <a:r>
                        <a:rPr lang="en-IE" sz="1600" baseline="0" dirty="0" smtClean="0"/>
                        <a:t> and reporting</a:t>
                      </a:r>
                      <a:endParaRPr lang="en-IE" sz="1600" dirty="0"/>
                    </a:p>
                  </a:txBody>
                  <a:tcPr marL="121920" marR="121920" marT="60960" marB="60960"/>
                </a:tc>
                <a:extLst>
                  <a:ext uri="{0D108BD9-81ED-4DB2-BD59-A6C34878D82A}">
                    <a16:rowId xmlns:a16="http://schemas.microsoft.com/office/drawing/2014/main" val="10000"/>
                  </a:ext>
                </a:extLst>
              </a:tr>
              <a:tr h="4201512">
                <a:tc>
                  <a:txBody>
                    <a:bodyPr/>
                    <a:lstStyle/>
                    <a:p>
                      <a:pPr marL="171450" marR="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IE" sz="1300" b="1" i="0" baseline="0" dirty="0" smtClean="0">
                          <a:solidFill>
                            <a:schemeClr val="tx1"/>
                          </a:solidFill>
                          <a:latin typeface="Calibri" panose="020F0502020204030204" pitchFamily="34" charset="0"/>
                          <a:cs typeface="Calibri" panose="020F0502020204030204" pitchFamily="34" charset="0"/>
                        </a:rPr>
                        <a:t>MHFI </a:t>
                      </a:r>
                      <a:r>
                        <a:rPr lang="en-IE" sz="1300" b="1" i="0" baseline="0" dirty="0" err="1" smtClean="0">
                          <a:solidFill>
                            <a:schemeClr val="tx1"/>
                          </a:solidFill>
                          <a:latin typeface="Calibri" panose="020F0502020204030204" pitchFamily="34" charset="0"/>
                          <a:cs typeface="Calibri" panose="020F0502020204030204" pitchFamily="34" charset="0"/>
                        </a:rPr>
                        <a:t>Cairde</a:t>
                      </a:r>
                      <a:r>
                        <a:rPr lang="en-IE" sz="1300" b="1" i="0" baseline="0" dirty="0" smtClean="0">
                          <a:solidFill>
                            <a:schemeClr val="tx1"/>
                          </a:solidFill>
                          <a:latin typeface="Calibri" panose="020F0502020204030204" pitchFamily="34" charset="0"/>
                          <a:cs typeface="Calibri" panose="020F0502020204030204" pitchFamily="34" charset="0"/>
                        </a:rPr>
                        <a:t> Project </a:t>
                      </a:r>
                      <a:r>
                        <a:rPr lang="en-IE" sz="1300" i="0" baseline="0" dirty="0" smtClean="0">
                          <a:solidFill>
                            <a:schemeClr val="tx1"/>
                          </a:solidFill>
                          <a:latin typeface="Calibri" panose="020F0502020204030204" pitchFamily="34" charset="0"/>
                          <a:cs typeface="Calibri" panose="020F0502020204030204" pitchFamily="34" charset="0"/>
                        </a:rPr>
                        <a:t>- Signposting staff on the construction sites to existing mental health and suicide prevention resources, training and support services - as an interim measure before the CAIRDE package is fully operational.</a:t>
                      </a:r>
                    </a:p>
                    <a:p>
                      <a:pPr marL="171450" marR="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IE" sz="1300" b="1" dirty="0" smtClean="0">
                          <a:solidFill>
                            <a:schemeClr val="tx1"/>
                          </a:solidFill>
                          <a:latin typeface="Calibri" panose="020F0502020204030204" pitchFamily="34" charset="0"/>
                          <a:cs typeface="Calibri" panose="020F0502020204030204" pitchFamily="34" charset="0"/>
                        </a:rPr>
                        <a:t>Samaritans</a:t>
                      </a:r>
                      <a:r>
                        <a:rPr lang="en-IE" sz="1300" dirty="0" smtClean="0">
                          <a:solidFill>
                            <a:schemeClr val="tx1"/>
                          </a:solidFill>
                          <a:latin typeface="Calibri" panose="020F0502020204030204" pitchFamily="34" charset="0"/>
                          <a:cs typeface="Calibri" panose="020F0502020204030204" pitchFamily="34" charset="0"/>
                        </a:rPr>
                        <a:t> collaborated with MHFI to support Men’s Health week in June. Also continues their r</a:t>
                      </a:r>
                      <a:r>
                        <a:rPr lang="en-IE" sz="1300" b="0" i="0" u="none" strike="noStrike" dirty="0" smtClean="0">
                          <a:solidFill>
                            <a:schemeClr val="tx1"/>
                          </a:solidFill>
                          <a:effectLst/>
                          <a:latin typeface="Calibri" panose="020F0502020204030204" pitchFamily="34" charset="0"/>
                        </a:rPr>
                        <a:t>elationship with the GAA and the development of 'Huddles' </a:t>
                      </a:r>
                      <a:r>
                        <a:rPr lang="en-IE" sz="1300" b="0" i="0" u="none" strike="noStrike" dirty="0" err="1" smtClean="0">
                          <a:solidFill>
                            <a:schemeClr val="tx1"/>
                          </a:solidFill>
                          <a:effectLst/>
                          <a:latin typeface="Calibri" panose="020F0502020204030204" pitchFamily="34" charset="0"/>
                        </a:rPr>
                        <a:t>upskilling</a:t>
                      </a:r>
                      <a:r>
                        <a:rPr lang="en-IE" sz="1300" b="0" i="0" u="none" strike="noStrike" dirty="0" smtClean="0">
                          <a:solidFill>
                            <a:schemeClr val="tx1"/>
                          </a:solidFill>
                          <a:effectLst/>
                          <a:latin typeface="Calibri" panose="020F0502020204030204" pitchFamily="34" charset="0"/>
                        </a:rPr>
                        <a:t> Health &amp; Wellbeing officers in clubs  and empowering them to engage in mental health discussions with players</a:t>
                      </a:r>
                      <a:endParaRPr lang="en-IE" sz="1300" dirty="0" smtClean="0">
                        <a:solidFill>
                          <a:schemeClr val="tx1"/>
                        </a:solidFill>
                      </a:endParaRPr>
                    </a:p>
                    <a:p>
                      <a:pPr marL="171450" marR="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endParaRPr lang="en-IE" sz="1300" i="0" baseline="0" dirty="0" smtClean="0">
                        <a:solidFill>
                          <a:schemeClr val="tx1"/>
                        </a:solidFill>
                        <a:latin typeface="Calibri" panose="020F0502020204030204" pitchFamily="34" charset="0"/>
                        <a:cs typeface="Calibri" panose="020F0502020204030204" pitchFamily="34" charset="0"/>
                      </a:endParaRPr>
                    </a:p>
                    <a:p>
                      <a:pPr marL="171450" marR="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endParaRPr lang="en-IE" sz="1300" i="0" baseline="0" dirty="0" smtClean="0">
                        <a:solidFill>
                          <a:schemeClr val="tx1"/>
                        </a:solidFill>
                        <a:latin typeface="Calibri" panose="020F0502020204030204" pitchFamily="34" charset="0"/>
                        <a:cs typeface="Calibri" panose="020F0502020204030204" pitchFamily="34" charset="0"/>
                      </a:endParaRPr>
                    </a:p>
                    <a:p>
                      <a:pPr marL="171450" marR="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endParaRPr lang="en-IE" sz="1300" i="0" baseline="0" dirty="0" smtClean="0">
                        <a:solidFill>
                          <a:schemeClr val="tx1"/>
                        </a:solidFill>
                        <a:latin typeface="Calibri" panose="020F0502020204030204" pitchFamily="34" charset="0"/>
                        <a:cs typeface="Calibri" panose="020F0502020204030204" pitchFamily="34" charset="0"/>
                      </a:endParaRPr>
                    </a:p>
                    <a:p>
                      <a:pPr marL="0" marR="0" indent="0" algn="l" defTabSz="914400" rtl="0" eaLnBrk="1" fontAlgn="t" latinLnBrk="0" hangingPunct="1">
                        <a:lnSpc>
                          <a:spcPct val="100000"/>
                        </a:lnSpc>
                        <a:spcBef>
                          <a:spcPts val="0"/>
                        </a:spcBef>
                        <a:spcAft>
                          <a:spcPts val="0"/>
                        </a:spcAft>
                        <a:buClrTx/>
                        <a:buSzTx/>
                        <a:buFont typeface="Arial" panose="020B0604020202020204" pitchFamily="34" charset="0"/>
                        <a:buNone/>
                        <a:tabLst/>
                        <a:defRPr/>
                      </a:pPr>
                      <a:endParaRPr lang="en-IE" sz="1300" i="0" baseline="0" dirty="0" smtClean="0">
                        <a:solidFill>
                          <a:schemeClr val="tx1"/>
                        </a:solidFill>
                        <a:latin typeface="Calibri" panose="020F0502020204030204" pitchFamily="34" charset="0"/>
                        <a:cs typeface="Calibri" panose="020F0502020204030204" pitchFamily="34" charset="0"/>
                      </a:endParaRPr>
                    </a:p>
                    <a:p>
                      <a:pPr marL="171450" indent="-171450" algn="l" fontAlgn="t">
                        <a:buFont typeface="Arial" panose="020B0604020202020204" pitchFamily="34" charset="0"/>
                        <a:buChar char="•"/>
                      </a:pPr>
                      <a:endParaRPr lang="en-IE" sz="1300" b="0" i="0" u="none" strike="noStrike" dirty="0" smtClean="0">
                        <a:solidFill>
                          <a:srgbClr val="FF0000"/>
                        </a:solidFill>
                        <a:effectLst/>
                        <a:latin typeface="Calibri" panose="020F0502020204030204" pitchFamily="34" charset="0"/>
                      </a:endParaRPr>
                    </a:p>
                    <a:p>
                      <a:pPr marL="0" indent="0" algn="l" fontAlgn="t">
                        <a:buFont typeface="Arial" panose="020B0604020202020204" pitchFamily="34" charset="0"/>
                        <a:buNone/>
                      </a:pPr>
                      <a:endParaRPr lang="en-IE" sz="1300" b="0" i="0" u="none" strike="noStrike" dirty="0" smtClean="0">
                        <a:solidFill>
                          <a:srgbClr val="000000"/>
                        </a:solidFill>
                        <a:effectLst/>
                        <a:latin typeface="Calibri" panose="020F0502020204030204" pitchFamily="34" charset="0"/>
                      </a:endParaRPr>
                    </a:p>
                  </a:txBody>
                  <a:tcPr marL="0" marR="0" marT="0" marB="0"/>
                </a:tc>
                <a:tc>
                  <a:txBody>
                    <a:bodyPr/>
                    <a:lstStyle/>
                    <a:p>
                      <a:pPr marL="171450" indent="-171450" algn="l" fontAlgn="t">
                        <a:buFont typeface="Arial" panose="020B0604020202020204" pitchFamily="34" charset="0"/>
                        <a:buChar char="•"/>
                      </a:pPr>
                      <a:r>
                        <a:rPr lang="en-IE" sz="1300" b="1" i="0" u="none" strike="noStrike" dirty="0" smtClean="0">
                          <a:solidFill>
                            <a:schemeClr val="tx1"/>
                          </a:solidFill>
                          <a:effectLst/>
                          <a:latin typeface="Calibri" panose="020F0502020204030204" pitchFamily="34" charset="0"/>
                        </a:rPr>
                        <a:t>Childline.ie</a:t>
                      </a:r>
                      <a:r>
                        <a:rPr lang="en-IE" sz="1300" b="0" i="0" u="none" strike="noStrike" dirty="0" smtClean="0">
                          <a:solidFill>
                            <a:schemeClr val="tx1"/>
                          </a:solidFill>
                          <a:effectLst/>
                          <a:latin typeface="Calibri" panose="020F0502020204030204" pitchFamily="34" charset="0"/>
                        </a:rPr>
                        <a:t> has added new information articles including: How to combat Automatic Negative Thoughts; How to handle traditional or ‘off-line’ bullying; The importance of having a hobby or interest that you love; 7 simple things you can do to improve your day. There were 274 contacts during this period relating to suicide</a:t>
                      </a:r>
                    </a:p>
                    <a:p>
                      <a:pPr marL="171450" indent="-171450" algn="l" fontAlgn="t">
                        <a:buFont typeface="Arial" panose="020B0604020202020204" pitchFamily="34" charset="0"/>
                        <a:buChar char="•"/>
                      </a:pPr>
                      <a:r>
                        <a:rPr lang="en-IE" sz="1300" b="1" i="0" u="none" strike="noStrike" dirty="0" err="1" smtClean="0">
                          <a:solidFill>
                            <a:schemeClr val="tx1"/>
                          </a:solidFill>
                          <a:effectLst/>
                          <a:latin typeface="Calibri" panose="020F0502020204030204" pitchFamily="34" charset="0"/>
                        </a:rPr>
                        <a:t>Spunout</a:t>
                      </a:r>
                      <a:r>
                        <a:rPr lang="en-IE" sz="1300" b="0" i="0" u="none" strike="noStrike" dirty="0" smtClean="0">
                          <a:solidFill>
                            <a:srgbClr val="000000"/>
                          </a:solidFill>
                          <a:effectLst/>
                          <a:latin typeface="Calibri" panose="020F0502020204030204" pitchFamily="34" charset="0"/>
                        </a:rPr>
                        <a:t> continued provision of specific information to at-risk groups who require more targeted information services (e.g. Disability, Traveller, LGBTI+, Migrants, BIPOC)</a:t>
                      </a:r>
                      <a:endParaRPr lang="en-IE" sz="1300" b="0" i="0" u="none" strike="noStrike" dirty="0" smtClean="0">
                        <a:solidFill>
                          <a:srgbClr val="FF0000"/>
                        </a:solidFill>
                        <a:effectLst/>
                        <a:latin typeface="Calibri" panose="020F0502020204030204" pitchFamily="34" charset="0"/>
                      </a:endParaRPr>
                    </a:p>
                    <a:p>
                      <a:pPr marL="171450" indent="-171450" algn="l" fontAlgn="t">
                        <a:buFont typeface="Arial" panose="020B0604020202020204" pitchFamily="34" charset="0"/>
                        <a:buChar char="•"/>
                      </a:pPr>
                      <a:r>
                        <a:rPr lang="en-IE" sz="1300" b="1" i="0" u="none" strike="noStrike" dirty="0" smtClean="0">
                          <a:solidFill>
                            <a:schemeClr val="tx1"/>
                          </a:solidFill>
                          <a:effectLst/>
                          <a:latin typeface="Calibri" panose="020F0502020204030204" pitchFamily="34" charset="0"/>
                        </a:rPr>
                        <a:t>Samaritans </a:t>
                      </a:r>
                      <a:r>
                        <a:rPr lang="en-IE" sz="1300" b="0" i="0" u="none" strike="noStrike" dirty="0" smtClean="0">
                          <a:solidFill>
                            <a:schemeClr val="tx1"/>
                          </a:solidFill>
                          <a:effectLst/>
                          <a:latin typeface="Calibri" panose="020F0502020204030204" pitchFamily="34" charset="0"/>
                        </a:rPr>
                        <a:t>- Continued training and awareness sessions with the IMI &amp; INOU staff,’ Continue to support 6 other helplines with their callers out of hours. And launched the "Talk to Us" campaign in July highlighting Samaritans 24/7 support </a:t>
                      </a:r>
                    </a:p>
                    <a:p>
                      <a:pPr marL="171450" indent="-171450" algn="l" fontAlgn="t">
                        <a:buFont typeface="Arial" panose="020B0604020202020204" pitchFamily="34" charset="0"/>
                        <a:buChar char="•"/>
                      </a:pPr>
                      <a:r>
                        <a:rPr lang="en-IE" sz="1300" b="1" i="0" u="none" strike="noStrike" dirty="0" err="1" smtClean="0">
                          <a:solidFill>
                            <a:schemeClr val="tx1"/>
                          </a:solidFill>
                          <a:effectLst/>
                          <a:latin typeface="Calibri" panose="020F0502020204030204" pitchFamily="34" charset="0"/>
                        </a:rPr>
                        <a:t>BeLonG</a:t>
                      </a:r>
                      <a:r>
                        <a:rPr lang="en-IE" sz="1300" b="1" i="0" u="none" strike="noStrike" dirty="0" smtClean="0">
                          <a:solidFill>
                            <a:schemeClr val="tx1"/>
                          </a:solidFill>
                          <a:effectLst/>
                          <a:latin typeface="Calibri" panose="020F0502020204030204" pitchFamily="34" charset="0"/>
                        </a:rPr>
                        <a:t> To </a:t>
                      </a:r>
                      <a:r>
                        <a:rPr lang="en-IE" sz="1300" b="0" i="0" u="none" strike="noStrike" dirty="0" smtClean="0">
                          <a:solidFill>
                            <a:schemeClr val="tx1"/>
                          </a:solidFill>
                          <a:effectLst/>
                          <a:latin typeface="Calibri" panose="020F0502020204030204" pitchFamily="34" charset="0"/>
                        </a:rPr>
                        <a:t>continued to run awareness raising and help seeking encouragement campaigns through social media. Website Visitors: 13,958; Started to plan the annual 'Better Out Than In' digital campaign  for September which promotes help-seeking behaviour among LGBTQ+ young people and utilises organic and paid social to do so. </a:t>
                      </a:r>
                    </a:p>
                    <a:p>
                      <a:pPr marL="171450" indent="-171450" algn="l" fontAlgn="t">
                        <a:buFont typeface="Arial" panose="020B0604020202020204" pitchFamily="34" charset="0"/>
                        <a:buChar char="•"/>
                      </a:pPr>
                      <a:endParaRPr lang="en-IE" sz="1300" b="0" i="0" u="none" strike="noStrike" dirty="0" smtClean="0">
                        <a:solidFill>
                          <a:schemeClr val="tx1"/>
                        </a:solidFill>
                        <a:effectLst/>
                        <a:latin typeface="Calibri" panose="020F0502020204030204" pitchFamily="34" charset="0"/>
                      </a:endParaRPr>
                    </a:p>
                    <a:p>
                      <a:pPr marL="0" indent="0" algn="l" fontAlgn="t">
                        <a:buFont typeface="Arial" panose="020B0604020202020204" pitchFamily="34" charset="0"/>
                        <a:buNone/>
                      </a:pPr>
                      <a:endParaRPr lang="en-IE" sz="1300" b="0" i="0" u="none" strike="noStrike" dirty="0" smtClean="0">
                        <a:solidFill>
                          <a:schemeClr val="tx1"/>
                        </a:solidFill>
                        <a:effectLst/>
                        <a:latin typeface="Calibri" panose="020F0502020204030204" pitchFamily="34" charset="0"/>
                      </a:endParaRPr>
                    </a:p>
                  </a:txBody>
                  <a:tcPr marL="121920" marR="121920" marT="60960" marB="60960"/>
                </a:tc>
                <a:tc>
                  <a:txBody>
                    <a:bodyPr/>
                    <a:lstStyle/>
                    <a:p>
                      <a:pPr marL="171450" indent="-171450">
                        <a:buFont typeface="Arial" panose="020B0604020202020204" pitchFamily="34" charset="0"/>
                        <a:buChar char="•"/>
                      </a:pPr>
                      <a:r>
                        <a:rPr lang="en-IE" sz="1300" b="1" dirty="0" smtClean="0">
                          <a:solidFill>
                            <a:schemeClr val="tx1"/>
                          </a:solidFill>
                          <a:latin typeface="Calibri" panose="020F0502020204030204" pitchFamily="34" charset="0"/>
                          <a:cs typeface="Calibri" panose="020F0502020204030204" pitchFamily="34" charset="0"/>
                        </a:rPr>
                        <a:t>Shine – </a:t>
                      </a:r>
                      <a:r>
                        <a:rPr lang="en-IE" sz="1300" b="0" dirty="0" smtClean="0">
                          <a:solidFill>
                            <a:schemeClr val="tx1"/>
                          </a:solidFill>
                          <a:latin typeface="Calibri" panose="020F0502020204030204" pitchFamily="34" charset="0"/>
                          <a:cs typeface="Calibri" panose="020F0502020204030204" pitchFamily="34" charset="0"/>
                        </a:rPr>
                        <a:t>launched the month long </a:t>
                      </a:r>
                      <a:r>
                        <a:rPr lang="en-IE" sz="1300" b="1" dirty="0" smtClean="0">
                          <a:solidFill>
                            <a:schemeClr val="tx1"/>
                          </a:solidFill>
                          <a:latin typeface="Calibri" panose="020F0502020204030204" pitchFamily="34" charset="0"/>
                          <a:cs typeface="Calibri" panose="020F0502020204030204" pitchFamily="34" charset="0"/>
                        </a:rPr>
                        <a:t>Green Ribbon </a:t>
                      </a:r>
                      <a:r>
                        <a:rPr lang="en-IE" sz="1300" b="0" dirty="0" smtClean="0">
                          <a:solidFill>
                            <a:schemeClr val="tx1"/>
                          </a:solidFill>
                          <a:latin typeface="Calibri" panose="020F0502020204030204" pitchFamily="34" charset="0"/>
                          <a:cs typeface="Calibri" panose="020F0502020204030204" pitchFamily="34" charset="0"/>
                        </a:rPr>
                        <a:t>campaign Sept 1</a:t>
                      </a:r>
                      <a:r>
                        <a:rPr lang="en-IE" sz="1300" b="0" baseline="30000" dirty="0" smtClean="0">
                          <a:solidFill>
                            <a:schemeClr val="tx1"/>
                          </a:solidFill>
                          <a:latin typeface="Calibri" panose="020F0502020204030204" pitchFamily="34" charset="0"/>
                          <a:cs typeface="Calibri" panose="020F0502020204030204" pitchFamily="34" charset="0"/>
                        </a:rPr>
                        <a:t>st</a:t>
                      </a:r>
                      <a:r>
                        <a:rPr lang="en-IE" sz="1300" b="0" dirty="0" smtClean="0">
                          <a:solidFill>
                            <a:schemeClr val="tx1"/>
                          </a:solidFill>
                          <a:latin typeface="Calibri" panose="020F0502020204030204" pitchFamily="34" charset="0"/>
                          <a:cs typeface="Calibri" panose="020F0502020204030204" pitchFamily="34" charset="0"/>
                        </a:rPr>
                        <a:t> . The </a:t>
                      </a:r>
                      <a:r>
                        <a:rPr lang="en-IE" sz="1300" b="1" dirty="0" smtClean="0">
                          <a:solidFill>
                            <a:schemeClr val="tx1"/>
                          </a:solidFill>
                          <a:latin typeface="Calibri" panose="020F0502020204030204" pitchFamily="34" charset="0"/>
                          <a:cs typeface="Calibri" panose="020F0502020204030204" pitchFamily="34" charset="0"/>
                        </a:rPr>
                        <a:t>See Change project </a:t>
                      </a:r>
                      <a:r>
                        <a:rPr lang="en-IE" sz="1300" dirty="0" smtClean="0">
                          <a:solidFill>
                            <a:schemeClr val="tx1"/>
                          </a:solidFill>
                          <a:latin typeface="Calibri" panose="020F0502020204030204" pitchFamily="34" charset="0"/>
                          <a:cs typeface="Calibri" panose="020F0502020204030204" pitchFamily="34" charset="0"/>
                        </a:rPr>
                        <a:t> continues to deliver their workplace programme, 11 workshops and 234 managers participated. The </a:t>
                      </a:r>
                      <a:r>
                        <a:rPr lang="en-IE" sz="1300" b="1" dirty="0" smtClean="0">
                          <a:solidFill>
                            <a:schemeClr val="tx1"/>
                          </a:solidFill>
                          <a:latin typeface="Calibri" panose="020F0502020204030204" pitchFamily="34" charset="0"/>
                          <a:cs typeface="Calibri" panose="020F0502020204030204" pitchFamily="34" charset="0"/>
                        </a:rPr>
                        <a:t>Ambassador Programme </a:t>
                      </a:r>
                      <a:r>
                        <a:rPr lang="en-IE" sz="1300" dirty="0" smtClean="0">
                          <a:solidFill>
                            <a:schemeClr val="tx1"/>
                          </a:solidFill>
                          <a:latin typeface="Calibri" panose="020F0502020204030204" pitchFamily="34" charset="0"/>
                          <a:cs typeface="Calibri" panose="020F0502020204030204" pitchFamily="34" charset="0"/>
                        </a:rPr>
                        <a:t> training offering included topics on: What is stigma, Self care, telling your story and Headline media guidelines </a:t>
                      </a:r>
                    </a:p>
                    <a:p>
                      <a:pPr marL="171450" indent="-171450">
                        <a:buFont typeface="Arial" panose="020B0604020202020204" pitchFamily="34" charset="0"/>
                        <a:buChar char="•"/>
                      </a:pPr>
                      <a:r>
                        <a:rPr lang="en-IE" sz="1300" b="1" dirty="0" smtClean="0">
                          <a:solidFill>
                            <a:schemeClr val="tx1"/>
                          </a:solidFill>
                          <a:latin typeface="Calibri" panose="020F0502020204030204" pitchFamily="34" charset="0"/>
                          <a:cs typeface="Calibri" panose="020F0502020204030204" pitchFamily="34" charset="0"/>
                        </a:rPr>
                        <a:t>Turn2me in collaboration with Exchange House </a:t>
                      </a:r>
                      <a:r>
                        <a:rPr lang="en-IE" sz="1300" dirty="0" smtClean="0">
                          <a:solidFill>
                            <a:schemeClr val="tx1"/>
                          </a:solidFill>
                          <a:latin typeface="Calibri" panose="020F0502020204030204" pitchFamily="34" charset="0"/>
                          <a:cs typeface="Calibri" panose="020F0502020204030204" pitchFamily="34" charset="0"/>
                        </a:rPr>
                        <a:t>have completed the series of 3 films and the final was launched in Q2</a:t>
                      </a:r>
                    </a:p>
                    <a:p>
                      <a:pPr marL="171450" indent="-171450">
                        <a:buFont typeface="Arial" panose="020B0604020202020204" pitchFamily="34" charset="0"/>
                        <a:buChar char="•"/>
                      </a:pPr>
                      <a:r>
                        <a:rPr lang="en-IE" sz="1300" b="1" dirty="0" smtClean="0">
                          <a:solidFill>
                            <a:schemeClr val="tx1"/>
                          </a:solidFill>
                          <a:latin typeface="Calibri" panose="020F0502020204030204" pitchFamily="34" charset="0"/>
                          <a:cs typeface="Calibri" panose="020F0502020204030204" pitchFamily="34" charset="0"/>
                        </a:rPr>
                        <a:t>USI</a:t>
                      </a:r>
                      <a:r>
                        <a:rPr lang="en-IE" sz="1300" dirty="0" smtClean="0">
                          <a:solidFill>
                            <a:schemeClr val="tx1"/>
                          </a:solidFill>
                          <a:latin typeface="Calibri" panose="020F0502020204030204" pitchFamily="34" charset="0"/>
                          <a:cs typeface="Calibri" panose="020F0502020204030204" pitchFamily="34" charset="0"/>
                        </a:rPr>
                        <a:t> - Resource hub for student union officers developed &amp; launched. Mental Health Campaign ‘Open Up’ continues &amp;  Reflect event held in February</a:t>
                      </a:r>
                    </a:p>
                  </a:txBody>
                  <a:tcPr marL="121920" marR="121920" marT="60960" marB="60960"/>
                </a:tc>
                <a:tc>
                  <a:txBody>
                    <a:bodyPr/>
                    <a:lstStyle/>
                    <a:p>
                      <a:pPr marL="171450" indent="-171450">
                        <a:buFont typeface="Arial" panose="020B0604020202020204" pitchFamily="34" charset="0"/>
                        <a:buChar char="•"/>
                      </a:pPr>
                      <a:r>
                        <a:rPr lang="en-IE" sz="1300" b="1" dirty="0" smtClean="0">
                          <a:solidFill>
                            <a:schemeClr val="tx1"/>
                          </a:solidFill>
                          <a:latin typeface="Calibri" panose="020F0502020204030204" pitchFamily="34" charset="0"/>
                          <a:cs typeface="Calibri" panose="020F0502020204030204" pitchFamily="34" charset="0"/>
                        </a:rPr>
                        <a:t>Shine’s Headline Project</a:t>
                      </a:r>
                      <a:r>
                        <a:rPr lang="en-IE" sz="1300" dirty="0" smtClean="0">
                          <a:solidFill>
                            <a:schemeClr val="tx1"/>
                          </a:solidFill>
                          <a:latin typeface="Calibri" panose="020F0502020204030204" pitchFamily="34" charset="0"/>
                          <a:cs typeface="Calibri" panose="020F0502020204030204" pitchFamily="34" charset="0"/>
                        </a:rPr>
                        <a:t>:</a:t>
                      </a:r>
                    </a:p>
                    <a:p>
                      <a:pPr marL="285750" indent="-285750">
                        <a:buFont typeface="Wingdings" panose="05000000000000000000" pitchFamily="2" charset="2"/>
                        <a:buChar char="Ø"/>
                      </a:pPr>
                      <a:r>
                        <a:rPr lang="en-IE" sz="1300" dirty="0" smtClean="0">
                          <a:solidFill>
                            <a:schemeClr val="tx1"/>
                          </a:solidFill>
                          <a:latin typeface="Calibri" panose="020F0502020204030204" pitchFamily="34" charset="0"/>
                          <a:cs typeface="Calibri" panose="020F0502020204030204" pitchFamily="34" charset="0"/>
                        </a:rPr>
                        <a:t>Reviewed 3,053 online articles (538  articles were logged for non-compliance with guidelines during this period (18% of articles) </a:t>
                      </a:r>
                    </a:p>
                    <a:p>
                      <a:pPr marL="285750" indent="-285750">
                        <a:buFont typeface="Wingdings" panose="05000000000000000000" pitchFamily="2" charset="2"/>
                        <a:buChar char="Ø"/>
                      </a:pPr>
                      <a:r>
                        <a:rPr lang="en-IE" sz="1300" dirty="0" smtClean="0">
                          <a:solidFill>
                            <a:schemeClr val="tx1"/>
                          </a:solidFill>
                          <a:latin typeface="Calibri" panose="020F0502020204030204" pitchFamily="34" charset="0"/>
                          <a:cs typeface="Calibri" panose="020F0502020204030204" pitchFamily="34" charset="0"/>
                        </a:rPr>
                        <a:t>Reviewed 225 broadcast segments from 187 separate TV and radio shows. 25 pieces (13%) were logged for non-compliance with guidelines during this period (5 TV &amp; 20 radio)</a:t>
                      </a:r>
                    </a:p>
                    <a:p>
                      <a:pPr marL="285750" indent="-285750">
                        <a:buFont typeface="Wingdings" panose="05000000000000000000" pitchFamily="2" charset="2"/>
                        <a:buChar char="Ø"/>
                      </a:pPr>
                      <a:r>
                        <a:rPr lang="en-IE" sz="1300" dirty="0" smtClean="0">
                          <a:solidFill>
                            <a:schemeClr val="tx1"/>
                          </a:solidFill>
                          <a:latin typeface="Calibri" panose="020F0502020204030204" pitchFamily="34" charset="0"/>
                          <a:cs typeface="Calibri" panose="020F0502020204030204" pitchFamily="34" charset="0"/>
                        </a:rPr>
                        <a:t>Delivered 4 workshops/ information sessions </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IE" sz="1300" dirty="0" smtClean="0">
                          <a:solidFill>
                            <a:schemeClr val="tx1"/>
                          </a:solidFill>
                          <a:latin typeface="Calibri" panose="020F0502020204030204" pitchFamily="34" charset="0"/>
                          <a:cs typeface="Calibri" panose="020F0502020204030204" pitchFamily="34" charset="0"/>
                        </a:rPr>
                        <a:t>Collaboration</a:t>
                      </a:r>
                      <a:r>
                        <a:rPr lang="en-IE" sz="1300" dirty="0" smtClean="0">
                          <a:solidFill>
                            <a:srgbClr val="FF0000"/>
                          </a:solidFill>
                          <a:latin typeface="Calibri" panose="020F0502020204030204" pitchFamily="34" charset="0"/>
                          <a:cs typeface="Calibri" panose="020F0502020204030204" pitchFamily="34" charset="0"/>
                        </a:rPr>
                        <a:t> </a:t>
                      </a:r>
                      <a:r>
                        <a:rPr lang="en-IE" sz="1300" b="0" i="0" u="none" strike="noStrike" dirty="0" smtClean="0">
                          <a:solidFill>
                            <a:schemeClr val="tx1"/>
                          </a:solidFill>
                          <a:effectLst/>
                          <a:latin typeface="Calibri" panose="020F0502020204030204" pitchFamily="34" charset="0"/>
                        </a:rPr>
                        <a:t>with The Samaritans  and the BAI's Media Literacy Network </a:t>
                      </a:r>
                      <a:r>
                        <a:rPr lang="en-IE" sz="1300" b="0" i="0" u="none" strike="noStrike" dirty="0" err="1" smtClean="0">
                          <a:solidFill>
                            <a:schemeClr val="tx1"/>
                          </a:solidFill>
                          <a:effectLst/>
                          <a:latin typeface="Calibri" panose="020F0502020204030204" pitchFamily="34" charset="0"/>
                        </a:rPr>
                        <a:t>ongoing</a:t>
                      </a:r>
                      <a:r>
                        <a:rPr lang="en-IE" sz="1300" b="0" i="0" u="none" strike="noStrike" dirty="0" smtClean="0">
                          <a:solidFill>
                            <a:schemeClr val="tx1"/>
                          </a:solidFill>
                          <a:effectLst/>
                          <a:latin typeface="Calibri" panose="020F0502020204030204" pitchFamily="34" charset="0"/>
                        </a:rPr>
                        <a:t> to expand</a:t>
                      </a:r>
                      <a:r>
                        <a:rPr lang="en-IE" sz="1300" dirty="0" smtClean="0">
                          <a:solidFill>
                            <a:srgbClr val="FF0000"/>
                          </a:solidFill>
                          <a:latin typeface="Calibri" panose="020F0502020204030204" pitchFamily="34" charset="0"/>
                          <a:cs typeface="Calibri" panose="020F0502020204030204" pitchFamily="34" charset="0"/>
                        </a:rPr>
                        <a:t> </a:t>
                      </a:r>
                      <a:r>
                        <a:rPr lang="en-IE" sz="1300" dirty="0" smtClean="0">
                          <a:solidFill>
                            <a:schemeClr val="tx1"/>
                          </a:solidFill>
                          <a:latin typeface="Calibri" panose="020F0502020204030204" pitchFamily="34" charset="0"/>
                          <a:cs typeface="Calibri" panose="020F0502020204030204" pitchFamily="34" charset="0"/>
                        </a:rPr>
                        <a:t>the current Press Council Code of Practice to include self-harm and attempted suicide.</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IE" sz="1300" b="0" i="0" u="none" strike="noStrike" dirty="0" smtClean="0">
                          <a:solidFill>
                            <a:schemeClr val="tx1"/>
                          </a:solidFill>
                          <a:effectLst/>
                          <a:latin typeface="Calibri" panose="020F0502020204030204" pitchFamily="34" charset="0"/>
                        </a:rPr>
                        <a:t>Mental Health Media Awards planning underway. New 'audience choice' category included</a:t>
                      </a:r>
                      <a:endParaRPr lang="en-IE" sz="1300" dirty="0" smtClean="0">
                        <a:solidFill>
                          <a:schemeClr val="tx1"/>
                        </a:solidFill>
                        <a:latin typeface="Calibri" panose="020F0502020204030204" pitchFamily="34" charset="0"/>
                        <a:cs typeface="Calibri" panose="020F0502020204030204" pitchFamily="34" charset="0"/>
                      </a:endParaRPr>
                    </a:p>
                  </a:txBody>
                  <a:tcPr marL="121920" marR="121920" marT="60960" marB="60960"/>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2047123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4015" y="370533"/>
            <a:ext cx="5259773" cy="461665"/>
          </a:xfrm>
          <a:prstGeom prst="rect">
            <a:avLst/>
          </a:prstGeom>
          <a:noFill/>
        </p:spPr>
        <p:txBody>
          <a:bodyPr wrap="none" rtlCol="0">
            <a:spAutoFit/>
          </a:bodyPr>
          <a:lstStyle/>
          <a:p>
            <a:r>
              <a:rPr lang="en-US" sz="2400" b="1" dirty="0">
                <a:solidFill>
                  <a:schemeClr val="accent1"/>
                </a:solidFill>
                <a:latin typeface="+mj-lt"/>
              </a:rPr>
              <a:t>Goal 2: Empowered </a:t>
            </a:r>
            <a:r>
              <a:rPr lang="en-US" sz="2400" b="1" dirty="0" smtClean="0">
                <a:solidFill>
                  <a:schemeClr val="accent1"/>
                </a:solidFill>
                <a:latin typeface="+mj-lt"/>
              </a:rPr>
              <a:t>Communities </a:t>
            </a:r>
            <a:endParaRPr lang="en-US" sz="2400" b="1" dirty="0">
              <a:solidFill>
                <a:schemeClr val="accent1"/>
              </a:solidFill>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3696516610"/>
              </p:ext>
            </p:extLst>
          </p:nvPr>
        </p:nvGraphicFramePr>
        <p:xfrm>
          <a:off x="837127" y="1080392"/>
          <a:ext cx="10662078" cy="4745642"/>
        </p:xfrm>
        <a:graphic>
          <a:graphicData uri="http://schemas.openxmlformats.org/drawingml/2006/table">
            <a:tbl>
              <a:tblPr firstRow="1" bandRow="1">
                <a:tableStyleId>{5C22544A-7EE6-4342-B048-85BDC9FD1C3A}</a:tableStyleId>
              </a:tblPr>
              <a:tblGrid>
                <a:gridCol w="2808272">
                  <a:extLst>
                    <a:ext uri="{9D8B030D-6E8A-4147-A177-3AD203B41FA5}">
                      <a16:colId xmlns:a16="http://schemas.microsoft.com/office/drawing/2014/main" val="20000"/>
                    </a:ext>
                  </a:extLst>
                </a:gridCol>
                <a:gridCol w="3493375">
                  <a:extLst>
                    <a:ext uri="{9D8B030D-6E8A-4147-A177-3AD203B41FA5}">
                      <a16:colId xmlns:a16="http://schemas.microsoft.com/office/drawing/2014/main" val="20001"/>
                    </a:ext>
                  </a:extLst>
                </a:gridCol>
                <a:gridCol w="4360431">
                  <a:extLst>
                    <a:ext uri="{9D8B030D-6E8A-4147-A177-3AD203B41FA5}">
                      <a16:colId xmlns:a16="http://schemas.microsoft.com/office/drawing/2014/main" val="20002"/>
                    </a:ext>
                  </a:extLst>
                </a:gridCol>
              </a:tblGrid>
              <a:tr h="810232">
                <a:tc>
                  <a:txBody>
                    <a:bodyPr/>
                    <a:lstStyle/>
                    <a:p>
                      <a:pPr algn="ctr"/>
                      <a:r>
                        <a:rPr lang="en-IE" sz="1600" dirty="0" smtClean="0">
                          <a:solidFill>
                            <a:schemeClr val="bg1"/>
                          </a:solidFill>
                        </a:rPr>
                        <a:t>2.1 Multiagency community responses</a:t>
                      </a:r>
                      <a:r>
                        <a:rPr lang="en-IE" sz="1600" baseline="0" dirty="0" smtClean="0">
                          <a:solidFill>
                            <a:schemeClr val="bg1"/>
                          </a:solidFill>
                        </a:rPr>
                        <a:t> </a:t>
                      </a:r>
                      <a:endParaRPr lang="en-IE" sz="1600" dirty="0">
                        <a:solidFill>
                          <a:schemeClr val="bg1"/>
                        </a:solidFill>
                      </a:endParaRPr>
                    </a:p>
                  </a:txBody>
                  <a:tcPr marL="121920" marR="121920" marT="60960" marB="60960"/>
                </a:tc>
                <a:tc>
                  <a:txBody>
                    <a:bodyPr/>
                    <a:lstStyle/>
                    <a:p>
                      <a:pPr algn="ctr"/>
                      <a:r>
                        <a:rPr lang="en-IE" sz="1600" dirty="0" smtClean="0"/>
                        <a:t>2.2 Accurate information and</a:t>
                      </a:r>
                      <a:r>
                        <a:rPr lang="en-IE" sz="1600" baseline="0" dirty="0" smtClean="0"/>
                        <a:t> guidance</a:t>
                      </a:r>
                      <a:endParaRPr lang="en-IE" sz="1600" dirty="0"/>
                    </a:p>
                  </a:txBody>
                  <a:tcPr marL="121920" marR="121920" marT="60960" marB="60960"/>
                </a:tc>
                <a:tc>
                  <a:txBody>
                    <a:bodyPr/>
                    <a:lstStyle/>
                    <a:p>
                      <a:pPr algn="ctr"/>
                      <a:r>
                        <a:rPr lang="en-IE" sz="1600" dirty="0" smtClean="0"/>
                        <a:t>2.3 Education</a:t>
                      </a:r>
                      <a:r>
                        <a:rPr lang="en-IE" sz="1600" baseline="0" dirty="0" smtClean="0"/>
                        <a:t> and training </a:t>
                      </a:r>
                      <a:endParaRPr lang="en-IE" sz="1600" dirty="0"/>
                    </a:p>
                  </a:txBody>
                  <a:tcPr marL="121920" marR="121920" marT="60960" marB="60960"/>
                </a:tc>
                <a:extLst>
                  <a:ext uri="{0D108BD9-81ED-4DB2-BD59-A6C34878D82A}">
                    <a16:rowId xmlns:a16="http://schemas.microsoft.com/office/drawing/2014/main" val="10000"/>
                  </a:ext>
                </a:extLst>
              </a:tr>
              <a:tr h="3935410">
                <a:tc>
                  <a:txBody>
                    <a:bodyPr/>
                    <a:lstStyle/>
                    <a:p>
                      <a:pPr marL="0" indent="0" algn="l" fontAlgn="t">
                        <a:buFont typeface="Arial" panose="020B0604020202020204" pitchFamily="34" charset="0"/>
                        <a:buNone/>
                      </a:pPr>
                      <a:r>
                        <a:rPr lang="en-IE" sz="1300" b="1" i="0" u="none" strike="noStrike" dirty="0" err="1" smtClean="0">
                          <a:solidFill>
                            <a:schemeClr val="tx1"/>
                          </a:solidFill>
                          <a:effectLst/>
                          <a:latin typeface="Calibri" panose="020F0502020204030204" pitchFamily="34" charset="0"/>
                        </a:rPr>
                        <a:t>BeLonG</a:t>
                      </a:r>
                      <a:r>
                        <a:rPr lang="en-IE" sz="1300" b="1" i="0" u="none" strike="noStrike" dirty="0" smtClean="0">
                          <a:solidFill>
                            <a:schemeClr val="tx1"/>
                          </a:solidFill>
                          <a:effectLst/>
                          <a:latin typeface="Calibri" panose="020F0502020204030204" pitchFamily="34" charset="0"/>
                        </a:rPr>
                        <a:t> To</a:t>
                      </a:r>
                      <a:r>
                        <a:rPr lang="en-IE" sz="1300" b="0" i="0" u="none" strike="noStrike" dirty="0" smtClean="0">
                          <a:solidFill>
                            <a:schemeClr val="tx1"/>
                          </a:solidFill>
                          <a:effectLst/>
                          <a:latin typeface="Calibri" panose="020F0502020204030204" pitchFamily="34" charset="0"/>
                        </a:rPr>
                        <a:t> held 3 National network meetings during Q2 to provide a forum for knowledge exchange, peer support, and collective planning. This included an in-person meeting where Youth Workers worked on the priorities of the network, and also participated in a resilience workshop. 736 people from the National Network youth groups across Ireland came together to celebrate Dublin Pride.</a:t>
                      </a:r>
                    </a:p>
                    <a:p>
                      <a:pPr marL="0" indent="0" algn="l" fontAlgn="t">
                        <a:buFont typeface="Arial" panose="020B0604020202020204" pitchFamily="34" charset="0"/>
                        <a:buNone/>
                      </a:pPr>
                      <a:endParaRPr lang="en-IE" sz="1300" b="0" i="0" u="none" strike="noStrike" dirty="0" smtClean="0">
                        <a:solidFill>
                          <a:schemeClr val="tx1"/>
                        </a:solidFill>
                        <a:effectLst/>
                        <a:latin typeface="Calibri" panose="020F0502020204030204" pitchFamily="34" charset="0"/>
                      </a:endParaRPr>
                    </a:p>
                    <a:p>
                      <a:pPr marL="0" indent="0" algn="l" fontAlgn="t">
                        <a:buFont typeface="Arial" panose="020B0604020202020204" pitchFamily="34" charset="0"/>
                        <a:buNone/>
                      </a:pPr>
                      <a:r>
                        <a:rPr lang="en-IE" sz="1300" b="1" i="0" u="none" strike="noStrike" dirty="0" err="1" smtClean="0">
                          <a:solidFill>
                            <a:schemeClr val="tx1"/>
                          </a:solidFill>
                          <a:effectLst/>
                          <a:latin typeface="Calibri" panose="020F0502020204030204" pitchFamily="34" charset="0"/>
                        </a:rPr>
                        <a:t>BeLonG</a:t>
                      </a:r>
                      <a:r>
                        <a:rPr lang="en-IE" sz="1300" b="1" i="0" u="none" strike="noStrike" dirty="0" smtClean="0">
                          <a:solidFill>
                            <a:schemeClr val="tx1"/>
                          </a:solidFill>
                          <a:effectLst/>
                          <a:latin typeface="Calibri" panose="020F0502020204030204" pitchFamily="34" charset="0"/>
                        </a:rPr>
                        <a:t> To </a:t>
                      </a:r>
                      <a:r>
                        <a:rPr lang="en-IE" sz="1300" b="0" i="0" u="none" strike="noStrike" dirty="0" smtClean="0">
                          <a:solidFill>
                            <a:schemeClr val="tx1"/>
                          </a:solidFill>
                          <a:effectLst/>
                          <a:latin typeface="Calibri" panose="020F0502020204030204" pitchFamily="34" charset="0"/>
                        </a:rPr>
                        <a:t>facilitated care and support to front line youth workers through peer support and facilitated access to </a:t>
                      </a:r>
                      <a:r>
                        <a:rPr lang="en-IE" sz="1300" b="0" i="0" u="none" strike="noStrike" dirty="0" err="1" smtClean="0">
                          <a:solidFill>
                            <a:schemeClr val="tx1"/>
                          </a:solidFill>
                          <a:effectLst/>
                          <a:latin typeface="Calibri" panose="020F0502020204030204" pitchFamily="34" charset="0"/>
                        </a:rPr>
                        <a:t>MyMind</a:t>
                      </a:r>
                      <a:r>
                        <a:rPr lang="en-IE" sz="1300" b="0" i="0" u="none" strike="noStrike" dirty="0" smtClean="0">
                          <a:solidFill>
                            <a:schemeClr val="tx1"/>
                          </a:solidFill>
                          <a:effectLst/>
                          <a:latin typeface="Calibri" panose="020F0502020204030204" pitchFamily="34" charset="0"/>
                        </a:rPr>
                        <a:t> for frontline workers in need.</a:t>
                      </a:r>
                    </a:p>
                    <a:p>
                      <a:pPr marL="0" indent="0" algn="l" fontAlgn="t">
                        <a:buFont typeface="Arial" panose="020B0604020202020204" pitchFamily="34" charset="0"/>
                        <a:buNone/>
                      </a:pPr>
                      <a:endParaRPr lang="en-IE" sz="1300" b="0" i="0" u="none" strike="noStrike" dirty="0" smtClean="0">
                        <a:solidFill>
                          <a:srgbClr val="FF0000"/>
                        </a:solidFill>
                        <a:effectLst/>
                        <a:latin typeface="Calibri" panose="020F0502020204030204" pitchFamily="34" charset="0"/>
                      </a:endParaRPr>
                    </a:p>
                  </a:txBody>
                  <a:tcPr marL="0" marR="0" marT="0" marB="0"/>
                </a:tc>
                <a:tc>
                  <a:txBody>
                    <a:bodyPr/>
                    <a:lstStyle/>
                    <a:p>
                      <a:pPr marL="171450" indent="-171450">
                        <a:buFont typeface="Arial" panose="020B0604020202020204" pitchFamily="34" charset="0"/>
                        <a:buChar char="•"/>
                      </a:pPr>
                      <a:r>
                        <a:rPr lang="en-IE" sz="1300" b="1" baseline="0" dirty="0" smtClean="0">
                          <a:solidFill>
                            <a:schemeClr val="tx1"/>
                          </a:solidFill>
                          <a:latin typeface="Calibri" panose="020F0502020204030204" pitchFamily="34" charset="0"/>
                          <a:cs typeface="Calibri" panose="020F0502020204030204" pitchFamily="34" charset="0"/>
                        </a:rPr>
                        <a:t>FRC’s Mental Health Promotion Project:</a:t>
                      </a:r>
                    </a:p>
                    <a:p>
                      <a:pPr marL="285750" indent="-285750">
                        <a:buFont typeface="Wingdings" panose="05000000000000000000" pitchFamily="2" charset="2"/>
                        <a:buChar char="Ø"/>
                      </a:pPr>
                      <a:r>
                        <a:rPr lang="en-IE" sz="1300" baseline="0" dirty="0" smtClean="0">
                          <a:solidFill>
                            <a:schemeClr val="tx1"/>
                          </a:solidFill>
                          <a:latin typeface="Calibri" panose="020F0502020204030204" pitchFamily="34" charset="0"/>
                          <a:cs typeface="Calibri" panose="020F0502020204030204" pitchFamily="34" charset="0"/>
                        </a:rPr>
                        <a:t>delivered 3 x Suicide Prevention Code of Practice workshops to 32 participants. These sessions were co-facilitated by the three HSE Resource officers for Suicide Prevention in these areas (Dublin South, </a:t>
                      </a:r>
                      <a:r>
                        <a:rPr lang="en-IE" sz="1300" baseline="0" dirty="0" err="1" smtClean="0">
                          <a:solidFill>
                            <a:schemeClr val="tx1"/>
                          </a:solidFill>
                          <a:latin typeface="Calibri" panose="020F0502020204030204" pitchFamily="34" charset="0"/>
                          <a:cs typeface="Calibri" panose="020F0502020204030204" pitchFamily="34" charset="0"/>
                        </a:rPr>
                        <a:t>Northside</a:t>
                      </a:r>
                      <a:r>
                        <a:rPr lang="en-IE" sz="1300" baseline="0" dirty="0" smtClean="0">
                          <a:solidFill>
                            <a:schemeClr val="tx1"/>
                          </a:solidFill>
                          <a:latin typeface="Calibri" panose="020F0502020204030204" pitchFamily="34" charset="0"/>
                          <a:cs typeface="Calibri" panose="020F0502020204030204" pitchFamily="34" charset="0"/>
                        </a:rPr>
                        <a:t> FRC Limerick, Silver Arch FRC </a:t>
                      </a:r>
                      <a:r>
                        <a:rPr lang="en-IE" sz="1300" baseline="0" dirty="0" err="1" smtClean="0">
                          <a:solidFill>
                            <a:schemeClr val="tx1"/>
                          </a:solidFill>
                          <a:latin typeface="Calibri" panose="020F0502020204030204" pitchFamily="34" charset="0"/>
                          <a:cs typeface="Calibri" panose="020F0502020204030204" pitchFamily="34" charset="0"/>
                        </a:rPr>
                        <a:t>Nenagh</a:t>
                      </a:r>
                      <a:r>
                        <a:rPr lang="en-IE" sz="1300" baseline="0" dirty="0" smtClean="0">
                          <a:solidFill>
                            <a:schemeClr val="tx1"/>
                          </a:solidFill>
                          <a:latin typeface="Calibri" panose="020F0502020204030204" pitchFamily="34" charset="0"/>
                          <a:cs typeface="Calibri" panose="020F0502020204030204" pitchFamily="34" charset="0"/>
                        </a:rPr>
                        <a:t>)</a:t>
                      </a:r>
                    </a:p>
                    <a:p>
                      <a:pPr marL="285750" indent="-285750">
                        <a:buFont typeface="Wingdings" panose="05000000000000000000" pitchFamily="2" charset="2"/>
                        <a:buChar char="Ø"/>
                      </a:pPr>
                      <a:r>
                        <a:rPr lang="en-IE" sz="1300" baseline="0" dirty="0" smtClean="0">
                          <a:solidFill>
                            <a:schemeClr val="tx1"/>
                          </a:solidFill>
                          <a:latin typeface="Calibri" panose="020F0502020204030204" pitchFamily="34" charset="0"/>
                          <a:cs typeface="Calibri" panose="020F0502020204030204" pitchFamily="34" charset="0"/>
                        </a:rPr>
                        <a:t>22 people participated self care sessions </a:t>
                      </a:r>
                    </a:p>
                    <a:p>
                      <a:pPr marL="285750" indent="-285750">
                        <a:buFont typeface="Wingdings" panose="05000000000000000000" pitchFamily="2" charset="2"/>
                        <a:buChar char="Ø"/>
                      </a:pPr>
                      <a:r>
                        <a:rPr lang="en-IE" sz="1300" baseline="0" dirty="0" smtClean="0">
                          <a:solidFill>
                            <a:schemeClr val="tx1"/>
                          </a:solidFill>
                          <a:latin typeface="Calibri" panose="020F0502020204030204" pitchFamily="34" charset="0"/>
                          <a:cs typeface="Calibri" panose="020F0502020204030204" pitchFamily="34" charset="0"/>
                        </a:rPr>
                        <a:t>41 participants in the WRAP programme co-facilitated with Mental Health Ireland</a:t>
                      </a:r>
                    </a:p>
                    <a:p>
                      <a:pPr marL="285750" indent="-285750">
                        <a:buFont typeface="Wingdings" panose="05000000000000000000" pitchFamily="2" charset="2"/>
                        <a:buChar char="Ø"/>
                      </a:pPr>
                      <a:r>
                        <a:rPr lang="en-IE" sz="1300" baseline="0" dirty="0" smtClean="0">
                          <a:solidFill>
                            <a:schemeClr val="tx1"/>
                          </a:solidFill>
                          <a:latin typeface="Calibri" panose="020F0502020204030204" pitchFamily="34" charset="0"/>
                          <a:cs typeface="Calibri" panose="020F0502020204030204" pitchFamily="34" charset="0"/>
                        </a:rPr>
                        <a:t>30 participants in the online wellbeing programme – 30 minutes for me!</a:t>
                      </a:r>
                    </a:p>
                    <a:p>
                      <a:pPr marL="171450" indent="-171450">
                        <a:buFont typeface="Arial" panose="020B0604020202020204" pitchFamily="34" charset="0"/>
                        <a:buChar char="•"/>
                      </a:pPr>
                      <a:endParaRPr lang="en-IE" sz="1300" baseline="0" dirty="0" smtClean="0">
                        <a:solidFill>
                          <a:srgbClr val="FF0000"/>
                        </a:solidFill>
                        <a:latin typeface="Calibri" panose="020F0502020204030204" pitchFamily="34" charset="0"/>
                        <a:cs typeface="Calibri" panose="020F0502020204030204" pitchFamily="34" charset="0"/>
                      </a:endParaRPr>
                    </a:p>
                  </a:txBody>
                  <a:tcPr marL="121920" marR="121920" marT="60960" marB="60960"/>
                </a:tc>
                <a:tc>
                  <a:txBody>
                    <a:bodyPr/>
                    <a:lstStyle/>
                    <a:p>
                      <a:pPr marL="171450" indent="-171450">
                        <a:buFont typeface="Arial" panose="020B0604020202020204" pitchFamily="34" charset="0"/>
                        <a:buChar char="•"/>
                      </a:pPr>
                      <a:r>
                        <a:rPr lang="en-IE" sz="1300" b="1" dirty="0" smtClean="0">
                          <a:solidFill>
                            <a:schemeClr val="tx1"/>
                          </a:solidFill>
                          <a:latin typeface="Calibri" panose="020F0502020204030204" pitchFamily="34" charset="0"/>
                          <a:cs typeface="Calibri" panose="020F0502020204030204" pitchFamily="34" charset="0"/>
                        </a:rPr>
                        <a:t>SOS (Suicide or Survive)</a:t>
                      </a:r>
                      <a:r>
                        <a:rPr lang="en-IE" sz="1300" dirty="0" smtClean="0">
                          <a:solidFill>
                            <a:schemeClr val="tx1"/>
                          </a:solidFill>
                          <a:latin typeface="Calibri" panose="020F0502020204030204" pitchFamily="34" charset="0"/>
                          <a:cs typeface="Calibri" panose="020F0502020204030204" pitchFamily="34" charset="0"/>
                        </a:rPr>
                        <a:t> training and education offering continued in Q2 as follows:</a:t>
                      </a:r>
                    </a:p>
                    <a:p>
                      <a:pPr marL="285750" indent="-285750">
                        <a:buFont typeface="Wingdings" panose="05000000000000000000" pitchFamily="2" charset="2"/>
                        <a:buChar char="Ø"/>
                      </a:pPr>
                      <a:r>
                        <a:rPr lang="en-IE" sz="1300" dirty="0" smtClean="0">
                          <a:solidFill>
                            <a:schemeClr val="tx1"/>
                          </a:solidFill>
                          <a:latin typeface="Calibri" panose="020F0502020204030204" pitchFamily="34" charset="0"/>
                          <a:cs typeface="Calibri" panose="020F0502020204030204" pitchFamily="34" charset="0"/>
                        </a:rPr>
                        <a:t>10  Wellness Webinars were delivered to the community and in partnership with other mental health service providers, charities, statutory and voluntary organisations in Q2 attended by 227 participants.  </a:t>
                      </a:r>
                    </a:p>
                    <a:p>
                      <a:pPr marL="285750" indent="-285750">
                        <a:buFont typeface="Wingdings" panose="05000000000000000000" pitchFamily="2" charset="2"/>
                        <a:buChar char="Ø"/>
                      </a:pPr>
                      <a:r>
                        <a:rPr lang="en-IE" sz="1300" dirty="0" smtClean="0">
                          <a:solidFill>
                            <a:schemeClr val="tx1"/>
                          </a:solidFill>
                          <a:latin typeface="Calibri" panose="020F0502020204030204" pitchFamily="34" charset="0"/>
                          <a:cs typeface="Calibri" panose="020F0502020204030204" pitchFamily="34" charset="0"/>
                        </a:rPr>
                        <a:t>WRAP - 7 programmes </a:t>
                      </a:r>
                      <a:r>
                        <a:rPr lang="en-IE" sz="1300" dirty="0" smtClean="0">
                          <a:latin typeface="Calibri" panose="020F0502020204030204" pitchFamily="34" charset="0"/>
                          <a:cs typeface="Calibri" panose="020F0502020204030204" pitchFamily="34" charset="0"/>
                        </a:rPr>
                        <a:t>were delivered, 4 to the general public, 2 to Eden programme participants, and 1 to frontline workers. 149 people completed. </a:t>
                      </a:r>
                    </a:p>
                    <a:p>
                      <a:pPr marL="285750" indent="-285750">
                        <a:buFont typeface="Wingdings" panose="05000000000000000000" pitchFamily="2" charset="2"/>
                        <a:buChar char="Ø"/>
                      </a:pPr>
                      <a:r>
                        <a:rPr lang="en-IE" sz="1300" dirty="0" smtClean="0">
                          <a:latin typeface="Calibri" panose="020F0502020204030204" pitchFamily="34" charset="0"/>
                          <a:cs typeface="Calibri" panose="020F0502020204030204" pitchFamily="34" charset="0"/>
                        </a:rPr>
                        <a:t>Online Wellness Workshop - 1567 people availed of the online version of the Wellness Workshop for those over the age of 18 years (www.wellnessworkshop.ie) and 158 availed of the online Wellness Workshop for people aged 16 to 25 (</a:t>
                      </a:r>
                      <a:r>
                        <a:rPr lang="en-IE" sz="1300" dirty="0" smtClean="0">
                          <a:latin typeface="Calibri" panose="020F0502020204030204" pitchFamily="34" charset="0"/>
                          <a:cs typeface="Calibri" panose="020F0502020204030204" pitchFamily="34" charset="0"/>
                          <a:hlinkClick r:id="rId3"/>
                        </a:rPr>
                        <a:t>www.youmatter.ie</a:t>
                      </a:r>
                      <a:r>
                        <a:rPr lang="en-IE" sz="1300" dirty="0" smtClean="0">
                          <a:latin typeface="Calibri" panose="020F0502020204030204" pitchFamily="34" charset="0"/>
                          <a:cs typeface="Calibri" panose="020F0502020204030204" pitchFamily="34" charset="0"/>
                        </a:rPr>
                        <a:t>)</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IE" sz="1300" dirty="0" smtClean="0">
                          <a:solidFill>
                            <a:schemeClr val="tx1"/>
                          </a:solidFill>
                          <a:latin typeface="Calibri" panose="020F0502020204030204" pitchFamily="34" charset="0"/>
                          <a:cs typeface="Calibri" panose="020F0502020204030204" pitchFamily="34" charset="0"/>
                        </a:rPr>
                        <a:t>Eden programme continues in Q2 (26 week educational programme with a therapeutic element for people who have attempted or contemplated suicide) – 9 people participating in Q2</a:t>
                      </a:r>
                    </a:p>
                    <a:p>
                      <a:pPr marL="285750" indent="-285750">
                        <a:buFont typeface="Wingdings" panose="05000000000000000000" pitchFamily="2" charset="2"/>
                        <a:buChar char="Ø"/>
                      </a:pPr>
                      <a:endParaRPr lang="en-IE" sz="1300" dirty="0" smtClean="0">
                        <a:latin typeface="Calibri" panose="020F0502020204030204" pitchFamily="34" charset="0"/>
                        <a:cs typeface="Calibri" panose="020F0502020204030204" pitchFamily="34" charset="0"/>
                      </a:endParaRPr>
                    </a:p>
                  </a:txBody>
                  <a:tcPr marL="121920" marR="121920" marT="60960" marB="60960"/>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22435018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90770" y="373491"/>
            <a:ext cx="5102679" cy="461665"/>
          </a:xfrm>
          <a:prstGeom prst="rect">
            <a:avLst/>
          </a:prstGeom>
          <a:noFill/>
        </p:spPr>
        <p:txBody>
          <a:bodyPr wrap="none" rtlCol="0">
            <a:spAutoFit/>
          </a:bodyPr>
          <a:lstStyle/>
          <a:p>
            <a:r>
              <a:rPr lang="en-US" sz="2400" b="1" dirty="0">
                <a:solidFill>
                  <a:schemeClr val="accent1"/>
                </a:solidFill>
                <a:latin typeface="+mj-lt"/>
              </a:rPr>
              <a:t>Goal 3: Focus on Priority Groups </a:t>
            </a:r>
          </a:p>
        </p:txBody>
      </p:sp>
      <p:graphicFrame>
        <p:nvGraphicFramePr>
          <p:cNvPr id="4" name="Table 3"/>
          <p:cNvGraphicFramePr>
            <a:graphicFrameLocks noGrp="1"/>
          </p:cNvGraphicFramePr>
          <p:nvPr>
            <p:extLst>
              <p:ext uri="{D42A27DB-BD31-4B8C-83A1-F6EECF244321}">
                <p14:modId xmlns:p14="http://schemas.microsoft.com/office/powerpoint/2010/main" val="2931655765"/>
              </p:ext>
            </p:extLst>
          </p:nvPr>
        </p:nvGraphicFramePr>
        <p:xfrm>
          <a:off x="735495" y="1048859"/>
          <a:ext cx="11092069" cy="4935198"/>
        </p:xfrm>
        <a:graphic>
          <a:graphicData uri="http://schemas.openxmlformats.org/drawingml/2006/table">
            <a:tbl>
              <a:tblPr firstRow="1" bandRow="1">
                <a:tableStyleId>{5C22544A-7EE6-4342-B048-85BDC9FD1C3A}</a:tableStyleId>
              </a:tblPr>
              <a:tblGrid>
                <a:gridCol w="5399379">
                  <a:extLst>
                    <a:ext uri="{9D8B030D-6E8A-4147-A177-3AD203B41FA5}">
                      <a16:colId xmlns:a16="http://schemas.microsoft.com/office/drawing/2014/main" val="20000"/>
                    </a:ext>
                  </a:extLst>
                </a:gridCol>
                <a:gridCol w="5692690">
                  <a:extLst>
                    <a:ext uri="{9D8B030D-6E8A-4147-A177-3AD203B41FA5}">
                      <a16:colId xmlns:a16="http://schemas.microsoft.com/office/drawing/2014/main" val="20002"/>
                    </a:ext>
                  </a:extLst>
                </a:gridCol>
              </a:tblGrid>
              <a:tr h="850878">
                <a:tc>
                  <a:txBody>
                    <a:bodyPr/>
                    <a:lstStyle/>
                    <a:p>
                      <a:pPr algn="ctr"/>
                      <a:r>
                        <a:rPr lang="en-IE" sz="1600" dirty="0" smtClean="0"/>
                        <a:t>3.1 Reducing suicide</a:t>
                      </a:r>
                      <a:r>
                        <a:rPr lang="en-IE" sz="1600" baseline="0" dirty="0" smtClean="0"/>
                        <a:t> among priority groups</a:t>
                      </a:r>
                      <a:endParaRPr lang="en-IE" sz="1600" dirty="0"/>
                    </a:p>
                  </a:txBody>
                  <a:tcPr marL="121920" marR="121920" marT="60960" marB="60960"/>
                </a:tc>
                <a:tc>
                  <a:txBody>
                    <a:bodyPr/>
                    <a:lstStyle/>
                    <a:p>
                      <a:pPr algn="ctr"/>
                      <a:r>
                        <a:rPr lang="en-IE" sz="1600" dirty="0" smtClean="0"/>
                        <a:t>3.3 Supports</a:t>
                      </a:r>
                      <a:r>
                        <a:rPr lang="en-IE" sz="1600" baseline="0" dirty="0" smtClean="0"/>
                        <a:t> for young people</a:t>
                      </a:r>
                      <a:endParaRPr lang="en-IE" sz="1600" dirty="0"/>
                    </a:p>
                  </a:txBody>
                  <a:tcPr marL="121920" marR="121920" marT="60960" marB="60960"/>
                </a:tc>
                <a:extLst>
                  <a:ext uri="{0D108BD9-81ED-4DB2-BD59-A6C34878D82A}">
                    <a16:rowId xmlns:a16="http://schemas.microsoft.com/office/drawing/2014/main" val="10000"/>
                  </a:ext>
                </a:extLst>
              </a:tr>
              <a:tr h="3725812">
                <a:tc>
                  <a:txBody>
                    <a:bodyPr/>
                    <a:lstStyle/>
                    <a:p>
                      <a:pPr marL="171450" indent="-171450" algn="l">
                        <a:buFont typeface="Arial" panose="020B0604020202020204" pitchFamily="34" charset="0"/>
                        <a:buChar char="•"/>
                      </a:pPr>
                      <a:r>
                        <a:rPr lang="en-IE" sz="1300" baseline="0" dirty="0" smtClean="0">
                          <a:solidFill>
                            <a:schemeClr val="tx1"/>
                          </a:solidFill>
                          <a:latin typeface="Calibri" panose="020F0502020204030204" pitchFamily="34" charset="0"/>
                          <a:cs typeface="Calibri" panose="020F0502020204030204" pitchFamily="34" charset="0"/>
                        </a:rPr>
                        <a:t>The </a:t>
                      </a:r>
                      <a:r>
                        <a:rPr lang="en-IE" sz="1300" b="1" baseline="0" dirty="0" smtClean="0">
                          <a:solidFill>
                            <a:schemeClr val="tx1"/>
                          </a:solidFill>
                          <a:latin typeface="Calibri" panose="020F0502020204030204" pitchFamily="34" charset="0"/>
                          <a:cs typeface="Calibri" panose="020F0502020204030204" pitchFamily="34" charset="0"/>
                        </a:rPr>
                        <a:t>Exchange House</a:t>
                      </a:r>
                      <a:r>
                        <a:rPr lang="en-IE" sz="1300" baseline="0" dirty="0" smtClean="0">
                          <a:solidFill>
                            <a:schemeClr val="tx1"/>
                          </a:solidFill>
                          <a:latin typeface="Calibri" panose="020F0502020204030204" pitchFamily="34" charset="0"/>
                          <a:cs typeface="Calibri" panose="020F0502020204030204" pitchFamily="34" charset="0"/>
                        </a:rPr>
                        <a:t> duty service (Phone &amp; drop ins) supported 95 clients in Q2. </a:t>
                      </a:r>
                      <a:r>
                        <a:rPr lang="en-IE" sz="1300" i="0" baseline="0" dirty="0" smtClean="0">
                          <a:solidFill>
                            <a:schemeClr val="tx1"/>
                          </a:solidFill>
                          <a:latin typeface="Calibri" panose="020F0502020204030204" pitchFamily="34" charset="0"/>
                          <a:cs typeface="Calibri" panose="020F0502020204030204" pitchFamily="34" charset="0"/>
                        </a:rPr>
                        <a:t>Main areas of focus - 67% Accommodation, 10% mental health including suicidal ideation. Presenting issues - homelessness, depression, suicidal crisis, addiction, financial pressure, child protection issues, discrimination, legal/justice issues, sexual abuse, family relationships, grief loss, physical health </a:t>
                      </a:r>
                      <a:endParaRPr lang="en-IE" sz="1300" i="0" dirty="0" smtClean="0">
                        <a:solidFill>
                          <a:schemeClr val="tx1"/>
                        </a:solidFill>
                        <a:latin typeface="Calibri" panose="020F0502020204030204" pitchFamily="34" charset="0"/>
                        <a:cs typeface="Calibri" panose="020F0502020204030204" pitchFamily="34" charset="0"/>
                      </a:endParaRPr>
                    </a:p>
                    <a:p>
                      <a:pPr marL="180975" indent="-180975" algn="l">
                        <a:buFont typeface="Arial" panose="020B0604020202020204" pitchFamily="34" charset="0"/>
                        <a:buChar char="•"/>
                      </a:pPr>
                      <a:endParaRPr lang="en-IE" sz="1300" baseline="0" dirty="0" smtClean="0">
                        <a:solidFill>
                          <a:schemeClr val="tx1"/>
                        </a:solidFill>
                        <a:latin typeface="Calibri" panose="020F0502020204030204" pitchFamily="34" charset="0"/>
                        <a:cs typeface="Calibri" panose="020F0502020204030204" pitchFamily="34" charset="0"/>
                      </a:endParaRPr>
                    </a:p>
                    <a:p>
                      <a:pPr marL="180975" indent="-180975" algn="l">
                        <a:buFont typeface="Arial" panose="020B0604020202020204" pitchFamily="34" charset="0"/>
                        <a:buChar char="•"/>
                      </a:pPr>
                      <a:r>
                        <a:rPr lang="en-IE" sz="1300" b="1" baseline="0" dirty="0" smtClean="0">
                          <a:solidFill>
                            <a:schemeClr val="tx1"/>
                          </a:solidFill>
                          <a:latin typeface="Calibri" panose="020F0502020204030204" pitchFamily="34" charset="0"/>
                          <a:cs typeface="Calibri" panose="020F0502020204030204" pitchFamily="34" charset="0"/>
                        </a:rPr>
                        <a:t>Aware</a:t>
                      </a:r>
                      <a:r>
                        <a:rPr lang="en-IE" sz="1300" baseline="0" dirty="0" smtClean="0">
                          <a:solidFill>
                            <a:schemeClr val="tx1"/>
                          </a:solidFill>
                          <a:latin typeface="Calibri" panose="020F0502020204030204" pitchFamily="34" charset="0"/>
                          <a:cs typeface="Calibri" panose="020F0502020204030204" pitchFamily="34" charset="0"/>
                        </a:rPr>
                        <a:t> continued to deliver its CBT based Adult Life Skills programme: 22programmes delivered to 377 participants. Life Skills Online: 1 programme to 363 participants. Living Well with Bipolar Disorder: 5 programmes delivered to 53 participants</a:t>
                      </a:r>
                    </a:p>
                    <a:p>
                      <a:pPr marL="0" indent="0" algn="l">
                        <a:buFont typeface="Arial" panose="020B0604020202020204" pitchFamily="34" charset="0"/>
                        <a:buNone/>
                      </a:pPr>
                      <a:endParaRPr lang="en-IE" sz="1300" baseline="0" dirty="0" smtClean="0">
                        <a:solidFill>
                          <a:schemeClr val="tx1"/>
                        </a:solidFill>
                        <a:latin typeface="Calibri" panose="020F0502020204030204" pitchFamily="34" charset="0"/>
                        <a:cs typeface="Calibri" panose="020F0502020204030204" pitchFamily="34" charset="0"/>
                      </a:endParaRPr>
                    </a:p>
                    <a:p>
                      <a:pPr marL="180975" indent="-180975" algn="l">
                        <a:buFont typeface="Arial" panose="020B0604020202020204" pitchFamily="34" charset="0"/>
                        <a:buChar char="•"/>
                      </a:pPr>
                      <a:r>
                        <a:rPr lang="en-IE" sz="1300" b="1" baseline="0" dirty="0" err="1" smtClean="0">
                          <a:solidFill>
                            <a:schemeClr val="tx1"/>
                          </a:solidFill>
                          <a:latin typeface="Calibri" panose="020F0502020204030204" pitchFamily="34" charset="0"/>
                          <a:cs typeface="Calibri" panose="020F0502020204030204" pitchFamily="34" charset="0"/>
                        </a:rPr>
                        <a:t>LGBTIreland</a:t>
                      </a:r>
                      <a:r>
                        <a:rPr lang="en-IE" sz="1300" baseline="0" dirty="0" smtClean="0">
                          <a:solidFill>
                            <a:schemeClr val="tx1"/>
                          </a:solidFill>
                          <a:latin typeface="Calibri" panose="020F0502020204030204" pitchFamily="34" charset="0"/>
                          <a:cs typeface="Calibri" panose="020F0502020204030204" pitchFamily="34" charset="0"/>
                        </a:rPr>
                        <a:t> trained 180 professionals across 9 training workshops.  1 in person healthcare conference (110 participants); 2 in person seminars (72 participants); 20 Pride Workplace Talks (839 attendees). 5 peer support groups were facilitated over 15 meetings  and attended  by 117 people.</a:t>
                      </a:r>
                    </a:p>
                  </a:txBody>
                  <a:tcPr marL="121920" marR="121920" marT="60960" marB="60960"/>
                </a:tc>
                <a:tc>
                  <a:txBody>
                    <a:bodyPr/>
                    <a:lstStyle/>
                    <a:p>
                      <a:pPr marL="171450" indent="-171450">
                        <a:buFont typeface="Arial" panose="020B0604020202020204" pitchFamily="34" charset="0"/>
                        <a:buChar char="•"/>
                      </a:pPr>
                      <a:r>
                        <a:rPr lang="en-IE" sz="1300" b="1" dirty="0" err="1" smtClean="0">
                          <a:solidFill>
                            <a:schemeClr val="tx1"/>
                          </a:solidFill>
                          <a:latin typeface="Calibri" panose="020F0502020204030204" pitchFamily="34" charset="0"/>
                          <a:cs typeface="Calibri" panose="020F0502020204030204" pitchFamily="34" charset="0"/>
                        </a:rPr>
                        <a:t>Spunout</a:t>
                      </a:r>
                      <a:r>
                        <a:rPr lang="en-IE" sz="1300" dirty="0" smtClean="0">
                          <a:solidFill>
                            <a:schemeClr val="tx1"/>
                          </a:solidFill>
                          <a:latin typeface="Calibri" panose="020F0502020204030204" pitchFamily="34" charset="0"/>
                          <a:cs typeface="Calibri" panose="020F0502020204030204" pitchFamily="34" charset="0"/>
                        </a:rPr>
                        <a:t> - Mental Health content readership total: 125,691 includes Lived Experience Content; Mental Health Literacy; Mental Health Crisis Factsheets. Continuing to promote and signpost towards critical mental health services, and monitoring of frequency that services are signposted.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300" b="1" baseline="0" dirty="0" err="1" smtClean="0">
                          <a:solidFill>
                            <a:schemeClr val="tx1"/>
                          </a:solidFill>
                          <a:latin typeface="Calibri" panose="020F0502020204030204" pitchFamily="34" charset="0"/>
                          <a:cs typeface="Calibri" panose="020F0502020204030204" pitchFamily="34" charset="0"/>
                        </a:rPr>
                        <a:t>Spunout</a:t>
                      </a:r>
                      <a:r>
                        <a:rPr lang="en-IE" sz="1300" baseline="0" dirty="0" smtClean="0">
                          <a:solidFill>
                            <a:schemeClr val="tx1"/>
                          </a:solidFill>
                          <a:latin typeface="Calibri" panose="020F0502020204030204" pitchFamily="34" charset="0"/>
                          <a:cs typeface="Calibri" panose="020F0502020204030204" pitchFamily="34" charset="0"/>
                        </a:rPr>
                        <a:t> – launched the “Tune in to Burnout” campaign which aims to equip young people with awareness on how to recognise and prevent burnout, as well as the individual, environmental and societal factors that lead to it. Prior to campaign launch, we conducted a wellbeing survey with 1,000 young people, showing that 85% of 16-25 year olds are currently experiencing at least one of the main symptoms of burnout. In response, our campaign published 6 new factsheets, 7 ‘voices’ pieces from young people, a one-off video recorded podcast, one lived-experience video piece, and 7 </a:t>
                      </a:r>
                      <a:r>
                        <a:rPr lang="en-IE" sz="1300" baseline="0" dirty="0" err="1" smtClean="0">
                          <a:solidFill>
                            <a:schemeClr val="tx1"/>
                          </a:solidFill>
                          <a:latin typeface="Calibri" panose="020F0502020204030204" pitchFamily="34" charset="0"/>
                          <a:cs typeface="Calibri" panose="020F0502020204030204" pitchFamily="34" charset="0"/>
                        </a:rPr>
                        <a:t>TikTok</a:t>
                      </a:r>
                      <a:r>
                        <a:rPr lang="en-IE" sz="1300" baseline="0" dirty="0" smtClean="0">
                          <a:solidFill>
                            <a:schemeClr val="tx1"/>
                          </a:solidFill>
                          <a:latin typeface="Calibri" panose="020F0502020204030204" pitchFamily="34" charset="0"/>
                          <a:cs typeface="Calibri" panose="020F0502020204030204" pitchFamily="34" charset="0"/>
                        </a:rPr>
                        <a:t> videos taken from interviews with 2 subject matter experts. </a:t>
                      </a:r>
                      <a:endParaRPr lang="en-IE" sz="1300" dirty="0" smtClean="0">
                        <a:solidFill>
                          <a:srgbClr val="FF0000"/>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IE" sz="1300" b="1" dirty="0" smtClean="0">
                          <a:solidFill>
                            <a:schemeClr val="tx1"/>
                          </a:solidFill>
                          <a:latin typeface="Calibri" panose="020F0502020204030204" pitchFamily="34" charset="0"/>
                          <a:cs typeface="Calibri" panose="020F0502020204030204" pitchFamily="34" charset="0"/>
                        </a:rPr>
                        <a:t>Childline.ie</a:t>
                      </a:r>
                      <a:r>
                        <a:rPr lang="en-IE" sz="1300" dirty="0" smtClean="0">
                          <a:solidFill>
                            <a:schemeClr val="tx1"/>
                          </a:solidFill>
                          <a:latin typeface="Calibri" panose="020F0502020204030204" pitchFamily="34" charset="0"/>
                          <a:cs typeface="Calibri" panose="020F0502020204030204" pitchFamily="34" charset="0"/>
                        </a:rPr>
                        <a:t> had 21,687 users  in Q 2, with 113 page views relating to suicide. Continued promotion of the </a:t>
                      </a:r>
                      <a:r>
                        <a:rPr lang="en-IE" sz="1300" dirty="0" err="1" smtClean="0">
                          <a:solidFill>
                            <a:schemeClr val="tx1"/>
                          </a:solidFill>
                          <a:latin typeface="Calibri" panose="020F0502020204030204" pitchFamily="34" charset="0"/>
                          <a:cs typeface="Calibri" panose="020F0502020204030204" pitchFamily="34" charset="0"/>
                        </a:rPr>
                        <a:t>Childline</a:t>
                      </a:r>
                      <a:r>
                        <a:rPr lang="en-IE" sz="1300" dirty="0" smtClean="0">
                          <a:solidFill>
                            <a:schemeClr val="tx1"/>
                          </a:solidFill>
                          <a:latin typeface="Calibri" panose="020F0502020204030204" pitchFamily="34" charset="0"/>
                          <a:cs typeface="Calibri" panose="020F0502020204030204" pitchFamily="34" charset="0"/>
                        </a:rPr>
                        <a:t> listening service and online resources across social media through promoted and organic posts on Facebook, Twitter and </a:t>
                      </a:r>
                      <a:r>
                        <a:rPr lang="en-IE" sz="1300" dirty="0" err="1" smtClean="0">
                          <a:solidFill>
                            <a:schemeClr val="tx1"/>
                          </a:solidFill>
                          <a:latin typeface="Calibri" panose="020F0502020204030204" pitchFamily="34" charset="0"/>
                          <a:cs typeface="Calibri" panose="020F0502020204030204" pitchFamily="34" charset="0"/>
                        </a:rPr>
                        <a:t>Instagram</a:t>
                      </a:r>
                      <a:r>
                        <a:rPr lang="en-IE" sz="1300" dirty="0" smtClean="0">
                          <a:solidFill>
                            <a:schemeClr val="tx1"/>
                          </a:solidFill>
                          <a:latin typeface="Calibri" panose="020F0502020204030204" pitchFamily="34" charset="0"/>
                          <a:cs typeface="Calibri" panose="020F0502020204030204" pitchFamily="34" charset="0"/>
                        </a:rPr>
                        <a:t>.  2005 helpline texts were received and 3890 online chat conversations</a:t>
                      </a:r>
                    </a:p>
                    <a:p>
                      <a:pPr marL="171450" indent="-171450">
                        <a:buFont typeface="Arial" panose="020B0604020202020204" pitchFamily="34" charset="0"/>
                        <a:buChar char="•"/>
                      </a:pPr>
                      <a:r>
                        <a:rPr lang="en-IE" sz="1300" b="1" dirty="0" err="1" smtClean="0">
                          <a:solidFill>
                            <a:schemeClr val="tx1"/>
                          </a:solidFill>
                          <a:latin typeface="Calibri" panose="020F0502020204030204" pitchFamily="34" charset="0"/>
                          <a:cs typeface="Calibri" panose="020F0502020204030204" pitchFamily="34" charset="0"/>
                        </a:rPr>
                        <a:t>Childine</a:t>
                      </a:r>
                      <a:r>
                        <a:rPr lang="en-IE" sz="1300" b="1" dirty="0" smtClean="0">
                          <a:solidFill>
                            <a:schemeClr val="tx1"/>
                          </a:solidFill>
                          <a:latin typeface="Calibri" panose="020F0502020204030204" pitchFamily="34" charset="0"/>
                          <a:cs typeface="Calibri" panose="020F0502020204030204" pitchFamily="34" charset="0"/>
                        </a:rPr>
                        <a:t> 24 </a:t>
                      </a:r>
                      <a:r>
                        <a:rPr lang="en-IE" sz="1300" b="1" dirty="0" err="1" smtClean="0">
                          <a:solidFill>
                            <a:schemeClr val="tx1"/>
                          </a:solidFill>
                          <a:latin typeface="Calibri" panose="020F0502020204030204" pitchFamily="34" charset="0"/>
                          <a:cs typeface="Calibri" panose="020F0502020204030204" pitchFamily="34" charset="0"/>
                        </a:rPr>
                        <a:t>hr</a:t>
                      </a:r>
                      <a:r>
                        <a:rPr lang="en-IE" sz="1300" b="1" dirty="0" smtClean="0">
                          <a:solidFill>
                            <a:schemeClr val="tx1"/>
                          </a:solidFill>
                          <a:latin typeface="Calibri" panose="020F0502020204030204" pitchFamily="34" charset="0"/>
                          <a:cs typeface="Calibri" panose="020F0502020204030204" pitchFamily="34" charset="0"/>
                        </a:rPr>
                        <a:t> listening service </a:t>
                      </a:r>
                      <a:r>
                        <a:rPr lang="en-IE" sz="1300" dirty="0" smtClean="0">
                          <a:solidFill>
                            <a:schemeClr val="tx1"/>
                          </a:solidFill>
                          <a:latin typeface="Calibri" panose="020F0502020204030204" pitchFamily="34" charset="0"/>
                          <a:cs typeface="Calibri" panose="020F0502020204030204" pitchFamily="34" charset="0"/>
                        </a:rPr>
                        <a:t>received 26,601 calls </a:t>
                      </a:r>
                    </a:p>
                    <a:p>
                      <a:pPr marL="0" indent="0">
                        <a:buFont typeface="Arial" panose="020B0604020202020204" pitchFamily="34" charset="0"/>
                        <a:buNone/>
                      </a:pPr>
                      <a:endParaRPr lang="en-IE" sz="1300" dirty="0" smtClean="0">
                        <a:solidFill>
                          <a:srgbClr val="FF0000"/>
                        </a:solidFill>
                        <a:latin typeface="Calibri" panose="020F0502020204030204" pitchFamily="34" charset="0"/>
                        <a:cs typeface="Calibri" panose="020F0502020204030204" pitchFamily="34" charset="0"/>
                      </a:endParaRPr>
                    </a:p>
                  </a:txBody>
                  <a:tcPr marL="121920" marR="121920" marT="60960" marB="60960"/>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636799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55638" y="501161"/>
            <a:ext cx="5091458" cy="461665"/>
          </a:xfrm>
          <a:prstGeom prst="rect">
            <a:avLst/>
          </a:prstGeom>
          <a:noFill/>
        </p:spPr>
        <p:txBody>
          <a:bodyPr wrap="none" rtlCol="0">
            <a:spAutoFit/>
          </a:bodyPr>
          <a:lstStyle/>
          <a:p>
            <a:r>
              <a:rPr lang="en-US" sz="2400" b="1" dirty="0">
                <a:solidFill>
                  <a:schemeClr val="accent1"/>
                </a:solidFill>
                <a:latin typeface="+mj-lt"/>
              </a:rPr>
              <a:t>Goal 4: Better access to </a:t>
            </a:r>
            <a:r>
              <a:rPr lang="en-US" sz="2400" b="1" dirty="0" smtClean="0">
                <a:solidFill>
                  <a:schemeClr val="accent1"/>
                </a:solidFill>
                <a:latin typeface="+mj-lt"/>
              </a:rPr>
              <a:t>support </a:t>
            </a:r>
            <a:endParaRPr lang="en-US" sz="2400" b="1" dirty="0">
              <a:solidFill>
                <a:schemeClr val="accent1"/>
              </a:solidFill>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3580855888"/>
              </p:ext>
            </p:extLst>
          </p:nvPr>
        </p:nvGraphicFramePr>
        <p:xfrm>
          <a:off x="159026" y="1141550"/>
          <a:ext cx="11827565" cy="4863812"/>
        </p:xfrm>
        <a:graphic>
          <a:graphicData uri="http://schemas.openxmlformats.org/drawingml/2006/table">
            <a:tbl>
              <a:tblPr firstRow="1" bandRow="1">
                <a:tableStyleId>{5C22544A-7EE6-4342-B048-85BDC9FD1C3A}</a:tableStyleId>
              </a:tblPr>
              <a:tblGrid>
                <a:gridCol w="9223513">
                  <a:extLst>
                    <a:ext uri="{9D8B030D-6E8A-4147-A177-3AD203B41FA5}">
                      <a16:colId xmlns:a16="http://schemas.microsoft.com/office/drawing/2014/main" val="20001"/>
                    </a:ext>
                  </a:extLst>
                </a:gridCol>
                <a:gridCol w="2604052">
                  <a:extLst>
                    <a:ext uri="{9D8B030D-6E8A-4147-A177-3AD203B41FA5}">
                      <a16:colId xmlns:a16="http://schemas.microsoft.com/office/drawing/2014/main" val="20002"/>
                    </a:ext>
                  </a:extLst>
                </a:gridCol>
              </a:tblGrid>
              <a:tr h="383252">
                <a:tc>
                  <a:txBody>
                    <a:bodyPr/>
                    <a:lstStyle/>
                    <a:p>
                      <a:pPr algn="ctr"/>
                      <a:r>
                        <a:rPr lang="en-IE" sz="1600" dirty="0" smtClean="0"/>
                        <a:t>4.2 Therapeutic Interventions</a:t>
                      </a:r>
                      <a:endParaRPr lang="en-IE" sz="1600" dirty="0"/>
                    </a:p>
                  </a:txBody>
                  <a:tcPr marL="121920" marR="121920" marT="60960" marB="60960"/>
                </a:tc>
                <a:tc>
                  <a:txBody>
                    <a:bodyPr/>
                    <a:lstStyle/>
                    <a:p>
                      <a:pPr algn="ctr"/>
                      <a:r>
                        <a:rPr lang="en-IE" sz="1600" dirty="0" smtClean="0"/>
                        <a:t>4.3 Support Services</a:t>
                      </a:r>
                      <a:endParaRPr lang="en-IE" sz="1600" dirty="0"/>
                    </a:p>
                  </a:txBody>
                  <a:tcPr marL="121920" marR="121920" marT="60960" marB="60960"/>
                </a:tc>
                <a:extLst>
                  <a:ext uri="{0D108BD9-81ED-4DB2-BD59-A6C34878D82A}">
                    <a16:rowId xmlns:a16="http://schemas.microsoft.com/office/drawing/2014/main" val="10000"/>
                  </a:ext>
                </a:extLst>
              </a:tr>
              <a:tr h="4279650">
                <a:tc>
                  <a:txBody>
                    <a:bodyPr/>
                    <a:lstStyle/>
                    <a:p>
                      <a:pPr marL="171450" marR="0" lvl="0" indent="-171450" algn="l" defTabSz="45710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300" b="1" dirty="0" smtClean="0">
                          <a:solidFill>
                            <a:schemeClr val="tx1"/>
                          </a:solidFill>
                          <a:latin typeface="Calibri" panose="020F0502020204030204" pitchFamily="34" charset="0"/>
                          <a:cs typeface="Calibri" panose="020F0502020204030204" pitchFamily="34" charset="0"/>
                        </a:rPr>
                        <a:t>Dublin Simon</a:t>
                      </a:r>
                      <a:r>
                        <a:rPr lang="en-IE" sz="1300" dirty="0" smtClean="0">
                          <a:solidFill>
                            <a:schemeClr val="tx1"/>
                          </a:solidFill>
                          <a:latin typeface="Calibri" panose="020F0502020204030204" pitchFamily="34" charset="0"/>
                          <a:cs typeface="Calibri" panose="020F0502020204030204" pitchFamily="34" charset="0"/>
                        </a:rPr>
                        <a:t> had 73 new referrals for counselling services &amp; delivered 554 hours of 1:1 to referred clients (face to face 308 / remote 246). Main reasons for referral to service was depression-Anxiety-Addiction.  Total Drop-in Visits: 272 , 149 of which were to the Out of hours service  (all drop-in clinics are now operating on site again)  </a:t>
                      </a:r>
                    </a:p>
                    <a:p>
                      <a:pPr marL="0" marR="0" lvl="0" indent="0" algn="l" defTabSz="457101"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sz="1300" dirty="0" smtClean="0">
                        <a:solidFill>
                          <a:srgbClr val="FF0000"/>
                        </a:solidFill>
                        <a:latin typeface="Calibri" panose="020F0502020204030204" pitchFamily="34" charset="0"/>
                        <a:cs typeface="Calibri" panose="020F0502020204030204" pitchFamily="34" charset="0"/>
                      </a:endParaRPr>
                    </a:p>
                    <a:p>
                      <a:pPr marL="171450" marR="0" lvl="0" indent="-171450" algn="l" defTabSz="45710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300" b="1" dirty="0" smtClean="0">
                          <a:solidFill>
                            <a:schemeClr val="tx1"/>
                          </a:solidFill>
                          <a:latin typeface="Calibri" panose="020F0502020204030204" pitchFamily="34" charset="0"/>
                          <a:cs typeface="Calibri" panose="020F0502020204030204" pitchFamily="34" charset="0"/>
                        </a:rPr>
                        <a:t>First Fortnight </a:t>
                      </a:r>
                      <a:r>
                        <a:rPr lang="en-IE" sz="1300" dirty="0" smtClean="0">
                          <a:solidFill>
                            <a:schemeClr val="tx1"/>
                          </a:solidFill>
                          <a:latin typeface="Calibri" panose="020F0502020204030204" pitchFamily="34" charset="0"/>
                          <a:cs typeface="Calibri" panose="020F0502020204030204" pitchFamily="34" charset="0"/>
                        </a:rPr>
                        <a:t>delivered 153 creative therapy sessions and attended to a minimum of 185 calls over Q2. other work in Q2 includes:</a:t>
                      </a:r>
                    </a:p>
                    <a:p>
                      <a:pPr marL="285750" marR="0" lvl="0" indent="-285750" algn="l" defTabSz="457101"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IE" sz="1300" dirty="0" smtClean="0">
                          <a:solidFill>
                            <a:schemeClr val="tx1"/>
                          </a:solidFill>
                          <a:latin typeface="Calibri" panose="020F0502020204030204" pitchFamily="34" charset="0"/>
                          <a:cs typeface="Calibri" panose="020F0502020204030204" pitchFamily="34" charset="0"/>
                        </a:rPr>
                        <a:t>committed to ensuring its creative therapy service is trauma informed in line with best practice and commenced using  an evaluation tool, to be reviewed at end of year. </a:t>
                      </a:r>
                    </a:p>
                    <a:p>
                      <a:pPr marL="285750" marR="0" lvl="0" indent="-285750" algn="l" defTabSz="457101"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IE" sz="1300" dirty="0" smtClean="0">
                          <a:solidFill>
                            <a:schemeClr val="tx1"/>
                          </a:solidFill>
                          <a:latin typeface="Calibri" panose="020F0502020204030204" pitchFamily="34" charset="0"/>
                          <a:cs typeface="Calibri" panose="020F0502020204030204" pitchFamily="34" charset="0"/>
                        </a:rPr>
                        <a:t>launched its outreach adult creative therapy service provision in Exchange House. This builds on our commitment to work in partnership with our NOSP partners in extending our creative therapy provision to at risk populations in line with </a:t>
                      </a:r>
                      <a:r>
                        <a:rPr lang="en-IE" sz="1300" dirty="0" err="1" smtClean="0">
                          <a:solidFill>
                            <a:schemeClr val="tx1"/>
                          </a:solidFill>
                          <a:latin typeface="Calibri" panose="020F0502020204030204" pitchFamily="34" charset="0"/>
                          <a:cs typeface="Calibri" panose="020F0502020204030204" pitchFamily="34" charset="0"/>
                        </a:rPr>
                        <a:t>CfL</a:t>
                      </a:r>
                      <a:r>
                        <a:rPr lang="en-IE" sz="1300" dirty="0" smtClean="0">
                          <a:solidFill>
                            <a:schemeClr val="tx1"/>
                          </a:solidFill>
                          <a:latin typeface="Calibri" panose="020F0502020204030204" pitchFamily="34" charset="0"/>
                          <a:cs typeface="Calibri" panose="020F0502020204030204" pitchFamily="34" charset="0"/>
                        </a:rPr>
                        <a:t>.</a:t>
                      </a:r>
                    </a:p>
                    <a:p>
                      <a:pPr marL="285750" marR="0" lvl="0" indent="-285750" algn="l" defTabSz="457101"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IE" sz="1300" dirty="0" smtClean="0">
                          <a:solidFill>
                            <a:schemeClr val="tx1"/>
                          </a:solidFill>
                          <a:latin typeface="Calibri" panose="020F0502020204030204" pitchFamily="34" charset="0"/>
                          <a:cs typeface="Calibri" panose="020F0502020204030204" pitchFamily="34" charset="0"/>
                        </a:rPr>
                        <a:t>The Music in Mind Programme was implemented in a partner DEIS 1 school. Music in Mind is a partnership programme between the National Concert Hall and First Fortnight. This included a singing and drumming programme (each consisting of 8 workshops for 20-25 children). A total of 45 children engaged in the programme.  Currently reviewing the programme evaluations . </a:t>
                      </a:r>
                    </a:p>
                    <a:p>
                      <a:pPr marL="0" marR="0" lvl="0" indent="0" algn="l" defTabSz="457101"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sz="1300" dirty="0" smtClean="0">
                        <a:solidFill>
                          <a:srgbClr val="FF0000"/>
                        </a:solidFill>
                        <a:latin typeface="Calibri" panose="020F0502020204030204" pitchFamily="34" charset="0"/>
                        <a:cs typeface="Calibri" panose="020F0502020204030204" pitchFamily="34" charset="0"/>
                      </a:endParaRPr>
                    </a:p>
                    <a:p>
                      <a:pPr marL="171450" marR="0" lvl="0" indent="-171450" algn="l" defTabSz="45710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300" b="1" dirty="0" err="1" smtClean="0">
                          <a:solidFill>
                            <a:schemeClr val="tx1"/>
                          </a:solidFill>
                          <a:latin typeface="Calibri" panose="020F0502020204030204" pitchFamily="34" charset="0"/>
                          <a:cs typeface="Calibri" panose="020F0502020204030204" pitchFamily="34" charset="0"/>
                        </a:rPr>
                        <a:t>MyMind</a:t>
                      </a:r>
                      <a:r>
                        <a:rPr lang="en-IE" sz="1300" dirty="0" smtClean="0">
                          <a:solidFill>
                            <a:schemeClr val="tx1"/>
                          </a:solidFill>
                          <a:latin typeface="Calibri" panose="020F0502020204030204" pitchFamily="34" charset="0"/>
                          <a:cs typeface="Calibri" panose="020F0502020204030204" pitchFamily="34" charset="0"/>
                        </a:rPr>
                        <a:t> provided </a:t>
                      </a:r>
                      <a:r>
                        <a:rPr lang="en-IE" sz="1300" dirty="0" err="1" smtClean="0">
                          <a:solidFill>
                            <a:schemeClr val="tx1"/>
                          </a:solidFill>
                          <a:latin typeface="Calibri" panose="020F0502020204030204" pitchFamily="34" charset="0"/>
                          <a:cs typeface="Calibri" panose="020F0502020204030204" pitchFamily="34" charset="0"/>
                        </a:rPr>
                        <a:t>approx</a:t>
                      </a:r>
                      <a:r>
                        <a:rPr lang="en-IE" sz="1300" dirty="0" smtClean="0">
                          <a:solidFill>
                            <a:schemeClr val="tx1"/>
                          </a:solidFill>
                          <a:latin typeface="Calibri" panose="020F0502020204030204" pitchFamily="34" charset="0"/>
                          <a:cs typeface="Calibri" panose="020F0502020204030204" pitchFamily="34" charset="0"/>
                        </a:rPr>
                        <a:t> 10,381 appointments of which 2,769 were at low fees.  The Free session (Pilot Priority Group Project) provided 627 free appointments in Q2.</a:t>
                      </a:r>
                    </a:p>
                    <a:p>
                      <a:pPr marL="171450" marR="0" lvl="0" indent="-171450" algn="l" defTabSz="45710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E" sz="1300" dirty="0" smtClean="0">
                        <a:solidFill>
                          <a:srgbClr val="FF0000"/>
                        </a:solidFill>
                        <a:latin typeface="Calibri" panose="020F0502020204030204" pitchFamily="34" charset="0"/>
                        <a:cs typeface="Calibri" panose="020F0502020204030204" pitchFamily="34" charset="0"/>
                      </a:endParaRPr>
                    </a:p>
                    <a:p>
                      <a:pPr marL="171450" marR="0" lvl="0" indent="-171450" algn="l" defTabSz="45710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300" b="1" dirty="0" smtClean="0">
                          <a:solidFill>
                            <a:schemeClr val="tx1"/>
                          </a:solidFill>
                          <a:latin typeface="Calibri" panose="020F0502020204030204" pitchFamily="34" charset="0"/>
                          <a:cs typeface="Calibri" panose="020F0502020204030204" pitchFamily="34" charset="0"/>
                        </a:rPr>
                        <a:t>Pieta House </a:t>
                      </a:r>
                      <a:r>
                        <a:rPr lang="en-IE" sz="1300" dirty="0" smtClean="0">
                          <a:solidFill>
                            <a:schemeClr val="tx1"/>
                          </a:solidFill>
                          <a:latin typeface="Calibri" panose="020F0502020204030204" pitchFamily="34" charset="0"/>
                          <a:cs typeface="Calibri" panose="020F0502020204030204" pitchFamily="34" charset="0"/>
                        </a:rPr>
                        <a:t>has worked </a:t>
                      </a:r>
                      <a:r>
                        <a:rPr lang="en-IE" sz="1300" baseline="0" dirty="0" smtClean="0">
                          <a:solidFill>
                            <a:schemeClr val="tx1"/>
                          </a:solidFill>
                          <a:latin typeface="Calibri" panose="020F0502020204030204" pitchFamily="34" charset="0"/>
                          <a:cs typeface="Calibri" panose="020F0502020204030204" pitchFamily="34" charset="0"/>
                        </a:rPr>
                        <a:t>with 2,629 unique intervention clients requiring support for suicidal ideation and/or self harm (1,058 Under 18; and 1,571 Adults)</a:t>
                      </a:r>
                      <a:r>
                        <a:rPr lang="en-IE" sz="1300" dirty="0" smtClean="0">
                          <a:solidFill>
                            <a:schemeClr val="tx1"/>
                          </a:solidFill>
                          <a:latin typeface="Calibri" panose="020F0502020204030204" pitchFamily="34" charset="0"/>
                          <a:cs typeface="Calibri" panose="020F0502020204030204" pitchFamily="34" charset="0"/>
                        </a:rPr>
                        <a:t>. 10,027 calls were made to Pietas helpline during this reporting quarter (Average 110 calls per day). They also received and responded to 14,445 text messages in the period. Pieta's bereavement counselling service worked with 376 unique clients (58 Under 18; 318 Adults). 1,803 appointments were attended (147 of these were initial assessments)</a:t>
                      </a:r>
                    </a:p>
                    <a:p>
                      <a:pPr marL="171450" marR="0" lvl="0" indent="-171450" algn="l" defTabSz="45710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E" sz="1300" dirty="0" smtClean="0">
                        <a:solidFill>
                          <a:schemeClr val="tx1"/>
                        </a:solidFill>
                        <a:latin typeface="Calibri" panose="020F0502020204030204" pitchFamily="34" charset="0"/>
                        <a:cs typeface="Calibri" panose="020F0502020204030204" pitchFamily="34" charset="0"/>
                      </a:endParaRPr>
                    </a:p>
                    <a:p>
                      <a:pPr marL="171450" marR="0" lvl="0" indent="-171450" algn="l" defTabSz="45710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300" b="1" dirty="0" smtClean="0">
                          <a:solidFill>
                            <a:schemeClr val="tx1"/>
                          </a:solidFill>
                          <a:latin typeface="Calibri" panose="020F0502020204030204" pitchFamily="34" charset="0"/>
                          <a:cs typeface="Calibri" panose="020F0502020204030204" pitchFamily="34" charset="0"/>
                        </a:rPr>
                        <a:t>Turn2Me</a:t>
                      </a:r>
                      <a:r>
                        <a:rPr lang="en-IE" sz="1300" dirty="0" smtClean="0">
                          <a:solidFill>
                            <a:schemeClr val="tx1"/>
                          </a:solidFill>
                          <a:latin typeface="Calibri" panose="020F0502020204030204" pitchFamily="34" charset="0"/>
                          <a:cs typeface="Calibri" panose="020F0502020204030204" pitchFamily="34" charset="0"/>
                        </a:rPr>
                        <a:t> delivered 1,335 Adult counselling sessions and 79 support groups in Q2</a:t>
                      </a:r>
                    </a:p>
                  </a:txBody>
                  <a:tcPr marL="121920" marR="121920" marT="60960" marB="60960"/>
                </a:tc>
                <a:tc>
                  <a:txBody>
                    <a:bodyPr/>
                    <a:lstStyle/>
                    <a:p>
                      <a:pPr marL="171450" indent="-171450">
                        <a:buFont typeface="Arial" panose="020B0604020202020204" pitchFamily="34" charset="0"/>
                        <a:buChar char="•"/>
                      </a:pPr>
                      <a:r>
                        <a:rPr lang="en-IE" sz="1300" baseline="0" dirty="0" smtClean="0">
                          <a:solidFill>
                            <a:schemeClr val="tx1"/>
                          </a:solidFill>
                          <a:latin typeface="Calibri" panose="020F0502020204030204" pitchFamily="34" charset="0"/>
                          <a:cs typeface="Calibri" panose="020F0502020204030204" pitchFamily="34" charset="0"/>
                        </a:rPr>
                        <a:t>The </a:t>
                      </a:r>
                      <a:r>
                        <a:rPr lang="en-IE" sz="1300" b="1" baseline="0" dirty="0" smtClean="0">
                          <a:solidFill>
                            <a:schemeClr val="tx1"/>
                          </a:solidFill>
                          <a:latin typeface="Calibri" panose="020F0502020204030204" pitchFamily="34" charset="0"/>
                          <a:cs typeface="Calibri" panose="020F0502020204030204" pitchFamily="34" charset="0"/>
                        </a:rPr>
                        <a:t>Samaritans</a:t>
                      </a:r>
                      <a:r>
                        <a:rPr lang="en-IE" sz="1300" baseline="0" dirty="0" smtClean="0">
                          <a:solidFill>
                            <a:schemeClr val="tx1"/>
                          </a:solidFill>
                          <a:latin typeface="Calibri" panose="020F0502020204030204" pitchFamily="34" charset="0"/>
                          <a:cs typeface="Calibri" panose="020F0502020204030204" pitchFamily="34" charset="0"/>
                        </a:rPr>
                        <a:t> answered 96,239 calls and 1,234 emails this quarter and provided 16,263 volunteer Listening hours </a:t>
                      </a:r>
                    </a:p>
                    <a:p>
                      <a:pPr marL="171450" indent="-171450">
                        <a:buFont typeface="Arial" panose="020B0604020202020204" pitchFamily="34" charset="0"/>
                        <a:buChar char="•"/>
                      </a:pPr>
                      <a:endParaRPr lang="en-IE" sz="1300" baseline="0" dirty="0" smtClean="0">
                        <a:solidFill>
                          <a:srgbClr val="FF0000"/>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IE" sz="1300" b="1" baseline="0" dirty="0" smtClean="0">
                          <a:solidFill>
                            <a:schemeClr val="tx1"/>
                          </a:solidFill>
                          <a:latin typeface="Calibri" panose="020F0502020204030204" pitchFamily="34" charset="0"/>
                          <a:cs typeface="Calibri" panose="020F0502020204030204" pitchFamily="34" charset="0"/>
                        </a:rPr>
                        <a:t>Pieta House Suicide Bereavement Liaison Service (SBLO) </a:t>
                      </a:r>
                      <a:r>
                        <a:rPr lang="en-IE" sz="1300" baseline="0" dirty="0" smtClean="0">
                          <a:solidFill>
                            <a:schemeClr val="tx1"/>
                          </a:solidFill>
                          <a:latin typeface="Calibri" panose="020F0502020204030204" pitchFamily="34" charset="0"/>
                          <a:cs typeface="Calibri" panose="020F0502020204030204" pitchFamily="34" charset="0"/>
                        </a:rPr>
                        <a:t>worked with 236 households in this quarter, delivering 1,174 client facing hours in the reporting period . </a:t>
                      </a:r>
                    </a:p>
                    <a:p>
                      <a:pPr marL="171450" indent="-171450">
                        <a:buFont typeface="Arial" panose="020B0604020202020204" pitchFamily="34" charset="0"/>
                        <a:buChar char="•"/>
                      </a:pPr>
                      <a:endParaRPr lang="en-IE" sz="1300" baseline="0" dirty="0" smtClean="0">
                        <a:solidFill>
                          <a:srgbClr val="FF0000"/>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endParaRPr lang="en-IE" sz="1300" baseline="0" dirty="0" smtClean="0">
                        <a:solidFill>
                          <a:srgbClr val="FF0000"/>
                        </a:solidFill>
                        <a:latin typeface="Calibri" panose="020F0502020204030204" pitchFamily="34" charset="0"/>
                        <a:cs typeface="Calibri" panose="020F0502020204030204" pitchFamily="34" charset="0"/>
                      </a:endParaRPr>
                    </a:p>
                  </a:txBody>
                  <a:tcPr marL="121920" marR="121920" marT="60960" marB="60960"/>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127689997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3419</TotalTime>
  <Words>2396</Words>
  <Application>Microsoft Office PowerPoint</Application>
  <PresentationFormat>Widescreen</PresentationFormat>
  <Paragraphs>161</Paragraphs>
  <Slides>13</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Courier New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Darina Carr</dc:creator>
  <cp:lastModifiedBy>Conor Graham</cp:lastModifiedBy>
  <cp:revision>86</cp:revision>
  <dcterms:created xsi:type="dcterms:W3CDTF">2021-12-07T15:16:03Z</dcterms:created>
  <dcterms:modified xsi:type="dcterms:W3CDTF">2022-10-03T09:14:40Z</dcterms:modified>
</cp:coreProperties>
</file>