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70" r:id="rId3"/>
    <p:sldId id="285" r:id="rId4"/>
    <p:sldId id="272" r:id="rId5"/>
    <p:sldId id="284" r:id="rId6"/>
    <p:sldId id="273" r:id="rId7"/>
    <p:sldId id="274" r:id="rId8"/>
    <p:sldId id="275" r:id="rId9"/>
    <p:sldId id="276" r:id="rId10"/>
    <p:sldId id="277" r:id="rId11"/>
    <p:sldId id="278" r:id="rId12"/>
    <p:sldId id="279"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24" autoAdjust="0"/>
    <p:restoredTop sz="94660"/>
  </p:normalViewPr>
  <p:slideViewPr>
    <p:cSldViewPr snapToGrid="0">
      <p:cViewPr>
        <p:scale>
          <a:sx n="100" d="100"/>
          <a:sy n="100" d="100"/>
        </p:scale>
        <p:origin x="-1495" y="-48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D0E5C-BECF-499A-872A-F6B6AA84BB39}" type="datetimeFigureOut">
              <a:rPr lang="en-IE" smtClean="0"/>
              <a:t>24/03/2023</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3CB99-0CB8-489D-AA97-1D263B8DD586}" type="slidenum">
              <a:rPr lang="en-IE" smtClean="0"/>
              <a:t>‹#›</a:t>
            </a:fld>
            <a:endParaRPr lang="en-IE" dirty="0"/>
          </a:p>
        </p:txBody>
      </p:sp>
    </p:spTree>
    <p:extLst>
      <p:ext uri="{BB962C8B-B14F-4D97-AF65-F5344CB8AC3E}">
        <p14:creationId xmlns:p14="http://schemas.microsoft.com/office/powerpoint/2010/main" val="4085887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3</a:t>
            </a:fld>
            <a:endParaRPr lang="en-US" dirty="0"/>
          </a:p>
        </p:txBody>
      </p:sp>
    </p:spTree>
    <p:extLst>
      <p:ext uri="{BB962C8B-B14F-4D97-AF65-F5344CB8AC3E}">
        <p14:creationId xmlns:p14="http://schemas.microsoft.com/office/powerpoint/2010/main" val="139456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4</a:t>
            </a:fld>
            <a:endParaRPr lang="en-US" dirty="0"/>
          </a:p>
        </p:txBody>
      </p:sp>
    </p:spTree>
    <p:extLst>
      <p:ext uri="{BB962C8B-B14F-4D97-AF65-F5344CB8AC3E}">
        <p14:creationId xmlns:p14="http://schemas.microsoft.com/office/powerpoint/2010/main" val="179707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6</a:t>
            </a:fld>
            <a:endParaRPr lang="en-US" dirty="0"/>
          </a:p>
        </p:txBody>
      </p:sp>
    </p:spTree>
    <p:extLst>
      <p:ext uri="{BB962C8B-B14F-4D97-AF65-F5344CB8AC3E}">
        <p14:creationId xmlns:p14="http://schemas.microsoft.com/office/powerpoint/2010/main" val="3938155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8</a:t>
            </a:fld>
            <a:endParaRPr lang="en-US" dirty="0"/>
          </a:p>
        </p:txBody>
      </p:sp>
    </p:spTree>
    <p:extLst>
      <p:ext uri="{BB962C8B-B14F-4D97-AF65-F5344CB8AC3E}">
        <p14:creationId xmlns:p14="http://schemas.microsoft.com/office/powerpoint/2010/main" val="31171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0027C63-A927-B647-8AFD-696B33AF9FDF}" type="slidenum">
              <a:rPr lang="en-US" smtClean="0"/>
              <a:pPr/>
              <a:t>9</a:t>
            </a:fld>
            <a:endParaRPr lang="en-US" dirty="0"/>
          </a:p>
        </p:txBody>
      </p:sp>
    </p:spTree>
    <p:extLst>
      <p:ext uri="{BB962C8B-B14F-4D97-AF65-F5344CB8AC3E}">
        <p14:creationId xmlns:p14="http://schemas.microsoft.com/office/powerpoint/2010/main" val="3689269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3274" y="5261793"/>
            <a:ext cx="3217007" cy="1251672"/>
          </a:xfrm>
          <a:prstGeom prst="rect">
            <a:avLst/>
          </a:prstGeom>
        </p:spPr>
      </p:pic>
    </p:spTree>
    <p:extLst>
      <p:ext uri="{BB962C8B-B14F-4D97-AF65-F5344CB8AC3E}">
        <p14:creationId xmlns:p14="http://schemas.microsoft.com/office/powerpoint/2010/main" val="242866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Divid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384001" y="384002"/>
            <a:ext cx="816000" cy="62872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270" y="5887869"/>
            <a:ext cx="1626128" cy="633073"/>
          </a:xfrm>
          <a:prstGeom prst="rect">
            <a:avLst/>
          </a:prstGeom>
        </p:spPr>
      </p:pic>
    </p:spTree>
    <p:extLst>
      <p:ext uri="{BB962C8B-B14F-4D97-AF65-F5344CB8AC3E}">
        <p14:creationId xmlns:p14="http://schemas.microsoft.com/office/powerpoint/2010/main" val="413036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303780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ontent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407260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ternal Slides">
    <p:spTree>
      <p:nvGrpSpPr>
        <p:cNvPr id="1" name=""/>
        <p:cNvGrpSpPr/>
        <p:nvPr/>
      </p:nvGrpSpPr>
      <p:grpSpPr>
        <a:xfrm>
          <a:off x="0" y="0"/>
          <a:ext cx="0" cy="0"/>
          <a:chOff x="0" y="0"/>
          <a:chExt cx="0" cy="0"/>
        </a:xfrm>
      </p:grpSpPr>
      <p:sp>
        <p:nvSpPr>
          <p:cNvPr id="11" name="Rectangle 10"/>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3510" r="23046"/>
          <a:stretch/>
        </p:blipFill>
        <p:spPr>
          <a:xfrm>
            <a:off x="3" y="6152518"/>
            <a:ext cx="12192000" cy="7054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29536" r="21722" b="29594"/>
          <a:stretch/>
        </p:blipFill>
        <p:spPr>
          <a:xfrm>
            <a:off x="95154" y="6237297"/>
            <a:ext cx="735619" cy="53592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5" y="372207"/>
            <a:ext cx="1238483" cy="1026095"/>
          </a:xfrm>
          <a:prstGeom prst="rect">
            <a:avLst/>
          </a:prstGeom>
        </p:spPr>
      </p:pic>
    </p:spTree>
    <p:custDataLst>
      <p:tags r:id="rId1"/>
    </p:custDataLst>
    <p:extLst>
      <p:ext uri="{BB962C8B-B14F-4D97-AF65-F5344CB8AC3E}">
        <p14:creationId xmlns:p14="http://schemas.microsoft.com/office/powerpoint/2010/main" val="28774668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13507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sp>
        <p:nvSpPr>
          <p:cNvPr id="7" name="Rectangle 6"/>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spcCol="0" rtlCol="0" anchor="ctr"/>
          <a:lstStyle/>
          <a:p>
            <a:pPr algn="ctr"/>
            <a:endParaRPr lang="en-US" sz="240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2050" y="6388416"/>
            <a:ext cx="2167905" cy="420729"/>
          </a:xfrm>
          <a:prstGeom prst="rect">
            <a:avLst/>
          </a:prstGeom>
        </p:spPr>
      </p:pic>
    </p:spTree>
    <p:custDataLst>
      <p:tags r:id="rId1"/>
    </p:custDataLst>
    <p:extLst>
      <p:ext uri="{BB962C8B-B14F-4D97-AF65-F5344CB8AC3E}">
        <p14:creationId xmlns:p14="http://schemas.microsoft.com/office/powerpoint/2010/main" val="368671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45">
          <p15:clr>
            <a:srgbClr val="FBAE40"/>
          </p15:clr>
        </p15:guide>
        <p15:guide id="2" pos="55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270" y="5888059"/>
            <a:ext cx="1626128" cy="632693"/>
          </a:xfrm>
          <a:prstGeom prst="rect">
            <a:avLst/>
          </a:prstGeom>
        </p:spPr>
      </p:pic>
    </p:spTree>
    <p:extLst>
      <p:ext uri="{BB962C8B-B14F-4D97-AF65-F5344CB8AC3E}">
        <p14:creationId xmlns:p14="http://schemas.microsoft.com/office/powerpoint/2010/main" val="70203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0A8EF-3394-486C-A750-F46826AE3249}" type="datetimeFigureOut">
              <a:rPr lang="en-IE" smtClean="0"/>
              <a:t>24/03/2023</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E4CA-B9F6-46B6-A858-FAECF729E71C}" type="slidenum">
              <a:rPr lang="en-IE" smtClean="0"/>
              <a:t>‹#›</a:t>
            </a:fld>
            <a:endParaRPr lang="en-IE" dirty="0"/>
          </a:p>
        </p:txBody>
      </p:sp>
    </p:spTree>
    <p:extLst>
      <p:ext uri="{BB962C8B-B14F-4D97-AF65-F5344CB8AC3E}">
        <p14:creationId xmlns:p14="http://schemas.microsoft.com/office/powerpoint/2010/main" val="83617572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7" r:id="rId6"/>
    <p:sldLayoutId id="2147483665" r:id="rId7"/>
    <p:sldLayoutId id="2147483666"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477B3B0-DF6B-1C48-BFE4-FC8E783CC637}"/>
              </a:ext>
            </a:extLst>
          </p:cNvPr>
          <p:cNvSpPr txBox="1">
            <a:spLocks/>
          </p:cNvSpPr>
          <p:nvPr/>
        </p:nvSpPr>
        <p:spPr>
          <a:xfrm>
            <a:off x="1147221" y="2786999"/>
            <a:ext cx="5632402" cy="2250579"/>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Arial"/>
                <a:cs typeface="Arial"/>
              </a:rPr>
              <a:t>NGO strategy implementation monitoring report – </a:t>
            </a:r>
            <a:r>
              <a:rPr lang="en-US" sz="2800" dirty="0" smtClean="0">
                <a:latin typeface="Arial"/>
                <a:cs typeface="Arial"/>
              </a:rPr>
              <a:t>Q4 </a:t>
            </a:r>
            <a:r>
              <a:rPr lang="en-US" sz="2800" dirty="0">
                <a:latin typeface="Arial"/>
                <a:cs typeface="Arial"/>
              </a:rPr>
              <a:t>2022</a:t>
            </a:r>
          </a:p>
          <a:p>
            <a:r>
              <a:rPr lang="en-US" sz="1600" b="1" dirty="0" smtClean="0">
                <a:latin typeface="Arial"/>
                <a:cs typeface="Arial"/>
              </a:rPr>
              <a:t>HSE </a:t>
            </a:r>
            <a:r>
              <a:rPr lang="en-US" sz="1600" b="1" dirty="0">
                <a:latin typeface="Arial"/>
                <a:cs typeface="Arial"/>
              </a:rPr>
              <a:t>National Office for Suicide Prevention</a:t>
            </a:r>
          </a:p>
        </p:txBody>
      </p:sp>
    </p:spTree>
    <p:extLst>
      <p:ext uri="{BB962C8B-B14F-4D97-AF65-F5344CB8AC3E}">
        <p14:creationId xmlns:p14="http://schemas.microsoft.com/office/powerpoint/2010/main" val="142716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7890" y="498991"/>
            <a:ext cx="4559261" cy="461665"/>
          </a:xfrm>
          <a:prstGeom prst="rect">
            <a:avLst/>
          </a:prstGeom>
          <a:noFill/>
        </p:spPr>
        <p:txBody>
          <a:bodyPr wrap="none" rtlCol="0">
            <a:spAutoFit/>
          </a:bodyPr>
          <a:lstStyle/>
          <a:p>
            <a:r>
              <a:rPr lang="en-US" sz="2400" b="1" dirty="0">
                <a:solidFill>
                  <a:schemeClr val="accent1"/>
                </a:solidFill>
              </a:rPr>
              <a:t>Goal 5: High quality </a:t>
            </a:r>
            <a:r>
              <a:rPr lang="en-US" sz="2400" b="1" dirty="0" smtClean="0">
                <a:solidFill>
                  <a:schemeClr val="accent1"/>
                </a:solidFill>
              </a:rPr>
              <a:t>services </a:t>
            </a:r>
            <a:endParaRPr lang="en-US" sz="2400" b="1"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82318111"/>
              </p:ext>
            </p:extLst>
          </p:nvPr>
        </p:nvGraphicFramePr>
        <p:xfrm>
          <a:off x="547203" y="1345917"/>
          <a:ext cx="11240605" cy="4438657"/>
        </p:xfrm>
        <a:graphic>
          <a:graphicData uri="http://schemas.openxmlformats.org/drawingml/2006/table">
            <a:tbl>
              <a:tblPr firstRow="1" bandRow="1">
                <a:tableStyleId>{5C22544A-7EE6-4342-B048-85BDC9FD1C3A}</a:tableStyleId>
              </a:tblPr>
              <a:tblGrid>
                <a:gridCol w="11240605">
                  <a:extLst>
                    <a:ext uri="{9D8B030D-6E8A-4147-A177-3AD203B41FA5}">
                      <a16:colId xmlns:a16="http://schemas.microsoft.com/office/drawing/2014/main" val="20003"/>
                    </a:ext>
                  </a:extLst>
                </a:gridCol>
              </a:tblGrid>
              <a:tr h="503819">
                <a:tc>
                  <a:txBody>
                    <a:bodyPr/>
                    <a:lstStyle/>
                    <a:p>
                      <a:pPr algn="ctr"/>
                      <a:r>
                        <a:rPr lang="en-IE" sz="1600" dirty="0" smtClean="0"/>
                        <a:t>5.4 Best</a:t>
                      </a:r>
                      <a:r>
                        <a:rPr lang="en-IE" sz="1600" baseline="0" dirty="0" smtClean="0"/>
                        <a:t> practice among Practitioners</a:t>
                      </a:r>
                      <a:endParaRPr lang="en-IE" sz="1600" dirty="0"/>
                    </a:p>
                  </a:txBody>
                  <a:tcPr marL="121920" marR="121920" marT="60960" marB="60960"/>
                </a:tc>
                <a:extLst>
                  <a:ext uri="{0D108BD9-81ED-4DB2-BD59-A6C34878D82A}">
                    <a16:rowId xmlns:a16="http://schemas.microsoft.com/office/drawing/2014/main" val="10000"/>
                  </a:ext>
                </a:extLst>
              </a:tr>
              <a:tr h="3934838">
                <a:tc>
                  <a:txBody>
                    <a:bodyPr/>
                    <a:lstStyle/>
                    <a:p>
                      <a:pPr marL="171450" indent="-171450">
                        <a:buFont typeface="Arial" panose="020B0604020202020204" pitchFamily="34" charset="0"/>
                        <a:buChar char="•"/>
                      </a:pPr>
                      <a:r>
                        <a:rPr lang="en-IE" sz="1000" b="1" i="0" baseline="0" dirty="0" smtClean="0">
                          <a:solidFill>
                            <a:schemeClr val="tx1">
                              <a:lumMod val="95000"/>
                              <a:lumOff val="5000"/>
                            </a:schemeClr>
                          </a:solidFill>
                          <a:latin typeface="+mj-lt"/>
                          <a:cs typeface="Calibri" panose="020F0502020204030204" pitchFamily="34" charset="0"/>
                        </a:rPr>
                        <a:t>MHFI</a:t>
                      </a:r>
                      <a:r>
                        <a:rPr lang="en-IE" sz="1000" i="0" baseline="0" dirty="0" smtClean="0">
                          <a:solidFill>
                            <a:schemeClr val="tx1">
                              <a:lumMod val="95000"/>
                              <a:lumOff val="5000"/>
                            </a:schemeClr>
                          </a:solidFill>
                          <a:latin typeface="+mj-lt"/>
                          <a:cs typeface="Calibri" panose="020F0502020204030204" pitchFamily="34" charset="0"/>
                        </a:rPr>
                        <a:t> Work in Q4 included ...</a:t>
                      </a:r>
                    </a:p>
                    <a:p>
                      <a:pPr marL="171450" indent="-171450">
                        <a:buFont typeface="Arial" panose="020B0604020202020204" pitchFamily="34" charset="0"/>
                        <a:buChar char="•"/>
                      </a:pPr>
                      <a:endParaRPr lang="en-IE" sz="1000" i="0" baseline="0" dirty="0" smtClean="0">
                        <a:solidFill>
                          <a:schemeClr val="tx1">
                            <a:lumMod val="95000"/>
                            <a:lumOff val="5000"/>
                          </a:schemeClr>
                        </a:solidFill>
                        <a:latin typeface="+mj-lt"/>
                        <a:cs typeface="Calibri" panose="020F0502020204030204" pitchFamily="34" charset="0"/>
                      </a:endParaRP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(a)  Actioning all proposals made at the CAIRDE Stakeholder Group meeting held on Wednesday 28th September 2022.</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(b)  Inputting the remaining data from the on-site questionnaire - including thirty additional responses which were received in October.</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(c)  Engaging support from a statistician in South East Technological University to help to analyse the survey data in a more sophisticated manner.</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(d)  Undertaking a comprehensive review of the research findings, and generating a first draft report.</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(e)  Maintaining contact with, and providing updates to, the construction sites that had participated in the first wave of field research.</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(f)  Signposting staff on the construction sites to existing mental health and suicide prevention resources, training and support services - as an interim measure before the CAIRDE package is fully operational.</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(g)  Beginning a second study (which replicates the original on-site survey) with young apprentices within the construction industry.</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(h)  Continuing the two systematic reviews focussing upon: (1) mental health and suicide stigma reduction interventions for men [Jack Sweeney]; and (2) the key ingredients of mental health promoting interventions in the construction sector [Emilie Roche].</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(i)  Conducting three qualitative interviews with male construction workers who have attempted suicide [Emilie Roche]. </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(j)  Planning the Co-Design Workshops for the General Awareness Training (GAT) element of CAIRDE.</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(k)  Identifying: (1) the core pillars of the CAIRDE intervention; (2) what interventions have shown promise; (3) what improvements might be achieved; and (4) the types of training / education / learning that might be most useful. </a:t>
                      </a: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j-lt"/>
                          <a:cs typeface="Calibri" panose="020F0502020204030204" pitchFamily="34" charset="0"/>
                        </a:rPr>
                        <a:t>(l) Continuing to progress the </a:t>
                      </a:r>
                      <a:r>
                        <a:rPr lang="en-IE" sz="1000" b="1" i="0" baseline="0" dirty="0" smtClean="0">
                          <a:solidFill>
                            <a:schemeClr val="tx1">
                              <a:lumMod val="95000"/>
                              <a:lumOff val="5000"/>
                            </a:schemeClr>
                          </a:solidFill>
                          <a:latin typeface="+mj-lt"/>
                          <a:cs typeface="Calibri" panose="020F0502020204030204" pitchFamily="34" charset="0"/>
                        </a:rPr>
                        <a:t>CAIRDE project</a:t>
                      </a:r>
                      <a:r>
                        <a:rPr lang="en-IE" sz="1000" i="0" baseline="0" dirty="0" smtClean="0">
                          <a:solidFill>
                            <a:schemeClr val="tx1">
                              <a:lumMod val="95000"/>
                              <a:lumOff val="5000"/>
                            </a:schemeClr>
                          </a:solidFill>
                          <a:latin typeface="+mj-lt"/>
                          <a:cs typeface="Calibri" panose="020F0502020204030204" pitchFamily="34" charset="0"/>
                        </a:rPr>
                        <a:t>, which aims to reduce male suicide in the construction sector. In Q2 developments included:</a:t>
                      </a:r>
                    </a:p>
                    <a:p>
                      <a:pPr marL="171450" indent="-171450">
                        <a:buFont typeface="Arial" panose="020B0604020202020204" pitchFamily="34" charset="0"/>
                        <a:buChar char="•"/>
                      </a:pPr>
                      <a:endParaRPr lang="en-IE" sz="1300" i="0" baseline="0" dirty="0" smtClean="0">
                        <a:solidFill>
                          <a:schemeClr val="tx1">
                            <a:lumMod val="95000"/>
                            <a:lumOff val="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IE" sz="1300" i="0" baseline="0" dirty="0" smtClean="0">
                        <a:solidFill>
                          <a:schemeClr val="tx1">
                            <a:lumMod val="95000"/>
                            <a:lumOff val="5000"/>
                          </a:schemeClr>
                        </a:solidFill>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66071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903" y="429076"/>
            <a:ext cx="5331909" cy="461665"/>
          </a:xfrm>
          <a:prstGeom prst="rect">
            <a:avLst/>
          </a:prstGeom>
          <a:noFill/>
        </p:spPr>
        <p:txBody>
          <a:bodyPr wrap="none" rtlCol="0">
            <a:spAutoFit/>
          </a:bodyPr>
          <a:lstStyle/>
          <a:p>
            <a:r>
              <a:rPr lang="en-US" sz="2400" b="1" dirty="0">
                <a:solidFill>
                  <a:schemeClr val="accent1"/>
                </a:solidFill>
                <a:latin typeface="+mj-lt"/>
              </a:rPr>
              <a:t>Goal 6: Reduced access to </a:t>
            </a:r>
            <a:r>
              <a:rPr lang="en-US" sz="2400" b="1" dirty="0" smtClean="0">
                <a:solidFill>
                  <a:schemeClr val="accent1"/>
                </a:solidFill>
                <a:latin typeface="+mj-lt"/>
              </a:rPr>
              <a:t>means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537210792"/>
              </p:ext>
            </p:extLst>
          </p:nvPr>
        </p:nvGraphicFramePr>
        <p:xfrm>
          <a:off x="1328903" y="1521181"/>
          <a:ext cx="8649984" cy="3826071"/>
        </p:xfrm>
        <a:graphic>
          <a:graphicData uri="http://schemas.openxmlformats.org/drawingml/2006/table">
            <a:tbl>
              <a:tblPr firstRow="1" bandRow="1">
                <a:tableStyleId>{5C22544A-7EE6-4342-B048-85BDC9FD1C3A}</a:tableStyleId>
              </a:tblPr>
              <a:tblGrid>
                <a:gridCol w="8649984">
                  <a:extLst>
                    <a:ext uri="{9D8B030D-6E8A-4147-A177-3AD203B41FA5}">
                      <a16:colId xmlns:a16="http://schemas.microsoft.com/office/drawing/2014/main" val="20001"/>
                    </a:ext>
                  </a:extLst>
                </a:gridCol>
              </a:tblGrid>
              <a:tr h="691458">
                <a:tc>
                  <a:txBody>
                    <a:bodyPr/>
                    <a:lstStyle/>
                    <a:p>
                      <a:pPr algn="ctr"/>
                      <a:r>
                        <a:rPr lang="en-IE" sz="1600" dirty="0" smtClean="0"/>
                        <a:t>6.2 Lethal methods</a:t>
                      </a:r>
                      <a:endParaRPr lang="en-IE" sz="1600" dirty="0"/>
                    </a:p>
                  </a:txBody>
                  <a:tcPr marL="121920" marR="121920" marT="60960" marB="60960"/>
                </a:tc>
                <a:extLst>
                  <a:ext uri="{0D108BD9-81ED-4DB2-BD59-A6C34878D82A}">
                    <a16:rowId xmlns:a16="http://schemas.microsoft.com/office/drawing/2014/main" val="10000"/>
                  </a:ext>
                </a:extLst>
              </a:tr>
              <a:tr h="3134613">
                <a:tc>
                  <a:txBody>
                    <a:bodyPr/>
                    <a:lstStyle/>
                    <a:p>
                      <a:pPr marL="171450" indent="-171450">
                        <a:buFont typeface="Arial" panose="020B0604020202020204" pitchFamily="34" charset="0"/>
                        <a:buChar char="•"/>
                      </a:pPr>
                      <a:r>
                        <a:rPr lang="en-IE" sz="1000" baseline="0" dirty="0" smtClean="0">
                          <a:solidFill>
                            <a:schemeClr val="tx1">
                              <a:lumMod val="95000"/>
                              <a:lumOff val="5000"/>
                            </a:schemeClr>
                          </a:solidFill>
                          <a:latin typeface="+mn-lt"/>
                          <a:cs typeface="Calibri" panose="020F0502020204030204" pitchFamily="34" charset="0"/>
                        </a:rPr>
                        <a:t>The </a:t>
                      </a:r>
                      <a:r>
                        <a:rPr lang="en-IE" sz="1000" b="1" baseline="0" dirty="0" smtClean="0">
                          <a:solidFill>
                            <a:schemeClr val="tx1">
                              <a:lumMod val="95000"/>
                              <a:lumOff val="5000"/>
                            </a:schemeClr>
                          </a:solidFill>
                          <a:latin typeface="+mn-lt"/>
                          <a:cs typeface="Calibri" panose="020F0502020204030204" pitchFamily="34" charset="0"/>
                        </a:rPr>
                        <a:t>Samaritans </a:t>
                      </a:r>
                      <a:r>
                        <a:rPr lang="en-IE" sz="1000" baseline="0" dirty="0" smtClean="0">
                          <a:solidFill>
                            <a:schemeClr val="tx1">
                              <a:lumMod val="95000"/>
                              <a:lumOff val="5000"/>
                            </a:schemeClr>
                          </a:solidFill>
                          <a:latin typeface="+mn-lt"/>
                          <a:cs typeface="Calibri" panose="020F0502020204030204" pitchFamily="34" charset="0"/>
                        </a:rPr>
                        <a:t> continue  linking with wider Samaritans work on High Risk Locations.</a:t>
                      </a:r>
                    </a:p>
                    <a:p>
                      <a:pPr marL="0" indent="0">
                        <a:buFont typeface="Arial" panose="020B0604020202020204" pitchFamily="34" charset="0"/>
                        <a:buNone/>
                      </a:pPr>
                      <a:endParaRPr lang="en-IE" sz="1000" b="1" baseline="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r>
                        <a:rPr lang="en-IE" sz="1000" b="1" baseline="0" dirty="0" smtClean="0">
                          <a:solidFill>
                            <a:schemeClr val="tx1">
                              <a:lumMod val="95000"/>
                              <a:lumOff val="5000"/>
                            </a:schemeClr>
                          </a:solidFill>
                          <a:latin typeface="+mn-lt"/>
                          <a:cs typeface="Calibri" panose="020F0502020204030204" pitchFamily="34" charset="0"/>
                        </a:rPr>
                        <a:t>NSRF </a:t>
                      </a:r>
                      <a:r>
                        <a:rPr lang="en-IE" sz="1000" baseline="0" dirty="0" smtClean="0">
                          <a:solidFill>
                            <a:schemeClr val="tx1">
                              <a:lumMod val="95000"/>
                              <a:lumOff val="5000"/>
                            </a:schemeClr>
                          </a:solidFill>
                          <a:latin typeface="+mn-lt"/>
                          <a:cs typeface="Calibri" panose="020F0502020204030204" pitchFamily="34" charset="0"/>
                        </a:rPr>
                        <a:t>Meeting held including the IPU and PSI regarding material optimisation (Nov 11th). Pharmacy flyer subsequently optimised and with NOSP for design agreement January 12</a:t>
                      </a:r>
                      <a:r>
                        <a:rPr lang="en-IE" sz="1000" baseline="30000" dirty="0" smtClean="0">
                          <a:solidFill>
                            <a:schemeClr val="tx1">
                              <a:lumMod val="95000"/>
                              <a:lumOff val="5000"/>
                            </a:schemeClr>
                          </a:solidFill>
                          <a:latin typeface="+mn-lt"/>
                          <a:cs typeface="Calibri" panose="020F0502020204030204" pitchFamily="34" charset="0"/>
                        </a:rPr>
                        <a:t>th</a:t>
                      </a:r>
                      <a:r>
                        <a:rPr lang="en-IE" sz="1000" baseline="0" dirty="0" smtClean="0">
                          <a:solidFill>
                            <a:schemeClr val="tx1">
                              <a:lumMod val="95000"/>
                              <a:lumOff val="5000"/>
                            </a:schemeClr>
                          </a:solidFill>
                          <a:latin typeface="+mn-lt"/>
                          <a:cs typeface="Calibri" panose="020F0502020204030204" pitchFamily="34" charset="0"/>
                        </a:rPr>
                        <a:t>.</a:t>
                      </a:r>
                    </a:p>
                    <a:p>
                      <a:pPr marL="171450" indent="-171450">
                        <a:buFont typeface="Arial" panose="020B0604020202020204" pitchFamily="34" charset="0"/>
                        <a:buChar char="•"/>
                      </a:pPr>
                      <a:endParaRPr lang="en-IE" sz="1000" baseline="0" dirty="0" smtClean="0">
                        <a:solidFill>
                          <a:schemeClr val="tx1">
                            <a:lumMod val="95000"/>
                            <a:lumOff val="5000"/>
                          </a:schemeClr>
                        </a:solidFill>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baseline="0" dirty="0" smtClean="0">
                          <a:solidFill>
                            <a:schemeClr val="tx1">
                              <a:lumMod val="95000"/>
                              <a:lumOff val="5000"/>
                            </a:schemeClr>
                          </a:solidFill>
                          <a:latin typeface="+mn-lt"/>
                          <a:cs typeface="Calibri" panose="020F0502020204030204" pitchFamily="34" charset="0"/>
                        </a:rPr>
                        <a:t>The NSRF</a:t>
                      </a:r>
                      <a:r>
                        <a:rPr lang="en-IE" sz="1000" b="0" i="0" baseline="0" dirty="0" smtClean="0">
                          <a:solidFill>
                            <a:schemeClr val="tx1">
                              <a:lumMod val="95000"/>
                              <a:lumOff val="5000"/>
                            </a:schemeClr>
                          </a:solidFill>
                          <a:latin typeface="+mn-lt"/>
                          <a:cs typeface="Calibri" panose="020F0502020204030204" pitchFamily="34" charset="0"/>
                        </a:rPr>
                        <a:t> met with transport infrastructure Ireland in relation to ongoing research on SP on motorway bridges. Prepare briefing.</a:t>
                      </a:r>
                      <a:endParaRPr lang="en-IE" sz="1000" b="1" i="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endParaRPr lang="en-IE" sz="1000" baseline="0" dirty="0" smtClean="0">
                        <a:latin typeface="+mn-lt"/>
                      </a:endParaRPr>
                    </a:p>
                    <a:p>
                      <a:pPr marL="171450" indent="-171450">
                        <a:buFont typeface="Arial" panose="020B0604020202020204" pitchFamily="34" charset="0"/>
                        <a:buChar char="•"/>
                      </a:pPr>
                      <a:endParaRPr lang="en-IE" sz="1300" baseline="0" dirty="0" smtClean="0"/>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03279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029" y="461973"/>
            <a:ext cx="5093061" cy="461665"/>
          </a:xfrm>
          <a:prstGeom prst="rect">
            <a:avLst/>
          </a:prstGeom>
          <a:noFill/>
        </p:spPr>
        <p:txBody>
          <a:bodyPr wrap="none" rtlCol="0">
            <a:spAutoFit/>
          </a:bodyPr>
          <a:lstStyle/>
          <a:p>
            <a:r>
              <a:rPr lang="en-US" sz="2400" b="1" dirty="0">
                <a:solidFill>
                  <a:schemeClr val="accent1"/>
                </a:solidFill>
                <a:latin typeface="+mj-lt"/>
              </a:rPr>
              <a:t>Goal 7: Better data and </a:t>
            </a:r>
            <a:r>
              <a:rPr lang="en-US" sz="2400" b="1" dirty="0" smtClean="0">
                <a:solidFill>
                  <a:schemeClr val="accent1"/>
                </a:solidFill>
                <a:latin typeface="+mj-lt"/>
              </a:rPr>
              <a:t>research </a:t>
            </a:r>
            <a:endParaRPr lang="en-US" sz="2400" b="1" dirty="0">
              <a:solidFill>
                <a:schemeClr val="accent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316500122"/>
              </p:ext>
            </p:extLst>
          </p:nvPr>
        </p:nvGraphicFramePr>
        <p:xfrm>
          <a:off x="1111188" y="1161314"/>
          <a:ext cx="10000949" cy="4968240"/>
        </p:xfrm>
        <a:graphic>
          <a:graphicData uri="http://schemas.openxmlformats.org/drawingml/2006/table">
            <a:tbl>
              <a:tblPr firstRow="1" bandRow="1">
                <a:tableStyleId>{5C22544A-7EE6-4342-B048-85BDC9FD1C3A}</a:tableStyleId>
              </a:tblPr>
              <a:tblGrid>
                <a:gridCol w="5542904">
                  <a:extLst>
                    <a:ext uri="{9D8B030D-6E8A-4147-A177-3AD203B41FA5}">
                      <a16:colId xmlns:a16="http://schemas.microsoft.com/office/drawing/2014/main" val="20001"/>
                    </a:ext>
                  </a:extLst>
                </a:gridCol>
                <a:gridCol w="4458045">
                  <a:extLst>
                    <a:ext uri="{9D8B030D-6E8A-4147-A177-3AD203B41FA5}">
                      <a16:colId xmlns:a16="http://schemas.microsoft.com/office/drawing/2014/main" val="20002"/>
                    </a:ext>
                  </a:extLst>
                </a:gridCol>
              </a:tblGrid>
              <a:tr h="699506">
                <a:tc>
                  <a:txBody>
                    <a:bodyPr/>
                    <a:lstStyle/>
                    <a:p>
                      <a:pPr algn="ctr"/>
                      <a:r>
                        <a:rPr lang="en-IE" sz="1600" baseline="0" dirty="0" smtClean="0"/>
                        <a:t>7.2.1 Develop capacity for observation and information gathering on those at risk of or vulnerable to suicide and self-harm. This includes children/young people in the child welfare/protection sector and places of detention, including prisons</a:t>
                      </a:r>
                      <a:endParaRPr lang="en-IE" sz="1600" dirty="0"/>
                    </a:p>
                  </a:txBody>
                  <a:tcPr marL="121920" marR="121920" marT="60960" marB="60960"/>
                </a:tc>
                <a:tc>
                  <a:txBody>
                    <a:bodyPr/>
                    <a:lstStyle/>
                    <a:p>
                      <a:pPr algn="ctr"/>
                      <a:r>
                        <a:rPr lang="en-IE" sz="1600" baseline="0" dirty="0" smtClean="0"/>
                        <a:t>7.4 Research and Evaluation Plan</a:t>
                      </a:r>
                      <a:endParaRPr lang="en-IE" sz="1600" dirty="0"/>
                    </a:p>
                  </a:txBody>
                  <a:tcPr marL="121920" marR="121920" marT="60960" marB="60960"/>
                </a:tc>
                <a:extLst>
                  <a:ext uri="{0D108BD9-81ED-4DB2-BD59-A6C34878D82A}">
                    <a16:rowId xmlns:a16="http://schemas.microsoft.com/office/drawing/2014/main" val="10000"/>
                  </a:ext>
                </a:extLst>
              </a:tr>
              <a:tr h="3224986">
                <a:tc>
                  <a:txBody>
                    <a:bodyPr/>
                    <a:lstStyle/>
                    <a:p>
                      <a:pPr marL="285750" indent="-285750">
                        <a:buFont typeface="Arial" panose="020B0604020202020204" pitchFamily="34" charset="0"/>
                        <a:buChar char="•"/>
                      </a:pPr>
                      <a:r>
                        <a:rPr lang="en-IE" sz="1000" b="0" baseline="0" dirty="0" smtClean="0">
                          <a:solidFill>
                            <a:schemeClr val="tx1"/>
                          </a:solidFill>
                          <a:latin typeface="+mn-lt"/>
                          <a:cs typeface="Calibri" panose="020F0502020204030204" pitchFamily="34" charset="0"/>
                        </a:rPr>
                        <a:t>The </a:t>
                      </a:r>
                      <a:r>
                        <a:rPr lang="en-IE" sz="1000" b="1" baseline="0" dirty="0" smtClean="0">
                          <a:solidFill>
                            <a:schemeClr val="tx1"/>
                          </a:solidFill>
                          <a:latin typeface="+mn-lt"/>
                          <a:cs typeface="Calibri" panose="020F0502020204030204" pitchFamily="34" charset="0"/>
                        </a:rPr>
                        <a:t>NSRF</a:t>
                      </a:r>
                      <a:r>
                        <a:rPr lang="en-IE" sz="1000" b="0" baseline="0" dirty="0" smtClean="0">
                          <a:solidFill>
                            <a:schemeClr val="tx1"/>
                          </a:solidFill>
                          <a:latin typeface="+mn-lt"/>
                          <a:cs typeface="Calibri" panose="020F0502020204030204" pitchFamily="34" charset="0"/>
                        </a:rPr>
                        <a:t> has published the Annual Report 2020 of the National Self-harm Registry Ireland. 2020 CHO Area Reports to be completed in Q1 2023 Joint DRO meeting with NI Registry to take place in March 2023.</a:t>
                      </a:r>
                    </a:p>
                    <a:p>
                      <a:pPr marL="285750" indent="-285750">
                        <a:buFont typeface="Arial" panose="020B0604020202020204" pitchFamily="34" charset="0"/>
                        <a:buChar char="•"/>
                      </a:pPr>
                      <a:endParaRPr lang="en-IE" sz="1000" b="0" baseline="0" dirty="0" smtClean="0">
                        <a:solidFill>
                          <a:schemeClr val="tx1"/>
                        </a:solidFill>
                        <a:latin typeface="+mn-lt"/>
                        <a:cs typeface="Calibri" panose="020F0502020204030204" pitchFamily="34" charset="0"/>
                      </a:endParaRPr>
                    </a:p>
                    <a:p>
                      <a:pPr marL="285750" indent="-285750">
                        <a:buFont typeface="Arial" panose="020B0604020202020204" pitchFamily="34" charset="0"/>
                        <a:buChar char="•"/>
                      </a:pPr>
                      <a:r>
                        <a:rPr lang="en-IE" sz="1000" b="0" baseline="0" dirty="0" smtClean="0">
                          <a:solidFill>
                            <a:schemeClr val="tx1"/>
                          </a:solidFill>
                          <a:latin typeface="+mn-lt"/>
                          <a:cs typeface="Calibri" panose="020F0502020204030204" pitchFamily="34" charset="0"/>
                        </a:rPr>
                        <a:t>Two-year report on self-harm in Irish prisons in 2020 &amp; 2021 to be prepared and published in Q1 2023</a:t>
                      </a: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b="0" i="0" dirty="0" smtClean="0">
                        <a:solidFill>
                          <a:schemeClr val="tx1">
                            <a:lumMod val="95000"/>
                            <a:lumOff val="5000"/>
                          </a:schemeClr>
                        </a:solidFill>
                        <a:latin typeface="+mn-lt"/>
                        <a:cs typeface="Calibri" panose="020F0502020204030204" pitchFamily="34" charset="0"/>
                      </a:endParaRPr>
                    </a:p>
                  </a:txBody>
                  <a:tcPr marL="121920" marR="121920" marT="60960" marB="60960"/>
                </a:tc>
                <a:tc>
                  <a:txBody>
                    <a:bodyPr/>
                    <a:lstStyle/>
                    <a:p>
                      <a:pPr marL="285750" indent="-285750">
                        <a:buFont typeface="Arial" panose="020B0604020202020204" pitchFamily="34" charset="0"/>
                        <a:buChar char="•"/>
                      </a:pPr>
                      <a:r>
                        <a:rPr lang="en-IE" sz="1000" b="1" baseline="0" dirty="0" smtClean="0">
                          <a:solidFill>
                            <a:schemeClr val="tx1">
                              <a:lumMod val="95000"/>
                              <a:lumOff val="5000"/>
                            </a:schemeClr>
                          </a:solidFill>
                          <a:latin typeface="+mn-lt"/>
                          <a:cs typeface="Calibri" panose="020F0502020204030204" pitchFamily="34" charset="0"/>
                        </a:rPr>
                        <a:t>BeLonG To </a:t>
                      </a:r>
                      <a:r>
                        <a:rPr lang="en-IE" sz="1000" baseline="0" dirty="0" smtClean="0">
                          <a:solidFill>
                            <a:schemeClr val="tx1">
                              <a:lumMod val="95000"/>
                              <a:lumOff val="5000"/>
                            </a:schemeClr>
                          </a:solidFill>
                          <a:latin typeface="+mn-lt"/>
                          <a:cs typeface="Calibri" panose="020F0502020204030204" pitchFamily="34" charset="0"/>
                        </a:rPr>
                        <a:t>- LGBTIreland study 2 began in n 2022 (1</a:t>
                      </a:r>
                      <a:r>
                        <a:rPr lang="en-IE" sz="1000" baseline="30000" dirty="0" smtClean="0">
                          <a:solidFill>
                            <a:schemeClr val="tx1">
                              <a:lumMod val="95000"/>
                              <a:lumOff val="5000"/>
                            </a:schemeClr>
                          </a:solidFill>
                          <a:latin typeface="+mn-lt"/>
                          <a:cs typeface="Calibri" panose="020F0502020204030204" pitchFamily="34" charset="0"/>
                        </a:rPr>
                        <a:t>st</a:t>
                      </a:r>
                      <a:r>
                        <a:rPr lang="en-IE" sz="1000" baseline="0" dirty="0" smtClean="0">
                          <a:solidFill>
                            <a:schemeClr val="tx1">
                              <a:lumMod val="95000"/>
                              <a:lumOff val="5000"/>
                            </a:schemeClr>
                          </a:solidFill>
                          <a:latin typeface="+mn-lt"/>
                          <a:cs typeface="Calibri" panose="020F0502020204030204" pitchFamily="34" charset="0"/>
                        </a:rPr>
                        <a:t> study published 2016). Rebranded to ‘Being LGBTQI+ in Ireland’ giving it a fresh, cohesive design for the lifetime of the project. Trinity College Dublin (TCD) are now conducting an analysis of community survey as part of module 1 of the research, which had an incredible response from over 2,500 people. The TCD have begun planning work for module 2 on public attitudes. </a:t>
                      </a:r>
                    </a:p>
                    <a:p>
                      <a:pPr marL="0" indent="0">
                        <a:buFont typeface="Arial" panose="020B0604020202020204" pitchFamily="34" charset="0"/>
                        <a:buNone/>
                      </a:pPr>
                      <a:endParaRPr lang="en-IE" sz="1000" baseline="0" dirty="0" smtClean="0">
                        <a:solidFill>
                          <a:schemeClr val="tx1">
                            <a:lumMod val="95000"/>
                            <a:lumOff val="5000"/>
                          </a:schemeClr>
                        </a:solidFill>
                        <a:latin typeface="+mn-lt"/>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baseline="0" dirty="0" smtClean="0">
                          <a:solidFill>
                            <a:schemeClr val="tx1">
                              <a:lumMod val="95000"/>
                              <a:lumOff val="5000"/>
                            </a:schemeClr>
                          </a:solidFill>
                          <a:latin typeface="+mn-lt"/>
                          <a:cs typeface="Calibri" panose="020F0502020204030204" pitchFamily="34" charset="0"/>
                        </a:rPr>
                        <a:t>BeLonG To </a:t>
                      </a:r>
                      <a:r>
                        <a:rPr lang="en-IE" sz="1000" baseline="0" dirty="0" smtClean="0">
                          <a:solidFill>
                            <a:schemeClr val="tx1">
                              <a:lumMod val="95000"/>
                              <a:lumOff val="5000"/>
                            </a:schemeClr>
                          </a:solidFill>
                          <a:latin typeface="+mn-lt"/>
                          <a:cs typeface="Calibri" panose="020F0502020204030204" pitchFamily="34" charset="0"/>
                        </a:rPr>
                        <a:t>- The 2022 School Climate Survey was published in November 2022. The report details the experiences of 1,208 LGBTQ+ second-level students living in every county of the Republic of Ireland, regarding their school experiences, supports available to LGBTQ+ students in their school, and the impact of school challenges on their mental health.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000" baseline="0" dirty="0" smtClean="0">
                        <a:solidFill>
                          <a:schemeClr val="tx1">
                            <a:lumMod val="95000"/>
                            <a:lumOff val="5000"/>
                          </a:schemeClr>
                        </a:solidFill>
                        <a:latin typeface="+mn-lt"/>
                        <a:cs typeface="Calibri" panose="020F0502020204030204" pitchFamily="34" charset="0"/>
                      </a:endParaRPr>
                    </a:p>
                    <a:p>
                      <a:pPr marL="285750" indent="-285750">
                        <a:buFont typeface="Arial" panose="020B0604020202020204" pitchFamily="34" charset="0"/>
                        <a:buChar char="•"/>
                      </a:pPr>
                      <a:r>
                        <a:rPr lang="en-IE" sz="1000" b="1" baseline="0" dirty="0" smtClean="0">
                          <a:latin typeface="+mn-lt"/>
                          <a:cs typeface="Calibri" panose="020F0502020204030204" pitchFamily="34" charset="0"/>
                        </a:rPr>
                        <a:t>SHINE - </a:t>
                      </a:r>
                      <a:r>
                        <a:rPr lang="en-IE" sz="1000" b="0" baseline="0" dirty="0" smtClean="0">
                          <a:latin typeface="+mn-lt"/>
                          <a:cs typeface="Calibri" panose="020F0502020204030204" pitchFamily="34" charset="0"/>
                        </a:rPr>
                        <a:t>Joint paper from NUIG and Headline in final stages of peer review before publication in Irish Journal of Psychological Medicine. Development of educational resource to accompany Headline research from 2021 underway.</a:t>
                      </a:r>
                    </a:p>
                    <a:p>
                      <a:pPr marL="285750" indent="-285750">
                        <a:buFont typeface="Arial" panose="020B0604020202020204" pitchFamily="34" charset="0"/>
                        <a:buChar char="•"/>
                      </a:pPr>
                      <a:endParaRPr lang="en-IE" sz="1000" b="0" baseline="0" dirty="0" smtClean="0">
                        <a:latin typeface="+mn-lt"/>
                        <a:cs typeface="Calibri" panose="020F0502020204030204" pitchFamily="34" charset="0"/>
                      </a:endParaRPr>
                    </a:p>
                    <a:p>
                      <a:pPr marL="285750" indent="-285750">
                        <a:buFont typeface="Arial" panose="020B0604020202020204" pitchFamily="34" charset="0"/>
                        <a:buChar char="•"/>
                      </a:pPr>
                      <a:r>
                        <a:rPr lang="en-IE" sz="1000" b="1" baseline="0" dirty="0" smtClean="0">
                          <a:latin typeface="+mn-lt"/>
                          <a:cs typeface="Calibri" panose="020F0502020204030204" pitchFamily="34" charset="0"/>
                        </a:rPr>
                        <a:t>NSRF</a:t>
                      </a:r>
                      <a:r>
                        <a:rPr lang="en-IE" sz="1000" b="0" baseline="0" dirty="0" smtClean="0">
                          <a:latin typeface="+mn-lt"/>
                          <a:cs typeface="Calibri" panose="020F0502020204030204" pitchFamily="34" charset="0"/>
                        </a:rPr>
                        <a:t> are developing a scoping review on suicide and self-Harm related research published by authors based on the Island of Ireland since 2015.</a:t>
                      </a:r>
                      <a:endParaRPr lang="en-IE" sz="1000" i="0" baseline="0" dirty="0" smtClean="0">
                        <a:solidFill>
                          <a:schemeClr val="tx1">
                            <a:lumMod val="95000"/>
                            <a:lumOff val="5000"/>
                          </a:schemeClr>
                        </a:solidFill>
                        <a:latin typeface="+mn-lt"/>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96517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799" y="2600127"/>
            <a:ext cx="10541180" cy="1077218"/>
          </a:xfrm>
          <a:prstGeom prst="rect">
            <a:avLst/>
          </a:prstGeom>
          <a:noFill/>
        </p:spPr>
        <p:txBody>
          <a:bodyPr wrap="square" rtlCol="0">
            <a:spAutoFit/>
          </a:bodyPr>
          <a:lstStyle/>
          <a:p>
            <a:r>
              <a:rPr lang="en-US" sz="3200" b="1" dirty="0">
                <a:solidFill>
                  <a:schemeClr val="bg1"/>
                </a:solidFill>
                <a:latin typeface="+mj-lt"/>
              </a:rPr>
              <a:t>HSE National Office for Suicide Prevention – </a:t>
            </a:r>
          </a:p>
          <a:p>
            <a:r>
              <a:rPr lang="en-US" sz="3200" b="1" dirty="0" smtClean="0">
                <a:solidFill>
                  <a:schemeClr val="bg1"/>
                </a:solidFill>
                <a:latin typeface="+mj-lt"/>
              </a:rPr>
              <a:t>January 2024</a:t>
            </a:r>
            <a:endParaRPr lang="en-US" sz="3200" b="1" dirty="0">
              <a:solidFill>
                <a:schemeClr val="bg1"/>
              </a:solidFill>
              <a:latin typeface="+mj-lt"/>
            </a:endParaRPr>
          </a:p>
        </p:txBody>
      </p:sp>
    </p:spTree>
    <p:custDataLst>
      <p:tags r:id="rId1"/>
    </p:custDataLst>
    <p:extLst>
      <p:ext uri="{BB962C8B-B14F-4D97-AF65-F5344CB8AC3E}">
        <p14:creationId xmlns:p14="http://schemas.microsoft.com/office/powerpoint/2010/main" val="117400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8706" y="494389"/>
            <a:ext cx="2758704"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Table of Contents</a:t>
            </a:r>
          </a:p>
        </p:txBody>
      </p:sp>
      <p:sp>
        <p:nvSpPr>
          <p:cNvPr id="15" name="Oval 14"/>
          <p:cNvSpPr>
            <a:spLocks noChangeAspect="1"/>
          </p:cNvSpPr>
          <p:nvPr/>
        </p:nvSpPr>
        <p:spPr>
          <a:xfrm flipV="1">
            <a:off x="2138707" y="1537758"/>
            <a:ext cx="672000" cy="6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TextBox 16"/>
          <p:cNvSpPr txBox="1"/>
          <p:nvPr/>
        </p:nvSpPr>
        <p:spPr>
          <a:xfrm>
            <a:off x="2294541" y="1689093"/>
            <a:ext cx="298480" cy="338554"/>
          </a:xfrm>
          <a:prstGeom prst="rect">
            <a:avLst/>
          </a:prstGeom>
          <a:noFill/>
        </p:spPr>
        <p:txBody>
          <a:bodyPr wrap="none" rtlCol="0">
            <a:spAutoFit/>
          </a:bodyPr>
          <a:lstStyle/>
          <a:p>
            <a:r>
              <a:rPr lang="en-US" sz="1600" b="1" dirty="0">
                <a:solidFill>
                  <a:schemeClr val="bg1"/>
                </a:solidFill>
              </a:rPr>
              <a:t>1</a:t>
            </a:r>
          </a:p>
        </p:txBody>
      </p:sp>
      <p:sp>
        <p:nvSpPr>
          <p:cNvPr id="21" name="Oval 20"/>
          <p:cNvSpPr>
            <a:spLocks noChangeAspect="1"/>
          </p:cNvSpPr>
          <p:nvPr/>
        </p:nvSpPr>
        <p:spPr>
          <a:xfrm rot="10800000" flipV="1">
            <a:off x="2138707" y="2750670"/>
            <a:ext cx="672000" cy="672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TextBox 21"/>
          <p:cNvSpPr txBox="1"/>
          <p:nvPr/>
        </p:nvSpPr>
        <p:spPr>
          <a:xfrm>
            <a:off x="2294541" y="2901776"/>
            <a:ext cx="298480" cy="338554"/>
          </a:xfrm>
          <a:prstGeom prst="rect">
            <a:avLst/>
          </a:prstGeom>
          <a:noFill/>
        </p:spPr>
        <p:txBody>
          <a:bodyPr wrap="none" rtlCol="0">
            <a:spAutoFit/>
          </a:bodyPr>
          <a:lstStyle/>
          <a:p>
            <a:r>
              <a:rPr lang="en-US" sz="1600" b="1" dirty="0">
                <a:solidFill>
                  <a:schemeClr val="bg1"/>
                </a:solidFill>
              </a:rPr>
              <a:t>2</a:t>
            </a:r>
          </a:p>
        </p:txBody>
      </p:sp>
      <p:sp>
        <p:nvSpPr>
          <p:cNvPr id="24" name="TextBox 23"/>
          <p:cNvSpPr txBox="1"/>
          <p:nvPr/>
        </p:nvSpPr>
        <p:spPr>
          <a:xfrm>
            <a:off x="2896603" y="1694512"/>
            <a:ext cx="4192792" cy="359009"/>
          </a:xfrm>
          <a:prstGeom prst="rect">
            <a:avLst/>
          </a:prstGeom>
          <a:noFill/>
        </p:spPr>
        <p:txBody>
          <a:bodyPr wrap="square" rtlCol="0">
            <a:spAutoFit/>
          </a:bodyPr>
          <a:lstStyle/>
          <a:p>
            <a:pPr>
              <a:lnSpc>
                <a:spcPct val="130000"/>
              </a:lnSpc>
            </a:pPr>
            <a:r>
              <a:rPr lang="en-US" sz="1333" dirty="0"/>
              <a:t>Introduction and overview this quarter</a:t>
            </a:r>
          </a:p>
        </p:txBody>
      </p:sp>
      <p:sp>
        <p:nvSpPr>
          <p:cNvPr id="27" name="TextBox 26"/>
          <p:cNvSpPr txBox="1"/>
          <p:nvPr/>
        </p:nvSpPr>
        <p:spPr>
          <a:xfrm>
            <a:off x="2294541" y="4130052"/>
            <a:ext cx="298480" cy="338554"/>
          </a:xfrm>
          <a:prstGeom prst="rect">
            <a:avLst/>
          </a:prstGeom>
          <a:noFill/>
        </p:spPr>
        <p:txBody>
          <a:bodyPr wrap="none" rtlCol="0">
            <a:spAutoFit/>
          </a:bodyPr>
          <a:lstStyle/>
          <a:p>
            <a:r>
              <a:rPr lang="en-US" sz="1600" b="1" dirty="0">
                <a:solidFill>
                  <a:schemeClr val="bg1"/>
                </a:solidFill>
              </a:rPr>
              <a:t>3</a:t>
            </a:r>
          </a:p>
        </p:txBody>
      </p:sp>
      <p:sp>
        <p:nvSpPr>
          <p:cNvPr id="29" name="TextBox 28"/>
          <p:cNvSpPr txBox="1"/>
          <p:nvPr/>
        </p:nvSpPr>
        <p:spPr>
          <a:xfrm>
            <a:off x="2896603" y="2907424"/>
            <a:ext cx="4192792" cy="359009"/>
          </a:xfrm>
          <a:prstGeom prst="rect">
            <a:avLst/>
          </a:prstGeom>
          <a:noFill/>
        </p:spPr>
        <p:txBody>
          <a:bodyPr wrap="square" rtlCol="0">
            <a:spAutoFit/>
          </a:bodyPr>
          <a:lstStyle/>
          <a:p>
            <a:pPr>
              <a:lnSpc>
                <a:spcPct val="130000"/>
              </a:lnSpc>
            </a:pPr>
            <a:r>
              <a:rPr lang="en-US" sz="1333" dirty="0"/>
              <a:t>Overview of progress on strategic goals</a:t>
            </a:r>
          </a:p>
        </p:txBody>
      </p:sp>
      <p:sp>
        <p:nvSpPr>
          <p:cNvPr id="32" name="TextBox 31"/>
          <p:cNvSpPr txBox="1"/>
          <p:nvPr/>
        </p:nvSpPr>
        <p:spPr>
          <a:xfrm>
            <a:off x="8069797" y="2407548"/>
            <a:ext cx="298480" cy="338554"/>
          </a:xfrm>
          <a:prstGeom prst="rect">
            <a:avLst/>
          </a:prstGeom>
          <a:noFill/>
        </p:spPr>
        <p:txBody>
          <a:bodyPr wrap="none" rtlCol="0">
            <a:spAutoFit/>
          </a:bodyPr>
          <a:lstStyle/>
          <a:p>
            <a:r>
              <a:rPr lang="en-US" sz="1600" b="1" dirty="0">
                <a:solidFill>
                  <a:schemeClr val="bg1"/>
                </a:solidFill>
              </a:rPr>
              <a:t>4</a:t>
            </a:r>
          </a:p>
        </p:txBody>
      </p:sp>
      <p:sp>
        <p:nvSpPr>
          <p:cNvPr id="34" name="TextBox 33"/>
          <p:cNvSpPr txBox="1"/>
          <p:nvPr/>
        </p:nvSpPr>
        <p:spPr>
          <a:xfrm>
            <a:off x="8069797" y="3620231"/>
            <a:ext cx="298480" cy="338554"/>
          </a:xfrm>
          <a:prstGeom prst="rect">
            <a:avLst/>
          </a:prstGeom>
          <a:noFill/>
        </p:spPr>
        <p:txBody>
          <a:bodyPr wrap="none" rtlCol="0">
            <a:spAutoFit/>
          </a:bodyPr>
          <a:lstStyle/>
          <a:p>
            <a:r>
              <a:rPr lang="en-US" sz="1600" b="1" dirty="0">
                <a:solidFill>
                  <a:schemeClr val="bg1"/>
                </a:solidFill>
              </a:rPr>
              <a:t>5</a:t>
            </a:r>
          </a:p>
        </p:txBody>
      </p:sp>
      <p:sp>
        <p:nvSpPr>
          <p:cNvPr id="40" name="TextBox 39"/>
          <p:cNvSpPr txBox="1"/>
          <p:nvPr/>
        </p:nvSpPr>
        <p:spPr>
          <a:xfrm>
            <a:off x="8069797" y="4848507"/>
            <a:ext cx="298480" cy="338554"/>
          </a:xfrm>
          <a:prstGeom prst="rect">
            <a:avLst/>
          </a:prstGeom>
          <a:noFill/>
        </p:spPr>
        <p:txBody>
          <a:bodyPr wrap="none" rtlCol="0">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12264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69610" y="1076432"/>
            <a:ext cx="5598061" cy="5600636"/>
          </a:xfrm>
          <a:prstGeom prst="rect">
            <a:avLst/>
          </a:prstGeom>
          <a:noFill/>
        </p:spPr>
        <p:txBody>
          <a:bodyPr wrap="square" rtlCol="0">
            <a:spAutoFit/>
          </a:bodyPr>
          <a:lstStyle/>
          <a:p>
            <a:pPr>
              <a:lnSpc>
                <a:spcPct val="130000"/>
              </a:lnSpc>
            </a:pPr>
            <a:r>
              <a:rPr lang="en-IE" sz="1400" dirty="0" smtClean="0"/>
              <a:t>This is the </a:t>
            </a:r>
            <a:r>
              <a:rPr lang="en-IE" sz="1400" dirty="0"/>
              <a:t>implementation monitoring report for Connecting for Life (</a:t>
            </a:r>
            <a:r>
              <a:rPr lang="en-IE" sz="1400" dirty="0"/>
              <a:t>CfL</a:t>
            </a:r>
            <a:r>
              <a:rPr lang="en-IE" sz="1400" dirty="0"/>
              <a:t>) for the activities of our NGO </a:t>
            </a:r>
            <a:r>
              <a:rPr lang="en-IE" sz="1400" dirty="0" smtClean="0"/>
              <a:t>partners. </a:t>
            </a:r>
            <a:r>
              <a:rPr lang="en-IE" sz="1400" dirty="0"/>
              <a:t>Comprehensive work is being carried out by our NGO partners and this report does not capture everything. It provides a broad overview of reach and developments in </a:t>
            </a:r>
            <a:r>
              <a:rPr lang="en-IE" sz="1400" dirty="0" smtClean="0"/>
              <a:t>Q4 2022.</a:t>
            </a:r>
            <a:endParaRPr lang="en-IE" sz="1400" dirty="0"/>
          </a:p>
          <a:p>
            <a:pPr>
              <a:lnSpc>
                <a:spcPct val="130000"/>
              </a:lnSpc>
            </a:pPr>
            <a:endParaRPr lang="en-IE" sz="1400" dirty="0"/>
          </a:p>
          <a:p>
            <a:pPr>
              <a:lnSpc>
                <a:spcPct val="130000"/>
              </a:lnSpc>
            </a:pPr>
            <a:r>
              <a:rPr lang="en-IE" sz="1400" dirty="0"/>
              <a:t>NOSP works to ensure that funded initiatives align to the strategic objectives of </a:t>
            </a:r>
            <a:r>
              <a:rPr lang="en-IE" sz="1400" dirty="0"/>
              <a:t>CfL</a:t>
            </a:r>
            <a:r>
              <a:rPr lang="en-IE" sz="1400" dirty="0"/>
              <a:t>. A Service Level Agreement (SLA) is in place with all funded NGOs, The NOSP aims to work collaboratively with our NGO partners and to facilitate opportunities for networking, sharing knowledge and learning, resources and expertise. The NOSP continues to facilitate and support monthly networking calls with representatives from all funded NGO partners and to have NGO representation on the National </a:t>
            </a:r>
            <a:r>
              <a:rPr lang="en-IE" sz="1400" dirty="0"/>
              <a:t>CfL</a:t>
            </a:r>
            <a:r>
              <a:rPr lang="en-IE" sz="1400" dirty="0"/>
              <a:t> Cross Sectoral Steering and Implementation Group</a:t>
            </a:r>
            <a:r>
              <a:rPr lang="en-IE" sz="1400" dirty="0" smtClean="0"/>
              <a:t>.</a:t>
            </a:r>
          </a:p>
          <a:p>
            <a:pPr>
              <a:lnSpc>
                <a:spcPct val="130000"/>
              </a:lnSpc>
            </a:pPr>
            <a:endParaRPr lang="en-IE" sz="1400" dirty="0"/>
          </a:p>
          <a:p>
            <a:pPr>
              <a:lnSpc>
                <a:spcPct val="130000"/>
              </a:lnSpc>
            </a:pPr>
            <a:endParaRPr lang="en-IE" sz="1400" dirty="0"/>
          </a:p>
          <a:p>
            <a:pPr>
              <a:lnSpc>
                <a:spcPct val="130000"/>
              </a:lnSpc>
            </a:pPr>
            <a:endParaRPr lang="en-US" sz="1467" dirty="0">
              <a:solidFill>
                <a:srgbClr val="414141"/>
              </a:solidFill>
            </a:endParaRPr>
          </a:p>
          <a:p>
            <a:pPr>
              <a:lnSpc>
                <a:spcPct val="130000"/>
              </a:lnSpc>
            </a:pPr>
            <a:r>
              <a:rPr lang="en-US" sz="800" dirty="0">
                <a:solidFill>
                  <a:srgbClr val="414141"/>
                </a:solidFill>
              </a:rPr>
              <a:t> </a:t>
            </a:r>
            <a:endParaRPr lang="en-US" sz="133" dirty="0">
              <a:solidFill>
                <a:srgbClr val="414141"/>
              </a:solidFill>
            </a:endParaRPr>
          </a:p>
          <a:p>
            <a:pPr>
              <a:lnSpc>
                <a:spcPct val="130000"/>
              </a:lnSpc>
            </a:pPr>
            <a:endParaRPr lang="en-US" sz="1467" dirty="0"/>
          </a:p>
        </p:txBody>
      </p:sp>
      <p:sp>
        <p:nvSpPr>
          <p:cNvPr id="19" name="TextBox 18"/>
          <p:cNvSpPr txBox="1"/>
          <p:nvPr/>
        </p:nvSpPr>
        <p:spPr>
          <a:xfrm>
            <a:off x="1360144" y="372207"/>
            <a:ext cx="2335896" cy="461665"/>
          </a:xfrm>
          <a:prstGeom prst="rect">
            <a:avLst/>
          </a:prstGeom>
          <a:noFill/>
        </p:spPr>
        <p:txBody>
          <a:bodyPr wrap="none" rtlCol="0">
            <a:spAutoFit/>
          </a:bodyPr>
          <a:lstStyle/>
          <a:p>
            <a:r>
              <a:rPr lang="en-US" sz="2400" b="1" dirty="0">
                <a:solidFill>
                  <a:srgbClr val="69A4D9"/>
                </a:solidFill>
                <a:latin typeface="+mj-lt"/>
              </a:rPr>
              <a:t>1: Introduction</a:t>
            </a:r>
          </a:p>
        </p:txBody>
      </p:sp>
      <p:sp>
        <p:nvSpPr>
          <p:cNvPr id="7" name="TextBox 6"/>
          <p:cNvSpPr txBox="1"/>
          <p:nvPr/>
        </p:nvSpPr>
        <p:spPr>
          <a:xfrm>
            <a:off x="5967671" y="714560"/>
            <a:ext cx="5736648" cy="5967531"/>
          </a:xfrm>
          <a:prstGeom prst="rect">
            <a:avLst/>
          </a:prstGeom>
          <a:noFill/>
          <a:ln>
            <a:noFill/>
          </a:ln>
        </p:spPr>
        <p:txBody>
          <a:bodyPr wrap="square" rtlCol="0">
            <a:spAutoFit/>
          </a:bodyPr>
          <a:lstStyle/>
          <a:p>
            <a:pPr>
              <a:lnSpc>
                <a:spcPct val="130000"/>
              </a:lnSpc>
            </a:pPr>
            <a:endParaRPr lang="en-IE" sz="1400" dirty="0" smtClean="0">
              <a:solidFill>
                <a:srgbClr val="FF0000"/>
              </a:solidFill>
            </a:endParaRPr>
          </a:p>
          <a:p>
            <a:pPr>
              <a:lnSpc>
                <a:spcPct val="130000"/>
              </a:lnSpc>
            </a:pPr>
            <a:r>
              <a:rPr lang="en-IE" sz="1400" dirty="0" smtClean="0"/>
              <a:t>Many </a:t>
            </a:r>
            <a:r>
              <a:rPr lang="en-IE" sz="1400" dirty="0"/>
              <a:t>of our NGO partners work with specific priority groups that have been identified in </a:t>
            </a:r>
            <a:r>
              <a:rPr lang="en-IE" sz="1400" i="1" dirty="0"/>
              <a:t>CfL</a:t>
            </a:r>
            <a:r>
              <a:rPr lang="en-IE" sz="1400" i="1" dirty="0"/>
              <a:t>,</a:t>
            </a:r>
            <a:r>
              <a:rPr lang="en-IE" sz="1400" dirty="0"/>
              <a:t> for example, people with mental health problems, those bereaved by suicide, the LGBTI+ and Traveller communities and younger people. </a:t>
            </a:r>
            <a:endParaRPr lang="en-US" sz="1400" b="1" dirty="0"/>
          </a:p>
          <a:p>
            <a:pPr>
              <a:lnSpc>
                <a:spcPct val="130000"/>
              </a:lnSpc>
            </a:pPr>
            <a:endParaRPr lang="en-US" sz="1400" dirty="0"/>
          </a:p>
          <a:p>
            <a:pPr>
              <a:lnSpc>
                <a:spcPct val="130000"/>
              </a:lnSpc>
            </a:pPr>
            <a:r>
              <a:rPr lang="en-US" sz="1400" dirty="0"/>
              <a:t>Our NGO partners offered a diverse range of interventions to services users / clients this quarter, including psychotherapeutic counseling, bereavement supports, addiction and wraparound supports, helplines, email and text supports. </a:t>
            </a:r>
          </a:p>
          <a:p>
            <a:pPr>
              <a:lnSpc>
                <a:spcPct val="130000"/>
              </a:lnSpc>
            </a:pPr>
            <a:endParaRPr lang="en-US" sz="1400" dirty="0"/>
          </a:p>
          <a:p>
            <a:pPr>
              <a:lnSpc>
                <a:spcPct val="130000"/>
              </a:lnSpc>
            </a:pPr>
            <a:endParaRPr lang="en-US" sz="1400" dirty="0">
              <a:solidFill>
                <a:srgbClr val="FF0000"/>
              </a:solidFill>
            </a:endParaRPr>
          </a:p>
          <a:p>
            <a:pPr>
              <a:lnSpc>
                <a:spcPct val="130000"/>
              </a:lnSpc>
            </a:pPr>
            <a:endParaRPr lang="en-US" sz="300" dirty="0">
              <a:solidFill>
                <a:srgbClr val="FF0000"/>
              </a:solidFill>
            </a:endParaRPr>
          </a:p>
          <a:p>
            <a:pPr>
              <a:lnSpc>
                <a:spcPct val="130000"/>
              </a:lnSpc>
            </a:pPr>
            <a:endParaRPr lang="en-US" sz="1400" dirty="0">
              <a:solidFill>
                <a:srgbClr val="414141"/>
              </a:solidFill>
            </a:endParaRPr>
          </a:p>
          <a:p>
            <a:pPr>
              <a:lnSpc>
                <a:spcPct val="130000"/>
              </a:lnSpc>
            </a:pPr>
            <a:endParaRPr lang="en-US" sz="1400" b="1" dirty="0">
              <a:solidFill>
                <a:srgbClr val="414141"/>
              </a:solidFill>
            </a:endParaRPr>
          </a:p>
          <a:p>
            <a:pPr>
              <a:lnSpc>
                <a:spcPct val="130000"/>
              </a:lnSpc>
            </a:pPr>
            <a:endParaRPr lang="en-US" sz="800" b="1" dirty="0">
              <a:solidFill>
                <a:srgbClr val="414141"/>
              </a:solidFill>
            </a:endParaRPr>
          </a:p>
          <a:p>
            <a:pPr>
              <a:lnSpc>
                <a:spcPct val="130000"/>
              </a:lnSpc>
            </a:pPr>
            <a:endParaRPr lang="en-US" sz="1400" dirty="0">
              <a:solidFill>
                <a:srgbClr val="414141"/>
              </a:solidFill>
            </a:endParaRPr>
          </a:p>
          <a:p>
            <a:pPr>
              <a:lnSpc>
                <a:spcPct val="130000"/>
              </a:lnSpc>
            </a:pPr>
            <a:endParaRPr lang="en-US" sz="1400" dirty="0"/>
          </a:p>
          <a:p>
            <a:pPr marL="228594" indent="-228594">
              <a:lnSpc>
                <a:spcPct val="130000"/>
              </a:lnSpc>
              <a:buFont typeface="Arial" panose="020B0604020202020204" pitchFamily="34" charset="0"/>
              <a:buChar char="•"/>
            </a:pPr>
            <a:endParaRPr lang="en-IE" sz="1467" dirty="0"/>
          </a:p>
          <a:p>
            <a:pPr marL="228594" indent="-228594">
              <a:lnSpc>
                <a:spcPct val="130000"/>
              </a:lnSpc>
              <a:buFont typeface="Arial" panose="020B0604020202020204" pitchFamily="34" charset="0"/>
              <a:buChar char="•"/>
            </a:pPr>
            <a:endParaRPr lang="en-IE" sz="1467" dirty="0"/>
          </a:p>
          <a:p>
            <a:pPr>
              <a:lnSpc>
                <a:spcPct val="130000"/>
              </a:lnSpc>
            </a:pPr>
            <a:r>
              <a:rPr lang="en-IE" sz="1467" dirty="0">
                <a:solidFill>
                  <a:schemeClr val="accent1"/>
                </a:solidFill>
              </a:rPr>
              <a:t> </a:t>
            </a:r>
          </a:p>
          <a:p>
            <a:pPr>
              <a:lnSpc>
                <a:spcPct val="130000"/>
              </a:lnSpc>
            </a:pPr>
            <a:endParaRPr lang="en-IE" sz="1467" dirty="0">
              <a:solidFill>
                <a:schemeClr val="accent1"/>
              </a:solidFill>
            </a:endParaRPr>
          </a:p>
        </p:txBody>
      </p:sp>
    </p:spTree>
    <p:custDataLst>
      <p:tags r:id="rId1"/>
    </p:custDataLst>
    <p:extLst>
      <p:ext uri="{BB962C8B-B14F-4D97-AF65-F5344CB8AC3E}">
        <p14:creationId xmlns:p14="http://schemas.microsoft.com/office/powerpoint/2010/main" val="900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1355" y="885254"/>
            <a:ext cx="5347822" cy="5773696"/>
          </a:xfrm>
          <a:prstGeom prst="rect">
            <a:avLst/>
          </a:prstGeom>
          <a:noFill/>
        </p:spPr>
        <p:txBody>
          <a:bodyPr wrap="square" rtlCol="0">
            <a:spAutoFit/>
          </a:bodyPr>
          <a:lstStyle/>
          <a:p>
            <a:pPr>
              <a:lnSpc>
                <a:spcPct val="130000"/>
              </a:lnSpc>
            </a:pPr>
            <a:r>
              <a:rPr lang="en-US" sz="1600" dirty="0">
                <a:solidFill>
                  <a:srgbClr val="414141"/>
                </a:solidFill>
              </a:rPr>
              <a:t>This quarter </a:t>
            </a:r>
            <a:r>
              <a:rPr lang="en-US" sz="1600" b="1" dirty="0"/>
              <a:t>updates were received from </a:t>
            </a:r>
            <a:r>
              <a:rPr lang="en-US" sz="1600" dirty="0" smtClean="0"/>
              <a:t>17</a:t>
            </a:r>
            <a:r>
              <a:rPr lang="en-US" sz="1600" dirty="0" smtClean="0">
                <a:solidFill>
                  <a:srgbClr val="414141"/>
                </a:solidFill>
              </a:rPr>
              <a:t> </a:t>
            </a:r>
            <a:r>
              <a:rPr lang="en-US" sz="1600" dirty="0">
                <a:solidFill>
                  <a:srgbClr val="414141"/>
                </a:solidFill>
              </a:rPr>
              <a:t>CfL</a:t>
            </a:r>
            <a:r>
              <a:rPr lang="en-US" sz="1600" dirty="0">
                <a:solidFill>
                  <a:srgbClr val="414141"/>
                </a:solidFill>
              </a:rPr>
              <a:t> NGO implementation partners</a:t>
            </a:r>
            <a:r>
              <a:rPr lang="en-US" sz="1600" dirty="0" smtClean="0">
                <a:solidFill>
                  <a:srgbClr val="414141"/>
                </a:solidFill>
              </a:rPr>
              <a:t>:</a:t>
            </a:r>
          </a:p>
          <a:p>
            <a:pPr>
              <a:lnSpc>
                <a:spcPct val="130000"/>
              </a:lnSpc>
            </a:pPr>
            <a:endParaRPr lang="en-US" sz="1600" dirty="0">
              <a:solidFill>
                <a:schemeClr val="tx1">
                  <a:lumMod val="95000"/>
                  <a:lumOff val="5000"/>
                </a:schemeClr>
              </a:solidFill>
            </a:endParaRP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Aware</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BeLonG</a:t>
            </a:r>
            <a:r>
              <a:rPr lang="en-US" sz="1400" dirty="0">
                <a:solidFill>
                  <a:schemeClr val="tx1">
                    <a:lumMod val="95000"/>
                    <a:lumOff val="5000"/>
                  </a:schemeClr>
                </a:solidFill>
              </a:rPr>
              <a:t> To</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Dublin Simon Community</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Exchange House Ireland</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First Fortnight </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Family Resource Centre (FRC) </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ISPCC Childline </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LGBTIreland </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Men's Health Forum in Ireland (MHFI)</a:t>
            </a:r>
          </a:p>
          <a:p>
            <a:pPr marL="171450" indent="-171450">
              <a:lnSpc>
                <a:spcPct val="130000"/>
              </a:lnSpc>
              <a:buFont typeface="Arial" panose="020B0604020202020204" pitchFamily="34" charset="0"/>
              <a:buChar char="•"/>
            </a:pPr>
            <a:r>
              <a:rPr lang="en-US" sz="1400" dirty="0">
                <a:solidFill>
                  <a:schemeClr val="tx1">
                    <a:lumMod val="95000"/>
                    <a:lumOff val="5000"/>
                  </a:schemeClr>
                </a:solidFill>
              </a:rPr>
              <a:t>MyMind</a:t>
            </a:r>
          </a:p>
          <a:p>
            <a:pPr marL="171450" indent="-171450" algn="ctr">
              <a:lnSpc>
                <a:spcPct val="130000"/>
              </a:lnSpc>
              <a:buFont typeface="Arial" panose="020B0604020202020204" pitchFamily="34" charset="0"/>
              <a:buChar char="•"/>
            </a:pPr>
            <a:endParaRPr lang="en-US" sz="1400" dirty="0">
              <a:solidFill>
                <a:srgbClr val="414141"/>
              </a:solidFill>
            </a:endParaRPr>
          </a:p>
          <a:p>
            <a:pPr>
              <a:lnSpc>
                <a:spcPct val="130000"/>
              </a:lnSpc>
            </a:pPr>
            <a:endParaRPr lang="en-US" sz="1400" dirty="0"/>
          </a:p>
          <a:p>
            <a:pPr marL="228594" indent="-228594">
              <a:lnSpc>
                <a:spcPct val="130000"/>
              </a:lnSpc>
              <a:buFont typeface="Arial" panose="020B0604020202020204" pitchFamily="34" charset="0"/>
              <a:buChar char="•"/>
            </a:pPr>
            <a:endParaRPr lang="en-US" sz="1400" dirty="0"/>
          </a:p>
          <a:p>
            <a:pPr marL="228594" indent="-228594">
              <a:lnSpc>
                <a:spcPct val="130000"/>
              </a:lnSpc>
              <a:buFont typeface="Arial" panose="020B0604020202020204" pitchFamily="34" charset="0"/>
              <a:buChar char="•"/>
            </a:pPr>
            <a:endParaRPr lang="en-US" sz="1400" dirty="0"/>
          </a:p>
          <a:p>
            <a:pPr>
              <a:lnSpc>
                <a:spcPct val="130000"/>
              </a:lnSpc>
            </a:pPr>
            <a:endParaRPr lang="en-US" sz="1333" dirty="0">
              <a:solidFill>
                <a:srgbClr val="414141"/>
              </a:solidFill>
            </a:endParaRPr>
          </a:p>
          <a:p>
            <a:pPr marL="228594" indent="-228594">
              <a:lnSpc>
                <a:spcPct val="130000"/>
              </a:lnSpc>
              <a:buFont typeface="Arial" panose="020B0604020202020204" pitchFamily="34" charset="0"/>
              <a:buChar char="•"/>
            </a:pPr>
            <a:endParaRPr lang="en-US" sz="1333" dirty="0">
              <a:solidFill>
                <a:srgbClr val="414141"/>
              </a:solidFill>
            </a:endParaRPr>
          </a:p>
          <a:p>
            <a:pPr>
              <a:lnSpc>
                <a:spcPct val="130000"/>
              </a:lnSpc>
              <a:buClr>
                <a:srgbClr val="00B050"/>
              </a:buClr>
            </a:pPr>
            <a:endParaRPr lang="en-US" sz="1333" dirty="0">
              <a:solidFill>
                <a:srgbClr val="414141"/>
              </a:solidFill>
            </a:endParaRPr>
          </a:p>
        </p:txBody>
      </p:sp>
      <p:sp>
        <p:nvSpPr>
          <p:cNvPr id="9" name="TextBox 8"/>
          <p:cNvSpPr txBox="1"/>
          <p:nvPr/>
        </p:nvSpPr>
        <p:spPr>
          <a:xfrm>
            <a:off x="6679196" y="885254"/>
            <a:ext cx="4763867" cy="4133439"/>
          </a:xfrm>
          <a:prstGeom prst="rect">
            <a:avLst/>
          </a:prstGeom>
          <a:noFill/>
          <a:ln>
            <a:noFill/>
          </a:ln>
        </p:spPr>
        <p:txBody>
          <a:bodyPr wrap="square" rtlCol="0">
            <a:spAutoFit/>
          </a:bodyPr>
          <a:lstStyle/>
          <a:p>
            <a:pPr marL="171450" indent="-171450" algn="ctr">
              <a:lnSpc>
                <a:spcPct val="130000"/>
              </a:lnSpc>
              <a:buFont typeface="Arial" panose="020B0604020202020204" pitchFamily="34" charset="0"/>
              <a:buChar char="•"/>
            </a:pPr>
            <a:endParaRPr lang="en-US" sz="1600" dirty="0" smtClean="0">
              <a:solidFill>
                <a:srgbClr val="414141"/>
              </a:solidFill>
            </a:endParaRPr>
          </a:p>
          <a:p>
            <a:pPr marL="171450" indent="-171450" algn="ctr">
              <a:lnSpc>
                <a:spcPct val="130000"/>
              </a:lnSpc>
              <a:buFont typeface="Arial" panose="020B0604020202020204" pitchFamily="34" charset="0"/>
              <a:buChar char="•"/>
            </a:pPr>
            <a:endParaRPr lang="en-US" sz="1600" dirty="0">
              <a:solidFill>
                <a:schemeClr val="tx1">
                  <a:lumMod val="95000"/>
                  <a:lumOff val="5000"/>
                </a:schemeClr>
              </a:solidFill>
            </a:endParaRPr>
          </a:p>
          <a:p>
            <a:pPr marL="171450" indent="-171450" algn="ctr">
              <a:lnSpc>
                <a:spcPct val="130000"/>
              </a:lnSpc>
              <a:buFont typeface="Arial" panose="020B0604020202020204" pitchFamily="34" charset="0"/>
              <a:buChar char="•"/>
            </a:pPr>
            <a:endParaRPr lang="en-US" sz="1600" dirty="0" smtClean="0">
              <a:solidFill>
                <a:schemeClr val="tx1">
                  <a:lumMod val="95000"/>
                  <a:lumOff val="5000"/>
                </a:schemeClr>
              </a:solidFill>
            </a:endParaRPr>
          </a:p>
          <a:p>
            <a:pPr marL="171450" indent="-171450">
              <a:lnSpc>
                <a:spcPct val="130000"/>
              </a:lnSpc>
              <a:buFont typeface="Arial" panose="020B0604020202020204" pitchFamily="34" charset="0"/>
              <a:buChar char="•"/>
            </a:pPr>
            <a:r>
              <a:rPr lang="en-US" sz="1600" dirty="0" smtClean="0">
                <a:solidFill>
                  <a:schemeClr val="tx1">
                    <a:lumMod val="95000"/>
                    <a:lumOff val="5000"/>
                  </a:schemeClr>
                </a:solidFill>
              </a:rPr>
              <a:t>Pieta </a:t>
            </a:r>
            <a:r>
              <a:rPr lang="en-US" sz="1600" dirty="0">
                <a:solidFill>
                  <a:schemeClr val="tx1">
                    <a:lumMod val="95000"/>
                    <a:lumOff val="5000"/>
                  </a:schemeClr>
                </a:solidFill>
              </a:rPr>
              <a:t>House</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The Samaritans </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Shine</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Spunout</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Suicide or Survive (SOS)</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USI</a:t>
            </a:r>
          </a:p>
          <a:p>
            <a:pPr marL="171450" indent="-171450">
              <a:lnSpc>
                <a:spcPct val="130000"/>
              </a:lnSpc>
              <a:buFont typeface="Arial" panose="020B0604020202020204" pitchFamily="34" charset="0"/>
              <a:buChar char="•"/>
            </a:pPr>
            <a:r>
              <a:rPr lang="en-US" sz="1600" dirty="0">
                <a:solidFill>
                  <a:schemeClr val="tx1">
                    <a:lumMod val="95000"/>
                    <a:lumOff val="5000"/>
                  </a:schemeClr>
                </a:solidFill>
              </a:rPr>
              <a:t>Turn2Me</a:t>
            </a:r>
          </a:p>
          <a:p>
            <a:pPr marL="228594" indent="-228594">
              <a:lnSpc>
                <a:spcPct val="130000"/>
              </a:lnSpc>
              <a:buFont typeface="Arial" panose="020B0604020202020204" pitchFamily="34" charset="0"/>
              <a:buChar char="•"/>
            </a:pPr>
            <a:endParaRPr lang="en-US" sz="1400" dirty="0" smtClean="0">
              <a:solidFill>
                <a:srgbClr val="FF0000"/>
              </a:solidFill>
            </a:endParaRPr>
          </a:p>
          <a:p>
            <a:pPr marL="228594" indent="-228594">
              <a:lnSpc>
                <a:spcPct val="130000"/>
              </a:lnSpc>
              <a:buFont typeface="Arial" panose="020B0604020202020204" pitchFamily="34" charset="0"/>
              <a:buChar char="•"/>
            </a:pPr>
            <a:endParaRPr lang="en-US" sz="1400" dirty="0">
              <a:solidFill>
                <a:srgbClr val="414141"/>
              </a:solidFill>
            </a:endParaRPr>
          </a:p>
          <a:p>
            <a:pPr>
              <a:lnSpc>
                <a:spcPct val="130000"/>
              </a:lnSpc>
            </a:pPr>
            <a:endParaRPr lang="en-IE" sz="1400" dirty="0">
              <a:solidFill>
                <a:srgbClr val="414141"/>
              </a:solidFill>
            </a:endParaRPr>
          </a:p>
        </p:txBody>
      </p:sp>
    </p:spTree>
    <p:custDataLst>
      <p:tags r:id="rId1"/>
    </p:custDataLst>
    <p:extLst>
      <p:ext uri="{BB962C8B-B14F-4D97-AF65-F5344CB8AC3E}">
        <p14:creationId xmlns:p14="http://schemas.microsoft.com/office/powerpoint/2010/main" val="1542435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029" y="357779"/>
            <a:ext cx="7084825" cy="461665"/>
          </a:xfrm>
          <a:prstGeom prst="rect">
            <a:avLst/>
          </a:prstGeom>
          <a:noFill/>
        </p:spPr>
        <p:txBody>
          <a:bodyPr wrap="none" rtlCol="0">
            <a:spAutoFit/>
          </a:bodyPr>
          <a:lstStyle/>
          <a:p>
            <a:r>
              <a:rPr lang="en-US" sz="2400" b="1" dirty="0">
                <a:solidFill>
                  <a:schemeClr val="accent1"/>
                </a:solidFill>
                <a:latin typeface="+mj-lt"/>
              </a:rPr>
              <a:t>2: Overview of progress on CfL strategic goals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535" y="3945679"/>
            <a:ext cx="1893647" cy="18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72" y="1718162"/>
            <a:ext cx="1859419" cy="185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584" y="1757382"/>
            <a:ext cx="1867249" cy="185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5533" y="1786673"/>
            <a:ext cx="1867248" cy="186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273" y="3923992"/>
            <a:ext cx="1851067" cy="185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0585" y="3923992"/>
            <a:ext cx="1872348" cy="18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0926" y="3945679"/>
            <a:ext cx="1872348" cy="186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Communications\Icons\JPGs\Goal 2_1-100 - Ammend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0926" y="1801069"/>
            <a:ext cx="1829175" cy="1829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760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3832" y="443279"/>
            <a:ext cx="5086649" cy="461665"/>
          </a:xfrm>
          <a:prstGeom prst="rect">
            <a:avLst/>
          </a:prstGeom>
          <a:noFill/>
        </p:spPr>
        <p:txBody>
          <a:bodyPr wrap="none" rtlCol="0">
            <a:spAutoFit/>
          </a:bodyPr>
          <a:lstStyle/>
          <a:p>
            <a:r>
              <a:rPr lang="en-US" sz="2400" b="1" dirty="0">
                <a:solidFill>
                  <a:schemeClr val="accent1"/>
                </a:solidFill>
                <a:latin typeface="+mj-lt"/>
              </a:rPr>
              <a:t>Goal 1: Improved </a:t>
            </a:r>
            <a:r>
              <a:rPr lang="en-US" sz="2400" b="1" dirty="0" smtClean="0">
                <a:solidFill>
                  <a:schemeClr val="accent1"/>
                </a:solidFill>
                <a:latin typeface="+mj-lt"/>
              </a:rPr>
              <a:t>understanding </a:t>
            </a:r>
            <a:endParaRPr lang="en-US" sz="2400" b="1" dirty="0">
              <a:solidFill>
                <a:schemeClr val="accent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567344245"/>
              </p:ext>
            </p:extLst>
          </p:nvPr>
        </p:nvGraphicFramePr>
        <p:xfrm>
          <a:off x="104503" y="993716"/>
          <a:ext cx="11910676" cy="5677950"/>
        </p:xfrm>
        <a:graphic>
          <a:graphicData uri="http://schemas.openxmlformats.org/drawingml/2006/table">
            <a:tbl>
              <a:tblPr firstRow="1" bandRow="1">
                <a:tableStyleId>{5C22544A-7EE6-4342-B048-85BDC9FD1C3A}</a:tableStyleId>
              </a:tblPr>
              <a:tblGrid>
                <a:gridCol w="1852094">
                  <a:extLst>
                    <a:ext uri="{9D8B030D-6E8A-4147-A177-3AD203B41FA5}">
                      <a16:colId xmlns:a16="http://schemas.microsoft.com/office/drawing/2014/main" val="20000"/>
                    </a:ext>
                  </a:extLst>
                </a:gridCol>
                <a:gridCol w="3926726">
                  <a:extLst>
                    <a:ext uri="{9D8B030D-6E8A-4147-A177-3AD203B41FA5}">
                      <a16:colId xmlns:a16="http://schemas.microsoft.com/office/drawing/2014/main" val="20001"/>
                    </a:ext>
                  </a:extLst>
                </a:gridCol>
                <a:gridCol w="2897933">
                  <a:extLst>
                    <a:ext uri="{9D8B030D-6E8A-4147-A177-3AD203B41FA5}">
                      <a16:colId xmlns:a16="http://schemas.microsoft.com/office/drawing/2014/main" val="20002"/>
                    </a:ext>
                  </a:extLst>
                </a:gridCol>
                <a:gridCol w="3233923">
                  <a:extLst>
                    <a:ext uri="{9D8B030D-6E8A-4147-A177-3AD203B41FA5}">
                      <a16:colId xmlns:a16="http://schemas.microsoft.com/office/drawing/2014/main" val="20003"/>
                    </a:ext>
                  </a:extLst>
                </a:gridCol>
              </a:tblGrid>
              <a:tr h="939625">
                <a:tc>
                  <a:txBody>
                    <a:bodyPr/>
                    <a:lstStyle/>
                    <a:p>
                      <a:pPr algn="ctr"/>
                      <a:r>
                        <a:rPr lang="en-IE" sz="1600" dirty="0" smtClean="0">
                          <a:latin typeface="Arial Body"/>
                        </a:rPr>
                        <a:t>1.1 Understanding</a:t>
                      </a:r>
                      <a:r>
                        <a:rPr lang="en-IE" sz="1600" baseline="0" dirty="0" smtClean="0">
                          <a:latin typeface="Arial Body"/>
                        </a:rPr>
                        <a:t> suicidal behaviour </a:t>
                      </a:r>
                      <a:endParaRPr lang="en-IE" sz="1600" dirty="0">
                        <a:latin typeface="Arial Body"/>
                      </a:endParaRPr>
                    </a:p>
                  </a:txBody>
                  <a:tcPr marL="121920" marR="121920" marT="60960" marB="60960"/>
                </a:tc>
                <a:tc>
                  <a:txBody>
                    <a:bodyPr/>
                    <a:lstStyle/>
                    <a:p>
                      <a:pPr algn="ctr"/>
                      <a:r>
                        <a:rPr lang="en-IE" sz="1600" dirty="0" smtClean="0">
                          <a:latin typeface="Arial Body"/>
                        </a:rPr>
                        <a:t>1.2 Awareness</a:t>
                      </a:r>
                      <a:r>
                        <a:rPr lang="en-IE" sz="1600" baseline="0" dirty="0" smtClean="0">
                          <a:latin typeface="Arial Body"/>
                        </a:rPr>
                        <a:t> of services </a:t>
                      </a:r>
                      <a:endParaRPr lang="en-IE" sz="1600" dirty="0">
                        <a:latin typeface="Arial Body"/>
                      </a:endParaRPr>
                    </a:p>
                  </a:txBody>
                  <a:tcPr marL="121920" marR="121920" marT="60960" marB="60960"/>
                </a:tc>
                <a:tc>
                  <a:txBody>
                    <a:bodyPr/>
                    <a:lstStyle/>
                    <a:p>
                      <a:pPr algn="ctr"/>
                      <a:r>
                        <a:rPr lang="en-IE" sz="1600" dirty="0" smtClean="0">
                          <a:latin typeface="Arial Body"/>
                        </a:rPr>
                        <a:t>1.3 Reducing stigma</a:t>
                      </a:r>
                      <a:endParaRPr lang="en-IE" sz="1600" dirty="0">
                        <a:latin typeface="Arial Body"/>
                      </a:endParaRPr>
                    </a:p>
                  </a:txBody>
                  <a:tcPr marL="121920" marR="121920" marT="60960" marB="60960"/>
                </a:tc>
                <a:tc>
                  <a:txBody>
                    <a:bodyPr/>
                    <a:lstStyle/>
                    <a:p>
                      <a:pPr algn="ctr"/>
                      <a:r>
                        <a:rPr lang="en-IE" sz="1600" dirty="0" smtClean="0">
                          <a:latin typeface="Arial Body"/>
                        </a:rPr>
                        <a:t>1.4</a:t>
                      </a:r>
                      <a:r>
                        <a:rPr lang="en-IE" sz="1600" baseline="0" dirty="0" smtClean="0">
                          <a:latin typeface="Arial Body"/>
                        </a:rPr>
                        <a:t> </a:t>
                      </a:r>
                      <a:r>
                        <a:rPr lang="en-IE" sz="1600" dirty="0" smtClean="0">
                          <a:latin typeface="Arial Body"/>
                        </a:rPr>
                        <a:t>Media</a:t>
                      </a:r>
                      <a:r>
                        <a:rPr lang="en-IE" sz="1600" baseline="0" dirty="0" smtClean="0">
                          <a:latin typeface="Arial Body"/>
                        </a:rPr>
                        <a:t> and reporting</a:t>
                      </a:r>
                      <a:endParaRPr lang="en-IE" sz="1600" dirty="0">
                        <a:latin typeface="Arial Body"/>
                      </a:endParaRPr>
                    </a:p>
                  </a:txBody>
                  <a:tcPr marL="121920" marR="121920" marT="60960" marB="60960"/>
                </a:tc>
                <a:extLst>
                  <a:ext uri="{0D108BD9-81ED-4DB2-BD59-A6C34878D82A}">
                    <a16:rowId xmlns:a16="http://schemas.microsoft.com/office/drawing/2014/main" val="10000"/>
                  </a:ext>
                </a:extLst>
              </a:tr>
              <a:tr h="4580670">
                <a:tc>
                  <a:txBody>
                    <a:bodyPr/>
                    <a:lstStyle/>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IE" sz="1000" b="0" i="0" u="none" strike="noStrike" dirty="0" smtClean="0">
                          <a:solidFill>
                            <a:schemeClr val="tx1">
                              <a:lumMod val="95000"/>
                              <a:lumOff val="5000"/>
                            </a:schemeClr>
                          </a:solidFill>
                          <a:effectLst/>
                          <a:latin typeface="+mj-lt"/>
                        </a:rPr>
                        <a:t>.</a:t>
                      </a:r>
                      <a:endParaRPr lang="en-IE" sz="1000" i="0" baseline="0" dirty="0" smtClean="0">
                        <a:solidFill>
                          <a:schemeClr val="tx1">
                            <a:lumMod val="95000"/>
                            <a:lumOff val="5000"/>
                          </a:schemeClr>
                        </a:solidFill>
                        <a:latin typeface="+mj-lt"/>
                        <a:cs typeface="Calibri" panose="020F0502020204030204" pitchFamily="34" charset="0"/>
                      </a:endParaRPr>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IE" sz="1000" i="0" baseline="0" dirty="0" smtClean="0">
                        <a:solidFill>
                          <a:schemeClr val="tx1">
                            <a:lumMod val="95000"/>
                            <a:lumOff val="5000"/>
                          </a:schemeClr>
                        </a:solidFill>
                        <a:latin typeface="+mj-lt"/>
                        <a:cs typeface="Calibri" panose="020F0502020204030204" pitchFamily="34" charset="0"/>
                      </a:endParaRPr>
                    </a:p>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IE" sz="1000" i="0" baseline="0" dirty="0" smtClean="0">
                        <a:solidFill>
                          <a:schemeClr val="tx1">
                            <a:lumMod val="95000"/>
                            <a:lumOff val="5000"/>
                          </a:schemeClr>
                        </a:solidFill>
                        <a:latin typeface="+mj-lt"/>
                        <a:cs typeface="Calibri" panose="020F0502020204030204" pitchFamily="34" charset="0"/>
                      </a:endParaRPr>
                    </a:p>
                    <a:p>
                      <a:pPr marL="171450" indent="-171450" algn="l" fontAlgn="t">
                        <a:buFont typeface="Arial" panose="020B0604020202020204" pitchFamily="34" charset="0"/>
                        <a:buChar char="•"/>
                      </a:pPr>
                      <a:endParaRPr lang="en-IE" sz="1000" b="0" i="0" u="none" strike="noStrike" dirty="0" smtClean="0">
                        <a:solidFill>
                          <a:schemeClr val="tx1">
                            <a:lumMod val="95000"/>
                            <a:lumOff val="5000"/>
                          </a:schemeClr>
                        </a:solidFill>
                        <a:effectLst/>
                        <a:latin typeface="+mj-lt"/>
                      </a:endParaRP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j-lt"/>
                      </a:endParaRPr>
                    </a:p>
                  </a:txBody>
                  <a:tcPr marL="0" marR="0" marT="0" marB="0"/>
                </a:tc>
                <a:tc>
                  <a:txBody>
                    <a:bodyPr/>
                    <a:lstStyle/>
                    <a:p>
                      <a:pPr marL="171450" indent="-171450" algn="l" fontAlgn="t">
                        <a:buFont typeface="Arial" panose="020B0604020202020204" pitchFamily="34" charset="0"/>
                        <a:buChar char="•"/>
                      </a:pPr>
                      <a:r>
                        <a:rPr lang="en-IE" sz="1000" b="1" i="0" u="none" strike="noStrike" dirty="0" smtClean="0">
                          <a:solidFill>
                            <a:schemeClr val="tx1">
                              <a:lumMod val="95000"/>
                              <a:lumOff val="5000"/>
                            </a:schemeClr>
                          </a:solidFill>
                          <a:effectLst/>
                          <a:latin typeface="+mj-lt"/>
                        </a:rPr>
                        <a:t>Childline.ie </a:t>
                      </a:r>
                      <a:r>
                        <a:rPr lang="en-IE" sz="1000" b="0" i="0" u="none" strike="noStrike" dirty="0" smtClean="0">
                          <a:solidFill>
                            <a:schemeClr val="tx1">
                              <a:lumMod val="95000"/>
                              <a:lumOff val="5000"/>
                            </a:schemeClr>
                          </a:solidFill>
                          <a:effectLst/>
                          <a:latin typeface="+mj-lt"/>
                        </a:rPr>
                        <a:t>had</a:t>
                      </a:r>
                      <a:r>
                        <a:rPr lang="en-IE" sz="1000" b="0" i="0" u="none" strike="noStrike" baseline="0" dirty="0" smtClean="0">
                          <a:solidFill>
                            <a:schemeClr val="tx1">
                              <a:lumMod val="95000"/>
                              <a:lumOff val="5000"/>
                            </a:schemeClr>
                          </a:solidFill>
                          <a:effectLst/>
                          <a:latin typeface="+mj-lt"/>
                        </a:rPr>
                        <a:t> </a:t>
                      </a:r>
                      <a:r>
                        <a:rPr lang="en-IE" sz="1000" b="0" i="0" u="none" strike="noStrike" dirty="0" smtClean="0">
                          <a:solidFill>
                            <a:schemeClr val="tx1">
                              <a:lumMod val="95000"/>
                              <a:lumOff val="5000"/>
                            </a:schemeClr>
                          </a:solidFill>
                          <a:effectLst/>
                          <a:latin typeface="+mj-lt"/>
                        </a:rPr>
                        <a:t>46,001 users in Q4 (136,523 full year)</a:t>
                      </a:r>
                      <a:r>
                        <a:rPr lang="en-IE" sz="1000" b="0" i="0" u="none" strike="noStrike" baseline="0" dirty="0" smtClean="0">
                          <a:solidFill>
                            <a:schemeClr val="tx1">
                              <a:lumMod val="95000"/>
                              <a:lumOff val="5000"/>
                            </a:schemeClr>
                          </a:solidFill>
                          <a:effectLst/>
                          <a:latin typeface="+mj-lt"/>
                        </a:rPr>
                        <a:t> </a:t>
                      </a:r>
                      <a:r>
                        <a:rPr lang="en-IE" sz="1000" b="0" i="0" u="none" strike="noStrike" dirty="0" smtClean="0">
                          <a:solidFill>
                            <a:schemeClr val="tx1">
                              <a:lumMod val="95000"/>
                              <a:lumOff val="5000"/>
                            </a:schemeClr>
                          </a:solidFill>
                          <a:effectLst/>
                          <a:latin typeface="+mj-lt"/>
                        </a:rPr>
                        <a:t>ISPCC.ie Users: 36,826 (132,181 full year)</a:t>
                      </a: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j-lt"/>
                      </a:endParaRPr>
                    </a:p>
                    <a:p>
                      <a:pPr marL="171450" indent="-171450" algn="l" fontAlgn="t">
                        <a:buFont typeface="Arial" panose="020B0604020202020204" pitchFamily="34" charset="0"/>
                        <a:buChar char="•"/>
                      </a:pPr>
                      <a:r>
                        <a:rPr lang="en-IE" sz="1000" b="1" i="0" u="none" strike="noStrike" dirty="0" smtClean="0">
                          <a:solidFill>
                            <a:schemeClr val="tx1">
                              <a:lumMod val="95000"/>
                              <a:lumOff val="5000"/>
                            </a:schemeClr>
                          </a:solidFill>
                          <a:effectLst/>
                          <a:latin typeface="+mj-lt"/>
                        </a:rPr>
                        <a:t>Spunout</a:t>
                      </a:r>
                      <a:r>
                        <a:rPr lang="en-IE" sz="1000" b="0" i="0" u="none" strike="noStrike" dirty="0" smtClean="0">
                          <a:solidFill>
                            <a:schemeClr val="tx1">
                              <a:lumMod val="95000"/>
                              <a:lumOff val="5000"/>
                            </a:schemeClr>
                          </a:solidFill>
                          <a:effectLst/>
                          <a:latin typeface="+mj-lt"/>
                        </a:rPr>
                        <a:t> continues provision of specific information to at-risk groups who require more targeted information services (e.g. Disability, Traveller, LGBTI+, Migrants, BIPOC)</a:t>
                      </a: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j-lt"/>
                      </a:endParaRPr>
                    </a:p>
                    <a:p>
                      <a:pPr marL="171450" indent="-171450" algn="l" fontAlgn="t">
                        <a:buFont typeface="Arial" panose="020B0604020202020204" pitchFamily="34" charset="0"/>
                        <a:buChar char="•"/>
                      </a:pPr>
                      <a:r>
                        <a:rPr lang="en-IE" sz="1000" b="1" i="0" u="none" strike="noStrike" dirty="0" smtClean="0">
                          <a:solidFill>
                            <a:schemeClr val="tx1">
                              <a:lumMod val="95000"/>
                              <a:lumOff val="5000"/>
                            </a:schemeClr>
                          </a:solidFill>
                          <a:effectLst/>
                          <a:latin typeface="+mj-lt"/>
                        </a:rPr>
                        <a:t>Samaritans </a:t>
                      </a:r>
                      <a:r>
                        <a:rPr lang="en-IE" sz="1000" b="0" i="0" u="none" strike="noStrike" dirty="0" smtClean="0">
                          <a:solidFill>
                            <a:schemeClr val="tx1">
                              <a:lumMod val="95000"/>
                              <a:lumOff val="5000"/>
                            </a:schemeClr>
                          </a:solidFill>
                          <a:effectLst/>
                          <a:latin typeface="+mj-lt"/>
                        </a:rPr>
                        <a:t>- Continued training and awareness sessions with the IMI &amp; INOU staff,’ Awareness session via webinar with MABS. Awareness</a:t>
                      </a:r>
                      <a:r>
                        <a:rPr lang="en-IE" sz="1000" b="0" i="0" u="none" strike="noStrike" baseline="0" dirty="0" smtClean="0">
                          <a:solidFill>
                            <a:schemeClr val="tx1">
                              <a:lumMod val="95000"/>
                              <a:lumOff val="5000"/>
                            </a:schemeClr>
                          </a:solidFill>
                          <a:effectLst/>
                          <a:latin typeface="+mj-lt"/>
                        </a:rPr>
                        <a:t> SHUSH listening tips delivered to Calor and Coupa staff. Engagement at NTMH conference.</a:t>
                      </a:r>
                    </a:p>
                    <a:p>
                      <a:pPr marL="0" indent="0" algn="l" fontAlgn="t">
                        <a:buFont typeface="Arial" panose="020B0604020202020204" pitchFamily="34" charset="0"/>
                        <a:buNone/>
                      </a:pPr>
                      <a:endParaRPr lang="en-IE" sz="1000" b="0" i="0" u="none" strike="noStrike" baseline="0" dirty="0" smtClean="0">
                        <a:solidFill>
                          <a:schemeClr val="tx1">
                            <a:lumMod val="95000"/>
                            <a:lumOff val="5000"/>
                          </a:schemeClr>
                        </a:solidFill>
                        <a:effectLst/>
                        <a:latin typeface="+mj-lt"/>
                      </a:endParaRPr>
                    </a:p>
                    <a:p>
                      <a:pPr marL="171450" indent="-171450" algn="l" fontAlgn="t">
                        <a:buFont typeface="Arial" panose="020B0604020202020204" pitchFamily="34" charset="0"/>
                        <a:buChar char="•"/>
                      </a:pPr>
                      <a:r>
                        <a:rPr lang="en-IE" sz="1000" b="1" i="0" u="none" strike="noStrike" dirty="0" smtClean="0">
                          <a:solidFill>
                            <a:schemeClr val="tx1">
                              <a:lumMod val="95000"/>
                              <a:lumOff val="5000"/>
                            </a:schemeClr>
                          </a:solidFill>
                          <a:effectLst/>
                          <a:latin typeface="+mj-lt"/>
                        </a:rPr>
                        <a:t>BeLonG To </a:t>
                      </a:r>
                      <a:r>
                        <a:rPr lang="en-IE" sz="1000" b="0" i="0" u="none" strike="noStrike" dirty="0" smtClean="0">
                          <a:solidFill>
                            <a:schemeClr val="tx1">
                              <a:lumMod val="95000"/>
                              <a:lumOff val="5000"/>
                            </a:schemeClr>
                          </a:solidFill>
                          <a:effectLst/>
                          <a:latin typeface="+mj-lt"/>
                        </a:rPr>
                        <a:t>continued to run awareness raising and help seeking encouragement campaigns through social media. Website Visitors: 17,628 (53,717 total in 2022). Campaign in Q4 included '12 Days of Christmas Self-Care‘ which provides 'self-care' tips for LGBTQ+ youth who may struggle with their mental health over the holiday period, and promotes help-seeking behaviour &amp; signposts to the 50808 text line. Using social media platforms 27,148 impressions were generated, and 1,365 post engagements. </a:t>
                      </a: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j-lt"/>
                      </a:endParaRPr>
                    </a:p>
                    <a:p>
                      <a:pPr marL="171450" indent="-171450" algn="l" fontAlgn="t">
                        <a:buFont typeface="Arial" panose="020B0604020202020204" pitchFamily="34" charset="0"/>
                        <a:buChar char="•"/>
                      </a:pPr>
                      <a:r>
                        <a:rPr lang="en-IE" sz="1000" b="1" i="0" u="none" strike="noStrike" dirty="0" smtClean="0">
                          <a:solidFill>
                            <a:schemeClr val="tx1">
                              <a:lumMod val="95000"/>
                              <a:lumOff val="5000"/>
                            </a:schemeClr>
                          </a:solidFill>
                          <a:effectLst/>
                          <a:latin typeface="+mj-lt"/>
                        </a:rPr>
                        <a:t>Turn2me</a:t>
                      </a:r>
                      <a:r>
                        <a:rPr lang="en-IE" sz="1000" b="0" i="0" u="none" strike="noStrike" dirty="0" smtClean="0">
                          <a:solidFill>
                            <a:schemeClr val="tx1">
                              <a:lumMod val="95000"/>
                              <a:lumOff val="5000"/>
                            </a:schemeClr>
                          </a:solidFill>
                          <a:effectLst/>
                          <a:latin typeface="+mj-lt"/>
                        </a:rPr>
                        <a:t> Trilogy of film completed (highlighting</a:t>
                      </a:r>
                      <a:r>
                        <a:rPr lang="en-IE" sz="1000" b="0" i="0" u="none" strike="noStrike" baseline="0" dirty="0" smtClean="0">
                          <a:solidFill>
                            <a:schemeClr val="tx1">
                              <a:lumMod val="95000"/>
                              <a:lumOff val="5000"/>
                            </a:schemeClr>
                          </a:solidFill>
                          <a:effectLst/>
                          <a:latin typeface="+mj-lt"/>
                        </a:rPr>
                        <a:t> MH struggles in travelling community )</a:t>
                      </a:r>
                      <a:r>
                        <a:rPr lang="en-IE" sz="1000" b="0" i="0" u="none" strike="noStrike" dirty="0" smtClean="0">
                          <a:solidFill>
                            <a:schemeClr val="tx1">
                              <a:lumMod val="95000"/>
                              <a:lumOff val="5000"/>
                            </a:schemeClr>
                          </a:solidFill>
                          <a:effectLst/>
                          <a:latin typeface="+mj-lt"/>
                        </a:rPr>
                        <a:t>To date the films have had in excess 30,000 views online, sharing an important message that suicide is not the answer.</a:t>
                      </a:r>
                    </a:p>
                  </a:txBody>
                  <a:tcPr marL="121920" marR="121920" marT="60960" marB="60960"/>
                </a:tc>
                <a:tc>
                  <a:txBody>
                    <a:bodyPr/>
                    <a:lstStyle/>
                    <a:p>
                      <a:pPr marL="171450" indent="-171450">
                        <a:buFont typeface="Arial" panose="020B0604020202020204" pitchFamily="34" charset="0"/>
                        <a:buChar char="•"/>
                      </a:pPr>
                      <a:r>
                        <a:rPr lang="en-IE" sz="1000" b="1" i="0" dirty="0" smtClean="0">
                          <a:solidFill>
                            <a:schemeClr val="tx1">
                              <a:lumMod val="95000"/>
                              <a:lumOff val="5000"/>
                            </a:schemeClr>
                          </a:solidFill>
                          <a:latin typeface="+mj-lt"/>
                          <a:cs typeface="Calibri" panose="020F0502020204030204" pitchFamily="34" charset="0"/>
                        </a:rPr>
                        <a:t>Shine </a:t>
                      </a:r>
                      <a:r>
                        <a:rPr lang="en-IE" sz="1000" b="0" i="0" dirty="0" smtClean="0">
                          <a:solidFill>
                            <a:schemeClr val="tx1">
                              <a:lumMod val="95000"/>
                              <a:lumOff val="5000"/>
                            </a:schemeClr>
                          </a:solidFill>
                          <a:latin typeface="+mj-lt"/>
                          <a:cs typeface="Calibri" panose="020F0502020204030204" pitchFamily="34" charset="0"/>
                        </a:rPr>
                        <a:t>launched the month long Green Ribbon campaign Sept 1</a:t>
                      </a:r>
                      <a:r>
                        <a:rPr lang="en-IE" sz="1000" b="0" i="0" baseline="30000" dirty="0" smtClean="0">
                          <a:solidFill>
                            <a:schemeClr val="tx1">
                              <a:lumMod val="95000"/>
                              <a:lumOff val="5000"/>
                            </a:schemeClr>
                          </a:solidFill>
                          <a:latin typeface="+mj-lt"/>
                          <a:cs typeface="Calibri" panose="020F0502020204030204" pitchFamily="34" charset="0"/>
                        </a:rPr>
                        <a:t>st</a:t>
                      </a:r>
                      <a:r>
                        <a:rPr lang="en-IE" sz="1000" b="0" i="0" dirty="0" smtClean="0">
                          <a:solidFill>
                            <a:schemeClr val="tx1">
                              <a:lumMod val="95000"/>
                              <a:lumOff val="5000"/>
                            </a:schemeClr>
                          </a:solidFill>
                          <a:latin typeface="+mj-lt"/>
                          <a:cs typeface="Calibri" panose="020F0502020204030204" pitchFamily="34" charset="0"/>
                        </a:rPr>
                        <a:t> . The See Change project  continues to deliver their workplace programme, 11 workshops and 234 managers participated. The Ambassador Programme  training offering included topics on: What is stigma, Self care, telling your </a:t>
                      </a:r>
                      <a:r>
                        <a:rPr lang="en-IE" sz="1000" i="0" dirty="0" smtClean="0">
                          <a:solidFill>
                            <a:schemeClr val="tx1">
                              <a:lumMod val="95000"/>
                              <a:lumOff val="5000"/>
                            </a:schemeClr>
                          </a:solidFill>
                          <a:latin typeface="+mj-lt"/>
                          <a:cs typeface="Calibri" panose="020F0502020204030204" pitchFamily="34" charset="0"/>
                        </a:rPr>
                        <a:t>story and Headline media guidelines.</a:t>
                      </a:r>
                    </a:p>
                    <a:p>
                      <a:pPr marL="171450" indent="-171450">
                        <a:buFont typeface="Arial" panose="020B0604020202020204" pitchFamily="34" charset="0"/>
                        <a:buChar char="•"/>
                      </a:pPr>
                      <a:endParaRPr lang="en-IE" sz="1000" i="0" dirty="0" smtClean="0">
                        <a:solidFill>
                          <a:schemeClr val="tx1">
                            <a:lumMod val="95000"/>
                            <a:lumOff val="5000"/>
                          </a:schemeClr>
                        </a:solidFill>
                        <a:latin typeface="+mj-lt"/>
                        <a:cs typeface="Calibri" panose="020F0502020204030204" pitchFamily="34" charset="0"/>
                      </a:endParaRPr>
                    </a:p>
                    <a:p>
                      <a:pPr marL="171450" indent="-171450">
                        <a:buFont typeface="Arial" panose="020B0604020202020204" pitchFamily="34" charset="0"/>
                        <a:buChar char="•"/>
                      </a:pPr>
                      <a:r>
                        <a:rPr lang="en-IE" sz="1000" b="1" i="0" dirty="0" smtClean="0">
                          <a:solidFill>
                            <a:schemeClr val="tx1">
                              <a:lumMod val="95000"/>
                              <a:lumOff val="5000"/>
                            </a:schemeClr>
                          </a:solidFill>
                          <a:latin typeface="+mj-lt"/>
                          <a:cs typeface="Calibri" panose="020F0502020204030204" pitchFamily="34" charset="0"/>
                        </a:rPr>
                        <a:t>Turn2me </a:t>
                      </a:r>
                      <a:r>
                        <a:rPr lang="en-IE" sz="1000" b="0" i="0" dirty="0" smtClean="0">
                          <a:solidFill>
                            <a:schemeClr val="tx1">
                              <a:lumMod val="95000"/>
                              <a:lumOff val="5000"/>
                            </a:schemeClr>
                          </a:solidFill>
                          <a:latin typeface="+mj-lt"/>
                          <a:cs typeface="Calibri" panose="020F0502020204030204" pitchFamily="34" charset="0"/>
                        </a:rPr>
                        <a:t>in collaboration with </a:t>
                      </a:r>
                      <a:r>
                        <a:rPr lang="en-IE" sz="1000" b="1" i="0" dirty="0" smtClean="0">
                          <a:solidFill>
                            <a:schemeClr val="tx1">
                              <a:lumMod val="95000"/>
                              <a:lumOff val="5000"/>
                            </a:schemeClr>
                          </a:solidFill>
                          <a:latin typeface="+mj-lt"/>
                          <a:cs typeface="Calibri" panose="020F0502020204030204" pitchFamily="34" charset="0"/>
                        </a:rPr>
                        <a:t>Exchange House </a:t>
                      </a:r>
                      <a:r>
                        <a:rPr lang="en-IE" sz="1000" i="0" dirty="0" smtClean="0">
                          <a:solidFill>
                            <a:schemeClr val="tx1">
                              <a:lumMod val="95000"/>
                              <a:lumOff val="5000"/>
                            </a:schemeClr>
                          </a:solidFill>
                          <a:latin typeface="+mj-lt"/>
                          <a:cs typeface="Calibri" panose="020F0502020204030204" pitchFamily="34" charset="0"/>
                        </a:rPr>
                        <a:t>have completed the series of 3 films and the final was launched in Q2</a:t>
                      </a:r>
                    </a:p>
                    <a:p>
                      <a:pPr marL="0" indent="0">
                        <a:buFont typeface="Arial" panose="020B0604020202020204" pitchFamily="34" charset="0"/>
                        <a:buNone/>
                      </a:pPr>
                      <a:endParaRPr lang="en-IE" sz="1000" i="0" dirty="0" smtClean="0">
                        <a:solidFill>
                          <a:schemeClr val="tx1">
                            <a:lumMod val="95000"/>
                            <a:lumOff val="5000"/>
                          </a:schemeClr>
                        </a:solidFill>
                        <a:latin typeface="+mj-lt"/>
                        <a:cs typeface="Calibri" panose="020F0502020204030204" pitchFamily="34" charset="0"/>
                      </a:endParaRPr>
                    </a:p>
                    <a:p>
                      <a:pPr marL="171450" indent="-171450">
                        <a:buFont typeface="Arial" panose="020B0604020202020204" pitchFamily="34" charset="0"/>
                        <a:buChar char="•"/>
                      </a:pPr>
                      <a:r>
                        <a:rPr lang="en-IE" sz="1000" b="1" i="0" dirty="0" smtClean="0">
                          <a:solidFill>
                            <a:schemeClr val="tx1">
                              <a:lumMod val="95000"/>
                              <a:lumOff val="5000"/>
                            </a:schemeClr>
                          </a:solidFill>
                          <a:latin typeface="+mj-lt"/>
                          <a:cs typeface="Calibri" panose="020F0502020204030204" pitchFamily="34" charset="0"/>
                        </a:rPr>
                        <a:t>USI</a:t>
                      </a:r>
                      <a:r>
                        <a:rPr lang="en-IE" sz="1000" i="0" dirty="0" smtClean="0">
                          <a:solidFill>
                            <a:schemeClr val="tx1">
                              <a:lumMod val="95000"/>
                              <a:lumOff val="5000"/>
                            </a:schemeClr>
                          </a:solidFill>
                          <a:latin typeface="+mj-lt"/>
                          <a:cs typeface="Calibri" panose="020F0502020204030204" pitchFamily="34" charset="0"/>
                        </a:rPr>
                        <a:t> - Resource hub for student union officers developed &amp; launched. Mental Health Campaign ‘Open Up’ continues &amp;  Reflect event held in February</a:t>
                      </a:r>
                    </a:p>
                  </a:txBody>
                  <a:tcPr marL="121920" marR="121920" marT="60960" marB="60960"/>
                </a:tc>
                <a:tc>
                  <a:txBody>
                    <a:bodyPr/>
                    <a:lstStyle/>
                    <a:p>
                      <a:pPr marL="171450" indent="-171450">
                        <a:buFont typeface="Arial" panose="020B0604020202020204" pitchFamily="34" charset="0"/>
                        <a:buChar char="•"/>
                      </a:pPr>
                      <a:r>
                        <a:rPr lang="en-IE" sz="1000" b="1" i="0" dirty="0" smtClean="0">
                          <a:solidFill>
                            <a:schemeClr val="tx1">
                              <a:lumMod val="95000"/>
                              <a:lumOff val="5000"/>
                            </a:schemeClr>
                          </a:solidFill>
                          <a:latin typeface="+mj-lt"/>
                          <a:cs typeface="Calibri" panose="020F0502020204030204" pitchFamily="34" charset="0"/>
                        </a:rPr>
                        <a:t>Shine</a:t>
                      </a:r>
                      <a:r>
                        <a:rPr lang="en-IE" sz="1000" i="0" dirty="0" smtClean="0">
                          <a:solidFill>
                            <a:schemeClr val="tx1">
                              <a:lumMod val="95000"/>
                              <a:lumOff val="5000"/>
                            </a:schemeClr>
                          </a:solidFill>
                          <a:latin typeface="+mj-lt"/>
                          <a:cs typeface="Calibri" panose="020F0502020204030204" pitchFamily="34" charset="0"/>
                        </a:rPr>
                        <a:t>:  Participated</a:t>
                      </a:r>
                      <a:r>
                        <a:rPr lang="en-IE" sz="1000" i="0" baseline="0" dirty="0" smtClean="0">
                          <a:solidFill>
                            <a:schemeClr val="tx1">
                              <a:lumMod val="95000"/>
                              <a:lumOff val="5000"/>
                            </a:schemeClr>
                          </a:solidFill>
                          <a:latin typeface="+mj-lt"/>
                          <a:cs typeface="Calibri" panose="020F0502020204030204" pitchFamily="34" charset="0"/>
                        </a:rPr>
                        <a:t> in </a:t>
                      </a:r>
                      <a:r>
                        <a:rPr lang="en-IE" sz="1000" i="0" dirty="0" smtClean="0">
                          <a:solidFill>
                            <a:schemeClr val="tx1">
                              <a:lumMod val="95000"/>
                              <a:lumOff val="5000"/>
                            </a:schemeClr>
                          </a:solidFill>
                          <a:latin typeface="+mj-lt"/>
                          <a:cs typeface="Calibri" panose="020F0502020204030204" pitchFamily="34" charset="0"/>
                        </a:rPr>
                        <a:t>21 external presentations in total</a:t>
                      </a:r>
                      <a:r>
                        <a:rPr lang="en-IE" sz="1000" i="0" baseline="0" dirty="0" smtClean="0">
                          <a:solidFill>
                            <a:schemeClr val="tx1">
                              <a:lumMod val="95000"/>
                              <a:lumOff val="5000"/>
                            </a:schemeClr>
                          </a:solidFill>
                          <a:latin typeface="+mj-lt"/>
                          <a:cs typeface="Calibri" panose="020F0502020204030204" pitchFamily="34" charset="0"/>
                        </a:rPr>
                        <a:t> including,</a:t>
                      </a:r>
                      <a:r>
                        <a:rPr lang="en-IE" sz="1000" i="0" dirty="0" smtClean="0">
                          <a:solidFill>
                            <a:schemeClr val="tx1">
                              <a:lumMod val="95000"/>
                              <a:lumOff val="5000"/>
                            </a:schemeClr>
                          </a:solidFill>
                          <a:latin typeface="+mj-lt"/>
                          <a:cs typeface="Calibri" panose="020F0502020204030204" pitchFamily="34" charset="0"/>
                        </a:rPr>
                        <a:t> Ambassador Presentations, 8 Stigma presentations, 4 Lived experience talks, 2 Panel discussions</a:t>
                      </a:r>
                      <a:r>
                        <a:rPr lang="en-IE" sz="1000" i="0" baseline="0" dirty="0" smtClean="0">
                          <a:solidFill>
                            <a:schemeClr val="tx1">
                              <a:lumMod val="95000"/>
                              <a:lumOff val="5000"/>
                            </a:schemeClr>
                          </a:solidFill>
                          <a:latin typeface="+mj-lt"/>
                          <a:cs typeface="Calibri" panose="020F0502020204030204" pitchFamily="34" charset="0"/>
                        </a:rPr>
                        <a:t> and </a:t>
                      </a:r>
                      <a:r>
                        <a:rPr lang="en-IE" sz="1000" i="0" dirty="0" smtClean="0">
                          <a:solidFill>
                            <a:schemeClr val="tx1">
                              <a:lumMod val="95000"/>
                              <a:lumOff val="5000"/>
                            </a:schemeClr>
                          </a:solidFill>
                          <a:latin typeface="+mj-lt"/>
                          <a:cs typeface="Calibri" panose="020F0502020204030204" pitchFamily="34" charset="0"/>
                        </a:rPr>
                        <a:t>7 staff presentations.</a:t>
                      </a:r>
                    </a:p>
                    <a:p>
                      <a:pPr marL="171450" indent="-171450">
                        <a:buFont typeface="Arial" panose="020B0604020202020204" pitchFamily="34" charset="0"/>
                        <a:buChar char="•"/>
                      </a:pPr>
                      <a:r>
                        <a:rPr lang="en-IE" sz="1000" i="0" dirty="0" smtClean="0">
                          <a:solidFill>
                            <a:schemeClr val="tx1">
                              <a:lumMod val="95000"/>
                              <a:lumOff val="5000"/>
                            </a:schemeClr>
                          </a:solidFill>
                          <a:latin typeface="+mj-lt"/>
                          <a:cs typeface="Calibri" panose="020F0502020204030204" pitchFamily="34" charset="0"/>
                        </a:rPr>
                        <a:t>As</a:t>
                      </a:r>
                      <a:r>
                        <a:rPr lang="en-IE" sz="1000" i="0" baseline="0" dirty="0" smtClean="0">
                          <a:solidFill>
                            <a:schemeClr val="tx1">
                              <a:lumMod val="95000"/>
                              <a:lumOff val="5000"/>
                            </a:schemeClr>
                          </a:solidFill>
                          <a:latin typeface="+mj-lt"/>
                          <a:cs typeface="Calibri" panose="020F0502020204030204" pitchFamily="34" charset="0"/>
                        </a:rPr>
                        <a:t> part of See Change in the </a:t>
                      </a:r>
                      <a:r>
                        <a:rPr lang="en-IE" sz="1000" i="0" dirty="0" smtClean="0">
                          <a:solidFill>
                            <a:schemeClr val="tx1">
                              <a:lumMod val="95000"/>
                              <a:lumOff val="5000"/>
                            </a:schemeClr>
                          </a:solidFill>
                          <a:latin typeface="+mj-lt"/>
                          <a:cs typeface="Calibri" panose="020F0502020204030204" pitchFamily="34" charset="0"/>
                        </a:rPr>
                        <a:t>Workplace, they delivered  7 workshops</a:t>
                      </a:r>
                      <a:r>
                        <a:rPr lang="en-IE" sz="1000" i="0" baseline="0" dirty="0" smtClean="0">
                          <a:solidFill>
                            <a:schemeClr val="tx1">
                              <a:lumMod val="95000"/>
                              <a:lumOff val="5000"/>
                            </a:schemeClr>
                          </a:solidFill>
                          <a:latin typeface="+mj-lt"/>
                          <a:cs typeface="Calibri" panose="020F0502020204030204" pitchFamily="34" charset="0"/>
                        </a:rPr>
                        <a:t> to</a:t>
                      </a:r>
                      <a:r>
                        <a:rPr lang="en-IE" sz="1000" i="0" dirty="0" smtClean="0">
                          <a:solidFill>
                            <a:schemeClr val="tx1">
                              <a:lumMod val="95000"/>
                              <a:lumOff val="5000"/>
                            </a:schemeClr>
                          </a:solidFill>
                          <a:latin typeface="+mj-lt"/>
                          <a:cs typeface="Calibri" panose="020F0502020204030204" pitchFamily="34" charset="0"/>
                        </a:rPr>
                        <a:t>  73 participants.</a:t>
                      </a:r>
                    </a:p>
                    <a:p>
                      <a:pPr marL="171450" indent="-171450">
                        <a:buFont typeface="Arial" panose="020B0604020202020204" pitchFamily="34" charset="0"/>
                        <a:buChar char="•"/>
                      </a:pPr>
                      <a:r>
                        <a:rPr lang="en-IE" sz="1000" i="0" dirty="0" smtClean="0">
                          <a:solidFill>
                            <a:schemeClr val="tx1">
                              <a:lumMod val="95000"/>
                              <a:lumOff val="5000"/>
                            </a:schemeClr>
                          </a:solidFill>
                          <a:latin typeface="+mj-lt"/>
                          <a:cs typeface="Calibri" panose="020F0502020204030204" pitchFamily="34" charset="0"/>
                        </a:rPr>
                        <a:t>The Headline Media Monitoring service monitored</a:t>
                      </a:r>
                      <a:r>
                        <a:rPr lang="en-IE" sz="1000" i="0" baseline="0" dirty="0" smtClean="0">
                          <a:solidFill>
                            <a:schemeClr val="tx1">
                              <a:lumMod val="95000"/>
                              <a:lumOff val="5000"/>
                            </a:schemeClr>
                          </a:solidFill>
                          <a:latin typeface="+mj-lt"/>
                          <a:cs typeface="Calibri" panose="020F0502020204030204" pitchFamily="34" charset="0"/>
                        </a:rPr>
                        <a:t> </a:t>
                      </a:r>
                      <a:r>
                        <a:rPr lang="en-IE" sz="1000" i="0" dirty="0" smtClean="0">
                          <a:solidFill>
                            <a:schemeClr val="tx1">
                              <a:lumMod val="95000"/>
                              <a:lumOff val="5000"/>
                            </a:schemeClr>
                          </a:solidFill>
                          <a:latin typeface="+mj-lt"/>
                          <a:cs typeface="Calibri" panose="020F0502020204030204" pitchFamily="34" charset="0"/>
                        </a:rPr>
                        <a:t>3232 priority articles and</a:t>
                      </a:r>
                      <a:r>
                        <a:rPr lang="en-IE" sz="1000" i="0" baseline="0" dirty="0" smtClean="0">
                          <a:solidFill>
                            <a:schemeClr val="tx1">
                              <a:lumMod val="95000"/>
                              <a:lumOff val="5000"/>
                            </a:schemeClr>
                          </a:solidFill>
                          <a:latin typeface="+mj-lt"/>
                          <a:cs typeface="Calibri" panose="020F0502020204030204" pitchFamily="34" charset="0"/>
                        </a:rPr>
                        <a:t> </a:t>
                      </a:r>
                      <a:r>
                        <a:rPr lang="en-IE" sz="1000" i="0" dirty="0" smtClean="0">
                          <a:solidFill>
                            <a:schemeClr val="tx1">
                              <a:lumMod val="95000"/>
                              <a:lumOff val="5000"/>
                            </a:schemeClr>
                          </a:solidFill>
                          <a:latin typeface="+mj-lt"/>
                          <a:cs typeface="Calibri" panose="020F0502020204030204" pitchFamily="34" charset="0"/>
                        </a:rPr>
                        <a:t>254 broadcast segments.</a:t>
                      </a:r>
                      <a:r>
                        <a:rPr lang="en-IE" sz="1000" i="0" baseline="0" dirty="0" smtClean="0">
                          <a:solidFill>
                            <a:schemeClr val="tx1">
                              <a:lumMod val="95000"/>
                              <a:lumOff val="5000"/>
                            </a:schemeClr>
                          </a:solidFill>
                          <a:latin typeface="+mj-lt"/>
                          <a:cs typeface="Calibri" panose="020F0502020204030204" pitchFamily="34" charset="0"/>
                        </a:rPr>
                        <a:t> Headline education delivered 9 workshops to 26 participants.</a:t>
                      </a:r>
                    </a:p>
                    <a:p>
                      <a:pPr marL="171450" indent="-171450">
                        <a:buFont typeface="Arial" panose="020B0604020202020204" pitchFamily="34" charset="0"/>
                        <a:buChar char="•"/>
                      </a:pPr>
                      <a:r>
                        <a:rPr lang="en-IE" sz="1000" i="0" dirty="0" smtClean="0">
                          <a:solidFill>
                            <a:schemeClr val="tx1">
                              <a:lumMod val="95000"/>
                              <a:lumOff val="5000"/>
                            </a:schemeClr>
                          </a:solidFill>
                          <a:latin typeface="+mj-lt"/>
                          <a:cs typeface="Calibri" panose="020F0502020204030204" pitchFamily="34" charset="0"/>
                        </a:rPr>
                        <a:t>Shine also held their Mental Health Media Awards,</a:t>
                      </a:r>
                      <a:r>
                        <a:rPr lang="en-IE" sz="1000" i="0" baseline="0" dirty="0" smtClean="0">
                          <a:solidFill>
                            <a:schemeClr val="tx1">
                              <a:lumMod val="95000"/>
                              <a:lumOff val="5000"/>
                            </a:schemeClr>
                          </a:solidFill>
                          <a:latin typeface="+mj-lt"/>
                          <a:cs typeface="Calibri" panose="020F0502020204030204" pitchFamily="34" charset="0"/>
                        </a:rPr>
                        <a:t> with the </a:t>
                      </a:r>
                      <a:r>
                        <a:rPr lang="en-IE" sz="1000" i="0" dirty="0" smtClean="0">
                          <a:solidFill>
                            <a:schemeClr val="tx1">
                              <a:lumMod val="95000"/>
                              <a:lumOff val="5000"/>
                            </a:schemeClr>
                          </a:solidFill>
                          <a:latin typeface="+mj-lt"/>
                          <a:cs typeface="Calibri" panose="020F0502020204030204" pitchFamily="34" charset="0"/>
                        </a:rPr>
                        <a:t>Shine Audience Choice Award garnering over 1800 public votes.</a:t>
                      </a:r>
                    </a:p>
                    <a:p>
                      <a:pPr marL="171450" indent="-171450">
                        <a:buFont typeface="Arial" panose="020B0604020202020204" pitchFamily="34" charset="0"/>
                        <a:buChar char="•"/>
                      </a:pPr>
                      <a:endParaRPr lang="en-IE" sz="1000" i="0" dirty="0" smtClean="0">
                        <a:solidFill>
                          <a:schemeClr val="tx1">
                            <a:lumMod val="95000"/>
                            <a:lumOff val="5000"/>
                          </a:schemeClr>
                        </a:solidFill>
                        <a:latin typeface="+mj-lt"/>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4712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4015" y="370533"/>
            <a:ext cx="5259773" cy="461665"/>
          </a:xfrm>
          <a:prstGeom prst="rect">
            <a:avLst/>
          </a:prstGeom>
          <a:noFill/>
        </p:spPr>
        <p:txBody>
          <a:bodyPr wrap="none" rtlCol="0">
            <a:spAutoFit/>
          </a:bodyPr>
          <a:lstStyle/>
          <a:p>
            <a:r>
              <a:rPr lang="en-US" sz="2400" b="1" dirty="0">
                <a:solidFill>
                  <a:schemeClr val="accent1"/>
                </a:solidFill>
                <a:latin typeface="+mj-lt"/>
              </a:rPr>
              <a:t>Goal 2: Empowered </a:t>
            </a:r>
            <a:r>
              <a:rPr lang="en-US" sz="2400" b="1" dirty="0" smtClean="0">
                <a:solidFill>
                  <a:schemeClr val="accent1"/>
                </a:solidFill>
                <a:latin typeface="+mj-lt"/>
              </a:rPr>
              <a:t>Communities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913107676"/>
              </p:ext>
            </p:extLst>
          </p:nvPr>
        </p:nvGraphicFramePr>
        <p:xfrm>
          <a:off x="492034" y="1155729"/>
          <a:ext cx="11342914" cy="4621480"/>
        </p:xfrm>
        <a:graphic>
          <a:graphicData uri="http://schemas.openxmlformats.org/drawingml/2006/table">
            <a:tbl>
              <a:tblPr firstRow="1" bandRow="1">
                <a:tableStyleId>{5C22544A-7EE6-4342-B048-85BDC9FD1C3A}</a:tableStyleId>
              </a:tblPr>
              <a:tblGrid>
                <a:gridCol w="2987596">
                  <a:extLst>
                    <a:ext uri="{9D8B030D-6E8A-4147-A177-3AD203B41FA5}">
                      <a16:colId xmlns:a16="http://schemas.microsoft.com/office/drawing/2014/main" val="20000"/>
                    </a:ext>
                  </a:extLst>
                </a:gridCol>
                <a:gridCol w="3716448">
                  <a:extLst>
                    <a:ext uri="{9D8B030D-6E8A-4147-A177-3AD203B41FA5}">
                      <a16:colId xmlns:a16="http://schemas.microsoft.com/office/drawing/2014/main" val="20001"/>
                    </a:ext>
                  </a:extLst>
                </a:gridCol>
                <a:gridCol w="4638870">
                  <a:extLst>
                    <a:ext uri="{9D8B030D-6E8A-4147-A177-3AD203B41FA5}">
                      <a16:colId xmlns:a16="http://schemas.microsoft.com/office/drawing/2014/main" val="20002"/>
                    </a:ext>
                  </a:extLst>
                </a:gridCol>
              </a:tblGrid>
              <a:tr h="553923">
                <a:tc>
                  <a:txBody>
                    <a:bodyPr/>
                    <a:lstStyle/>
                    <a:p>
                      <a:pPr algn="ctr"/>
                      <a:r>
                        <a:rPr lang="en-IE" sz="1600" dirty="0" smtClean="0">
                          <a:solidFill>
                            <a:schemeClr val="bg1"/>
                          </a:solidFill>
                        </a:rPr>
                        <a:t>2.1 Multiagency community responses</a:t>
                      </a:r>
                      <a:r>
                        <a:rPr lang="en-IE" sz="1600" baseline="0" dirty="0" smtClean="0">
                          <a:solidFill>
                            <a:schemeClr val="bg1"/>
                          </a:solidFill>
                        </a:rPr>
                        <a:t> </a:t>
                      </a:r>
                      <a:endParaRPr lang="en-IE" sz="1600" dirty="0">
                        <a:solidFill>
                          <a:schemeClr val="bg1"/>
                        </a:solidFill>
                      </a:endParaRPr>
                    </a:p>
                  </a:txBody>
                  <a:tcPr marL="121920" marR="121920" marT="60960" marB="60960"/>
                </a:tc>
                <a:tc>
                  <a:txBody>
                    <a:bodyPr/>
                    <a:lstStyle/>
                    <a:p>
                      <a:pPr algn="ctr"/>
                      <a:r>
                        <a:rPr lang="en-IE" sz="1600" dirty="0" smtClean="0"/>
                        <a:t>2.2 Accurate information and</a:t>
                      </a:r>
                      <a:r>
                        <a:rPr lang="en-IE" sz="1600" baseline="0" dirty="0" smtClean="0"/>
                        <a:t> guidance</a:t>
                      </a:r>
                      <a:endParaRPr lang="en-IE" sz="1600" dirty="0"/>
                    </a:p>
                  </a:txBody>
                  <a:tcPr marL="121920" marR="121920" marT="60960" marB="60960"/>
                </a:tc>
                <a:tc>
                  <a:txBody>
                    <a:bodyPr/>
                    <a:lstStyle/>
                    <a:p>
                      <a:pPr algn="ctr"/>
                      <a:r>
                        <a:rPr lang="en-IE" sz="1600" dirty="0" smtClean="0"/>
                        <a:t>2.3 Education</a:t>
                      </a:r>
                      <a:r>
                        <a:rPr lang="en-IE" sz="1600" baseline="0" dirty="0" smtClean="0"/>
                        <a:t> and training </a:t>
                      </a:r>
                      <a:endParaRPr lang="en-IE" sz="1600" dirty="0"/>
                    </a:p>
                  </a:txBody>
                  <a:tcPr marL="121920" marR="121920" marT="60960" marB="60960"/>
                </a:tc>
                <a:extLst>
                  <a:ext uri="{0D108BD9-81ED-4DB2-BD59-A6C34878D82A}">
                    <a16:rowId xmlns:a16="http://schemas.microsoft.com/office/drawing/2014/main" val="10000"/>
                  </a:ext>
                </a:extLst>
              </a:tr>
              <a:tr h="4011880">
                <a:tc>
                  <a:txBody>
                    <a:bodyPr/>
                    <a:lstStyle/>
                    <a:p>
                      <a:pPr marL="0" indent="0" algn="l" fontAlgn="t">
                        <a:buFont typeface="Arial" panose="020B0604020202020204" pitchFamily="34" charset="0"/>
                        <a:buNone/>
                      </a:pPr>
                      <a:r>
                        <a:rPr lang="en-IE" sz="1000" b="1" i="0" u="none" strike="noStrike" dirty="0" smtClean="0">
                          <a:solidFill>
                            <a:schemeClr val="tx1">
                              <a:lumMod val="95000"/>
                              <a:lumOff val="5000"/>
                            </a:schemeClr>
                          </a:solidFill>
                          <a:effectLst/>
                          <a:latin typeface="+mn-lt"/>
                        </a:rPr>
                        <a:t>BeLonG To</a:t>
                      </a:r>
                      <a:r>
                        <a:rPr lang="en-IE" sz="1000" b="0" i="0" u="none" strike="noStrike" dirty="0" smtClean="0">
                          <a:solidFill>
                            <a:schemeClr val="tx1">
                              <a:lumMod val="95000"/>
                              <a:lumOff val="5000"/>
                            </a:schemeClr>
                          </a:solidFill>
                          <a:effectLst/>
                          <a:latin typeface="+mn-lt"/>
                        </a:rPr>
                        <a:t> held 3 (12 total 2022) National network meetings during Q4 to provide a forum for knowledge exchange, peer support, and collective planning. In 2022 - 818 LGBTQ+ young people engaged with the National Network, 508 of whom were aged 15 to 17 yrs. 542 one to one sessions were delivered to 347 individuals (young people and families), with indirect support provided to 189 professionals supporting LGBTQ+ young people and families. The main presenting issues reported were Mental health, bullying and victimisation. </a:t>
                      </a: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n-lt"/>
                      </a:endParaRPr>
                    </a:p>
                    <a:p>
                      <a:pPr marL="0" indent="0" algn="l" fontAlgn="t">
                        <a:buFont typeface="Arial" panose="020B0604020202020204" pitchFamily="34" charset="0"/>
                        <a:buNone/>
                      </a:pPr>
                      <a:r>
                        <a:rPr lang="en-IE" sz="1000" b="1" i="0" u="none" strike="noStrike" dirty="0" smtClean="0">
                          <a:solidFill>
                            <a:schemeClr val="tx1">
                              <a:lumMod val="95000"/>
                              <a:lumOff val="5000"/>
                            </a:schemeClr>
                          </a:solidFill>
                          <a:effectLst/>
                          <a:latin typeface="+mn-lt"/>
                        </a:rPr>
                        <a:t>BeLonG To’s Dublin service </a:t>
                      </a:r>
                      <a:r>
                        <a:rPr lang="en-IE" sz="1000" b="0" i="0" u="none" strike="noStrike" dirty="0" smtClean="0">
                          <a:solidFill>
                            <a:schemeClr val="tx1">
                              <a:lumMod val="95000"/>
                              <a:lumOff val="5000"/>
                            </a:schemeClr>
                          </a:solidFill>
                          <a:effectLst/>
                          <a:latin typeface="+mn-lt"/>
                        </a:rPr>
                        <a:t>supported 320 young people in 2022 - 47.5% of caseload &amp; 26% increase in attendance. Supports were sought for Trans specific issues, Coming Out, Relationships with family/ friends/ peers &amp; mental health, depression, anxiety and self-harm. Provision of ongoing guidance, information, advice, and training to national network members on the emerging issues/ needs within their youth service and LGBTI+ youth in their catchment.</a:t>
                      </a: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n-lt"/>
                      </a:endParaRP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n-lt"/>
                      </a:endParaRPr>
                    </a:p>
                    <a:p>
                      <a:pPr marL="0" indent="0" algn="l" fontAlgn="t">
                        <a:buFont typeface="Arial" panose="020B0604020202020204" pitchFamily="34" charset="0"/>
                        <a:buNone/>
                      </a:pPr>
                      <a:endParaRPr lang="en-IE" sz="1000" b="0" i="0" u="none" strike="noStrike" dirty="0" smtClean="0">
                        <a:solidFill>
                          <a:schemeClr val="tx1">
                            <a:lumMod val="95000"/>
                            <a:lumOff val="5000"/>
                          </a:schemeClr>
                        </a:solidFill>
                        <a:effectLst/>
                        <a:latin typeface="+mn-lt"/>
                      </a:endParaRPr>
                    </a:p>
                  </a:txBody>
                  <a:tcPr marL="0" marR="0" marT="0" marB="0"/>
                </a:tc>
                <a:tc>
                  <a:txBody>
                    <a:bodyPr/>
                    <a:lstStyle/>
                    <a:p>
                      <a:pPr marL="171450" indent="-171450">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Family Resource Centre - Mental Health Promotion Project:</a:t>
                      </a:r>
                    </a:p>
                    <a:p>
                      <a:pPr marL="285750" indent="-285750">
                        <a:buFont typeface="Wingdings" panose="05000000000000000000" pitchFamily="2" charset="2"/>
                        <a:buChar char="Ø"/>
                      </a:pPr>
                      <a:r>
                        <a:rPr lang="en-IE" sz="1000" i="0" baseline="0" dirty="0" smtClean="0">
                          <a:solidFill>
                            <a:schemeClr val="tx1">
                              <a:lumMod val="95000"/>
                              <a:lumOff val="5000"/>
                            </a:schemeClr>
                          </a:solidFill>
                          <a:latin typeface="+mn-lt"/>
                          <a:cs typeface="Calibri" panose="020F0502020204030204" pitchFamily="34" charset="0"/>
                        </a:rPr>
                        <a:t>delivered 2 x Suicide Prevention Code of Practice workshops to 18 participants. Programme has been reviewed and planning for its development as an e-learning workshop for Board of Managements and Volunteers.  </a:t>
                      </a:r>
                    </a:p>
                    <a:p>
                      <a:pPr marL="285750" indent="-285750">
                        <a:buFont typeface="Wingdings" panose="05000000000000000000" pitchFamily="2" charset="2"/>
                        <a:buChar char="Ø"/>
                      </a:pPr>
                      <a:r>
                        <a:rPr lang="en-IE" sz="1000" i="0" baseline="0" dirty="0" smtClean="0">
                          <a:solidFill>
                            <a:schemeClr val="tx1">
                              <a:lumMod val="95000"/>
                              <a:lumOff val="5000"/>
                            </a:schemeClr>
                          </a:solidFill>
                          <a:latin typeface="+mn-lt"/>
                          <a:cs typeface="Calibri" panose="020F0502020204030204" pitchFamily="34" charset="0"/>
                        </a:rPr>
                        <a:t>10 people participated in a self care session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000" i="0" baseline="0" dirty="0" smtClean="0">
                          <a:solidFill>
                            <a:schemeClr val="tx1">
                              <a:lumMod val="95000"/>
                              <a:lumOff val="5000"/>
                            </a:schemeClr>
                          </a:solidFill>
                          <a:latin typeface="+mn-lt"/>
                          <a:cs typeface="Calibri" panose="020F0502020204030204" pitchFamily="34" charset="0"/>
                        </a:rPr>
                        <a:t>Online wellbeing programme – 30 minutes for me! – 1 session took place. Pre-recorded guided meditations are now  accessible from FRC website.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IE" sz="1000" i="0" baseline="0" dirty="0" smtClean="0">
                          <a:solidFill>
                            <a:schemeClr val="tx1">
                              <a:lumMod val="95000"/>
                              <a:lumOff val="5000"/>
                            </a:schemeClr>
                          </a:solidFill>
                          <a:latin typeface="+mn-lt"/>
                          <a:cs typeface="Calibri" panose="020F0502020204030204" pitchFamily="34" charset="0"/>
                        </a:rPr>
                        <a:t>An Information Sharing and Networking Event took place in the Mid West in partnership with Resource Officers Of Suicide Prevention and Mental Health Ireland Development Worker and Health and Wellbeing engagement and recovery lead  - 30 people participated)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IE" sz="1000" i="0" baseline="0" dirty="0" smtClean="0">
                        <a:solidFill>
                          <a:schemeClr val="tx1">
                            <a:lumMod val="95000"/>
                            <a:lumOff val="5000"/>
                          </a:schemeClr>
                        </a:solidFill>
                        <a:latin typeface="+mn-lt"/>
                        <a:cs typeface="Calibri" panose="020F0502020204030204" pitchFamily="34" charset="0"/>
                      </a:endParaRPr>
                    </a:p>
                  </a:txBody>
                  <a:tcPr marL="121920" marR="121920" marT="60960" marB="6096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dirty="0" smtClean="0">
                          <a:solidFill>
                            <a:schemeClr val="tx1">
                              <a:lumMod val="95000"/>
                              <a:lumOff val="5000"/>
                            </a:schemeClr>
                          </a:solidFill>
                          <a:latin typeface="+mn-lt"/>
                          <a:cs typeface="Calibri" panose="020F0502020204030204" pitchFamily="34" charset="0"/>
                        </a:rPr>
                        <a:t>Suicide or Survive</a:t>
                      </a:r>
                      <a:r>
                        <a:rPr lang="en-IE" sz="1000" i="0" dirty="0" smtClean="0">
                          <a:solidFill>
                            <a:schemeClr val="tx1">
                              <a:lumMod val="95000"/>
                              <a:lumOff val="5000"/>
                            </a:schemeClr>
                          </a:solidFill>
                          <a:latin typeface="+mn-lt"/>
                          <a:cs typeface="Calibri" panose="020F0502020204030204" pitchFamily="34" charset="0"/>
                        </a:rPr>
                        <a:t> training and education offering continued in Q4 as follows:</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Supporters Programme - 2 programmes were run with</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13 people successfully completed the programme. 16 Wellness workshops were delivered in Q4 which were attended by 638 people;</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12 people participated</a:t>
                      </a:r>
                      <a:r>
                        <a:rPr lang="en-IE" sz="1000" i="0" baseline="0" dirty="0" smtClean="0">
                          <a:solidFill>
                            <a:schemeClr val="tx1">
                              <a:lumMod val="95000"/>
                              <a:lumOff val="5000"/>
                            </a:schemeClr>
                          </a:solidFill>
                          <a:latin typeface="+mn-lt"/>
                          <a:cs typeface="Calibri" panose="020F0502020204030204" pitchFamily="34" charset="0"/>
                        </a:rPr>
                        <a:t> from Feb to August. In the </a:t>
                      </a:r>
                      <a:r>
                        <a:rPr lang="en-IE" sz="1000" i="0" dirty="0" smtClean="0">
                          <a:solidFill>
                            <a:schemeClr val="tx1">
                              <a:lumMod val="95000"/>
                              <a:lumOff val="5000"/>
                            </a:schemeClr>
                          </a:solidFill>
                          <a:latin typeface="+mn-lt"/>
                          <a:cs typeface="Calibri" panose="020F0502020204030204" pitchFamily="34" charset="0"/>
                        </a:rPr>
                        <a:t>Eden programme continues (26 week educational programme with a therapeutic element for people who have attempted or contemplated suicide);</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8 WRAP programmes were delivered,;</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175 people availed of  the Wellness Workshop for those over the age of 18 years (www.wellnessworkshop.ie) and 52 availed of the online Wellness Workshop for people aged 18 to 25 (www.youmatter.ie)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b="1" i="0" dirty="0" smtClean="0">
                        <a:solidFill>
                          <a:schemeClr val="tx1">
                            <a:lumMod val="95000"/>
                            <a:lumOff val="5000"/>
                          </a:schemeClr>
                        </a:solidFill>
                        <a:latin typeface="+mn-lt"/>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dirty="0" smtClean="0">
                          <a:solidFill>
                            <a:schemeClr val="tx1">
                              <a:lumMod val="95000"/>
                              <a:lumOff val="5000"/>
                            </a:schemeClr>
                          </a:solidFill>
                          <a:latin typeface="+mn-lt"/>
                          <a:cs typeface="Calibri" panose="020F0502020204030204" pitchFamily="34" charset="0"/>
                        </a:rPr>
                        <a:t>TENI’s </a:t>
                      </a:r>
                      <a:r>
                        <a:rPr lang="en-IE" sz="1000" b="0" i="0" dirty="0" smtClean="0">
                          <a:solidFill>
                            <a:schemeClr val="tx1">
                              <a:lumMod val="95000"/>
                              <a:lumOff val="5000"/>
                            </a:schemeClr>
                          </a:solidFill>
                          <a:latin typeface="+mn-lt"/>
                          <a:cs typeface="Calibri" panose="020F0502020204030204" pitchFamily="34" charset="0"/>
                        </a:rPr>
                        <a:t>Parent module for One Family is complete and is being designed and printed now. Trans awareness training was delivered to</a:t>
                      </a:r>
                      <a:r>
                        <a:rPr lang="en-IE" sz="1000" b="0" i="0" baseline="0" dirty="0" smtClean="0">
                          <a:solidFill>
                            <a:schemeClr val="tx1">
                              <a:lumMod val="95000"/>
                              <a:lumOff val="5000"/>
                            </a:schemeClr>
                          </a:solidFill>
                          <a:latin typeface="+mn-lt"/>
                          <a:cs typeface="Calibri" panose="020F0502020204030204" pitchFamily="34" charset="0"/>
                        </a:rPr>
                        <a:t> organisations including, the</a:t>
                      </a:r>
                      <a:r>
                        <a:rPr lang="en-IE" sz="1000" b="0" i="0" dirty="0" smtClean="0">
                          <a:solidFill>
                            <a:schemeClr val="tx1">
                              <a:lumMod val="95000"/>
                              <a:lumOff val="5000"/>
                            </a:schemeClr>
                          </a:solidFill>
                          <a:latin typeface="+mn-lt"/>
                          <a:cs typeface="Calibri" panose="020F0502020204030204" pitchFamily="34" charset="0"/>
                        </a:rPr>
                        <a:t> Irish Cancer Society</a:t>
                      </a:r>
                      <a:r>
                        <a:rPr lang="en-IE" sz="1000" b="0" i="0" baseline="0" dirty="0" smtClean="0">
                          <a:solidFill>
                            <a:schemeClr val="tx1">
                              <a:lumMod val="95000"/>
                              <a:lumOff val="5000"/>
                            </a:schemeClr>
                          </a:solidFill>
                          <a:latin typeface="+mn-lt"/>
                          <a:cs typeface="Calibri" panose="020F0502020204030204" pitchFamily="34" charset="0"/>
                        </a:rPr>
                        <a:t> and</a:t>
                      </a:r>
                      <a:r>
                        <a:rPr lang="en-IE" sz="1000" b="0" i="0" dirty="0" smtClean="0">
                          <a:solidFill>
                            <a:schemeClr val="tx1">
                              <a:lumMod val="95000"/>
                              <a:lumOff val="5000"/>
                            </a:schemeClr>
                          </a:solidFill>
                          <a:latin typeface="+mn-lt"/>
                          <a:cs typeface="Calibri" panose="020F0502020204030204" pitchFamily="34" charset="0"/>
                        </a:rPr>
                        <a:t> Dublin City Council.</a:t>
                      </a:r>
                      <a:r>
                        <a:rPr lang="en-IE" sz="1000" b="0" i="0" baseline="0" dirty="0" smtClean="0">
                          <a:solidFill>
                            <a:schemeClr val="tx1">
                              <a:lumMod val="95000"/>
                              <a:lumOff val="5000"/>
                            </a:schemeClr>
                          </a:solidFill>
                          <a:latin typeface="+mn-lt"/>
                          <a:cs typeface="Calibri" panose="020F0502020204030204" pitchFamily="34" charset="0"/>
                        </a:rPr>
                        <a:t> TENI also collaborated</a:t>
                      </a:r>
                      <a:r>
                        <a:rPr lang="en-IE" sz="1000" b="0" i="0" dirty="0" smtClean="0">
                          <a:solidFill>
                            <a:schemeClr val="tx1">
                              <a:lumMod val="95000"/>
                              <a:lumOff val="5000"/>
                            </a:schemeClr>
                          </a:solidFill>
                          <a:latin typeface="+mn-lt"/>
                          <a:cs typeface="Calibri" panose="020F0502020204030204" pitchFamily="34" charset="0"/>
                        </a:rPr>
                        <a:t> with Rainbows and the Children’s Rights Alliance, Action Aid and the National Women’s Council</a:t>
                      </a:r>
                      <a:r>
                        <a:rPr lang="en-IE" sz="1000" b="0" i="0" baseline="0" dirty="0" smtClean="0">
                          <a:solidFill>
                            <a:schemeClr val="tx1">
                              <a:lumMod val="95000"/>
                              <a:lumOff val="5000"/>
                            </a:schemeClr>
                          </a:solidFill>
                          <a:latin typeface="+mn-lt"/>
                          <a:cs typeface="Calibri" panose="020F0502020204030204" pitchFamily="34" charset="0"/>
                        </a:rPr>
                        <a:t> and addressed the </a:t>
                      </a:r>
                      <a:r>
                        <a:rPr lang="en-IE" sz="1000" b="0" i="0" dirty="0" smtClean="0">
                          <a:solidFill>
                            <a:schemeClr val="tx1">
                              <a:lumMod val="95000"/>
                              <a:lumOff val="5000"/>
                            </a:schemeClr>
                          </a:solidFill>
                          <a:latin typeface="+mn-lt"/>
                          <a:cs typeface="Calibri" panose="020F0502020204030204" pitchFamily="34" charset="0"/>
                        </a:rPr>
                        <a:t>ACCS Principals and deputy principals conference and</a:t>
                      </a:r>
                      <a:r>
                        <a:rPr lang="en-IE" sz="1000" b="0" i="0" baseline="0" dirty="0" smtClean="0">
                          <a:solidFill>
                            <a:schemeClr val="tx1">
                              <a:lumMod val="95000"/>
                              <a:lumOff val="5000"/>
                            </a:schemeClr>
                          </a:solidFill>
                          <a:latin typeface="+mn-lt"/>
                          <a:cs typeface="Calibri" panose="020F0502020204030204" pitchFamily="34" charset="0"/>
                        </a:rPr>
                        <a:t> the</a:t>
                      </a:r>
                      <a:r>
                        <a:rPr lang="en-IE" sz="1000" b="0" i="0" dirty="0" smtClean="0">
                          <a:solidFill>
                            <a:schemeClr val="tx1">
                              <a:lumMod val="95000"/>
                              <a:lumOff val="5000"/>
                            </a:schemeClr>
                          </a:solidFill>
                          <a:latin typeface="+mn-lt"/>
                          <a:cs typeface="Calibri" panose="020F0502020204030204" pitchFamily="34" charset="0"/>
                        </a:rPr>
                        <a:t> LGBT Ireland Helpline Volunteer conference. </a:t>
                      </a: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24350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0770" y="373491"/>
            <a:ext cx="5102679" cy="461665"/>
          </a:xfrm>
          <a:prstGeom prst="rect">
            <a:avLst/>
          </a:prstGeom>
          <a:noFill/>
        </p:spPr>
        <p:txBody>
          <a:bodyPr wrap="none" rtlCol="0">
            <a:spAutoFit/>
          </a:bodyPr>
          <a:lstStyle/>
          <a:p>
            <a:r>
              <a:rPr lang="en-US" sz="2400" b="1" dirty="0">
                <a:solidFill>
                  <a:schemeClr val="accent1"/>
                </a:solidFill>
                <a:latin typeface="+mj-lt"/>
              </a:rPr>
              <a:t>Goal 3: Focus on Priority Groups </a:t>
            </a:r>
          </a:p>
        </p:txBody>
      </p:sp>
      <p:graphicFrame>
        <p:nvGraphicFramePr>
          <p:cNvPr id="4" name="Table 3"/>
          <p:cNvGraphicFramePr>
            <a:graphicFrameLocks noGrp="1"/>
          </p:cNvGraphicFramePr>
          <p:nvPr>
            <p:extLst>
              <p:ext uri="{D42A27DB-BD31-4B8C-83A1-F6EECF244321}">
                <p14:modId xmlns:p14="http://schemas.microsoft.com/office/powerpoint/2010/main" val="1678439222"/>
              </p:ext>
            </p:extLst>
          </p:nvPr>
        </p:nvGraphicFramePr>
        <p:xfrm>
          <a:off x="339635" y="1048859"/>
          <a:ext cx="11487930" cy="5456444"/>
        </p:xfrm>
        <a:graphic>
          <a:graphicData uri="http://schemas.openxmlformats.org/drawingml/2006/table">
            <a:tbl>
              <a:tblPr firstRow="1" bandRow="1">
                <a:tableStyleId>{5C22544A-7EE6-4342-B048-85BDC9FD1C3A}</a:tableStyleId>
              </a:tblPr>
              <a:tblGrid>
                <a:gridCol w="6936288">
                  <a:extLst>
                    <a:ext uri="{9D8B030D-6E8A-4147-A177-3AD203B41FA5}">
                      <a16:colId xmlns:a16="http://schemas.microsoft.com/office/drawing/2014/main" val="20000"/>
                    </a:ext>
                  </a:extLst>
                </a:gridCol>
                <a:gridCol w="4551642">
                  <a:extLst>
                    <a:ext uri="{9D8B030D-6E8A-4147-A177-3AD203B41FA5}">
                      <a16:colId xmlns:a16="http://schemas.microsoft.com/office/drawing/2014/main" val="20002"/>
                    </a:ext>
                  </a:extLst>
                </a:gridCol>
              </a:tblGrid>
              <a:tr h="870828">
                <a:tc>
                  <a:txBody>
                    <a:bodyPr/>
                    <a:lstStyle/>
                    <a:p>
                      <a:pPr algn="ctr"/>
                      <a:r>
                        <a:rPr lang="en-IE" sz="1600" dirty="0" smtClean="0"/>
                        <a:t>3.1 Reducing suicide</a:t>
                      </a:r>
                      <a:r>
                        <a:rPr lang="en-IE" sz="1600" baseline="0" dirty="0" smtClean="0"/>
                        <a:t> among priority groups</a:t>
                      </a:r>
                      <a:endParaRPr lang="en-IE" sz="1600" dirty="0"/>
                    </a:p>
                  </a:txBody>
                  <a:tcPr marL="121920" marR="121920" marT="60960" marB="60960"/>
                </a:tc>
                <a:tc>
                  <a:txBody>
                    <a:bodyPr/>
                    <a:lstStyle/>
                    <a:p>
                      <a:pPr algn="ctr"/>
                      <a:r>
                        <a:rPr lang="en-IE" sz="1600" dirty="0" smtClean="0"/>
                        <a:t>3.3 Supports</a:t>
                      </a:r>
                      <a:r>
                        <a:rPr lang="en-IE" sz="1600" baseline="0" dirty="0" smtClean="0"/>
                        <a:t> for young people</a:t>
                      </a:r>
                      <a:endParaRPr lang="en-IE" sz="1600" dirty="0"/>
                    </a:p>
                  </a:txBody>
                  <a:tcPr marL="121920" marR="121920" marT="60960" marB="60960"/>
                </a:tc>
                <a:extLst>
                  <a:ext uri="{0D108BD9-81ED-4DB2-BD59-A6C34878D82A}">
                    <a16:rowId xmlns:a16="http://schemas.microsoft.com/office/drawing/2014/main" val="10000"/>
                  </a:ext>
                </a:extLst>
              </a:tr>
              <a:tr h="4585616">
                <a:tc>
                  <a:txBody>
                    <a:bodyPr/>
                    <a:lstStyle/>
                    <a:p>
                      <a:pPr marL="171450" indent="-171450" algn="l">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The Exchange House</a:t>
                      </a:r>
                      <a:r>
                        <a:rPr lang="en-IE" sz="1000" i="0" baseline="0" dirty="0" smtClean="0">
                          <a:solidFill>
                            <a:schemeClr val="tx1">
                              <a:lumMod val="95000"/>
                              <a:lumOff val="5000"/>
                            </a:schemeClr>
                          </a:solidFill>
                          <a:latin typeface="+mn-lt"/>
                          <a:cs typeface="Calibri" panose="020F0502020204030204" pitchFamily="34" charset="0"/>
                        </a:rPr>
                        <a:t> duty service support 84 clients (Phone &amp; drop ins). Main areas of focus - 50% Accommodation, 10% mental health including suicidal ideation 10% addiction. Exchange House Ireland is currently supporting the formation of a Traveller representative network in Limerick City. Women's Wellness &amp; Beauty Group Coolock. 12 Women attended 7 weekly sessions over October &amp; November. </a:t>
                      </a:r>
                      <a:r>
                        <a:rPr lang="en-IE" sz="1000" b="1" i="0" baseline="0" dirty="0" smtClean="0">
                          <a:solidFill>
                            <a:schemeClr val="tx1">
                              <a:lumMod val="95000"/>
                              <a:lumOff val="5000"/>
                            </a:schemeClr>
                          </a:solidFill>
                          <a:latin typeface="+mn-lt"/>
                          <a:cs typeface="Calibri" panose="020F0502020204030204" pitchFamily="34" charset="0"/>
                        </a:rPr>
                        <a:t>Spunout</a:t>
                      </a:r>
                      <a:r>
                        <a:rPr lang="en-IE" sz="1000" i="0" baseline="0" dirty="0" smtClean="0">
                          <a:solidFill>
                            <a:schemeClr val="tx1">
                              <a:lumMod val="95000"/>
                              <a:lumOff val="5000"/>
                            </a:schemeClr>
                          </a:solidFill>
                          <a:latin typeface="+mn-lt"/>
                          <a:cs typeface="Calibri" panose="020F0502020204030204" pitchFamily="34" charset="0"/>
                        </a:rPr>
                        <a:t>  “Treatment Directions” campaign, 47% did not know where to access MH treatment.</a:t>
                      </a:r>
                    </a:p>
                    <a:p>
                      <a:pPr marL="0" indent="0" algn="l">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p>
                      <a:pPr marL="180975" indent="-180975" algn="l">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Aware</a:t>
                      </a:r>
                      <a:r>
                        <a:rPr lang="en-IE" sz="1000" i="0" baseline="0" dirty="0" smtClean="0">
                          <a:solidFill>
                            <a:schemeClr val="tx1">
                              <a:lumMod val="95000"/>
                              <a:lumOff val="5000"/>
                            </a:schemeClr>
                          </a:solidFill>
                          <a:latin typeface="+mn-lt"/>
                          <a:cs typeface="Calibri" panose="020F0502020204030204" pitchFamily="34" charset="0"/>
                        </a:rPr>
                        <a:t> continued to deliver its CBT based Adult Life Skills programme: 20 programmes (76 total 2022) delivered to 383 participants  (1,115 total 2022). Life Skills Online: 362 participants (1,620 total 2022). Living Well with Bipolar Disorder: 3 programmes (18 total 2022) delivered to 26 participants (159 total 2022).</a:t>
                      </a:r>
                    </a:p>
                    <a:p>
                      <a:pPr marL="0" indent="0" algn="l">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p>
                      <a:pPr marL="180975" indent="-180975" algn="l">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First Fortnight </a:t>
                      </a:r>
                      <a:r>
                        <a:rPr lang="en-IE" sz="1000" b="0" i="0" baseline="0" dirty="0" smtClean="0">
                          <a:solidFill>
                            <a:schemeClr val="tx1">
                              <a:lumMod val="95000"/>
                              <a:lumOff val="5000"/>
                            </a:schemeClr>
                          </a:solidFill>
                          <a:latin typeface="+mn-lt"/>
                          <a:cs typeface="Calibri" panose="020F0502020204030204" pitchFamily="34" charset="0"/>
                        </a:rPr>
                        <a:t>Quarter 4 of 2022 saw a total of 129 scheduled creative therapy sessions. Over 2022, a total of 541 sessions related to NOSP funding have been scheduled with a total of 39 DNA's (7.2%). Based on these figures, we have exceeded our target of 500 scheduled therapy sessions by the end of 2022 as per our funding agreement. 2022, First Fortnight continued to build strong partnerships both within and outside of the Homeless and at risk sectors</a:t>
                      </a:r>
                    </a:p>
                    <a:p>
                      <a:pPr marL="0" indent="0" algn="l">
                        <a:buFont typeface="Arial" panose="020B0604020202020204" pitchFamily="34" charset="0"/>
                        <a:buNone/>
                      </a:pPr>
                      <a:endParaRPr lang="en-IE" sz="1000" b="0" i="0" baseline="0" dirty="0" smtClean="0">
                        <a:solidFill>
                          <a:schemeClr val="tx1">
                            <a:lumMod val="95000"/>
                            <a:lumOff val="5000"/>
                          </a:schemeClr>
                        </a:solidFill>
                        <a:latin typeface="+mn-lt"/>
                        <a:cs typeface="Calibri" panose="020F0502020204030204" pitchFamily="34" charset="0"/>
                      </a:endParaRPr>
                    </a:p>
                    <a:p>
                      <a:pPr marL="180975" indent="-180975" algn="l">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LGBTIreland  </a:t>
                      </a:r>
                      <a:r>
                        <a:rPr lang="en-IE" sz="1000" b="0" i="0" baseline="0" dirty="0" smtClean="0">
                          <a:solidFill>
                            <a:schemeClr val="tx1">
                              <a:lumMod val="95000"/>
                              <a:lumOff val="5000"/>
                            </a:schemeClr>
                          </a:solidFill>
                          <a:latin typeface="+mn-lt"/>
                          <a:cs typeface="Calibri" panose="020F0502020204030204" pitchFamily="34" charset="0"/>
                        </a:rPr>
                        <a:t>delivered</a:t>
                      </a:r>
                      <a:r>
                        <a:rPr lang="en-IE" sz="1000" b="1" i="0" baseline="0" dirty="0" smtClean="0">
                          <a:solidFill>
                            <a:schemeClr val="tx1">
                              <a:lumMod val="95000"/>
                              <a:lumOff val="5000"/>
                            </a:schemeClr>
                          </a:solidFill>
                          <a:latin typeface="+mn-lt"/>
                          <a:cs typeface="Calibri" panose="020F0502020204030204" pitchFamily="34" charset="0"/>
                        </a:rPr>
                        <a:t> </a:t>
                      </a:r>
                      <a:r>
                        <a:rPr lang="en-IE" sz="1000" b="0" i="0" baseline="0" dirty="0" smtClean="0">
                          <a:solidFill>
                            <a:schemeClr val="tx1">
                              <a:lumMod val="95000"/>
                              <a:lumOff val="5000"/>
                            </a:schemeClr>
                          </a:solidFill>
                          <a:latin typeface="+mn-lt"/>
                          <a:cs typeface="Calibri" panose="020F0502020204030204" pitchFamily="34" charset="0"/>
                        </a:rPr>
                        <a:t>4 workshops with a total 63 participants. Services included Addiction Recovery centre. 4 hour online training focused on the needs of older LGBT+ people and </a:t>
                      </a:r>
                      <a:r>
                        <a:rPr lang="en-IE" sz="1000" b="0" i="0" baseline="0" dirty="0" smtClean="0">
                          <a:solidFill>
                            <a:schemeClr val="tx1">
                              <a:lumMod val="95000"/>
                              <a:lumOff val="5000"/>
                            </a:schemeClr>
                          </a:solidFill>
                          <a:latin typeface="+mn-lt"/>
                          <a:cs typeface="Calibri" panose="020F0502020204030204" pitchFamily="34" charset="0"/>
                        </a:rPr>
                        <a:t>targeting </a:t>
                      </a:r>
                      <a:r>
                        <a:rPr lang="en-IE" sz="1000" b="0" i="0" baseline="0" dirty="0" smtClean="0">
                          <a:solidFill>
                            <a:schemeClr val="tx1">
                              <a:lumMod val="95000"/>
                              <a:lumOff val="5000"/>
                            </a:schemeClr>
                          </a:solidFill>
                          <a:latin typeface="+mn-lt"/>
                          <a:cs typeface="Calibri" panose="020F0502020204030204" pitchFamily="34" charset="0"/>
                        </a:rPr>
                        <a:t>health &amp; social care professionals in key older people's services- 1 workshop / 9 participants. 4 hour online training or in-person with specific content regarding the situation of LGBTI+ people seeking international protection in Ireland living in Direct Provision; 1 workshop; 9 participants from 4 DP centres. </a:t>
                      </a:r>
                    </a:p>
                    <a:p>
                      <a:pPr marL="0" indent="0" algn="l">
                        <a:buFont typeface="Arial" panose="020B0604020202020204" pitchFamily="34" charset="0"/>
                        <a:buNone/>
                      </a:pPr>
                      <a:endParaRPr lang="en-IE" sz="1000" b="0" i="0" baseline="0" dirty="0" smtClean="0">
                        <a:solidFill>
                          <a:schemeClr val="tx1">
                            <a:lumMod val="95000"/>
                            <a:lumOff val="5000"/>
                          </a:schemeClr>
                        </a:solidFill>
                        <a:latin typeface="+mn-lt"/>
                        <a:cs typeface="Calibri" panose="020F0502020204030204" pitchFamily="34" charset="0"/>
                      </a:endParaRPr>
                    </a:p>
                    <a:p>
                      <a:pPr marL="180975" indent="-180975" algn="l">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HUGG</a:t>
                      </a:r>
                      <a:r>
                        <a:rPr lang="en-IE" sz="1000" i="0" baseline="0" dirty="0" smtClean="0">
                          <a:solidFill>
                            <a:schemeClr val="tx1">
                              <a:lumMod val="95000"/>
                              <a:lumOff val="5000"/>
                            </a:schemeClr>
                          </a:solidFill>
                          <a:latin typeface="+mn-lt"/>
                          <a:cs typeface="Calibri" panose="020F0502020204030204" pitchFamily="34" charset="0"/>
                        </a:rPr>
                        <a:t> had a total number of 1,559 participants at HUGG meetings in 2022.</a:t>
                      </a:r>
                    </a:p>
                    <a:p>
                      <a:pPr marL="0" indent="0" algn="l">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p>
                      <a:pPr marL="180975" indent="-180975" algn="l">
                        <a:buFont typeface="Arial" panose="020B0604020202020204" pitchFamily="34" charset="0"/>
                        <a:buChar char="•"/>
                      </a:pPr>
                      <a:r>
                        <a:rPr lang="en-IE" sz="1000" i="0" baseline="0" dirty="0" smtClean="0">
                          <a:solidFill>
                            <a:schemeClr val="tx1">
                              <a:lumMod val="95000"/>
                              <a:lumOff val="5000"/>
                            </a:schemeClr>
                          </a:solidFill>
                          <a:latin typeface="+mn-lt"/>
                          <a:cs typeface="Calibri" panose="020F0502020204030204" pitchFamily="34" charset="0"/>
                        </a:rPr>
                        <a:t>In 2022 </a:t>
                      </a:r>
                      <a:r>
                        <a:rPr lang="en-IE" sz="1000" b="1" i="0" baseline="0" dirty="0" smtClean="0">
                          <a:solidFill>
                            <a:schemeClr val="tx1">
                              <a:lumMod val="95000"/>
                              <a:lumOff val="5000"/>
                            </a:schemeClr>
                          </a:solidFill>
                          <a:latin typeface="+mn-lt"/>
                          <a:cs typeface="Calibri" panose="020F0502020204030204" pitchFamily="34" charset="0"/>
                        </a:rPr>
                        <a:t>Belongto</a:t>
                      </a:r>
                      <a:r>
                        <a:rPr lang="en-IE" sz="1000" i="0" baseline="0" dirty="0" smtClean="0">
                          <a:solidFill>
                            <a:schemeClr val="tx1">
                              <a:lumMod val="95000"/>
                              <a:lumOff val="5000"/>
                            </a:schemeClr>
                          </a:solidFill>
                          <a:latin typeface="+mn-lt"/>
                          <a:cs typeface="Calibri" panose="020F0502020204030204" pitchFamily="34" charset="0"/>
                        </a:rPr>
                        <a:t> developed a new group therapy service in partnership with therapist Jim Hutton MIACP of GSD (Gender &amp; Sexual Diversity) Counselling, Psychotherapy &amp; Awareness and funded by the Late Late Toy Show. The total number of sessions in the reporting period was 47, including 17 Initial Assessments, 25 Group Therapy Sessions, 2 Review sessions, and 3 Acute sessions. Referrals have come in from 11 counties.</a:t>
                      </a:r>
                    </a:p>
                    <a:p>
                      <a:pPr marL="0" indent="0" algn="l">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txBody>
                  <a:tcPr marL="121920" marR="121920" marT="60960" marB="60960"/>
                </a:tc>
                <a:tc>
                  <a:txBody>
                    <a:bodyPr/>
                    <a:lstStyle/>
                    <a:p>
                      <a:pPr marL="171450" indent="-171450">
                        <a:buFont typeface="Arial" panose="020B0604020202020204" pitchFamily="34" charset="0"/>
                        <a:buChar char="•"/>
                      </a:pPr>
                      <a:r>
                        <a:rPr lang="en-IE" sz="1000" b="1" i="0" dirty="0" smtClean="0">
                          <a:solidFill>
                            <a:schemeClr val="tx1">
                              <a:lumMod val="95000"/>
                              <a:lumOff val="5000"/>
                            </a:schemeClr>
                          </a:solidFill>
                          <a:latin typeface="+mn-lt"/>
                          <a:cs typeface="Calibri" panose="020F0502020204030204" pitchFamily="34" charset="0"/>
                        </a:rPr>
                        <a:t>Childline.ie</a:t>
                      </a:r>
                      <a:r>
                        <a:rPr lang="en-IE" sz="1000" i="0" dirty="0" smtClean="0">
                          <a:solidFill>
                            <a:schemeClr val="tx1">
                              <a:lumMod val="95000"/>
                              <a:lumOff val="5000"/>
                            </a:schemeClr>
                          </a:solidFill>
                          <a:latin typeface="+mn-lt"/>
                          <a:cs typeface="Calibri" panose="020F0502020204030204" pitchFamily="34" charset="0"/>
                        </a:rPr>
                        <a:t> had 46,001 users  in Q 4 (136,523 total 2022) &amp; </a:t>
                      </a:r>
                      <a:r>
                        <a:rPr lang="en-IE" sz="1000" b="1" i="0" dirty="0" smtClean="0">
                          <a:solidFill>
                            <a:schemeClr val="tx1">
                              <a:lumMod val="95000"/>
                              <a:lumOff val="5000"/>
                            </a:schemeClr>
                          </a:solidFill>
                          <a:latin typeface="+mn-lt"/>
                          <a:cs typeface="Calibri" panose="020F0502020204030204" pitchFamily="34" charset="0"/>
                        </a:rPr>
                        <a:t>ISPCC.ie</a:t>
                      </a:r>
                      <a:r>
                        <a:rPr lang="en-IE" sz="1000" i="0" dirty="0" smtClean="0">
                          <a:solidFill>
                            <a:schemeClr val="tx1">
                              <a:lumMod val="95000"/>
                              <a:lumOff val="5000"/>
                            </a:schemeClr>
                          </a:solidFill>
                          <a:latin typeface="+mn-lt"/>
                          <a:cs typeface="Calibri" panose="020F0502020204030204" pitchFamily="34" charset="0"/>
                        </a:rPr>
                        <a:t> had 36,826 users in Q4 ( 132,181 total in 2022), with 370 contacts relating to suicide. 70 referrals received to the online digital Mental Health and Wellbeing services between October to end of December 2022.  39 clients have engaged in the digital programmes in Q4, 2022 (172 opened in 2022 and 191 closed in 2022 - April to Dec) Intervention and psychological</a:t>
                      </a:r>
                      <a:r>
                        <a:rPr lang="en-IE" sz="1000" i="0" baseline="0" dirty="0" smtClean="0">
                          <a:solidFill>
                            <a:schemeClr val="tx1">
                              <a:lumMod val="95000"/>
                              <a:lumOff val="5000"/>
                            </a:schemeClr>
                          </a:solidFill>
                          <a:latin typeface="+mn-lt"/>
                          <a:cs typeface="Calibri" panose="020F0502020204030204" pitchFamily="34" charset="0"/>
                        </a:rPr>
                        <a:t> </a:t>
                      </a:r>
                      <a:r>
                        <a:rPr lang="en-IE" sz="1000" i="0" dirty="0" smtClean="0">
                          <a:solidFill>
                            <a:schemeClr val="tx1">
                              <a:lumMod val="95000"/>
                              <a:lumOff val="5000"/>
                            </a:schemeClr>
                          </a:solidFill>
                          <a:latin typeface="+mn-lt"/>
                          <a:cs typeface="Calibri" panose="020F0502020204030204" pitchFamily="34" charset="0"/>
                        </a:rPr>
                        <a:t>support between</a:t>
                      </a:r>
                      <a:r>
                        <a:rPr lang="en-IE" sz="1000" i="0" baseline="0" dirty="0" smtClean="0">
                          <a:solidFill>
                            <a:schemeClr val="tx1">
                              <a:lumMod val="95000"/>
                              <a:lumOff val="5000"/>
                            </a:schemeClr>
                          </a:solidFill>
                          <a:latin typeface="+mn-lt"/>
                          <a:cs typeface="Calibri" panose="020F0502020204030204" pitchFamily="34" charset="0"/>
                        </a:rPr>
                        <a:t> April and Dec 22 young people reported 96% satisfaction with the programme.</a:t>
                      </a:r>
                    </a:p>
                    <a:p>
                      <a:pPr marL="0" indent="0">
                        <a:buFont typeface="Arial" panose="020B0604020202020204" pitchFamily="34" charset="0"/>
                        <a:buNone/>
                      </a:pPr>
                      <a:endParaRPr lang="en-IE" sz="1000" i="0" dirty="0" smtClean="0">
                        <a:solidFill>
                          <a:schemeClr val="tx1">
                            <a:lumMod val="95000"/>
                            <a:lumOff val="5000"/>
                          </a:schemeClr>
                        </a:solidFill>
                        <a:latin typeface="+mn-lt"/>
                        <a:cs typeface="Calibri" panose="020F050202020403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baseline="0" dirty="0" smtClean="0">
                          <a:solidFill>
                            <a:schemeClr val="tx1">
                              <a:lumMod val="95000"/>
                              <a:lumOff val="5000"/>
                            </a:schemeClr>
                          </a:solidFill>
                          <a:latin typeface="+mn-lt"/>
                          <a:cs typeface="Calibri" panose="020F0502020204030204" pitchFamily="34" charset="0"/>
                        </a:rPr>
                        <a:t>TENI </a:t>
                      </a:r>
                      <a:r>
                        <a:rPr lang="en-IE" sz="1000" b="0" i="0" baseline="0" dirty="0" smtClean="0">
                          <a:solidFill>
                            <a:schemeClr val="tx1">
                              <a:lumMod val="95000"/>
                              <a:lumOff val="5000"/>
                            </a:schemeClr>
                          </a:solidFill>
                          <a:latin typeface="+mn-lt"/>
                          <a:cs typeface="Calibri" panose="020F0502020204030204" pitchFamily="34" charset="0"/>
                        </a:rPr>
                        <a:t>delivered training for NEPS to provide psychological support to schools and students who are struggling</a:t>
                      </a:r>
                      <a:r>
                        <a:rPr lang="en-IE" sz="1000" b="1" i="0" baseline="0" dirty="0" smtClean="0">
                          <a:solidFill>
                            <a:schemeClr val="tx1">
                              <a:lumMod val="95000"/>
                              <a:lumOff val="5000"/>
                            </a:schemeClr>
                          </a:solidFill>
                          <a:latin typeface="+mn-lt"/>
                          <a:cs typeface="Calibri" panose="020F0502020204030204" pitchFamily="34" charset="0"/>
                        </a:rPr>
                        <a:t> </a:t>
                      </a:r>
                      <a:r>
                        <a:rPr lang="en-IE" sz="1000" b="0" i="0" baseline="0" dirty="0" smtClean="0">
                          <a:solidFill>
                            <a:schemeClr val="tx1">
                              <a:lumMod val="95000"/>
                              <a:lumOff val="5000"/>
                            </a:schemeClr>
                          </a:solidFill>
                          <a:latin typeface="+mn-lt"/>
                          <a:cs typeface="Calibri" panose="020F0502020204030204" pitchFamily="34" charset="0"/>
                        </a:rPr>
                        <a:t>Continued the work with An forus Pátrúnachta on their policy and best practice guideline.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000" i="0" baseline="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r>
                        <a:rPr lang="en-IE" sz="1000" b="1" i="0" dirty="0" smtClean="0">
                          <a:solidFill>
                            <a:schemeClr val="tx1">
                              <a:lumMod val="95000"/>
                              <a:lumOff val="5000"/>
                            </a:schemeClr>
                          </a:solidFill>
                          <a:latin typeface="+mn-lt"/>
                          <a:cs typeface="Calibri" panose="020F0502020204030204" pitchFamily="34" charset="0"/>
                        </a:rPr>
                        <a:t>USI</a:t>
                      </a:r>
                      <a:r>
                        <a:rPr lang="en-IE" sz="1000" i="0" dirty="0" smtClean="0">
                          <a:solidFill>
                            <a:schemeClr val="tx1">
                              <a:lumMod val="95000"/>
                              <a:lumOff val="5000"/>
                            </a:schemeClr>
                          </a:solidFill>
                          <a:latin typeface="+mn-lt"/>
                          <a:cs typeface="Calibri" panose="020F0502020204030204" pitchFamily="34" charset="0"/>
                        </a:rPr>
                        <a:t> – 8 campuses visited between October &amp; December 2022, just under 200 additional newsletter subscribers during this period. 200 additional newsletter</a:t>
                      </a:r>
                      <a:r>
                        <a:rPr lang="en-IE" sz="1000" i="0" baseline="0" dirty="0" smtClean="0">
                          <a:solidFill>
                            <a:schemeClr val="tx1">
                              <a:lumMod val="95000"/>
                              <a:lumOff val="5000"/>
                            </a:schemeClr>
                          </a:solidFill>
                          <a:latin typeface="+mn-lt"/>
                          <a:cs typeface="Calibri" panose="020F0502020204030204" pitchFamily="34" charset="0"/>
                        </a:rPr>
                        <a:t> subscribers. Resources hub for student union launched. 70 referrals received to the online digital Mental Health and Wellbeing services between October to end of December 2022.  39 clients have engaged in the digital programmes in Q4, 2022. Between April and December 2022, young people reported 96% satisfaction rates with the programme while parents/carers have reported satisfaction rates of 98%.</a:t>
                      </a:r>
                    </a:p>
                    <a:p>
                      <a:pPr marL="171450" indent="-171450">
                        <a:buFont typeface="Arial" panose="020B0604020202020204" pitchFamily="34" charset="0"/>
                        <a:buChar char="•"/>
                      </a:pPr>
                      <a:endParaRPr lang="en-IE" sz="1000" i="0" baseline="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r>
                        <a:rPr lang="en-IE" sz="1000" b="1" i="0" baseline="0" dirty="0" smtClean="0">
                          <a:solidFill>
                            <a:schemeClr val="tx1">
                              <a:lumMod val="95000"/>
                              <a:lumOff val="5000"/>
                            </a:schemeClr>
                          </a:solidFill>
                          <a:latin typeface="+mn-lt"/>
                          <a:cs typeface="Calibri" panose="020F0502020204030204" pitchFamily="34" charset="0"/>
                        </a:rPr>
                        <a:t>Belongto</a:t>
                      </a:r>
                      <a:r>
                        <a:rPr lang="en-IE" sz="1000" i="0" baseline="0" dirty="0" smtClean="0">
                          <a:solidFill>
                            <a:schemeClr val="tx1">
                              <a:lumMod val="95000"/>
                              <a:lumOff val="5000"/>
                            </a:schemeClr>
                          </a:solidFill>
                          <a:latin typeface="+mn-lt"/>
                          <a:cs typeface="Calibri" panose="020F0502020204030204" pitchFamily="34" charset="0"/>
                        </a:rPr>
                        <a:t> – Safe and supportive schools work ongoing – 100 applicants received. 40 new schools brought in to quality mark process. All participating schools underwent self-assessments in </a:t>
                      </a:r>
                      <a:r>
                        <a:rPr lang="en-IE" sz="1000" i="0" baseline="0" dirty="0" smtClean="0">
                          <a:solidFill>
                            <a:schemeClr val="tx1">
                              <a:lumMod val="95000"/>
                              <a:lumOff val="5000"/>
                            </a:schemeClr>
                          </a:solidFill>
                          <a:latin typeface="+mn-lt"/>
                          <a:cs typeface="Calibri" panose="020F0502020204030204" pitchFamily="34" charset="0"/>
                        </a:rPr>
                        <a:t>Qtr. </a:t>
                      </a:r>
                      <a:r>
                        <a:rPr lang="en-IE" sz="1000" i="0" baseline="0" dirty="0" smtClean="0">
                          <a:solidFill>
                            <a:schemeClr val="tx1">
                              <a:lumMod val="95000"/>
                              <a:lumOff val="5000"/>
                            </a:schemeClr>
                          </a:solidFill>
                          <a:latin typeface="+mn-lt"/>
                          <a:cs typeface="Calibri" panose="020F0502020204030204" pitchFamily="34" charset="0"/>
                        </a:rPr>
                        <a:t>4, and the first of quarterly Regional Network Meetings were held in 4 regions nationally.</a:t>
                      </a: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3679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5638" y="501161"/>
            <a:ext cx="5091458" cy="461665"/>
          </a:xfrm>
          <a:prstGeom prst="rect">
            <a:avLst/>
          </a:prstGeom>
          <a:noFill/>
        </p:spPr>
        <p:txBody>
          <a:bodyPr wrap="none" rtlCol="0">
            <a:spAutoFit/>
          </a:bodyPr>
          <a:lstStyle/>
          <a:p>
            <a:r>
              <a:rPr lang="en-US" sz="2400" b="1" dirty="0">
                <a:solidFill>
                  <a:schemeClr val="accent1"/>
                </a:solidFill>
                <a:latin typeface="+mj-lt"/>
              </a:rPr>
              <a:t>Goal 4: Better access to </a:t>
            </a:r>
            <a:r>
              <a:rPr lang="en-US" sz="2400" b="1" dirty="0" smtClean="0">
                <a:solidFill>
                  <a:schemeClr val="accent1"/>
                </a:solidFill>
                <a:latin typeface="+mj-lt"/>
              </a:rPr>
              <a:t>support </a:t>
            </a:r>
            <a:endParaRPr lang="en-US" sz="2400" b="1" dirty="0">
              <a:solidFill>
                <a:schemeClr val="accent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329620033"/>
              </p:ext>
            </p:extLst>
          </p:nvPr>
        </p:nvGraphicFramePr>
        <p:xfrm>
          <a:off x="159026" y="1141550"/>
          <a:ext cx="11827565" cy="5442130"/>
        </p:xfrm>
        <a:graphic>
          <a:graphicData uri="http://schemas.openxmlformats.org/drawingml/2006/table">
            <a:tbl>
              <a:tblPr firstRow="1" bandRow="1">
                <a:tableStyleId>{5C22544A-7EE6-4342-B048-85BDC9FD1C3A}</a:tableStyleId>
              </a:tblPr>
              <a:tblGrid>
                <a:gridCol w="6555283">
                  <a:extLst>
                    <a:ext uri="{9D8B030D-6E8A-4147-A177-3AD203B41FA5}">
                      <a16:colId xmlns:a16="http://schemas.microsoft.com/office/drawing/2014/main" val="20001"/>
                    </a:ext>
                  </a:extLst>
                </a:gridCol>
                <a:gridCol w="5272282">
                  <a:extLst>
                    <a:ext uri="{9D8B030D-6E8A-4147-A177-3AD203B41FA5}">
                      <a16:colId xmlns:a16="http://schemas.microsoft.com/office/drawing/2014/main" val="20002"/>
                    </a:ext>
                  </a:extLst>
                </a:gridCol>
              </a:tblGrid>
              <a:tr h="383252">
                <a:tc>
                  <a:txBody>
                    <a:bodyPr/>
                    <a:lstStyle/>
                    <a:p>
                      <a:pPr algn="ctr"/>
                      <a:r>
                        <a:rPr lang="en-IE" sz="1600" dirty="0" smtClean="0"/>
                        <a:t>4.2 Therapeutic Interventions</a:t>
                      </a:r>
                      <a:endParaRPr lang="en-IE" sz="1600" dirty="0"/>
                    </a:p>
                  </a:txBody>
                  <a:tcPr marL="121920" marR="121920" marT="60960" marB="60960"/>
                </a:tc>
                <a:tc>
                  <a:txBody>
                    <a:bodyPr/>
                    <a:lstStyle/>
                    <a:p>
                      <a:pPr algn="ctr"/>
                      <a:r>
                        <a:rPr lang="en-IE" sz="1600" dirty="0" smtClean="0"/>
                        <a:t>4.3 Support Services</a:t>
                      </a:r>
                      <a:endParaRPr lang="en-IE" sz="1600" dirty="0"/>
                    </a:p>
                  </a:txBody>
                  <a:tcPr marL="121920" marR="121920" marT="60960" marB="60960"/>
                </a:tc>
                <a:extLst>
                  <a:ext uri="{0D108BD9-81ED-4DB2-BD59-A6C34878D82A}">
                    <a16:rowId xmlns:a16="http://schemas.microsoft.com/office/drawing/2014/main" val="10000"/>
                  </a:ext>
                </a:extLst>
              </a:tr>
              <a:tr h="5058878">
                <a:tc>
                  <a:txBody>
                    <a:bodyPr/>
                    <a:lstStyle/>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dirty="0" smtClean="0">
                          <a:solidFill>
                            <a:schemeClr val="tx1"/>
                          </a:solidFill>
                          <a:latin typeface="+mn-lt"/>
                          <a:cs typeface="Calibri" panose="020F0502020204030204" pitchFamily="34" charset="0"/>
                        </a:rPr>
                        <a:t>Dublin Simon</a:t>
                      </a:r>
                      <a:r>
                        <a:rPr lang="en-IE" sz="1000" i="0" dirty="0" smtClean="0">
                          <a:solidFill>
                            <a:schemeClr val="tx1"/>
                          </a:solidFill>
                          <a:latin typeface="+mn-lt"/>
                          <a:cs typeface="Calibri" panose="020F0502020204030204" pitchFamily="34" charset="0"/>
                        </a:rPr>
                        <a:t> in Q4 had 69 ( 265 total 2022) new referrals for counselling services &amp; delivered 368 hours  (1712 hrs total 2022) of 1:1 referred clients - face to face 223 (864 total 2022)  / remote 145 (848 total 2022). Main reasons for referral to service were depression-Anxiety-Addiction.  Total Drop-in Visits: 115 (901 total 2022). Counsellor to work exclusively with 18-24 </a:t>
                      </a:r>
                      <a:r>
                        <a:rPr lang="en-IE" sz="1000" i="0" dirty="0" smtClean="0">
                          <a:solidFill>
                            <a:schemeClr val="tx1"/>
                          </a:solidFill>
                          <a:latin typeface="+mn-lt"/>
                          <a:cs typeface="Calibri" panose="020F0502020204030204" pitchFamily="34" charset="0"/>
                        </a:rPr>
                        <a:t>yr. </a:t>
                      </a:r>
                      <a:r>
                        <a:rPr lang="en-IE" sz="1000" i="0" dirty="0" smtClean="0">
                          <a:solidFill>
                            <a:schemeClr val="tx1"/>
                          </a:solidFill>
                          <a:latin typeface="+mn-lt"/>
                          <a:cs typeface="Calibri" panose="020F0502020204030204" pitchFamily="34" charset="0"/>
                        </a:rPr>
                        <a:t>olds recruited.</a:t>
                      </a:r>
                    </a:p>
                    <a:p>
                      <a:pPr marL="0" marR="0" lvl="0" indent="0" algn="l" defTabSz="457101"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000" i="0" dirty="0" smtClean="0">
                          <a:solidFill>
                            <a:schemeClr val="tx1">
                              <a:lumMod val="95000"/>
                              <a:lumOff val="5000"/>
                            </a:schemeClr>
                          </a:solidFill>
                          <a:latin typeface="+mn-lt"/>
                          <a:cs typeface="Calibri" panose="020F0502020204030204" pitchFamily="34" charset="0"/>
                        </a:rPr>
                        <a:t> </a:t>
                      </a:r>
                      <a:endParaRPr lang="en-IE" sz="1000" i="0" dirty="0" smtClean="0">
                        <a:solidFill>
                          <a:schemeClr val="tx1"/>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dirty="0" smtClean="0">
                          <a:solidFill>
                            <a:schemeClr val="tx1"/>
                          </a:solidFill>
                          <a:latin typeface="+mn-lt"/>
                          <a:cs typeface="Calibri" panose="020F0502020204030204" pitchFamily="34" charset="0"/>
                        </a:rPr>
                        <a:t>First Fortnight </a:t>
                      </a:r>
                      <a:r>
                        <a:rPr lang="en-IE" sz="1000" i="0" dirty="0" smtClean="0">
                          <a:solidFill>
                            <a:schemeClr val="tx1"/>
                          </a:solidFill>
                          <a:latin typeface="+mn-lt"/>
                          <a:cs typeface="Calibri" panose="020F0502020204030204" pitchFamily="34" charset="0"/>
                        </a:rPr>
                        <a:t>delivered 129 (541 total 2022) creative therapy sessions and attended to a minimum of 135 calls over Q4. A ‘creative therapy taster session’ was facilitated for Exchange House to support strengthening of the partnership. The continued development of partnership working arrangements with sectoral partner services has made it possible to expand availability of the service and is currently provided from Haven House and on an outreach basis from Exchange House and Mosney. In Q4, they completed an update of their website which made firstfortnight.ie secure, GDPR compliant and Charity regulator compliant. Q4 saw continued development of the Music In Minds programme and the continued provision of the new CACTus outreach programme. </a:t>
                      </a:r>
                    </a:p>
                    <a:p>
                      <a:pPr marL="0" marR="0" lvl="0" indent="0" algn="l" defTabSz="45710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000" i="0" dirty="0" smtClean="0">
                        <a:solidFill>
                          <a:schemeClr val="tx1">
                            <a:lumMod val="95000"/>
                            <a:lumOff val="5000"/>
                          </a:schemeClr>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0" i="0" dirty="0" smtClean="0">
                          <a:solidFill>
                            <a:schemeClr val="tx1">
                              <a:lumMod val="95000"/>
                              <a:lumOff val="5000"/>
                            </a:schemeClr>
                          </a:solidFill>
                          <a:latin typeface="+mn-lt"/>
                          <a:cs typeface="Calibri" panose="020F0502020204030204" pitchFamily="34" charset="0"/>
                        </a:rPr>
                        <a:t>In the final quarter of 2022 </a:t>
                      </a:r>
                      <a:r>
                        <a:rPr lang="en-IE" sz="1000" b="1" i="0" dirty="0" smtClean="0">
                          <a:solidFill>
                            <a:schemeClr val="tx1">
                              <a:lumMod val="95000"/>
                              <a:lumOff val="5000"/>
                            </a:schemeClr>
                          </a:solidFill>
                          <a:latin typeface="+mn-lt"/>
                          <a:cs typeface="Calibri" panose="020F0502020204030204" pitchFamily="34" charset="0"/>
                        </a:rPr>
                        <a:t>MyMind</a:t>
                      </a:r>
                      <a:r>
                        <a:rPr lang="en-IE" sz="1000" b="0" i="0" dirty="0" smtClean="0">
                          <a:solidFill>
                            <a:schemeClr val="tx1">
                              <a:lumMod val="95000"/>
                              <a:lumOff val="5000"/>
                            </a:schemeClr>
                          </a:solidFill>
                          <a:latin typeface="+mn-lt"/>
                          <a:cs typeface="Calibri" panose="020F0502020204030204" pitchFamily="34" charset="0"/>
                        </a:rPr>
                        <a:t> provided approximately 11,567 appointments, of which 4,074 were at low fees. This is double the number of appointments on the previous quarter. </a:t>
                      </a: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i="0" dirty="0" smtClean="0">
                        <a:solidFill>
                          <a:schemeClr val="tx1">
                            <a:lumMod val="95000"/>
                            <a:lumOff val="5000"/>
                          </a:schemeClr>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0" i="0" dirty="0" smtClean="0">
                          <a:solidFill>
                            <a:schemeClr val="tx1"/>
                          </a:solidFill>
                          <a:latin typeface="+mn-lt"/>
                          <a:cs typeface="Calibri" panose="020F0502020204030204" pitchFamily="34" charset="0"/>
                        </a:rPr>
                        <a:t>In this reporting quarter,</a:t>
                      </a:r>
                      <a:r>
                        <a:rPr lang="en-IE" sz="1000" b="1" i="0" dirty="0" smtClean="0">
                          <a:solidFill>
                            <a:schemeClr val="tx1"/>
                          </a:solidFill>
                          <a:latin typeface="+mn-lt"/>
                          <a:cs typeface="Calibri" panose="020F0502020204030204" pitchFamily="34" charset="0"/>
                        </a:rPr>
                        <a:t> Pieta </a:t>
                      </a:r>
                      <a:r>
                        <a:rPr lang="en-IE" sz="1000" b="0" i="0" dirty="0" smtClean="0">
                          <a:solidFill>
                            <a:schemeClr val="tx1"/>
                          </a:solidFill>
                          <a:latin typeface="+mn-lt"/>
                          <a:cs typeface="Calibri" panose="020F0502020204030204" pitchFamily="34" charset="0"/>
                        </a:rPr>
                        <a:t>has worked with 2,256 unique intervention clients requiring support for suicidal ideation and/or self harm (907 Under 18; and 1,349 Adults). In the reporting quarter, a total of 9,646 client appointments were attended (1,175 of these were initial assessments). </a:t>
                      </a:r>
                    </a:p>
                    <a:p>
                      <a:pPr marL="0" marR="0" lvl="0" indent="0" algn="l" defTabSz="45710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000" i="0" dirty="0" smtClean="0">
                        <a:solidFill>
                          <a:schemeClr val="tx1">
                            <a:lumMod val="95000"/>
                            <a:lumOff val="5000"/>
                          </a:schemeClr>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0" i="0" dirty="0" smtClean="0">
                          <a:solidFill>
                            <a:schemeClr val="tx1">
                              <a:lumMod val="95000"/>
                              <a:lumOff val="5000"/>
                            </a:schemeClr>
                          </a:solidFill>
                          <a:latin typeface="+mn-lt"/>
                          <a:cs typeface="Calibri" panose="020F0502020204030204" pitchFamily="34" charset="0"/>
                        </a:rPr>
                        <a:t>Between January to 31st December </a:t>
                      </a:r>
                      <a:r>
                        <a:rPr lang="en-IE" sz="1000" b="1" i="0" kern="1200" dirty="0" smtClean="0">
                          <a:solidFill>
                            <a:schemeClr val="tx1">
                              <a:lumMod val="95000"/>
                              <a:lumOff val="5000"/>
                            </a:schemeClr>
                          </a:solidFill>
                          <a:latin typeface="+mn-lt"/>
                          <a:ea typeface="+mn-ea"/>
                          <a:cs typeface="Calibri" panose="020F0502020204030204" pitchFamily="34" charset="0"/>
                        </a:rPr>
                        <a:t>Turn2Me</a:t>
                      </a:r>
                      <a:r>
                        <a:rPr lang="en-IE" sz="1000" b="0" i="0" dirty="0" smtClean="0">
                          <a:solidFill>
                            <a:schemeClr val="tx1">
                              <a:lumMod val="95000"/>
                              <a:lumOff val="5000"/>
                            </a:schemeClr>
                          </a:solidFill>
                          <a:latin typeface="+mn-lt"/>
                          <a:cs typeface="Calibri" panose="020F0502020204030204" pitchFamily="34" charset="0"/>
                        </a:rPr>
                        <a:t> delivered 4,528 counselling sessions and 325 support groups with a total of 1667 users reserving a place in a support group. </a:t>
                      </a: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b="0" i="0" dirty="0" smtClean="0">
                        <a:solidFill>
                          <a:schemeClr val="tx1">
                            <a:lumMod val="95000"/>
                            <a:lumOff val="5000"/>
                          </a:schemeClr>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1" i="0" kern="1200" dirty="0" smtClean="0">
                          <a:solidFill>
                            <a:schemeClr val="tx1"/>
                          </a:solidFill>
                          <a:latin typeface="+mn-lt"/>
                          <a:ea typeface="+mn-ea"/>
                          <a:cs typeface="Calibri" panose="020F0502020204030204" pitchFamily="34" charset="0"/>
                        </a:rPr>
                        <a:t>Pieta</a:t>
                      </a:r>
                      <a:r>
                        <a:rPr lang="en-IE" sz="1000" b="0" i="0" kern="1200" dirty="0" smtClean="0">
                          <a:solidFill>
                            <a:schemeClr val="tx1"/>
                          </a:solidFill>
                          <a:latin typeface="+mn-lt"/>
                          <a:ea typeface="+mn-ea"/>
                          <a:cs typeface="Calibri" panose="020F0502020204030204" pitchFamily="34" charset="0"/>
                        </a:rPr>
                        <a:t>'s bereavement counselling service worked with 369 unique clients this quarter (63 Under 18; and 306 Adults). In the reporting period, a total of 1,948 appointments were attended (148 of these were initial assessments). Of the 11,594 appointments that were attended by individuals availing of our intervention and bereavement services, 7,512 (65%) of these were appointments with high risk individuals (average of 578 high risk appointments per week). 10,579 calls were made to Pieta’s helpline during this reporting quarter (Average 115 calls per day). They also received and responded to 14,963 text messages in the period. </a:t>
                      </a:r>
                      <a:endParaRPr lang="en-IE" sz="1000" b="0" i="0" dirty="0" smtClean="0">
                        <a:solidFill>
                          <a:schemeClr val="tx1">
                            <a:lumMod val="95000"/>
                            <a:lumOff val="5000"/>
                          </a:schemeClr>
                        </a:solidFill>
                        <a:latin typeface="+mn-lt"/>
                        <a:cs typeface="Calibri" panose="020F0502020204030204" pitchFamily="34" charset="0"/>
                      </a:endParaRPr>
                    </a:p>
                    <a:p>
                      <a:pPr marL="171450" marR="0" lvl="0" indent="-171450" algn="l" defTabSz="45710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000" b="0" i="0" dirty="0" smtClean="0">
                        <a:solidFill>
                          <a:schemeClr val="tx1">
                            <a:lumMod val="95000"/>
                            <a:lumOff val="5000"/>
                          </a:schemeClr>
                        </a:solidFill>
                        <a:latin typeface="+mn-lt"/>
                        <a:cs typeface="Calibri" panose="020F0502020204030204" pitchFamily="34" charset="0"/>
                      </a:endParaRPr>
                    </a:p>
                  </a:txBody>
                  <a:tcPr marL="121920" marR="121920" marT="60960" marB="6096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000" b="0" i="0" kern="1200" dirty="0" smtClean="0">
                          <a:solidFill>
                            <a:schemeClr val="tx1"/>
                          </a:solidFill>
                          <a:latin typeface="+mn-lt"/>
                          <a:ea typeface="+mn-ea"/>
                          <a:cs typeface="Calibri" panose="020F0502020204030204" pitchFamily="34" charset="0"/>
                        </a:rPr>
                        <a:t>The </a:t>
                      </a:r>
                      <a:r>
                        <a:rPr lang="en-IE" sz="1000" b="1" i="0" kern="1200" dirty="0" smtClean="0">
                          <a:solidFill>
                            <a:schemeClr val="tx1"/>
                          </a:solidFill>
                          <a:latin typeface="+mn-lt"/>
                          <a:ea typeface="+mn-ea"/>
                          <a:cs typeface="Calibri" panose="020F0502020204030204" pitchFamily="34" charset="0"/>
                        </a:rPr>
                        <a:t>Pieta</a:t>
                      </a:r>
                      <a:r>
                        <a:rPr lang="en-IE" sz="1000" b="0" i="0" kern="1200" dirty="0" smtClean="0">
                          <a:solidFill>
                            <a:schemeClr val="tx1"/>
                          </a:solidFill>
                          <a:latin typeface="+mn-lt"/>
                          <a:ea typeface="+mn-ea"/>
                          <a:cs typeface="Calibri" panose="020F0502020204030204" pitchFamily="34" charset="0"/>
                        </a:rPr>
                        <a:t> SBLO service worked with 238 households in this quarter, delivering 944 client facing hours in the reporting period . </a:t>
                      </a:r>
                    </a:p>
                    <a:p>
                      <a:pPr marL="171450" indent="-171450">
                        <a:buFont typeface="Arial" panose="020B0604020202020204" pitchFamily="34" charset="0"/>
                        <a:buChar char="•"/>
                      </a:pPr>
                      <a:endParaRPr lang="en-IE" sz="1000" b="1" i="0" baseline="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n-lt"/>
                          <a:cs typeface="Calibri" panose="020F0502020204030204" pitchFamily="34" charset="0"/>
                        </a:rPr>
                        <a:t>On 20th October </a:t>
                      </a:r>
                      <a:r>
                        <a:rPr lang="en-IE" sz="1000" b="1" i="0" baseline="0" dirty="0" smtClean="0">
                          <a:solidFill>
                            <a:schemeClr val="tx1">
                              <a:lumMod val="95000"/>
                              <a:lumOff val="5000"/>
                            </a:schemeClr>
                          </a:solidFill>
                          <a:latin typeface="+mn-lt"/>
                          <a:cs typeface="Calibri" panose="020F0502020204030204" pitchFamily="34" charset="0"/>
                        </a:rPr>
                        <a:t>HUGG</a:t>
                      </a:r>
                      <a:r>
                        <a:rPr lang="en-IE" sz="1000" b="0" i="0" baseline="0" dirty="0" smtClean="0">
                          <a:solidFill>
                            <a:schemeClr val="tx1">
                              <a:lumMod val="95000"/>
                              <a:lumOff val="5000"/>
                            </a:schemeClr>
                          </a:solidFill>
                          <a:latin typeface="+mn-lt"/>
                          <a:cs typeface="Calibri" panose="020F0502020204030204" pitchFamily="34" charset="0"/>
                        </a:rPr>
                        <a:t> </a:t>
                      </a:r>
                      <a:r>
                        <a:rPr lang="en-IE" sz="1000" i="0" baseline="0" dirty="0" smtClean="0">
                          <a:solidFill>
                            <a:schemeClr val="tx1">
                              <a:lumMod val="95000"/>
                              <a:lumOff val="5000"/>
                            </a:schemeClr>
                          </a:solidFill>
                          <a:latin typeface="+mn-lt"/>
                          <a:cs typeface="Calibri" panose="020F0502020204030204" pitchFamily="34" charset="0"/>
                        </a:rPr>
                        <a:t>took part in a public information event 'Understanding Bereavement &amp; Loss' as part of the South Dublin Bereavement Network. In late October they launched the second HUGG group in the Ulster region, with a new HUGG Monaghan. </a:t>
                      </a:r>
                    </a:p>
                    <a:p>
                      <a:pPr marL="0" indent="0">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p>
                      <a:pPr marL="171450" indent="-171450">
                        <a:buFont typeface="Arial" panose="020B0604020202020204" pitchFamily="34" charset="0"/>
                        <a:buChar char="•"/>
                      </a:pPr>
                      <a:r>
                        <a:rPr lang="en-IE" sz="1000" i="0" baseline="0" dirty="0" smtClean="0">
                          <a:solidFill>
                            <a:schemeClr val="tx1">
                              <a:lumMod val="95000"/>
                              <a:lumOff val="5000"/>
                            </a:schemeClr>
                          </a:solidFill>
                          <a:latin typeface="+mn-lt"/>
                          <a:cs typeface="Calibri" panose="020F0502020204030204" pitchFamily="34" charset="0"/>
                        </a:rPr>
                        <a:t>On 16th November </a:t>
                      </a:r>
                      <a:r>
                        <a:rPr lang="en-IE" sz="1000" b="1" i="0" baseline="0" dirty="0" smtClean="0">
                          <a:solidFill>
                            <a:schemeClr val="tx1">
                              <a:lumMod val="95000"/>
                              <a:lumOff val="5000"/>
                            </a:schemeClr>
                          </a:solidFill>
                          <a:latin typeface="+mn-lt"/>
                          <a:cs typeface="Calibri" panose="020F0502020204030204" pitchFamily="34" charset="0"/>
                        </a:rPr>
                        <a:t>HUGG </a:t>
                      </a:r>
                      <a:r>
                        <a:rPr lang="en-IE" sz="1000" i="0" baseline="0" dirty="0" smtClean="0">
                          <a:solidFill>
                            <a:schemeClr val="tx1">
                              <a:lumMod val="95000"/>
                              <a:lumOff val="5000"/>
                            </a:schemeClr>
                          </a:solidFill>
                          <a:latin typeface="+mn-lt"/>
                          <a:cs typeface="Calibri" panose="020F0502020204030204" pitchFamily="34" charset="0"/>
                        </a:rPr>
                        <a:t>along with the </a:t>
                      </a:r>
                      <a:r>
                        <a:rPr lang="en-IE" sz="1000" b="1" i="0" baseline="0" dirty="0" smtClean="0">
                          <a:solidFill>
                            <a:schemeClr val="tx1">
                              <a:lumMod val="95000"/>
                              <a:lumOff val="5000"/>
                            </a:schemeClr>
                          </a:solidFill>
                          <a:latin typeface="+mn-lt"/>
                          <a:cs typeface="Calibri" panose="020F0502020204030204" pitchFamily="34" charset="0"/>
                        </a:rPr>
                        <a:t>NSRF</a:t>
                      </a:r>
                      <a:r>
                        <a:rPr lang="en-IE" sz="1000" i="0" baseline="0" dirty="0" smtClean="0">
                          <a:solidFill>
                            <a:schemeClr val="tx1">
                              <a:lumMod val="95000"/>
                              <a:lumOff val="5000"/>
                            </a:schemeClr>
                          </a:solidFill>
                          <a:latin typeface="+mn-lt"/>
                          <a:cs typeface="Calibri" panose="020F0502020204030204" pitchFamily="34" charset="0"/>
                        </a:rPr>
                        <a:t> and a panel of representatives who had engaged in the workshop on suicide bereavement supports across Ireland, took part in a pubic webinar. On 8th November HUGG held its first Suicide Bereavement Remembrance Event and participated in the Irish Hospice Foundation's Annual Living with Loss webinar</a:t>
                      </a:r>
                    </a:p>
                    <a:p>
                      <a:pPr marL="0" indent="0">
                        <a:buFont typeface="Arial" panose="020B0604020202020204" pitchFamily="34" charset="0"/>
                        <a:buNone/>
                      </a:pPr>
                      <a:endParaRPr lang="en-IE" sz="1000" i="0" baseline="0" dirty="0" smtClean="0">
                        <a:solidFill>
                          <a:schemeClr val="tx1">
                            <a:lumMod val="95000"/>
                            <a:lumOff val="5000"/>
                          </a:schemeClr>
                        </a:solidFill>
                        <a:latin typeface="+mn-lt"/>
                        <a:cs typeface="Calibri" panose="020F0502020204030204" pitchFamily="34" charset="0"/>
                      </a:endParaRPr>
                    </a:p>
                  </a:txBody>
                  <a:tcPr marL="121920" marR="121920" marT="60960" marB="60960"/>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1276899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4271</TotalTime>
  <Words>3233</Words>
  <Application>Microsoft Office PowerPoint</Application>
  <PresentationFormat>Widescreen</PresentationFormat>
  <Paragraphs>188</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Body</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Darina Carr</dc:creator>
  <cp:lastModifiedBy>Sharon Nolan</cp:lastModifiedBy>
  <cp:revision>147</cp:revision>
  <dcterms:created xsi:type="dcterms:W3CDTF">2021-12-07T15:16:03Z</dcterms:created>
  <dcterms:modified xsi:type="dcterms:W3CDTF">2023-03-24T13:04:19Z</dcterms:modified>
</cp:coreProperties>
</file>