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Lst>
  <p:sldSz cx="10693400" cy="7556500"/>
  <p:notesSz cx="6858000" cy="9144000"/>
  <p:embeddedFontLst>
    <p:embeddedFont>
      <p:font typeface="Libra Sans Bold" charset="1" panose="020B0704020202020204"/>
      <p:regular r:id="rId8"/>
    </p:embeddedFont>
    <p:embeddedFont>
      <p:font typeface="Libra Sans" charset="1" panose="020B0604020202020204"/>
      <p:regular r:id="rId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 Id="rId7" Target="../media/image6.png" Type="http://schemas.openxmlformats.org/officeDocument/2006/relationships/image"/><Relationship Id="rId8" Target="../media/image7.svg" Type="http://schemas.openxmlformats.org/officeDocument/2006/relationships/image"/><Relationship Id="rId9" Target="../media/image8.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jpe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13.jpeg" Type="http://schemas.openxmlformats.org/officeDocument/2006/relationships/image"/><Relationship Id="rId7" Target="../media/image14.jpeg" Type="http://schemas.openxmlformats.org/officeDocument/2006/relationships/image"/><Relationship Id="rId8" Target="../media/image15.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8B29"/>
        </a:solidFill>
      </p:bgPr>
    </p:bg>
    <p:spTree>
      <p:nvGrpSpPr>
        <p:cNvPr id="1" name=""/>
        <p:cNvGrpSpPr/>
        <p:nvPr/>
      </p:nvGrpSpPr>
      <p:grpSpPr>
        <a:xfrm>
          <a:off x="0" y="0"/>
          <a:ext cx="0" cy="0"/>
          <a:chOff x="0" y="0"/>
          <a:chExt cx="0" cy="0"/>
        </a:xfrm>
      </p:grpSpPr>
      <p:grpSp>
        <p:nvGrpSpPr>
          <p:cNvPr name="Group 2" id="2"/>
          <p:cNvGrpSpPr/>
          <p:nvPr/>
        </p:nvGrpSpPr>
        <p:grpSpPr>
          <a:xfrm rot="0">
            <a:off x="0" y="0"/>
            <a:ext cx="3613795" cy="7560000"/>
            <a:chOff x="0" y="0"/>
            <a:chExt cx="1295102" cy="2709333"/>
          </a:xfrm>
        </p:grpSpPr>
        <p:sp>
          <p:nvSpPr>
            <p:cNvPr name="Freeform 3" id="3"/>
            <p:cNvSpPr/>
            <p:nvPr/>
          </p:nvSpPr>
          <p:spPr>
            <a:xfrm flipH="false" flipV="false" rot="0">
              <a:off x="0" y="0"/>
              <a:ext cx="1295102" cy="2709333"/>
            </a:xfrm>
            <a:custGeom>
              <a:avLst/>
              <a:gdLst/>
              <a:ahLst/>
              <a:cxnLst/>
              <a:rect r="r" b="b" t="t" l="l"/>
              <a:pathLst>
                <a:path h="2709333" w="1295102">
                  <a:moveTo>
                    <a:pt x="0" y="0"/>
                  </a:moveTo>
                  <a:lnTo>
                    <a:pt x="1295102" y="0"/>
                  </a:lnTo>
                  <a:lnTo>
                    <a:pt x="1295102" y="2709333"/>
                  </a:lnTo>
                  <a:lnTo>
                    <a:pt x="0" y="2709333"/>
                  </a:lnTo>
                  <a:close/>
                </a:path>
              </a:pathLst>
            </a:custGeom>
            <a:solidFill>
              <a:srgbClr val="F58B29"/>
            </a:solidFill>
          </p:spPr>
        </p:sp>
        <p:sp>
          <p:nvSpPr>
            <p:cNvPr name="TextBox 4" id="4"/>
            <p:cNvSpPr txBox="true"/>
            <p:nvPr/>
          </p:nvSpPr>
          <p:spPr>
            <a:xfrm>
              <a:off x="0" y="0"/>
              <a:ext cx="1295102" cy="2709333"/>
            </a:xfrm>
            <a:prstGeom prst="rect">
              <a:avLst/>
            </a:prstGeom>
          </p:spPr>
          <p:txBody>
            <a:bodyPr anchor="ctr" rtlCol="false" tIns="49412" lIns="49412" bIns="49412" rIns="49412"/>
            <a:lstStyle/>
            <a:p>
              <a:pPr algn="ctr">
                <a:lnSpc>
                  <a:spcPts val="1774"/>
                </a:lnSpc>
              </a:pPr>
            </a:p>
          </p:txBody>
        </p:sp>
      </p:grpSp>
      <p:sp>
        <p:nvSpPr>
          <p:cNvPr name="AutoShape 5" id="5"/>
          <p:cNvSpPr/>
          <p:nvPr/>
        </p:nvSpPr>
        <p:spPr>
          <a:xfrm flipV="true">
            <a:off x="338400" y="3637925"/>
            <a:ext cx="0" cy="1654075"/>
          </a:xfrm>
          <a:prstGeom prst="line">
            <a:avLst/>
          </a:prstGeom>
          <a:ln cap="rnd" w="19050">
            <a:solidFill>
              <a:srgbClr val="FFFFFF"/>
            </a:solidFill>
            <a:prstDash val="sysDot"/>
            <a:headEnd type="oval" len="lg" w="lg"/>
            <a:tailEnd type="oval" len="lg" w="lg"/>
          </a:ln>
        </p:spPr>
      </p:sp>
      <p:sp>
        <p:nvSpPr>
          <p:cNvPr name="AutoShape 6" id="6"/>
          <p:cNvSpPr/>
          <p:nvPr/>
        </p:nvSpPr>
        <p:spPr>
          <a:xfrm>
            <a:off x="7193747" y="756000"/>
            <a:ext cx="3340067" cy="0"/>
          </a:xfrm>
          <a:prstGeom prst="line">
            <a:avLst/>
          </a:prstGeom>
          <a:ln cap="flat" w="38100">
            <a:solidFill>
              <a:srgbClr val="FFFFFF"/>
            </a:solidFill>
            <a:prstDash val="solid"/>
            <a:headEnd type="none" len="sm" w="sm"/>
            <a:tailEnd type="none" len="sm" w="sm"/>
          </a:ln>
        </p:spPr>
      </p:sp>
      <p:sp>
        <p:nvSpPr>
          <p:cNvPr name="Freeform 7" id="7"/>
          <p:cNvSpPr/>
          <p:nvPr/>
        </p:nvSpPr>
        <p:spPr>
          <a:xfrm flipH="false" flipV="false" rot="0">
            <a:off x="7309600" y="94326"/>
            <a:ext cx="603960" cy="535360"/>
          </a:xfrm>
          <a:custGeom>
            <a:avLst/>
            <a:gdLst/>
            <a:ahLst/>
            <a:cxnLst/>
            <a:rect r="r" b="b" t="t" l="l"/>
            <a:pathLst>
              <a:path h="535360" w="603960">
                <a:moveTo>
                  <a:pt x="0" y="0"/>
                </a:moveTo>
                <a:lnTo>
                  <a:pt x="603960" y="0"/>
                </a:lnTo>
                <a:lnTo>
                  <a:pt x="603960" y="535360"/>
                </a:lnTo>
                <a:lnTo>
                  <a:pt x="0" y="535360"/>
                </a:lnTo>
                <a:lnTo>
                  <a:pt x="0" y="0"/>
                </a:lnTo>
                <a:close/>
              </a:path>
            </a:pathLst>
          </a:custGeom>
          <a:blipFill>
            <a:blip r:embed="rId2"/>
            <a:stretch>
              <a:fillRect l="0" t="0" r="-6339" b="0"/>
            </a:stretch>
          </a:blipFill>
        </p:spPr>
      </p:sp>
      <p:grpSp>
        <p:nvGrpSpPr>
          <p:cNvPr name="Group 8" id="8"/>
          <p:cNvGrpSpPr/>
          <p:nvPr/>
        </p:nvGrpSpPr>
        <p:grpSpPr>
          <a:xfrm rot="0">
            <a:off x="413838" y="547200"/>
            <a:ext cx="2520000" cy="2520000"/>
            <a:chOff x="0" y="0"/>
            <a:chExt cx="903111" cy="903111"/>
          </a:xfrm>
        </p:grpSpPr>
        <p:sp>
          <p:nvSpPr>
            <p:cNvPr name="Freeform 9" id="9"/>
            <p:cNvSpPr/>
            <p:nvPr/>
          </p:nvSpPr>
          <p:spPr>
            <a:xfrm flipH="false" flipV="false" rot="0">
              <a:off x="0" y="0"/>
              <a:ext cx="903111" cy="903111"/>
            </a:xfrm>
            <a:custGeom>
              <a:avLst/>
              <a:gdLst/>
              <a:ahLst/>
              <a:cxnLst/>
              <a:rect r="r" b="b" t="t" l="l"/>
              <a:pathLst>
                <a:path h="903111" w="903111">
                  <a:moveTo>
                    <a:pt x="73733" y="0"/>
                  </a:moveTo>
                  <a:lnTo>
                    <a:pt x="829379" y="0"/>
                  </a:lnTo>
                  <a:cubicBezTo>
                    <a:pt x="870100" y="0"/>
                    <a:pt x="903111" y="33011"/>
                    <a:pt x="903111" y="73733"/>
                  </a:cubicBezTo>
                  <a:lnTo>
                    <a:pt x="903111" y="829379"/>
                  </a:lnTo>
                  <a:cubicBezTo>
                    <a:pt x="903111" y="870100"/>
                    <a:pt x="870100" y="903111"/>
                    <a:pt x="829379" y="903111"/>
                  </a:cubicBezTo>
                  <a:lnTo>
                    <a:pt x="73733" y="903111"/>
                  </a:lnTo>
                  <a:cubicBezTo>
                    <a:pt x="33011" y="903111"/>
                    <a:pt x="0" y="870100"/>
                    <a:pt x="0" y="829379"/>
                  </a:cubicBezTo>
                  <a:lnTo>
                    <a:pt x="0" y="73733"/>
                  </a:lnTo>
                  <a:cubicBezTo>
                    <a:pt x="0" y="33011"/>
                    <a:pt x="33011" y="0"/>
                    <a:pt x="73733" y="0"/>
                  </a:cubicBezTo>
                  <a:close/>
                </a:path>
              </a:pathLst>
            </a:custGeom>
            <a:solidFill>
              <a:srgbClr val="FFFFFF"/>
            </a:solidFill>
          </p:spPr>
        </p:sp>
        <p:sp>
          <p:nvSpPr>
            <p:cNvPr name="TextBox 10" id="10"/>
            <p:cNvSpPr txBox="true"/>
            <p:nvPr/>
          </p:nvSpPr>
          <p:spPr>
            <a:xfrm>
              <a:off x="0" y="0"/>
              <a:ext cx="903111" cy="903111"/>
            </a:xfrm>
            <a:prstGeom prst="rect">
              <a:avLst/>
            </a:prstGeom>
          </p:spPr>
          <p:txBody>
            <a:bodyPr anchor="ctr" rtlCol="false" tIns="50800" lIns="50800" bIns="50800" rIns="50800"/>
            <a:lstStyle/>
            <a:p>
              <a:pPr algn="ctr">
                <a:lnSpc>
                  <a:spcPts val="1133"/>
                </a:lnSpc>
              </a:pPr>
            </a:p>
          </p:txBody>
        </p:sp>
      </p:grpSp>
      <p:sp>
        <p:nvSpPr>
          <p:cNvPr name="Freeform 11" id="11"/>
          <p:cNvSpPr/>
          <p:nvPr/>
        </p:nvSpPr>
        <p:spPr>
          <a:xfrm flipH="false" flipV="false" rot="0">
            <a:off x="756000" y="880621"/>
            <a:ext cx="1800000" cy="1800000"/>
          </a:xfrm>
          <a:custGeom>
            <a:avLst/>
            <a:gdLst/>
            <a:ahLst/>
            <a:cxnLst/>
            <a:rect r="r" b="b" t="t" l="l"/>
            <a:pathLst>
              <a:path h="1800000" w="1800000">
                <a:moveTo>
                  <a:pt x="0" y="0"/>
                </a:moveTo>
                <a:lnTo>
                  <a:pt x="1800000" y="0"/>
                </a:lnTo>
                <a:lnTo>
                  <a:pt x="1800000" y="1800000"/>
                </a:lnTo>
                <a:lnTo>
                  <a:pt x="0" y="1800000"/>
                </a:lnTo>
                <a:lnTo>
                  <a:pt x="0" y="0"/>
                </a:lnTo>
                <a:close/>
              </a:path>
            </a:pathLst>
          </a:custGeom>
          <a:blipFill>
            <a:blip r:embed="rId3"/>
            <a:stretch>
              <a:fillRect l="-52387" t="-12277" r="-49953" b="-90063"/>
            </a:stretch>
          </a:blipFill>
        </p:spPr>
      </p:sp>
      <p:sp>
        <p:nvSpPr>
          <p:cNvPr name="Freeform 12" id="12"/>
          <p:cNvSpPr/>
          <p:nvPr/>
        </p:nvSpPr>
        <p:spPr>
          <a:xfrm flipH="false" flipV="false" rot="0">
            <a:off x="7356499" y="1334156"/>
            <a:ext cx="3104183" cy="2444511"/>
          </a:xfrm>
          <a:custGeom>
            <a:avLst/>
            <a:gdLst/>
            <a:ahLst/>
            <a:cxnLst/>
            <a:rect r="r" b="b" t="t" l="l"/>
            <a:pathLst>
              <a:path h="2444511" w="3104183">
                <a:moveTo>
                  <a:pt x="0" y="0"/>
                </a:moveTo>
                <a:lnTo>
                  <a:pt x="3104183" y="0"/>
                </a:lnTo>
                <a:lnTo>
                  <a:pt x="3104183" y="2444511"/>
                </a:lnTo>
                <a:lnTo>
                  <a:pt x="0" y="2444511"/>
                </a:lnTo>
                <a:lnTo>
                  <a:pt x="0" y="0"/>
                </a:lnTo>
                <a:close/>
              </a:path>
            </a:pathLst>
          </a:custGeom>
          <a:blipFill>
            <a:blip r:embed="rId4"/>
            <a:stretch>
              <a:fillRect l="-12942" t="0" r="-26048" b="0"/>
            </a:stretch>
          </a:blipFill>
        </p:spPr>
      </p:sp>
      <p:graphicFrame>
        <p:nvGraphicFramePr>
          <p:cNvPr name="Table 13" id="13"/>
          <p:cNvGraphicFramePr>
            <a:graphicFrameLocks noGrp="true"/>
          </p:cNvGraphicFramePr>
          <p:nvPr/>
        </p:nvGraphicFramePr>
        <p:xfrm>
          <a:off x="3596400" y="640800"/>
          <a:ext cx="3387094" cy="4158671"/>
        </p:xfrm>
        <a:graphic>
          <a:graphicData uri="http://schemas.openxmlformats.org/drawingml/2006/table">
            <a:tbl>
              <a:tblPr/>
              <a:tblGrid>
                <a:gridCol w="1835395"/>
                <a:gridCol w="1551699"/>
              </a:tblGrid>
              <a:tr h="598801">
                <a:tc>
                  <a:txBody>
                    <a:bodyPr anchor="t" rtlCol="false"/>
                    <a:lstStyle/>
                    <a:p>
                      <a:pPr algn="l">
                        <a:lnSpc>
                          <a:spcPts val="1399"/>
                        </a:lnSpc>
                        <a:defRPr/>
                      </a:pPr>
                      <a:r>
                        <a:rPr lang="en-US" sz="999" b="true">
                          <a:solidFill>
                            <a:srgbClr val="F58B29"/>
                          </a:solidFill>
                          <a:latin typeface="Libra Sans Bold"/>
                          <a:ea typeface="Libra Sans Bold"/>
                          <a:cs typeface="Libra Sans Bold"/>
                          <a:sym typeface="Libra Sans Bold"/>
                        </a:rPr>
                        <a:t>Urology Nurse:</a:t>
                      </a: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a:txBody>
                    <a:bodyPr anchor="t" rtlCol="false"/>
                    <a:lstStyle/>
                    <a:p>
                      <a:pPr algn="ctr">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r h="565863">
                <a:tc>
                  <a:txBody>
                    <a:bodyPr anchor="t" rtlCol="false"/>
                    <a:lstStyle/>
                    <a:p>
                      <a:pPr algn="l">
                        <a:lnSpc>
                          <a:spcPts val="1399"/>
                        </a:lnSpc>
                        <a:defRPr/>
                      </a:pPr>
                      <a:r>
                        <a:rPr lang="en-US" sz="999" b="true">
                          <a:solidFill>
                            <a:srgbClr val="F58B29"/>
                          </a:solidFill>
                          <a:latin typeface="Libra Sans Bold"/>
                          <a:ea typeface="Libra Sans Bold"/>
                          <a:cs typeface="Libra Sans Bold"/>
                          <a:sym typeface="Libra Sans Bold"/>
                        </a:rPr>
                        <a:t>Contact No:</a:t>
                      </a: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a:txBody>
                    <a:bodyPr anchor="t" rtlCol="false"/>
                    <a:lstStyle/>
                    <a:p>
                      <a:pPr algn="ctr">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r h="598801">
                <a:tc>
                  <a:txBody>
                    <a:bodyPr anchor="t" rtlCol="false"/>
                    <a:lstStyle/>
                    <a:p>
                      <a:pPr algn="l">
                        <a:lnSpc>
                          <a:spcPts val="1399"/>
                        </a:lnSpc>
                        <a:defRPr/>
                      </a:pPr>
                      <a:r>
                        <a:rPr lang="en-US" sz="999" b="true">
                          <a:solidFill>
                            <a:srgbClr val="F58B29"/>
                          </a:solidFill>
                          <a:latin typeface="Libra Sans Bold"/>
                          <a:ea typeface="Libra Sans Bold"/>
                          <a:cs typeface="Libra Sans Bold"/>
                          <a:sym typeface="Libra Sans Bold"/>
                        </a:rPr>
                        <a:t>Urology Department No:</a:t>
                      </a: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a:txBody>
                    <a:bodyPr anchor="t" rtlCol="false"/>
                    <a:lstStyle/>
                    <a:p>
                      <a:pPr algn="ctr">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r h="598801">
                <a:tc>
                  <a:txBody>
                    <a:bodyPr anchor="t" rtlCol="false"/>
                    <a:lstStyle/>
                    <a:p>
                      <a:pPr algn="l">
                        <a:lnSpc>
                          <a:spcPts val="1399"/>
                        </a:lnSpc>
                        <a:defRPr/>
                      </a:pPr>
                      <a:r>
                        <a:rPr lang="en-US" sz="999" b="true">
                          <a:solidFill>
                            <a:srgbClr val="F58B29"/>
                          </a:solidFill>
                          <a:latin typeface="Libra Sans Bold"/>
                          <a:ea typeface="Libra Sans Bold"/>
                          <a:cs typeface="Libra Sans Bold"/>
                          <a:sym typeface="Libra Sans Bold"/>
                        </a:rPr>
                        <a:t>Consultant Urologist:</a:t>
                      </a: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a:txBody>
                    <a:bodyPr anchor="t" rtlCol="false"/>
                    <a:lstStyle/>
                    <a:p>
                      <a:pPr algn="ctr">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r h="598801">
                <a:tc>
                  <a:txBody>
                    <a:bodyPr anchor="t" rtlCol="false"/>
                    <a:lstStyle/>
                    <a:p>
                      <a:pPr algn="l">
                        <a:lnSpc>
                          <a:spcPts val="1399"/>
                        </a:lnSpc>
                        <a:defRPr/>
                      </a:pPr>
                      <a:r>
                        <a:rPr lang="en-US" sz="999" b="true">
                          <a:solidFill>
                            <a:srgbClr val="F58B29"/>
                          </a:solidFill>
                          <a:latin typeface="Libra Sans Bold"/>
                          <a:ea typeface="Libra Sans Bold"/>
                          <a:cs typeface="Libra Sans Bold"/>
                          <a:sym typeface="Libra Sans Bold"/>
                        </a:rPr>
                        <a:t>Other:</a:t>
                      </a: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a:txBody>
                    <a:bodyPr anchor="t" rtlCol="false"/>
                    <a:lstStyle/>
                    <a:p>
                      <a:pPr algn="ctr">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r h="598801">
                <a:tc>
                  <a:txBody>
                    <a:bodyPr anchor="t" rtlCol="false"/>
                    <a:lstStyle/>
                    <a:p>
                      <a:pPr algn="l">
                        <a:lnSpc>
                          <a:spcPts val="1399"/>
                        </a:lnSpc>
                        <a:defRPr/>
                      </a:pPr>
                      <a:r>
                        <a:rPr lang="en-US" sz="999" b="true">
                          <a:solidFill>
                            <a:srgbClr val="F58B29"/>
                          </a:solidFill>
                          <a:latin typeface="Libra Sans Bold"/>
                          <a:ea typeface="Libra Sans Bold"/>
                          <a:cs typeface="Libra Sans Bold"/>
                          <a:sym typeface="Libra Sans Bold"/>
                        </a:rPr>
                        <a:t>Other:</a:t>
                      </a: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a:txBody>
                    <a:bodyPr anchor="t" rtlCol="false"/>
                    <a:lstStyle/>
                    <a:p>
                      <a:pPr algn="ctr">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r h="598801">
                <a:tc gridSpan="2">
                  <a:txBody>
                    <a:bodyPr anchor="t" rtlCol="false"/>
                    <a:lstStyle/>
                    <a:p>
                      <a:pPr algn="l">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c hMerge="true">
                  <a:txBody>
                    <a:bodyPr anchor="t" rtlCol="false"/>
                    <a:lstStyle/>
                    <a:p>
                      <a:pPr algn="l">
                        <a:lnSpc>
                          <a:spcPts val="1399"/>
                        </a:lnSpc>
                        <a:defRPr/>
                      </a:pPr>
                      <a:endParaRPr lang="en-US" sz="1100"/>
                    </a:p>
                  </a:txBody>
                  <a:tcPr marL="161925" marR="161925" marT="161925" marB="161925" anchor="ctr">
                    <a:lnL cmpd="sng" algn="ctr" cap="flat" w="28575">
                      <a:solidFill>
                        <a:srgbClr val="F58B29"/>
                      </a:solidFill>
                      <a:prstDash val="solid"/>
                      <a:round/>
                      <a:headEnd type="none" w="med" len="med"/>
                      <a:tailEnd type="none" w="med" len="med"/>
                    </a:lnL>
                    <a:lnR cmpd="sng" algn="ctr" cap="flat" w="28575">
                      <a:solidFill>
                        <a:srgbClr val="F58B29"/>
                      </a:solidFill>
                      <a:prstDash val="solid"/>
                      <a:round/>
                      <a:headEnd type="none" w="med" len="med"/>
                      <a:tailEnd type="none" w="med" len="med"/>
                    </a:lnR>
                    <a:lnT cmpd="sng" algn="ctr" cap="flat" w="28575">
                      <a:solidFill>
                        <a:srgbClr val="F58B29"/>
                      </a:solidFill>
                      <a:prstDash val="solid"/>
                      <a:round/>
                      <a:headEnd type="none" w="med" len="med"/>
                      <a:tailEnd type="none" w="med" len="med"/>
                    </a:lnT>
                    <a:lnB cmpd="sng" algn="ctr" cap="flat" w="28575">
                      <a:solidFill>
                        <a:srgbClr val="F58B29"/>
                      </a:solidFill>
                      <a:prstDash val="solid"/>
                      <a:round/>
                      <a:headEnd type="none" w="med" len="med"/>
                      <a:tailEnd type="none" w="med" len="med"/>
                    </a:lnB>
                    <a:solidFill>
                      <a:srgbClr val="FFFFFF"/>
                    </a:solidFill>
                  </a:tcPr>
                </a:tc>
              </a:tr>
            </a:tbl>
          </a:graphicData>
        </a:graphic>
      </p:graphicFrame>
      <p:sp>
        <p:nvSpPr>
          <p:cNvPr name="AutoShape 14" id="14"/>
          <p:cNvSpPr/>
          <p:nvPr/>
        </p:nvSpPr>
        <p:spPr>
          <a:xfrm>
            <a:off x="7215924" y="4514393"/>
            <a:ext cx="3340067" cy="0"/>
          </a:xfrm>
          <a:prstGeom prst="line">
            <a:avLst/>
          </a:prstGeom>
          <a:ln cap="flat" w="38100">
            <a:solidFill>
              <a:srgbClr val="FFFFFF"/>
            </a:solidFill>
            <a:prstDash val="solid"/>
            <a:headEnd type="none" len="sm" w="sm"/>
            <a:tailEnd type="none" len="sm" w="sm"/>
          </a:ln>
        </p:spPr>
      </p:sp>
      <p:sp>
        <p:nvSpPr>
          <p:cNvPr name="Freeform 15" id="15"/>
          <p:cNvSpPr/>
          <p:nvPr/>
        </p:nvSpPr>
        <p:spPr>
          <a:xfrm flipH="false" flipV="false" rot="0">
            <a:off x="201600" y="5680800"/>
            <a:ext cx="1959972" cy="1781793"/>
          </a:xfrm>
          <a:custGeom>
            <a:avLst/>
            <a:gdLst/>
            <a:ahLst/>
            <a:cxnLst/>
            <a:rect r="r" b="b" t="t" l="l"/>
            <a:pathLst>
              <a:path h="1781793" w="1959972">
                <a:moveTo>
                  <a:pt x="0" y="0"/>
                </a:moveTo>
                <a:lnTo>
                  <a:pt x="1959972" y="0"/>
                </a:lnTo>
                <a:lnTo>
                  <a:pt x="1959972" y="1781793"/>
                </a:lnTo>
                <a:lnTo>
                  <a:pt x="0" y="1781793"/>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6" id="16"/>
          <p:cNvSpPr/>
          <p:nvPr/>
        </p:nvSpPr>
        <p:spPr>
          <a:xfrm flipH="false" flipV="false" rot="0">
            <a:off x="2282400" y="5531341"/>
            <a:ext cx="1001158" cy="1919398"/>
          </a:xfrm>
          <a:custGeom>
            <a:avLst/>
            <a:gdLst/>
            <a:ahLst/>
            <a:cxnLst/>
            <a:rect r="r" b="b" t="t" l="l"/>
            <a:pathLst>
              <a:path h="1919398" w="1001158">
                <a:moveTo>
                  <a:pt x="0" y="0"/>
                </a:moveTo>
                <a:lnTo>
                  <a:pt x="1001158" y="0"/>
                </a:lnTo>
                <a:lnTo>
                  <a:pt x="1001158" y="1919398"/>
                </a:lnTo>
                <a:lnTo>
                  <a:pt x="0" y="191939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7" id="17"/>
          <p:cNvSpPr txBox="true"/>
          <p:nvPr/>
        </p:nvSpPr>
        <p:spPr>
          <a:xfrm rot="0">
            <a:off x="939760" y="3237299"/>
            <a:ext cx="2444782" cy="360426"/>
          </a:xfrm>
          <a:prstGeom prst="rect">
            <a:avLst/>
          </a:prstGeom>
        </p:spPr>
        <p:txBody>
          <a:bodyPr anchor="t" rtlCol="false" tIns="0" lIns="0" bIns="0" rIns="0">
            <a:spAutoFit/>
          </a:bodyPr>
          <a:lstStyle/>
          <a:p>
            <a:pPr algn="l">
              <a:lnSpc>
                <a:spcPts val="2472"/>
              </a:lnSpc>
            </a:pPr>
            <a:r>
              <a:rPr lang="en-US" sz="2400" b="true">
                <a:solidFill>
                  <a:srgbClr val="FFFFFF"/>
                </a:solidFill>
                <a:latin typeface="Libra Sans Bold"/>
                <a:ea typeface="Libra Sans Bold"/>
                <a:cs typeface="Libra Sans Bold"/>
                <a:sym typeface="Libra Sans Bold"/>
              </a:rPr>
              <a:t>Follow-up</a:t>
            </a:r>
          </a:p>
        </p:txBody>
      </p:sp>
      <p:sp>
        <p:nvSpPr>
          <p:cNvPr name="TextBox 18" id="18"/>
          <p:cNvSpPr txBox="true"/>
          <p:nvPr/>
        </p:nvSpPr>
        <p:spPr>
          <a:xfrm rot="0">
            <a:off x="4327878" y="6371329"/>
            <a:ext cx="2036244" cy="583990"/>
          </a:xfrm>
          <a:prstGeom prst="rect">
            <a:avLst/>
          </a:prstGeom>
        </p:spPr>
        <p:txBody>
          <a:bodyPr anchor="t" rtlCol="false" tIns="0" lIns="0" bIns="0" rIns="0">
            <a:spAutoFit/>
          </a:bodyPr>
          <a:lstStyle/>
          <a:p>
            <a:pPr algn="l">
              <a:lnSpc>
                <a:spcPts val="1120"/>
              </a:lnSpc>
            </a:pPr>
            <a:r>
              <a:rPr lang="en-US" sz="800" b="true">
                <a:solidFill>
                  <a:srgbClr val="FFFFFF"/>
                </a:solidFill>
                <a:latin typeface="Libra Sans Bold"/>
                <a:ea typeface="Libra Sans Bold"/>
                <a:cs typeface="Libra Sans Bold"/>
                <a:sym typeface="Libra Sans Bold"/>
              </a:rPr>
              <a:t>Chemotherapy PIL: Version 1 </a:t>
            </a:r>
          </a:p>
          <a:p>
            <a:pPr algn="l">
              <a:lnSpc>
                <a:spcPts val="1120"/>
              </a:lnSpc>
            </a:pPr>
            <a:r>
              <a:rPr lang="en-US" sz="800" b="true">
                <a:solidFill>
                  <a:srgbClr val="FFFFFF"/>
                </a:solidFill>
                <a:latin typeface="Libra Sans Bold"/>
                <a:ea typeface="Libra Sans Bold"/>
                <a:cs typeface="Libra Sans Bold"/>
                <a:sym typeface="Libra Sans Bold"/>
              </a:rPr>
              <a:t>Published: June 2025</a:t>
            </a:r>
          </a:p>
          <a:p>
            <a:pPr algn="l">
              <a:lnSpc>
                <a:spcPts val="1120"/>
              </a:lnSpc>
            </a:pPr>
            <a:r>
              <a:rPr lang="en-US" sz="800" b="true">
                <a:solidFill>
                  <a:srgbClr val="FFFFFF"/>
                </a:solidFill>
                <a:latin typeface="Libra Sans Bold"/>
                <a:ea typeface="Libra Sans Bold"/>
                <a:cs typeface="Libra Sans Bold"/>
                <a:sym typeface="Libra Sans Bold"/>
              </a:rPr>
              <a:t>Review Date: June 2028 </a:t>
            </a:r>
          </a:p>
          <a:p>
            <a:pPr algn="l">
              <a:lnSpc>
                <a:spcPts val="1120"/>
              </a:lnSpc>
            </a:pPr>
            <a:r>
              <a:rPr lang="en-US" sz="800" b="true">
                <a:solidFill>
                  <a:srgbClr val="FFFFFF"/>
                </a:solidFill>
                <a:latin typeface="Libra Sans Bold"/>
                <a:ea typeface="Libra Sans Bold"/>
                <a:cs typeface="Libra Sans Bold"/>
                <a:sym typeface="Libra Sans Bold"/>
              </a:rPr>
              <a:t>PIL No: NCCP-COM-106</a:t>
            </a:r>
          </a:p>
        </p:txBody>
      </p:sp>
      <p:sp>
        <p:nvSpPr>
          <p:cNvPr name="TextBox 19" id="19"/>
          <p:cNvSpPr txBox="true"/>
          <p:nvPr/>
        </p:nvSpPr>
        <p:spPr>
          <a:xfrm rot="0">
            <a:off x="7126153" y="4834300"/>
            <a:ext cx="3370529" cy="2207895"/>
          </a:xfrm>
          <a:prstGeom prst="rect">
            <a:avLst/>
          </a:prstGeom>
        </p:spPr>
        <p:txBody>
          <a:bodyPr anchor="t" rtlCol="false" tIns="0" lIns="0" bIns="0" rIns="0">
            <a:spAutoFit/>
          </a:bodyPr>
          <a:lstStyle/>
          <a:p>
            <a:pPr algn="ctr">
              <a:lnSpc>
                <a:spcPts val="2730"/>
              </a:lnSpc>
            </a:pPr>
            <a:r>
              <a:rPr lang="en-US" sz="2100" b="true">
                <a:solidFill>
                  <a:srgbClr val="FFFFFF"/>
                </a:solidFill>
                <a:latin typeface="Libra Sans Bold"/>
                <a:ea typeface="Libra Sans Bold"/>
                <a:cs typeface="Libra Sans Bold"/>
                <a:sym typeface="Libra Sans Bold"/>
              </a:rPr>
              <a:t>What you need to know about your</a:t>
            </a:r>
          </a:p>
          <a:p>
            <a:pPr algn="ctr">
              <a:lnSpc>
                <a:spcPts val="3120"/>
              </a:lnSpc>
            </a:pPr>
            <a:r>
              <a:rPr lang="en-US" sz="2400" b="true">
                <a:solidFill>
                  <a:srgbClr val="FFFFFF"/>
                </a:solidFill>
                <a:latin typeface="Libra Sans Bold"/>
                <a:ea typeface="Libra Sans Bold"/>
                <a:cs typeface="Libra Sans Bold"/>
                <a:sym typeface="Libra Sans Bold"/>
              </a:rPr>
              <a:t>CHEMOTHERAPY</a:t>
            </a:r>
            <a:r>
              <a:rPr lang="en-US" sz="2400" b="true">
                <a:solidFill>
                  <a:srgbClr val="FFFFFF"/>
                </a:solidFill>
                <a:latin typeface="Libra Sans Bold"/>
                <a:ea typeface="Libra Sans Bold"/>
                <a:cs typeface="Libra Sans Bold"/>
                <a:sym typeface="Libra Sans Bold"/>
              </a:rPr>
              <a:t> </a:t>
            </a:r>
          </a:p>
          <a:p>
            <a:pPr algn="ctr">
              <a:lnSpc>
                <a:spcPts val="2730"/>
              </a:lnSpc>
            </a:pPr>
            <a:r>
              <a:rPr lang="en-US" sz="2100" b="true">
                <a:solidFill>
                  <a:srgbClr val="FFFFFF"/>
                </a:solidFill>
                <a:latin typeface="Libra Sans Bold"/>
                <a:ea typeface="Libra Sans Bold"/>
                <a:cs typeface="Libra Sans Bold"/>
                <a:sym typeface="Libra Sans Bold"/>
              </a:rPr>
              <a:t> treatment for </a:t>
            </a:r>
          </a:p>
          <a:p>
            <a:pPr algn="ctr">
              <a:lnSpc>
                <a:spcPts val="2730"/>
              </a:lnSpc>
            </a:pPr>
            <a:r>
              <a:rPr lang="en-US" sz="2100" b="true">
                <a:solidFill>
                  <a:srgbClr val="FFFFFF"/>
                </a:solidFill>
                <a:latin typeface="Libra Sans Bold"/>
                <a:ea typeface="Libra Sans Bold"/>
                <a:cs typeface="Libra Sans Bold"/>
                <a:sym typeface="Libra Sans Bold"/>
              </a:rPr>
              <a:t>Non-Muscle Invasive Bladder Cancer </a:t>
            </a:r>
          </a:p>
        </p:txBody>
      </p:sp>
      <p:sp>
        <p:nvSpPr>
          <p:cNvPr name="TextBox 20" id="20"/>
          <p:cNvSpPr txBox="true"/>
          <p:nvPr/>
        </p:nvSpPr>
        <p:spPr>
          <a:xfrm rot="0">
            <a:off x="683746" y="3654875"/>
            <a:ext cx="2250092" cy="717550"/>
          </a:xfrm>
          <a:prstGeom prst="rect">
            <a:avLst/>
          </a:prstGeom>
        </p:spPr>
        <p:txBody>
          <a:bodyPr anchor="t" rtlCol="false" tIns="0" lIns="0" bIns="0" rIns="0">
            <a:spAutoFit/>
          </a:bodyPr>
          <a:lstStyle/>
          <a:p>
            <a:pPr algn="l">
              <a:lnSpc>
                <a:spcPts val="1399"/>
              </a:lnSpc>
            </a:pPr>
            <a:r>
              <a:rPr lang="en-US" b="true" sz="999">
                <a:solidFill>
                  <a:srgbClr val="FFFFFF"/>
                </a:solidFill>
                <a:latin typeface="Libra Sans Bold"/>
                <a:ea typeface="Libra Sans Bold"/>
                <a:cs typeface="Libra Sans Bold"/>
                <a:sym typeface="Libra Sans Bold"/>
              </a:rPr>
              <a:t>Following completion of your treatment, your healthcare team will arrange for you to have your bladder checked again.</a:t>
            </a:r>
          </a:p>
        </p:txBody>
      </p:sp>
      <p:sp>
        <p:nvSpPr>
          <p:cNvPr name="TextBox 21" id="21"/>
          <p:cNvSpPr txBox="true"/>
          <p:nvPr/>
        </p:nvSpPr>
        <p:spPr>
          <a:xfrm rot="0">
            <a:off x="683746" y="4505775"/>
            <a:ext cx="2097797" cy="889000"/>
          </a:xfrm>
          <a:prstGeom prst="rect">
            <a:avLst/>
          </a:prstGeom>
        </p:spPr>
        <p:txBody>
          <a:bodyPr anchor="t" rtlCol="false" tIns="0" lIns="0" bIns="0" rIns="0">
            <a:spAutoFit/>
          </a:bodyPr>
          <a:lstStyle/>
          <a:p>
            <a:pPr algn="l" marL="0" indent="0" lvl="0">
              <a:lnSpc>
                <a:spcPts val="1399"/>
              </a:lnSpc>
              <a:spcBef>
                <a:spcPct val="0"/>
              </a:spcBef>
            </a:pPr>
            <a:r>
              <a:rPr lang="en-US" b="true" sz="999" strike="noStrike" u="none">
                <a:solidFill>
                  <a:srgbClr val="FFFFFF"/>
                </a:solidFill>
                <a:latin typeface="Libra Sans Bold"/>
                <a:ea typeface="Libra Sans Bold"/>
                <a:cs typeface="Libra Sans Bold"/>
                <a:sym typeface="Libra Sans Bold"/>
              </a:rPr>
              <a:t>At this point, your healthcare  team might recommend ongoing maintenance chemotherapy</a:t>
            </a:r>
            <a:r>
              <a:rPr lang="en-US" b="true" sz="999" strike="noStrike" u="none">
                <a:solidFill>
                  <a:srgbClr val="FFFFFF"/>
                </a:solidFill>
                <a:latin typeface="Libra Sans Bold"/>
                <a:ea typeface="Libra Sans Bold"/>
                <a:cs typeface="Libra Sans Bold"/>
                <a:sym typeface="Libra Sans Bold"/>
              </a:rPr>
              <a:t> treatment.</a:t>
            </a:r>
          </a:p>
          <a:p>
            <a:pPr algn="l" marL="0" indent="0" lvl="0">
              <a:lnSpc>
                <a:spcPts val="1399"/>
              </a:lnSpc>
              <a:spcBef>
                <a:spcPct val="0"/>
              </a:spcBef>
            </a:pPr>
          </a:p>
        </p:txBody>
      </p:sp>
      <p:sp>
        <p:nvSpPr>
          <p:cNvPr name="TextBox 22" id="22"/>
          <p:cNvSpPr txBox="true"/>
          <p:nvPr/>
        </p:nvSpPr>
        <p:spPr>
          <a:xfrm rot="0">
            <a:off x="4635531" y="342767"/>
            <a:ext cx="1343620" cy="226441"/>
          </a:xfrm>
          <a:prstGeom prst="rect">
            <a:avLst/>
          </a:prstGeom>
        </p:spPr>
        <p:txBody>
          <a:bodyPr anchor="t" rtlCol="false" tIns="0" lIns="0" bIns="0" rIns="0">
            <a:spAutoFit/>
          </a:bodyPr>
          <a:lstStyle/>
          <a:p>
            <a:pPr algn="l">
              <a:lnSpc>
                <a:spcPts val="1442"/>
              </a:lnSpc>
              <a:spcBef>
                <a:spcPct val="0"/>
              </a:spcBef>
            </a:pPr>
            <a:r>
              <a:rPr lang="en-US" b="true" sz="1400">
                <a:solidFill>
                  <a:srgbClr val="FFFFFF"/>
                </a:solidFill>
                <a:latin typeface="Libra Sans Bold"/>
                <a:ea typeface="Libra Sans Bold"/>
                <a:cs typeface="Libra Sans Bold"/>
                <a:sym typeface="Libra Sans Bold"/>
              </a:rPr>
              <a:t>Contact Details </a:t>
            </a:r>
          </a:p>
        </p:txBody>
      </p:sp>
      <p:sp>
        <p:nvSpPr>
          <p:cNvPr name="TextBox 23" id="23"/>
          <p:cNvSpPr txBox="true"/>
          <p:nvPr/>
        </p:nvSpPr>
        <p:spPr>
          <a:xfrm rot="0">
            <a:off x="2344725" y="5810955"/>
            <a:ext cx="849600" cy="1350645"/>
          </a:xfrm>
          <a:prstGeom prst="rect">
            <a:avLst/>
          </a:prstGeom>
        </p:spPr>
        <p:txBody>
          <a:bodyPr anchor="t" rtlCol="false" tIns="0" lIns="0" bIns="0" rIns="0">
            <a:spAutoFit/>
          </a:bodyPr>
          <a:lstStyle/>
          <a:p>
            <a:pPr algn="ctr">
              <a:lnSpc>
                <a:spcPts val="1248"/>
              </a:lnSpc>
            </a:pPr>
            <a:r>
              <a:rPr lang="en-US" b="true" sz="1040">
                <a:solidFill>
                  <a:srgbClr val="F58B29"/>
                </a:solidFill>
                <a:latin typeface="Libra Sans Bold"/>
                <a:ea typeface="Libra Sans Bold"/>
                <a:cs typeface="Libra Sans Bold"/>
                <a:sym typeface="Libra Sans Bold"/>
              </a:rPr>
              <a:t>Scan the QR code to access the digital version of this information leaflet </a:t>
            </a:r>
          </a:p>
        </p:txBody>
      </p:sp>
      <p:sp>
        <p:nvSpPr>
          <p:cNvPr name="AutoShape 24" id="24"/>
          <p:cNvSpPr/>
          <p:nvPr/>
        </p:nvSpPr>
        <p:spPr>
          <a:xfrm flipV="true">
            <a:off x="3113838" y="3637925"/>
            <a:ext cx="0" cy="1654075"/>
          </a:xfrm>
          <a:prstGeom prst="line">
            <a:avLst/>
          </a:prstGeom>
          <a:ln cap="rnd" w="19050">
            <a:solidFill>
              <a:srgbClr val="FFFFFF"/>
            </a:solidFill>
            <a:prstDash val="sysDot"/>
            <a:headEnd type="oval" len="lg" w="lg"/>
            <a:tailEnd type="oval" len="lg" w="lg"/>
          </a:ln>
        </p:spPr>
      </p:sp>
      <p:grpSp>
        <p:nvGrpSpPr>
          <p:cNvPr name="Group 25" id="25"/>
          <p:cNvGrpSpPr/>
          <p:nvPr/>
        </p:nvGrpSpPr>
        <p:grpSpPr>
          <a:xfrm rot="0">
            <a:off x="9190800" y="195027"/>
            <a:ext cx="1396800" cy="378000"/>
            <a:chOff x="0" y="0"/>
            <a:chExt cx="500582" cy="135467"/>
          </a:xfrm>
        </p:grpSpPr>
        <p:sp>
          <p:nvSpPr>
            <p:cNvPr name="Freeform 26" id="26"/>
            <p:cNvSpPr/>
            <p:nvPr/>
          </p:nvSpPr>
          <p:spPr>
            <a:xfrm flipH="false" flipV="false" rot="0">
              <a:off x="0" y="0"/>
              <a:ext cx="500582" cy="135467"/>
            </a:xfrm>
            <a:custGeom>
              <a:avLst/>
              <a:gdLst/>
              <a:ahLst/>
              <a:cxnLst/>
              <a:rect r="r" b="b" t="t" l="l"/>
              <a:pathLst>
                <a:path h="135467" w="500582">
                  <a:moveTo>
                    <a:pt x="67733" y="0"/>
                  </a:moveTo>
                  <a:lnTo>
                    <a:pt x="432848" y="0"/>
                  </a:lnTo>
                  <a:cubicBezTo>
                    <a:pt x="450812" y="0"/>
                    <a:pt x="468041" y="7136"/>
                    <a:pt x="480743" y="19839"/>
                  </a:cubicBezTo>
                  <a:cubicBezTo>
                    <a:pt x="493445" y="32541"/>
                    <a:pt x="500582" y="49769"/>
                    <a:pt x="500582" y="67733"/>
                  </a:cubicBezTo>
                  <a:lnTo>
                    <a:pt x="500582" y="67733"/>
                  </a:lnTo>
                  <a:cubicBezTo>
                    <a:pt x="500582" y="105141"/>
                    <a:pt x="470256" y="135467"/>
                    <a:pt x="432848" y="135467"/>
                  </a:cubicBezTo>
                  <a:lnTo>
                    <a:pt x="67733" y="135467"/>
                  </a:lnTo>
                  <a:cubicBezTo>
                    <a:pt x="49769" y="135467"/>
                    <a:pt x="32541" y="128331"/>
                    <a:pt x="19839" y="115628"/>
                  </a:cubicBezTo>
                  <a:cubicBezTo>
                    <a:pt x="7136" y="102926"/>
                    <a:pt x="0" y="85697"/>
                    <a:pt x="0" y="67733"/>
                  </a:cubicBezTo>
                  <a:lnTo>
                    <a:pt x="0" y="67733"/>
                  </a:lnTo>
                  <a:cubicBezTo>
                    <a:pt x="0" y="49769"/>
                    <a:pt x="7136" y="32541"/>
                    <a:pt x="19839" y="19839"/>
                  </a:cubicBezTo>
                  <a:cubicBezTo>
                    <a:pt x="32541" y="7136"/>
                    <a:pt x="49769" y="0"/>
                    <a:pt x="67733" y="0"/>
                  </a:cubicBezTo>
                  <a:close/>
                </a:path>
              </a:pathLst>
            </a:custGeom>
            <a:solidFill>
              <a:srgbClr val="FFFFFF"/>
            </a:solidFill>
          </p:spPr>
        </p:sp>
        <p:sp>
          <p:nvSpPr>
            <p:cNvPr name="TextBox 27" id="27"/>
            <p:cNvSpPr txBox="true"/>
            <p:nvPr/>
          </p:nvSpPr>
          <p:spPr>
            <a:xfrm>
              <a:off x="0" y="0"/>
              <a:ext cx="500582" cy="135467"/>
            </a:xfrm>
            <a:prstGeom prst="rect">
              <a:avLst/>
            </a:prstGeom>
          </p:spPr>
          <p:txBody>
            <a:bodyPr anchor="ctr" rtlCol="false" tIns="50800" lIns="50800" bIns="50800" rIns="50800"/>
            <a:lstStyle/>
            <a:p>
              <a:pPr algn="ctr">
                <a:lnSpc>
                  <a:spcPts val="1133"/>
                </a:lnSpc>
              </a:pPr>
            </a:p>
          </p:txBody>
        </p:sp>
      </p:grpSp>
      <p:sp>
        <p:nvSpPr>
          <p:cNvPr name="Freeform 28" id="28"/>
          <p:cNvSpPr/>
          <p:nvPr/>
        </p:nvSpPr>
        <p:spPr>
          <a:xfrm flipH="false" flipV="false" rot="0">
            <a:off x="9255600" y="196610"/>
            <a:ext cx="1383982" cy="376417"/>
          </a:xfrm>
          <a:custGeom>
            <a:avLst/>
            <a:gdLst/>
            <a:ahLst/>
            <a:cxnLst/>
            <a:rect r="r" b="b" t="t" l="l"/>
            <a:pathLst>
              <a:path h="376417" w="1383982">
                <a:moveTo>
                  <a:pt x="0" y="0"/>
                </a:moveTo>
                <a:lnTo>
                  <a:pt x="1383982" y="0"/>
                </a:lnTo>
                <a:lnTo>
                  <a:pt x="1383982" y="376417"/>
                </a:lnTo>
                <a:lnTo>
                  <a:pt x="0" y="376417"/>
                </a:lnTo>
                <a:lnTo>
                  <a:pt x="0" y="0"/>
                </a:lnTo>
                <a:close/>
              </a:path>
            </a:pathLst>
          </a:custGeom>
          <a:blipFill>
            <a:blip r:embed="rId9"/>
            <a:stretch>
              <a:fillRect l="0" t="-2852" r="0" b="-2852"/>
            </a:stretch>
          </a:blipFill>
        </p:spPr>
      </p:sp>
      <p:sp>
        <p:nvSpPr>
          <p:cNvPr name="TextBox 29" id="29"/>
          <p:cNvSpPr txBox="true"/>
          <p:nvPr/>
        </p:nvSpPr>
        <p:spPr>
          <a:xfrm rot="0">
            <a:off x="3828100" y="5817432"/>
            <a:ext cx="3172788" cy="673608"/>
          </a:xfrm>
          <a:prstGeom prst="rect">
            <a:avLst/>
          </a:prstGeom>
        </p:spPr>
        <p:txBody>
          <a:bodyPr anchor="t" rtlCol="false" tIns="0" lIns="0" bIns="0" rIns="0">
            <a:spAutoFit/>
          </a:bodyPr>
          <a:lstStyle/>
          <a:p>
            <a:pPr algn="ctr">
              <a:lnSpc>
                <a:spcPts val="1236"/>
              </a:lnSpc>
              <a:spcBef>
                <a:spcPct val="0"/>
              </a:spcBef>
            </a:pPr>
            <a:r>
              <a:rPr lang="en-US" b="true" sz="1200">
                <a:solidFill>
                  <a:srgbClr val="F58B29"/>
                </a:solidFill>
                <a:latin typeface="Libra Sans Bold"/>
                <a:ea typeface="Libra Sans Bold"/>
                <a:cs typeface="Libra Sans Bold"/>
                <a:sym typeface="Libra Sans Bold"/>
              </a:rPr>
              <a:t>T</a:t>
            </a:r>
            <a:r>
              <a:rPr lang="en-US" b="true" sz="1200">
                <a:solidFill>
                  <a:srgbClr val="F58B29"/>
                </a:solidFill>
                <a:latin typeface="Libra Sans Bold"/>
                <a:ea typeface="Libra Sans Bold"/>
                <a:cs typeface="Libra Sans Bold"/>
                <a:sym typeface="Libra Sans Bold"/>
              </a:rPr>
              <a:t>he information contained in this leaflet is intended to support and not replace the treatment and care discussed with you and your healthcare team.</a:t>
            </a:r>
          </a:p>
        </p:txBody>
      </p:sp>
      <p:sp>
        <p:nvSpPr>
          <p:cNvPr name="TextBox 30" id="30"/>
          <p:cNvSpPr txBox="true"/>
          <p:nvPr/>
        </p:nvSpPr>
        <p:spPr>
          <a:xfrm rot="0">
            <a:off x="3659869" y="4208005"/>
            <a:ext cx="3323806" cy="718058"/>
          </a:xfrm>
          <a:prstGeom prst="rect">
            <a:avLst/>
          </a:prstGeom>
        </p:spPr>
        <p:txBody>
          <a:bodyPr anchor="t" rtlCol="false" tIns="0" lIns="0" bIns="0" rIns="0">
            <a:spAutoFit/>
          </a:bodyPr>
          <a:lstStyle/>
          <a:p>
            <a:pPr algn="l">
              <a:lnSpc>
                <a:spcPts val="1372"/>
              </a:lnSpc>
            </a:pPr>
            <a:r>
              <a:rPr lang="en-US" sz="980" spc="29" b="true">
                <a:solidFill>
                  <a:srgbClr val="F58B29"/>
                </a:solidFill>
                <a:latin typeface="Libra Sans Bold"/>
                <a:ea typeface="Libra Sans Bold"/>
                <a:cs typeface="Libra Sans Bold"/>
                <a:sym typeface="Libra Sans Bold"/>
              </a:rPr>
              <a:t>T</a:t>
            </a:r>
            <a:r>
              <a:rPr lang="en-US" b="true" sz="980" spc="29">
                <a:solidFill>
                  <a:srgbClr val="F58B29"/>
                </a:solidFill>
                <a:latin typeface="Libra Sans Bold"/>
                <a:ea typeface="Libra Sans Bold"/>
                <a:cs typeface="Libra Sans Bold"/>
                <a:sym typeface="Libra Sans Bold"/>
              </a:rPr>
              <a:t>he information contained in this leaflet is intended </a:t>
            </a:r>
          </a:p>
          <a:p>
            <a:pPr algn="l">
              <a:lnSpc>
                <a:spcPts val="1372"/>
              </a:lnSpc>
            </a:pPr>
            <a:r>
              <a:rPr lang="en-US" b="true" sz="980" spc="29">
                <a:solidFill>
                  <a:srgbClr val="F58B29"/>
                </a:solidFill>
                <a:latin typeface="Libra Sans Bold"/>
                <a:ea typeface="Libra Sans Bold"/>
                <a:cs typeface="Libra Sans Bold"/>
                <a:sym typeface="Libra Sans Bold"/>
              </a:rPr>
              <a:t>to support and not replace the treatment and care discussed with you and your healthcare team.</a:t>
            </a:r>
          </a:p>
          <a:p>
            <a:pPr algn="l">
              <a:lnSpc>
                <a:spcPts val="1372"/>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name="Group 2" id="2"/>
          <p:cNvGrpSpPr/>
          <p:nvPr/>
        </p:nvGrpSpPr>
        <p:grpSpPr>
          <a:xfrm rot="0">
            <a:off x="3600000" y="0"/>
            <a:ext cx="3600000" cy="7567411"/>
            <a:chOff x="0" y="0"/>
            <a:chExt cx="1290159" cy="2711989"/>
          </a:xfrm>
        </p:grpSpPr>
        <p:sp>
          <p:nvSpPr>
            <p:cNvPr name="Freeform 3" id="3"/>
            <p:cNvSpPr/>
            <p:nvPr/>
          </p:nvSpPr>
          <p:spPr>
            <a:xfrm flipH="false" flipV="false" rot="0">
              <a:off x="0" y="0"/>
              <a:ext cx="1290159" cy="2711989"/>
            </a:xfrm>
            <a:custGeom>
              <a:avLst/>
              <a:gdLst/>
              <a:ahLst/>
              <a:cxnLst/>
              <a:rect r="r" b="b" t="t" l="l"/>
              <a:pathLst>
                <a:path h="2711989" w="1290159">
                  <a:moveTo>
                    <a:pt x="0" y="0"/>
                  </a:moveTo>
                  <a:lnTo>
                    <a:pt x="1290159" y="0"/>
                  </a:lnTo>
                  <a:lnTo>
                    <a:pt x="1290159" y="2711989"/>
                  </a:lnTo>
                  <a:lnTo>
                    <a:pt x="0" y="2711989"/>
                  </a:lnTo>
                  <a:close/>
                </a:path>
              </a:pathLst>
            </a:custGeom>
            <a:solidFill>
              <a:srgbClr val="F58B29"/>
            </a:solidFill>
          </p:spPr>
        </p:sp>
        <p:sp>
          <p:nvSpPr>
            <p:cNvPr name="TextBox 4" id="4"/>
            <p:cNvSpPr txBox="true"/>
            <p:nvPr/>
          </p:nvSpPr>
          <p:spPr>
            <a:xfrm>
              <a:off x="0" y="0"/>
              <a:ext cx="1290159" cy="2711989"/>
            </a:xfrm>
            <a:prstGeom prst="rect">
              <a:avLst/>
            </a:prstGeom>
          </p:spPr>
          <p:txBody>
            <a:bodyPr anchor="ctr" rtlCol="false" tIns="49412" lIns="49412" bIns="49412" rIns="49412"/>
            <a:lstStyle/>
            <a:p>
              <a:pPr algn="ctr">
                <a:lnSpc>
                  <a:spcPts val="1774"/>
                </a:lnSpc>
              </a:pPr>
            </a:p>
          </p:txBody>
        </p:sp>
      </p:grpSp>
      <p:sp>
        <p:nvSpPr>
          <p:cNvPr name="AutoShape 5" id="5"/>
          <p:cNvSpPr/>
          <p:nvPr/>
        </p:nvSpPr>
        <p:spPr>
          <a:xfrm flipV="true">
            <a:off x="8915297" y="3021091"/>
            <a:ext cx="0" cy="605274"/>
          </a:xfrm>
          <a:prstGeom prst="line">
            <a:avLst/>
          </a:prstGeom>
          <a:ln cap="rnd" w="19050">
            <a:solidFill>
              <a:srgbClr val="FFFFFF"/>
            </a:solidFill>
            <a:prstDash val="sysDot"/>
            <a:headEnd type="oval" len="lg" w="lg"/>
            <a:tailEnd type="oval" len="lg" w="lg"/>
          </a:ln>
        </p:spPr>
      </p:sp>
      <p:sp>
        <p:nvSpPr>
          <p:cNvPr name="Freeform 6" id="6"/>
          <p:cNvSpPr/>
          <p:nvPr/>
        </p:nvSpPr>
        <p:spPr>
          <a:xfrm flipH="false" flipV="false" rot="0">
            <a:off x="122400" y="477252"/>
            <a:ext cx="904661" cy="946051"/>
          </a:xfrm>
          <a:custGeom>
            <a:avLst/>
            <a:gdLst/>
            <a:ahLst/>
            <a:cxnLst/>
            <a:rect r="r" b="b" t="t" l="l"/>
            <a:pathLst>
              <a:path h="946051" w="904661">
                <a:moveTo>
                  <a:pt x="0" y="0"/>
                </a:moveTo>
                <a:lnTo>
                  <a:pt x="904661" y="0"/>
                </a:lnTo>
                <a:lnTo>
                  <a:pt x="904661" y="946051"/>
                </a:lnTo>
                <a:lnTo>
                  <a:pt x="0" y="946051"/>
                </a:lnTo>
                <a:lnTo>
                  <a:pt x="0" y="0"/>
                </a:lnTo>
                <a:close/>
              </a:path>
            </a:pathLst>
          </a:custGeom>
          <a:blipFill>
            <a:blip r:embed="rId2"/>
            <a:stretch>
              <a:fillRect l="-2287" t="0" r="-2287" b="0"/>
            </a:stretch>
          </a:blipFill>
        </p:spPr>
      </p:sp>
      <p:sp>
        <p:nvSpPr>
          <p:cNvPr name="Freeform 7" id="7"/>
          <p:cNvSpPr/>
          <p:nvPr/>
        </p:nvSpPr>
        <p:spPr>
          <a:xfrm flipH="false" flipV="false" rot="0">
            <a:off x="1435009" y="6456841"/>
            <a:ext cx="2164991" cy="923159"/>
          </a:xfrm>
          <a:custGeom>
            <a:avLst/>
            <a:gdLst/>
            <a:ahLst/>
            <a:cxnLst/>
            <a:rect r="r" b="b" t="t" l="l"/>
            <a:pathLst>
              <a:path h="923159" w="2164991">
                <a:moveTo>
                  <a:pt x="0" y="0"/>
                </a:moveTo>
                <a:lnTo>
                  <a:pt x="2164991" y="0"/>
                </a:lnTo>
                <a:lnTo>
                  <a:pt x="2164991" y="923159"/>
                </a:lnTo>
                <a:lnTo>
                  <a:pt x="0" y="923159"/>
                </a:lnTo>
                <a:lnTo>
                  <a:pt x="0" y="0"/>
                </a:lnTo>
                <a:close/>
              </a:path>
            </a:pathLst>
          </a:custGeom>
          <a:blipFill>
            <a:blip r:embed="rId3"/>
            <a:stretch>
              <a:fillRect l="0" t="-9033" r="0" b="-19449"/>
            </a:stretch>
          </a:blipFill>
        </p:spPr>
      </p:sp>
      <p:sp>
        <p:nvSpPr>
          <p:cNvPr name="AutoShape 8" id="8"/>
          <p:cNvSpPr/>
          <p:nvPr/>
        </p:nvSpPr>
        <p:spPr>
          <a:xfrm>
            <a:off x="613570" y="3033463"/>
            <a:ext cx="2436341" cy="0"/>
          </a:xfrm>
          <a:prstGeom prst="line">
            <a:avLst/>
          </a:prstGeom>
          <a:ln cap="rnd" w="19050">
            <a:solidFill>
              <a:srgbClr val="FFFFFF"/>
            </a:solidFill>
            <a:prstDash val="sysDot"/>
            <a:headEnd type="oval" len="lg" w="lg"/>
            <a:tailEnd type="oval" len="lg" w="lg"/>
          </a:ln>
        </p:spPr>
      </p:sp>
      <p:sp>
        <p:nvSpPr>
          <p:cNvPr name="Freeform 9" id="9"/>
          <p:cNvSpPr/>
          <p:nvPr/>
        </p:nvSpPr>
        <p:spPr>
          <a:xfrm flipH="false" flipV="false" rot="0">
            <a:off x="9234000" y="6272705"/>
            <a:ext cx="1306800" cy="1107295"/>
          </a:xfrm>
          <a:custGeom>
            <a:avLst/>
            <a:gdLst/>
            <a:ahLst/>
            <a:cxnLst/>
            <a:rect r="r" b="b" t="t" l="l"/>
            <a:pathLst>
              <a:path h="1107295" w="1306800">
                <a:moveTo>
                  <a:pt x="0" y="0"/>
                </a:moveTo>
                <a:lnTo>
                  <a:pt x="1306800" y="0"/>
                </a:lnTo>
                <a:lnTo>
                  <a:pt x="1306800" y="1107295"/>
                </a:lnTo>
                <a:lnTo>
                  <a:pt x="0" y="110729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684600" y="57600"/>
            <a:ext cx="3420000" cy="2214000"/>
          </a:xfrm>
          <a:custGeom>
            <a:avLst/>
            <a:gdLst/>
            <a:ahLst/>
            <a:cxnLst/>
            <a:rect r="r" b="b" t="t" l="l"/>
            <a:pathLst>
              <a:path h="2214000" w="3420000">
                <a:moveTo>
                  <a:pt x="0" y="0"/>
                </a:moveTo>
                <a:lnTo>
                  <a:pt x="3420000" y="0"/>
                </a:lnTo>
                <a:lnTo>
                  <a:pt x="3420000" y="2214000"/>
                </a:lnTo>
                <a:lnTo>
                  <a:pt x="0" y="2214000"/>
                </a:lnTo>
                <a:lnTo>
                  <a:pt x="0" y="0"/>
                </a:lnTo>
                <a:close/>
              </a:path>
            </a:pathLst>
          </a:custGeom>
          <a:blipFill>
            <a:blip r:embed="rId6"/>
            <a:stretch>
              <a:fillRect l="-2246" t="0" r="-17617" b="-23437"/>
            </a:stretch>
          </a:blipFill>
        </p:spPr>
      </p:sp>
      <p:sp>
        <p:nvSpPr>
          <p:cNvPr name="Freeform 11" id="11"/>
          <p:cNvSpPr/>
          <p:nvPr/>
        </p:nvSpPr>
        <p:spPr>
          <a:xfrm flipH="false" flipV="false" rot="0">
            <a:off x="7534156" y="3427787"/>
            <a:ext cx="1055469" cy="783836"/>
          </a:xfrm>
          <a:custGeom>
            <a:avLst/>
            <a:gdLst/>
            <a:ahLst/>
            <a:cxnLst/>
            <a:rect r="r" b="b" t="t" l="l"/>
            <a:pathLst>
              <a:path h="783836" w="1055469">
                <a:moveTo>
                  <a:pt x="0" y="0"/>
                </a:moveTo>
                <a:lnTo>
                  <a:pt x="1055470" y="0"/>
                </a:lnTo>
                <a:lnTo>
                  <a:pt x="1055470" y="783836"/>
                </a:lnTo>
                <a:lnTo>
                  <a:pt x="0" y="783836"/>
                </a:lnTo>
                <a:lnTo>
                  <a:pt x="0" y="0"/>
                </a:lnTo>
                <a:close/>
              </a:path>
            </a:pathLst>
          </a:custGeom>
          <a:blipFill>
            <a:blip r:embed="rId7"/>
            <a:stretch>
              <a:fillRect l="-113786" t="-5199" r="0" b="-113683"/>
            </a:stretch>
          </a:blipFill>
        </p:spPr>
      </p:sp>
      <p:sp>
        <p:nvSpPr>
          <p:cNvPr name="Freeform 12" id="12"/>
          <p:cNvSpPr/>
          <p:nvPr/>
        </p:nvSpPr>
        <p:spPr>
          <a:xfrm flipH="false" flipV="false" rot="0">
            <a:off x="9262348" y="3427305"/>
            <a:ext cx="1054800" cy="784800"/>
          </a:xfrm>
          <a:custGeom>
            <a:avLst/>
            <a:gdLst/>
            <a:ahLst/>
            <a:cxnLst/>
            <a:rect r="r" b="b" t="t" l="l"/>
            <a:pathLst>
              <a:path h="784800" w="1054800">
                <a:moveTo>
                  <a:pt x="0" y="0"/>
                </a:moveTo>
                <a:lnTo>
                  <a:pt x="1054800" y="0"/>
                </a:lnTo>
                <a:lnTo>
                  <a:pt x="1054800" y="784800"/>
                </a:lnTo>
                <a:lnTo>
                  <a:pt x="0" y="784800"/>
                </a:lnTo>
                <a:lnTo>
                  <a:pt x="0" y="0"/>
                </a:lnTo>
                <a:close/>
              </a:path>
            </a:pathLst>
          </a:custGeom>
          <a:blipFill>
            <a:blip r:embed="rId8"/>
            <a:stretch>
              <a:fillRect l="-16216" t="0" r="-16216" b="0"/>
            </a:stretch>
          </a:blipFill>
        </p:spPr>
      </p:sp>
      <p:sp>
        <p:nvSpPr>
          <p:cNvPr name="TextBox 13" id="13"/>
          <p:cNvSpPr txBox="true"/>
          <p:nvPr/>
        </p:nvSpPr>
        <p:spPr>
          <a:xfrm rot="0">
            <a:off x="1061700" y="481333"/>
            <a:ext cx="2471625" cy="1470025"/>
          </a:xfrm>
          <a:prstGeom prst="rect">
            <a:avLst/>
          </a:prstGeom>
        </p:spPr>
        <p:txBody>
          <a:bodyPr anchor="t" rtlCol="false" tIns="0" lIns="0" bIns="0" rIns="0">
            <a:spAutoFit/>
          </a:bodyPr>
          <a:lstStyle/>
          <a:p>
            <a:pPr algn="l">
              <a:lnSpc>
                <a:spcPts val="1699"/>
              </a:lnSpc>
            </a:pPr>
            <a:r>
              <a:rPr lang="en-US" sz="999">
                <a:solidFill>
                  <a:srgbClr val="F58B29"/>
                </a:solidFill>
                <a:latin typeface="Libra Sans"/>
                <a:ea typeface="Libra Sans"/>
                <a:cs typeface="Libra Sans"/>
                <a:sym typeface="Libra Sans"/>
              </a:rPr>
              <a:t>You have had surgery to remove </a:t>
            </a:r>
            <a:r>
              <a:rPr lang="en-US" sz="999" b="true">
                <a:solidFill>
                  <a:srgbClr val="F58B29"/>
                </a:solidFill>
                <a:latin typeface="Libra Sans Bold"/>
                <a:ea typeface="Libra Sans Bold"/>
                <a:cs typeface="Libra Sans Bold"/>
                <a:sym typeface="Libra Sans Bold"/>
              </a:rPr>
              <a:t>bladder cancer.</a:t>
            </a:r>
            <a:r>
              <a:rPr lang="en-US" sz="999">
                <a:solidFill>
                  <a:srgbClr val="F58B29"/>
                </a:solidFill>
                <a:latin typeface="Libra Sans"/>
                <a:ea typeface="Libra Sans"/>
                <a:cs typeface="Libra Sans"/>
                <a:sym typeface="Libra Sans"/>
              </a:rPr>
              <a:t> Now you will get additional treatment to reduce the risk of the bladder cancer returning.</a:t>
            </a:r>
          </a:p>
          <a:p>
            <a:pPr algn="l">
              <a:lnSpc>
                <a:spcPts val="1699"/>
              </a:lnSpc>
            </a:pPr>
            <a:r>
              <a:rPr lang="en-US" sz="999">
                <a:solidFill>
                  <a:srgbClr val="F58B29"/>
                </a:solidFill>
                <a:latin typeface="Libra Sans"/>
                <a:ea typeface="Libra Sans"/>
                <a:cs typeface="Libra Sans"/>
                <a:sym typeface="Libra Sans"/>
              </a:rPr>
              <a:t> </a:t>
            </a:r>
          </a:p>
          <a:p>
            <a:pPr algn="l">
              <a:lnSpc>
                <a:spcPts val="1699"/>
              </a:lnSpc>
            </a:pPr>
          </a:p>
          <a:p>
            <a:pPr algn="l">
              <a:lnSpc>
                <a:spcPts val="1699"/>
              </a:lnSpc>
            </a:pPr>
          </a:p>
        </p:txBody>
      </p:sp>
      <p:sp>
        <p:nvSpPr>
          <p:cNvPr name="TextBox 14" id="14"/>
          <p:cNvSpPr txBox="true"/>
          <p:nvPr/>
        </p:nvSpPr>
        <p:spPr>
          <a:xfrm rot="0">
            <a:off x="7229267" y="4248105"/>
            <a:ext cx="3391108" cy="2391273"/>
          </a:xfrm>
          <a:prstGeom prst="rect">
            <a:avLst/>
          </a:prstGeom>
        </p:spPr>
        <p:txBody>
          <a:bodyPr anchor="t" rtlCol="false" tIns="0" lIns="0" bIns="0" rIns="0">
            <a:spAutoFit/>
          </a:bodyPr>
          <a:lstStyle/>
          <a:p>
            <a:pPr algn="l">
              <a:lnSpc>
                <a:spcPts val="1874"/>
              </a:lnSpc>
            </a:pPr>
            <a:r>
              <a:rPr lang="en-US" sz="1249" b="true">
                <a:solidFill>
                  <a:srgbClr val="FF0000"/>
                </a:solidFill>
                <a:latin typeface="Libra Sans Bold"/>
                <a:ea typeface="Libra Sans Bold"/>
                <a:cs typeface="Libra Sans Bold"/>
                <a:sym typeface="Libra Sans Bold"/>
              </a:rPr>
              <a:t>You should attend your local Emergency Department if you experience any of the following.</a:t>
            </a:r>
          </a:p>
          <a:p>
            <a:pPr algn="l" marL="237490" indent="-118745" lvl="1">
              <a:lnSpc>
                <a:spcPts val="2617"/>
              </a:lnSpc>
              <a:buFont typeface="Arial"/>
              <a:buChar char="•"/>
            </a:pPr>
            <a:r>
              <a:rPr lang="en-US" b="true" sz="1099">
                <a:solidFill>
                  <a:srgbClr val="F58B29"/>
                </a:solidFill>
                <a:latin typeface="Libra Sans Bold"/>
                <a:ea typeface="Libra Sans Bold"/>
                <a:cs typeface="Libra Sans Bold"/>
                <a:sym typeface="Libra Sans Bold"/>
              </a:rPr>
              <a:t>Severe allergic reaction</a:t>
            </a:r>
          </a:p>
          <a:p>
            <a:pPr algn="l" marL="237490" indent="-118745" lvl="1">
              <a:lnSpc>
                <a:spcPts val="2617"/>
              </a:lnSpc>
              <a:buFont typeface="Arial"/>
              <a:buChar char="•"/>
            </a:pPr>
            <a:r>
              <a:rPr lang="en-US" b="true" sz="1099">
                <a:solidFill>
                  <a:srgbClr val="F58B29"/>
                </a:solidFill>
                <a:latin typeface="Libra Sans Bold"/>
                <a:ea typeface="Libra Sans Bold"/>
                <a:cs typeface="Libra Sans Bold"/>
                <a:sym typeface="Libra Sans Bold"/>
              </a:rPr>
              <a:t>Difficulty breathing, including s</a:t>
            </a:r>
            <a:r>
              <a:rPr lang="en-US" b="true" sz="1099">
                <a:solidFill>
                  <a:srgbClr val="F58B29"/>
                </a:solidFill>
                <a:latin typeface="Libra Sans Bold"/>
                <a:ea typeface="Libra Sans Bold"/>
                <a:cs typeface="Libra Sans Bold"/>
                <a:sym typeface="Libra Sans Bold"/>
              </a:rPr>
              <a:t>hortness of breath </a:t>
            </a:r>
          </a:p>
          <a:p>
            <a:pPr algn="l" marL="237490" indent="-118745" lvl="1">
              <a:lnSpc>
                <a:spcPts val="2617"/>
              </a:lnSpc>
              <a:buFont typeface="Arial"/>
              <a:buChar char="•"/>
            </a:pPr>
            <a:r>
              <a:rPr lang="en-US" b="true" sz="1099">
                <a:solidFill>
                  <a:srgbClr val="F58B29"/>
                </a:solidFill>
                <a:latin typeface="Libra Sans Bold"/>
                <a:ea typeface="Libra Sans Bold"/>
                <a:cs typeface="Libra Sans Bold"/>
                <a:sym typeface="Libra Sans Bold"/>
              </a:rPr>
              <a:t>Passing little or no urine</a:t>
            </a:r>
          </a:p>
          <a:p>
            <a:pPr algn="l">
              <a:lnSpc>
                <a:spcPts val="1071"/>
              </a:lnSpc>
            </a:pPr>
          </a:p>
          <a:p>
            <a:pPr algn="l">
              <a:lnSpc>
                <a:spcPts val="1071"/>
              </a:lnSpc>
            </a:pPr>
          </a:p>
        </p:txBody>
      </p:sp>
      <p:sp>
        <p:nvSpPr>
          <p:cNvPr name="TextBox 15" id="15"/>
          <p:cNvSpPr txBox="true"/>
          <p:nvPr/>
        </p:nvSpPr>
        <p:spPr>
          <a:xfrm rot="0">
            <a:off x="7270822" y="95925"/>
            <a:ext cx="3307999" cy="372047"/>
          </a:xfrm>
          <a:prstGeom prst="rect">
            <a:avLst/>
          </a:prstGeom>
        </p:spPr>
        <p:txBody>
          <a:bodyPr anchor="t" rtlCol="false" tIns="0" lIns="0" bIns="0" rIns="0">
            <a:spAutoFit/>
          </a:bodyPr>
          <a:lstStyle/>
          <a:p>
            <a:pPr algn="l">
              <a:lnSpc>
                <a:spcPts val="1390"/>
              </a:lnSpc>
            </a:pPr>
            <a:r>
              <a:rPr lang="en-US" sz="1350" b="true">
                <a:solidFill>
                  <a:srgbClr val="F58B29"/>
                </a:solidFill>
                <a:latin typeface="Libra Sans Bold"/>
                <a:ea typeface="Libra Sans Bold"/>
                <a:cs typeface="Libra Sans Bold"/>
                <a:sym typeface="Libra Sans Bold"/>
              </a:rPr>
              <a:t>Most common side effects </a:t>
            </a:r>
          </a:p>
          <a:p>
            <a:pPr algn="l">
              <a:lnSpc>
                <a:spcPts val="1390"/>
              </a:lnSpc>
            </a:pPr>
          </a:p>
        </p:txBody>
      </p:sp>
      <p:sp>
        <p:nvSpPr>
          <p:cNvPr name="TextBox 16" id="16"/>
          <p:cNvSpPr txBox="true"/>
          <p:nvPr/>
        </p:nvSpPr>
        <p:spPr>
          <a:xfrm rot="0">
            <a:off x="158400" y="2847439"/>
            <a:ext cx="3308400" cy="381571"/>
          </a:xfrm>
          <a:prstGeom prst="rect">
            <a:avLst/>
          </a:prstGeom>
        </p:spPr>
        <p:txBody>
          <a:bodyPr anchor="t" rtlCol="false" tIns="0" lIns="0" bIns="0" rIns="0">
            <a:spAutoFit/>
          </a:bodyPr>
          <a:lstStyle/>
          <a:p>
            <a:pPr algn="l">
              <a:lnSpc>
                <a:spcPts val="1390"/>
              </a:lnSpc>
            </a:pPr>
            <a:r>
              <a:rPr lang="en-US" sz="1350" b="true">
                <a:solidFill>
                  <a:srgbClr val="F58B29"/>
                </a:solidFill>
                <a:latin typeface="Libra Sans Bold"/>
                <a:ea typeface="Libra Sans Bold"/>
                <a:cs typeface="Libra Sans Bold"/>
                <a:sym typeface="Libra Sans Bold"/>
              </a:rPr>
              <a:t>What you need to know before your treatment</a:t>
            </a:r>
          </a:p>
        </p:txBody>
      </p:sp>
      <p:sp>
        <p:nvSpPr>
          <p:cNvPr name="TextBox 17" id="17"/>
          <p:cNvSpPr txBox="true"/>
          <p:nvPr/>
        </p:nvSpPr>
        <p:spPr>
          <a:xfrm rot="0">
            <a:off x="157039" y="3270438"/>
            <a:ext cx="3376800" cy="2524125"/>
          </a:xfrm>
          <a:prstGeom prst="rect">
            <a:avLst/>
          </a:prstGeom>
        </p:spPr>
        <p:txBody>
          <a:bodyPr anchor="t" rtlCol="false" tIns="0" lIns="0" bIns="0" rIns="0">
            <a:spAutoFit/>
          </a:bodyPr>
          <a:lstStyle/>
          <a:p>
            <a:pPr algn="l" marL="215899" indent="-107950" lvl="1">
              <a:lnSpc>
                <a:spcPts val="1499"/>
              </a:lnSpc>
              <a:buFont typeface="Arial"/>
              <a:buChar char="•"/>
            </a:pPr>
            <a:r>
              <a:rPr lang="en-US" sz="999">
                <a:solidFill>
                  <a:srgbClr val="F58B29"/>
                </a:solidFill>
                <a:latin typeface="Libra Sans"/>
                <a:ea typeface="Libra Sans"/>
                <a:cs typeface="Libra Sans"/>
                <a:sym typeface="Libra Sans"/>
              </a:rPr>
              <a:t>Tell your healthcare team about your past medical history and medications, especially anticoagulants (blood thinning medication). </a:t>
            </a:r>
          </a:p>
          <a:p>
            <a:pPr algn="l" marL="215899" indent="-107950" lvl="1">
              <a:lnSpc>
                <a:spcPts val="1499"/>
              </a:lnSpc>
              <a:buFont typeface="Arial"/>
              <a:buChar char="•"/>
            </a:pPr>
            <a:r>
              <a:rPr lang="en-US" sz="999">
                <a:solidFill>
                  <a:srgbClr val="F58B29"/>
                </a:solidFill>
                <a:latin typeface="Libra Sans"/>
                <a:ea typeface="Libra Sans"/>
                <a:cs typeface="Libra Sans"/>
                <a:sym typeface="Libra Sans"/>
              </a:rPr>
              <a:t>If you take diuretics, (medication to help you produce more urine), you should take them after your treatment.</a:t>
            </a:r>
          </a:p>
          <a:p>
            <a:pPr algn="l" marL="215899" indent="-107950" lvl="1">
              <a:lnSpc>
                <a:spcPts val="1499"/>
              </a:lnSpc>
              <a:buFont typeface="Arial"/>
              <a:buChar char="•"/>
            </a:pPr>
            <a:r>
              <a:rPr lang="en-US" sz="999">
                <a:solidFill>
                  <a:srgbClr val="F58B29"/>
                </a:solidFill>
                <a:latin typeface="Libra Sans"/>
                <a:ea typeface="Libra Sans"/>
                <a:cs typeface="Libra Sans"/>
                <a:sym typeface="Libra Sans"/>
              </a:rPr>
              <a:t>Do not drink fluids for 4 hours before your treatment, unless you need to take small sips of water with your regular medication. This will help you hold your urine and prevents diluting the chemotherapy in your bladder.</a:t>
            </a:r>
          </a:p>
          <a:p>
            <a:pPr algn="l" marL="215899" indent="-107950" lvl="1">
              <a:lnSpc>
                <a:spcPts val="1499"/>
              </a:lnSpc>
              <a:buFont typeface="Arial"/>
              <a:buChar char="•"/>
            </a:pPr>
            <a:r>
              <a:rPr lang="en-US" sz="999">
                <a:solidFill>
                  <a:srgbClr val="F58B29"/>
                </a:solidFill>
                <a:latin typeface="Libra Sans"/>
                <a:ea typeface="Libra Sans"/>
                <a:cs typeface="Libra Sans"/>
                <a:sym typeface="Libra Sans"/>
              </a:rPr>
              <a:t>To check for signs of infection, you will be asked for a sample of urine before each treatment.</a:t>
            </a:r>
          </a:p>
          <a:p>
            <a:pPr algn="l" marL="215899" indent="-107950" lvl="1">
              <a:lnSpc>
                <a:spcPts val="1499"/>
              </a:lnSpc>
              <a:buFont typeface="Arial"/>
              <a:buChar char="•"/>
            </a:pPr>
            <a:r>
              <a:rPr lang="en-US" sz="999">
                <a:solidFill>
                  <a:srgbClr val="F58B29"/>
                </a:solidFill>
                <a:latin typeface="Libra Sans"/>
                <a:ea typeface="Libra Sans"/>
                <a:cs typeface="Libra Sans"/>
                <a:sym typeface="Libra Sans"/>
              </a:rPr>
              <a:t>Your genital area will be cleaned and, while you are lying down, a catheter will be inserted into your bladder.  </a:t>
            </a:r>
          </a:p>
          <a:p>
            <a:pPr algn="l">
              <a:lnSpc>
                <a:spcPts val="1499"/>
              </a:lnSpc>
            </a:pPr>
          </a:p>
        </p:txBody>
      </p:sp>
      <p:sp>
        <p:nvSpPr>
          <p:cNvPr name="TextBox 18" id="18"/>
          <p:cNvSpPr txBox="true"/>
          <p:nvPr/>
        </p:nvSpPr>
        <p:spPr>
          <a:xfrm rot="0">
            <a:off x="158400" y="5641722"/>
            <a:ext cx="3374925" cy="698500"/>
          </a:xfrm>
          <a:prstGeom prst="rect">
            <a:avLst/>
          </a:prstGeom>
        </p:spPr>
        <p:txBody>
          <a:bodyPr anchor="t" rtlCol="false" tIns="0" lIns="0" bIns="0" rIns="0">
            <a:spAutoFit/>
          </a:bodyPr>
          <a:lstStyle/>
          <a:p>
            <a:pPr algn="l" marL="215899" indent="-107950" lvl="1">
              <a:lnSpc>
                <a:spcPts val="1399"/>
              </a:lnSpc>
              <a:buFont typeface="Arial"/>
              <a:buChar char="•"/>
            </a:pPr>
            <a:r>
              <a:rPr lang="en-US" sz="999">
                <a:solidFill>
                  <a:srgbClr val="F58B29"/>
                </a:solidFill>
                <a:latin typeface="Libra Sans"/>
                <a:ea typeface="Libra Sans"/>
                <a:cs typeface="Libra Sans"/>
                <a:sym typeface="Libra Sans"/>
              </a:rPr>
              <a:t>The</a:t>
            </a:r>
            <a:r>
              <a:rPr lang="en-US" b="true" sz="999">
                <a:solidFill>
                  <a:srgbClr val="F58B29"/>
                </a:solidFill>
                <a:latin typeface="Libra Sans Bold"/>
                <a:ea typeface="Libra Sans Bold"/>
                <a:cs typeface="Libra Sans Bold"/>
                <a:sym typeface="Libra Sans Bold"/>
              </a:rPr>
              <a:t> chemotherapy </a:t>
            </a:r>
            <a:r>
              <a:rPr lang="en-US" sz="999">
                <a:solidFill>
                  <a:srgbClr val="F58B29"/>
                </a:solidFill>
                <a:latin typeface="Libra Sans"/>
                <a:ea typeface="Libra Sans"/>
                <a:cs typeface="Libra Sans"/>
                <a:sym typeface="Libra Sans"/>
              </a:rPr>
              <a:t>is put into your bladder through the catheter (</a:t>
            </a:r>
            <a:r>
              <a:rPr lang="en-US" b="true" sz="999">
                <a:solidFill>
                  <a:srgbClr val="F58B29"/>
                </a:solidFill>
                <a:latin typeface="Libra Sans Bold"/>
                <a:ea typeface="Libra Sans Bold"/>
                <a:cs typeface="Libra Sans Bold"/>
                <a:sym typeface="Libra Sans Bold"/>
              </a:rPr>
              <a:t>max of 50 mls of fluid</a:t>
            </a:r>
            <a:r>
              <a:rPr lang="en-US" sz="999">
                <a:solidFill>
                  <a:srgbClr val="F58B29"/>
                </a:solidFill>
                <a:latin typeface="Libra Sans"/>
                <a:ea typeface="Libra Sans"/>
                <a:cs typeface="Libra Sans"/>
                <a:sym typeface="Libra Sans"/>
              </a:rPr>
              <a:t>).</a:t>
            </a:r>
          </a:p>
          <a:p>
            <a:pPr algn="l" marL="215899" indent="-107950" lvl="1">
              <a:lnSpc>
                <a:spcPts val="1399"/>
              </a:lnSpc>
              <a:buFont typeface="Arial"/>
              <a:buChar char="•"/>
            </a:pPr>
            <a:r>
              <a:rPr lang="en-US" sz="999">
                <a:solidFill>
                  <a:srgbClr val="F58B29"/>
                </a:solidFill>
                <a:latin typeface="Libra Sans"/>
                <a:ea typeface="Libra Sans"/>
                <a:cs typeface="Libra Sans"/>
                <a:sym typeface="Libra Sans"/>
              </a:rPr>
              <a:t>The catheter is removed.</a:t>
            </a:r>
          </a:p>
          <a:p>
            <a:pPr algn="l">
              <a:lnSpc>
                <a:spcPts val="1399"/>
              </a:lnSpc>
            </a:pPr>
          </a:p>
        </p:txBody>
      </p:sp>
      <p:sp>
        <p:nvSpPr>
          <p:cNvPr name="TextBox 19" id="19"/>
          <p:cNvSpPr txBox="true"/>
          <p:nvPr/>
        </p:nvSpPr>
        <p:spPr>
          <a:xfrm rot="0">
            <a:off x="157039" y="95681"/>
            <a:ext cx="3307999" cy="381571"/>
          </a:xfrm>
          <a:prstGeom prst="rect">
            <a:avLst/>
          </a:prstGeom>
        </p:spPr>
        <p:txBody>
          <a:bodyPr anchor="t" rtlCol="false" tIns="0" lIns="0" bIns="0" rIns="0">
            <a:spAutoFit/>
          </a:bodyPr>
          <a:lstStyle/>
          <a:p>
            <a:pPr algn="l">
              <a:lnSpc>
                <a:spcPts val="1390"/>
              </a:lnSpc>
            </a:pPr>
            <a:r>
              <a:rPr lang="en-US" sz="1350" b="true">
                <a:solidFill>
                  <a:srgbClr val="F58B29"/>
                </a:solidFill>
                <a:latin typeface="Libra Sans Bold"/>
                <a:ea typeface="Libra Sans Bold"/>
                <a:cs typeface="Libra Sans Bold"/>
                <a:sym typeface="Libra Sans Bold"/>
              </a:rPr>
              <a:t>What you need to know about your Chemotherapy treatment</a:t>
            </a:r>
          </a:p>
        </p:txBody>
      </p:sp>
      <p:sp>
        <p:nvSpPr>
          <p:cNvPr name="TextBox 20" id="20"/>
          <p:cNvSpPr txBox="true"/>
          <p:nvPr/>
        </p:nvSpPr>
        <p:spPr>
          <a:xfrm rot="0">
            <a:off x="3717000" y="2944891"/>
            <a:ext cx="3355200" cy="4578350"/>
          </a:xfrm>
          <a:prstGeom prst="rect">
            <a:avLst/>
          </a:prstGeom>
        </p:spPr>
        <p:txBody>
          <a:bodyPr anchor="t" rtlCol="false" tIns="0" lIns="0" bIns="0" rIns="0">
            <a:spAutoFit/>
          </a:bodyPr>
          <a:lstStyle/>
          <a:p>
            <a:pPr algn="l" marL="215899" indent="-107950" lvl="1">
              <a:lnSpc>
                <a:spcPts val="1999"/>
              </a:lnSpc>
              <a:buFont typeface="Arial"/>
              <a:buChar char="•"/>
            </a:pPr>
            <a:r>
              <a:rPr lang="en-US" b="true" sz="999">
                <a:solidFill>
                  <a:srgbClr val="FFFFFF"/>
                </a:solidFill>
                <a:latin typeface="Libra Sans Bold"/>
                <a:ea typeface="Libra Sans Bold"/>
                <a:cs typeface="Libra Sans Bold"/>
                <a:sym typeface="Libra Sans Bold"/>
              </a:rPr>
              <a:t>After 1 hour, you must pass urine to empty your bladder.</a:t>
            </a:r>
          </a:p>
          <a:p>
            <a:pPr algn="l" marL="215899" indent="-107950" lvl="1">
              <a:lnSpc>
                <a:spcPts val="1999"/>
              </a:lnSpc>
              <a:buFont typeface="Arial"/>
              <a:buChar char="•"/>
            </a:pPr>
            <a:r>
              <a:rPr lang="en-US" b="true" sz="999">
                <a:solidFill>
                  <a:srgbClr val="FFFFFF"/>
                </a:solidFill>
                <a:latin typeface="Libra Sans Bold"/>
                <a:ea typeface="Libra Sans Bold"/>
                <a:cs typeface="Libra Sans Bold"/>
                <a:sym typeface="Libra Sans Bold"/>
              </a:rPr>
              <a:t>For up to 6 hours after the treatment you should pass urine while sitting on the toilet  to minimise the risk of splashing urine which may contain chemotherapy.</a:t>
            </a:r>
          </a:p>
          <a:p>
            <a:pPr algn="l" marL="215899" indent="-107950" lvl="1">
              <a:lnSpc>
                <a:spcPts val="1999"/>
              </a:lnSpc>
              <a:buFont typeface="Arial"/>
              <a:buChar char="•"/>
            </a:pPr>
            <a:r>
              <a:rPr lang="en-US" b="true" sz="999">
                <a:solidFill>
                  <a:srgbClr val="FFFFFF"/>
                </a:solidFill>
                <a:latin typeface="Libra Sans Bold"/>
                <a:ea typeface="Libra Sans Bold"/>
                <a:cs typeface="Libra Sans Bold"/>
                <a:sym typeface="Libra Sans Bold"/>
              </a:rPr>
              <a:t>Flush the toilet twice with the lid closed.</a:t>
            </a:r>
          </a:p>
          <a:p>
            <a:pPr algn="l" marL="215899" indent="-107950" lvl="1">
              <a:lnSpc>
                <a:spcPts val="1999"/>
              </a:lnSpc>
              <a:buFont typeface="Arial"/>
              <a:buChar char="•"/>
            </a:pPr>
            <a:r>
              <a:rPr lang="en-US" b="true" sz="999">
                <a:solidFill>
                  <a:srgbClr val="FFFFFF"/>
                </a:solidFill>
                <a:latin typeface="Libra Sans Bold"/>
                <a:ea typeface="Libra Sans Bold"/>
                <a:cs typeface="Libra Sans Bold"/>
                <a:sym typeface="Libra Sans Bold"/>
              </a:rPr>
              <a:t>Clean any skin that comes in contact with urine and wash your hands with soap and water after using the toilet.</a:t>
            </a:r>
          </a:p>
          <a:p>
            <a:pPr algn="l" marL="215899" indent="-107950" lvl="1">
              <a:lnSpc>
                <a:spcPts val="1999"/>
              </a:lnSpc>
              <a:buFont typeface="Arial"/>
              <a:buChar char="•"/>
            </a:pPr>
            <a:r>
              <a:rPr lang="en-US" b="true" sz="999">
                <a:solidFill>
                  <a:srgbClr val="FFFFFF"/>
                </a:solidFill>
                <a:latin typeface="Libra Sans Bold"/>
                <a:ea typeface="Libra Sans Bold"/>
                <a:cs typeface="Libra Sans Bold"/>
                <a:sym typeface="Libra Sans Bold"/>
              </a:rPr>
              <a:t>It is important to drink plenty of fluids for 48 hours after treatment. This helps to reduce the risk of side effects.</a:t>
            </a:r>
          </a:p>
          <a:p>
            <a:pPr algn="l" marL="215899" indent="-107950" lvl="1">
              <a:lnSpc>
                <a:spcPts val="1999"/>
              </a:lnSpc>
              <a:buFont typeface="Arial"/>
              <a:buChar char="•"/>
            </a:pPr>
            <a:r>
              <a:rPr lang="en-US" b="true" sz="999">
                <a:solidFill>
                  <a:srgbClr val="FFFFFF"/>
                </a:solidFill>
                <a:latin typeface="Libra Sans Bold"/>
                <a:ea typeface="Libra Sans Bold"/>
                <a:cs typeface="Libra Sans Bold"/>
                <a:sym typeface="Libra Sans Bold"/>
              </a:rPr>
              <a:t>Your healthcare team will discuss the necessary protective contraception you and your partner will need to use for the duration of your treatment course, and for one week after treatment finishes. </a:t>
            </a:r>
          </a:p>
          <a:p>
            <a:pPr algn="l">
              <a:lnSpc>
                <a:spcPts val="1799"/>
              </a:lnSpc>
            </a:pPr>
          </a:p>
        </p:txBody>
      </p:sp>
      <p:sp>
        <p:nvSpPr>
          <p:cNvPr name="TextBox 21" id="21"/>
          <p:cNvSpPr txBox="true"/>
          <p:nvPr/>
        </p:nvSpPr>
        <p:spPr>
          <a:xfrm rot="0">
            <a:off x="3943183" y="2353125"/>
            <a:ext cx="2880000" cy="381571"/>
          </a:xfrm>
          <a:prstGeom prst="rect">
            <a:avLst/>
          </a:prstGeom>
        </p:spPr>
        <p:txBody>
          <a:bodyPr anchor="t" rtlCol="false" tIns="0" lIns="0" bIns="0" rIns="0">
            <a:spAutoFit/>
          </a:bodyPr>
          <a:lstStyle/>
          <a:p>
            <a:pPr algn="l">
              <a:lnSpc>
                <a:spcPts val="1390"/>
              </a:lnSpc>
            </a:pPr>
            <a:r>
              <a:rPr lang="en-US" sz="1350" b="true">
                <a:solidFill>
                  <a:srgbClr val="FFFFFF"/>
                </a:solidFill>
                <a:latin typeface="Libra Sans Bold"/>
                <a:ea typeface="Libra Sans Bold"/>
                <a:cs typeface="Libra Sans Bold"/>
                <a:sym typeface="Libra Sans Bold"/>
              </a:rPr>
              <a:t>What you need to know after your treatment </a:t>
            </a:r>
          </a:p>
        </p:txBody>
      </p:sp>
      <p:sp>
        <p:nvSpPr>
          <p:cNvPr name="TextBox 22" id="22"/>
          <p:cNvSpPr txBox="true"/>
          <p:nvPr/>
        </p:nvSpPr>
        <p:spPr>
          <a:xfrm rot="0">
            <a:off x="7270822" y="391386"/>
            <a:ext cx="3156003" cy="2790825"/>
          </a:xfrm>
          <a:prstGeom prst="rect">
            <a:avLst/>
          </a:prstGeom>
        </p:spPr>
        <p:txBody>
          <a:bodyPr anchor="t" rtlCol="false" tIns="0" lIns="0" bIns="0" rIns="0">
            <a:spAutoFit/>
          </a:bodyPr>
          <a:lstStyle/>
          <a:p>
            <a:pPr algn="l">
              <a:lnSpc>
                <a:spcPts val="1499"/>
              </a:lnSpc>
            </a:pPr>
            <a:r>
              <a:rPr lang="en-US" sz="999" b="true">
                <a:solidFill>
                  <a:srgbClr val="F58B29"/>
                </a:solidFill>
                <a:latin typeface="Libra Sans Bold"/>
                <a:ea typeface="Libra Sans Bold"/>
                <a:cs typeface="Libra Sans Bold"/>
                <a:sym typeface="Libra Sans Bold"/>
              </a:rPr>
              <a:t>Your healthcare team will advise you how to manage side effects. These may include:</a:t>
            </a:r>
          </a:p>
          <a:p>
            <a:pPr algn="l" marL="215899" indent="-107950" lvl="1">
              <a:lnSpc>
                <a:spcPts val="1999"/>
              </a:lnSpc>
              <a:buFont typeface="Arial"/>
              <a:buChar char="•"/>
            </a:pPr>
            <a:r>
              <a:rPr lang="en-US" b="true" sz="999">
                <a:solidFill>
                  <a:srgbClr val="F58B29"/>
                </a:solidFill>
                <a:latin typeface="Libra Sans Bold"/>
                <a:ea typeface="Libra Sans Bold"/>
                <a:cs typeface="Libra Sans Bold"/>
                <a:sym typeface="Libra Sans Bold"/>
              </a:rPr>
              <a:t>Pain when passing urine</a:t>
            </a:r>
          </a:p>
          <a:p>
            <a:pPr algn="l" marL="215899" indent="-107950" lvl="1">
              <a:lnSpc>
                <a:spcPts val="1999"/>
              </a:lnSpc>
              <a:buFont typeface="Arial"/>
              <a:buChar char="•"/>
            </a:pPr>
            <a:r>
              <a:rPr lang="en-US" b="true" sz="999">
                <a:solidFill>
                  <a:srgbClr val="F58B29"/>
                </a:solidFill>
                <a:latin typeface="Libra Sans Bold"/>
                <a:ea typeface="Libra Sans Bold"/>
                <a:cs typeface="Libra Sans Bold"/>
                <a:sym typeface="Libra Sans Bold"/>
              </a:rPr>
              <a:t>A strong urge to pass urine </a:t>
            </a:r>
          </a:p>
          <a:p>
            <a:pPr algn="l" marL="215899" indent="-107950" lvl="1">
              <a:lnSpc>
                <a:spcPts val="1999"/>
              </a:lnSpc>
              <a:buFont typeface="Arial"/>
              <a:buChar char="•"/>
            </a:pPr>
            <a:r>
              <a:rPr lang="en-US" b="true" sz="999">
                <a:solidFill>
                  <a:srgbClr val="F58B29"/>
                </a:solidFill>
                <a:latin typeface="Libra Sans Bold"/>
                <a:ea typeface="Libra Sans Bold"/>
                <a:cs typeface="Libra Sans Bold"/>
                <a:sym typeface="Libra Sans Bold"/>
              </a:rPr>
              <a:t>Passing</a:t>
            </a:r>
            <a:r>
              <a:rPr lang="en-US" b="true" sz="999">
                <a:solidFill>
                  <a:srgbClr val="F58B29"/>
                </a:solidFill>
                <a:latin typeface="Libra Sans Bold"/>
                <a:ea typeface="Libra Sans Bold"/>
                <a:cs typeface="Libra Sans Bold"/>
                <a:sym typeface="Libra Sans Bold"/>
              </a:rPr>
              <a:t> urine more often</a:t>
            </a:r>
          </a:p>
          <a:p>
            <a:pPr algn="l" marL="215899" indent="-107950" lvl="1">
              <a:lnSpc>
                <a:spcPts val="1999"/>
              </a:lnSpc>
              <a:buFont typeface="Arial"/>
              <a:buChar char="•"/>
            </a:pPr>
            <a:r>
              <a:rPr lang="en-US" b="true" sz="999">
                <a:solidFill>
                  <a:srgbClr val="F58B29"/>
                </a:solidFill>
                <a:latin typeface="Libra Sans Bold"/>
                <a:ea typeface="Libra Sans Bold"/>
                <a:cs typeface="Libra Sans Bold"/>
                <a:sym typeface="Libra Sans Bold"/>
              </a:rPr>
              <a:t>Blood in urine after treatment</a:t>
            </a:r>
          </a:p>
          <a:p>
            <a:pPr algn="l" marL="215899" indent="-107950" lvl="1">
              <a:lnSpc>
                <a:spcPts val="1999"/>
              </a:lnSpc>
              <a:buFont typeface="Arial"/>
              <a:buChar char="•"/>
            </a:pPr>
            <a:r>
              <a:rPr lang="en-US" b="true" sz="999">
                <a:solidFill>
                  <a:srgbClr val="F58B29"/>
                </a:solidFill>
                <a:latin typeface="Libra Sans Bold"/>
                <a:ea typeface="Libra Sans Bold"/>
                <a:cs typeface="Libra Sans Bold"/>
                <a:sym typeface="Libra Sans Bold"/>
              </a:rPr>
              <a:t>Flu-like symptoms, such as feeling tired and having a fever</a:t>
            </a:r>
          </a:p>
          <a:p>
            <a:pPr algn="l" marL="215899" indent="-107950" lvl="1">
              <a:lnSpc>
                <a:spcPts val="1999"/>
              </a:lnSpc>
              <a:buFont typeface="Arial"/>
              <a:buChar char="•"/>
            </a:pPr>
            <a:r>
              <a:rPr lang="en-US" b="true" sz="999">
                <a:solidFill>
                  <a:srgbClr val="F58B29"/>
                </a:solidFill>
                <a:latin typeface="Libra Sans Bold"/>
                <a:ea typeface="Libra Sans Bold"/>
                <a:cs typeface="Libra Sans Bold"/>
                <a:sym typeface="Libra Sans Bold"/>
              </a:rPr>
              <a:t>Possible skin rash and redness or swelling of the palms of hands and soles of feet</a:t>
            </a:r>
          </a:p>
          <a:p>
            <a:pPr algn="l">
              <a:lnSpc>
                <a:spcPts val="1499"/>
              </a:lnSpc>
            </a:pPr>
          </a:p>
          <a:p>
            <a:pPr algn="l">
              <a:lnSpc>
                <a:spcPts val="1499"/>
              </a:lnSpc>
            </a:pPr>
          </a:p>
        </p:txBody>
      </p:sp>
      <p:sp>
        <p:nvSpPr>
          <p:cNvPr name="TextBox 23" id="23"/>
          <p:cNvSpPr txBox="true"/>
          <p:nvPr/>
        </p:nvSpPr>
        <p:spPr>
          <a:xfrm rot="0">
            <a:off x="121039" y="1795783"/>
            <a:ext cx="3527561" cy="1077595"/>
          </a:xfrm>
          <a:prstGeom prst="rect">
            <a:avLst/>
          </a:prstGeom>
        </p:spPr>
        <p:txBody>
          <a:bodyPr anchor="t" rtlCol="false" tIns="0" lIns="0" bIns="0" rIns="0">
            <a:spAutoFit/>
          </a:bodyPr>
          <a:lstStyle/>
          <a:p>
            <a:pPr algn="l" marL="215899" indent="-107950" lvl="1">
              <a:lnSpc>
                <a:spcPts val="1499"/>
              </a:lnSpc>
              <a:buFont typeface="Arial"/>
              <a:buChar char="•"/>
            </a:pPr>
            <a:r>
              <a:rPr lang="en-US" sz="999">
                <a:solidFill>
                  <a:srgbClr val="F58B29"/>
                </a:solidFill>
                <a:latin typeface="Libra Sans"/>
                <a:ea typeface="Libra Sans"/>
                <a:cs typeface="Libra Sans"/>
                <a:sym typeface="Libra Sans"/>
              </a:rPr>
              <a:t>The treatment you will receive is called </a:t>
            </a:r>
            <a:r>
              <a:rPr lang="en-US" b="true" sz="999">
                <a:solidFill>
                  <a:srgbClr val="F58B29"/>
                </a:solidFill>
                <a:latin typeface="Libra Sans Bold"/>
                <a:ea typeface="Libra Sans Bold"/>
                <a:cs typeface="Libra Sans Bold"/>
                <a:sym typeface="Libra Sans Bold"/>
              </a:rPr>
              <a:t>chemotherapy, </a:t>
            </a:r>
            <a:r>
              <a:rPr lang="en-US" sz="999">
                <a:solidFill>
                  <a:srgbClr val="F58B29"/>
                </a:solidFill>
                <a:latin typeface="Libra Sans"/>
                <a:ea typeface="Libra Sans"/>
                <a:cs typeface="Libra Sans"/>
                <a:sym typeface="Libra Sans"/>
              </a:rPr>
              <a:t> which aims to destroy any remaining cancer cells in your bladder.</a:t>
            </a:r>
          </a:p>
          <a:p>
            <a:pPr algn="l" marL="215899" indent="-107950" lvl="1">
              <a:lnSpc>
                <a:spcPts val="1499"/>
              </a:lnSpc>
              <a:spcBef>
                <a:spcPct val="0"/>
              </a:spcBef>
              <a:buFont typeface="Arial"/>
              <a:buChar char="•"/>
            </a:pPr>
            <a:r>
              <a:rPr lang="en-US" b="true" sz="999">
                <a:solidFill>
                  <a:srgbClr val="F58B29"/>
                </a:solidFill>
                <a:latin typeface="Libra Sans Bold"/>
                <a:ea typeface="Libra Sans Bold"/>
                <a:cs typeface="Libra Sans Bold"/>
                <a:sym typeface="Libra Sans Bold"/>
              </a:rPr>
              <a:t>You may require more treatment which your healthcare team will discuss with you.</a:t>
            </a:r>
          </a:p>
          <a:p>
            <a:pPr algn="l">
              <a:lnSpc>
                <a:spcPts val="1029"/>
              </a:lnSpc>
              <a:spcBef>
                <a:spcPct val="0"/>
              </a:spcBef>
            </a:pPr>
          </a:p>
        </p:txBody>
      </p:sp>
      <p:sp>
        <p:nvSpPr>
          <p:cNvPr name="TextBox 24" id="24"/>
          <p:cNvSpPr txBox="true"/>
          <p:nvPr/>
        </p:nvSpPr>
        <p:spPr>
          <a:xfrm rot="0">
            <a:off x="7264359" y="3105016"/>
            <a:ext cx="3314462" cy="174244"/>
          </a:xfrm>
          <a:prstGeom prst="rect">
            <a:avLst/>
          </a:prstGeom>
        </p:spPr>
        <p:txBody>
          <a:bodyPr anchor="t" rtlCol="false" tIns="0" lIns="0" bIns="0" rIns="0">
            <a:spAutoFit/>
          </a:bodyPr>
          <a:lstStyle/>
          <a:p>
            <a:pPr algn="ctr">
              <a:lnSpc>
                <a:spcPts val="1133"/>
              </a:lnSpc>
              <a:spcBef>
                <a:spcPct val="0"/>
              </a:spcBef>
            </a:pPr>
            <a:r>
              <a:rPr lang="en-US" b="true" sz="1100">
                <a:solidFill>
                  <a:srgbClr val="F58B29"/>
                </a:solidFill>
                <a:latin typeface="Libra Sans Bold"/>
                <a:ea typeface="Libra Sans Bold"/>
                <a:cs typeface="Libra Sans Bold"/>
                <a:sym typeface="Libra Sans Bold"/>
              </a:rPr>
              <a:t>* These symptoms should improve after 48 hours </a:t>
            </a:r>
          </a:p>
        </p:txBody>
      </p:sp>
      <p:sp>
        <p:nvSpPr>
          <p:cNvPr name="AutoShape 25" id="25"/>
          <p:cNvSpPr/>
          <p:nvPr/>
        </p:nvSpPr>
        <p:spPr>
          <a:xfrm flipV="true">
            <a:off x="8731810" y="3566516"/>
            <a:ext cx="0" cy="605274"/>
          </a:xfrm>
          <a:prstGeom prst="line">
            <a:avLst/>
          </a:prstGeom>
          <a:ln cap="rnd" w="19050">
            <a:solidFill>
              <a:srgbClr val="F58B29"/>
            </a:solidFill>
            <a:prstDash val="sysDot"/>
            <a:headEnd type="oval" len="lg" w="lg"/>
            <a:tailEnd type="oval" len="lg" w="lg"/>
          </a:ln>
        </p:spPr>
      </p:sp>
      <p:sp>
        <p:nvSpPr>
          <p:cNvPr name="TextBox 26" id="26"/>
          <p:cNvSpPr txBox="true"/>
          <p:nvPr/>
        </p:nvSpPr>
        <p:spPr>
          <a:xfrm rot="0">
            <a:off x="158400" y="1430213"/>
            <a:ext cx="3492000" cy="371475"/>
          </a:xfrm>
          <a:prstGeom prst="rect">
            <a:avLst/>
          </a:prstGeom>
        </p:spPr>
        <p:txBody>
          <a:bodyPr anchor="t" rtlCol="false" tIns="0" lIns="0" bIns="0" rIns="0">
            <a:spAutoFit/>
          </a:bodyPr>
          <a:lstStyle/>
          <a:p>
            <a:pPr algn="l">
              <a:lnSpc>
                <a:spcPts val="1499"/>
              </a:lnSpc>
            </a:pPr>
            <a:r>
              <a:rPr lang="en-US" b="true" sz="999">
                <a:solidFill>
                  <a:srgbClr val="F58B29"/>
                </a:solidFill>
                <a:latin typeface="Libra Sans Bold"/>
                <a:ea typeface="Libra Sans Bold"/>
                <a:cs typeface="Libra Sans Bold"/>
                <a:sym typeface="Libra Sans Bold"/>
              </a:rPr>
              <a:t>This is a chemotherapy treatment. You will attend one day a week for six weeks for this treatment. </a:t>
            </a:r>
          </a:p>
        </p:txBody>
      </p:sp>
      <p:sp>
        <p:nvSpPr>
          <p:cNvPr name="TextBox 27" id="27"/>
          <p:cNvSpPr txBox="true"/>
          <p:nvPr/>
        </p:nvSpPr>
        <p:spPr>
          <a:xfrm rot="0">
            <a:off x="4173315" y="7196843"/>
            <a:ext cx="508397" cy="145415"/>
          </a:xfrm>
          <a:prstGeom prst="rect">
            <a:avLst/>
          </a:prstGeom>
        </p:spPr>
        <p:txBody>
          <a:bodyPr anchor="t" rtlCol="false" tIns="0" lIns="0" bIns="0" rIns="0">
            <a:spAutoFit/>
          </a:bodyPr>
          <a:lstStyle/>
          <a:p>
            <a:pPr algn="ctr">
              <a:lnSpc>
                <a:spcPts val="1029"/>
              </a:lnSpc>
              <a:spcBef>
                <a:spcPct val="0"/>
              </a:spcBef>
            </a:pPr>
            <a:r>
              <a:rPr lang="en-US" b="true" sz="999">
                <a:solidFill>
                  <a:srgbClr val="F58B29"/>
                </a:solidFill>
                <a:latin typeface="Libra Sans Bold"/>
                <a:ea typeface="Libra Sans Bold"/>
                <a:cs typeface="Libra Sans Bold"/>
                <a:sym typeface="Libra Sans Bold"/>
              </a:rPr>
              <a:t>Image 1 </a:t>
            </a:r>
          </a:p>
        </p:txBody>
      </p:sp>
      <p:sp>
        <p:nvSpPr>
          <p:cNvPr name="TextBox 28" id="28"/>
          <p:cNvSpPr txBox="true"/>
          <p:nvPr/>
        </p:nvSpPr>
        <p:spPr>
          <a:xfrm rot="0">
            <a:off x="158400" y="6204138"/>
            <a:ext cx="3374925" cy="278765"/>
          </a:xfrm>
          <a:prstGeom prst="rect">
            <a:avLst/>
          </a:prstGeom>
        </p:spPr>
        <p:txBody>
          <a:bodyPr anchor="t" rtlCol="false" tIns="0" lIns="0" bIns="0" rIns="0">
            <a:spAutoFit/>
          </a:bodyPr>
          <a:lstStyle/>
          <a:p>
            <a:pPr algn="l" marL="215899" indent="-107950" lvl="1">
              <a:lnSpc>
                <a:spcPts val="1029"/>
              </a:lnSpc>
              <a:buFont typeface="Arial"/>
              <a:buChar char="•"/>
            </a:pPr>
            <a:r>
              <a:rPr lang="en-US" b="true" sz="999">
                <a:solidFill>
                  <a:srgbClr val="F58B29"/>
                </a:solidFill>
                <a:latin typeface="Libra Sans Bold"/>
                <a:ea typeface="Libra Sans Bold"/>
                <a:cs typeface="Libra Sans Bold"/>
                <a:sym typeface="Libra Sans Bold"/>
              </a:rPr>
              <a:t>The chemotherapy should remain in your bladder for up to 1 hour.</a:t>
            </a:r>
          </a:p>
        </p:txBody>
      </p:sp>
      <p:sp>
        <p:nvSpPr>
          <p:cNvPr name="TextBox 29" id="29"/>
          <p:cNvSpPr txBox="true"/>
          <p:nvPr/>
        </p:nvSpPr>
        <p:spPr>
          <a:xfrm rot="0">
            <a:off x="1136444" y="6882953"/>
            <a:ext cx="458595" cy="141664"/>
          </a:xfrm>
          <a:prstGeom prst="rect">
            <a:avLst/>
          </a:prstGeom>
        </p:spPr>
        <p:txBody>
          <a:bodyPr anchor="t" rtlCol="false" tIns="0" lIns="0" bIns="0" rIns="0">
            <a:spAutoFit/>
          </a:bodyPr>
          <a:lstStyle/>
          <a:p>
            <a:pPr algn="ctr">
              <a:lnSpc>
                <a:spcPts val="916"/>
              </a:lnSpc>
              <a:spcBef>
                <a:spcPct val="0"/>
              </a:spcBef>
            </a:pPr>
            <a:r>
              <a:rPr lang="en-US" b="true" sz="889">
                <a:solidFill>
                  <a:srgbClr val="F58B29"/>
                </a:solidFill>
                <a:latin typeface="Libra Sans Bold"/>
                <a:ea typeface="Libra Sans Bold"/>
                <a:cs typeface="Libra Sans Bold"/>
                <a:sym typeface="Libra Sans Bold"/>
              </a:rPr>
              <a:t>Catheter</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DAGlX30u2NI</dc:identifier>
  <dcterms:modified xsi:type="dcterms:W3CDTF">2011-08-01T06:04:30Z</dcterms:modified>
  <cp:revision>1</cp:revision>
  <dc:title>BCG PIL</dc:title>
</cp:coreProperties>
</file>