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3200400" cy="1828800"/>
  <p:notesSz cx="6858000" cy="9144000"/>
  <p:embeddedFontLst>
    <p:embeddedFont>
      <p:font typeface="Canva Sans Bold" panose="020B060402020202020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279" d="100"/>
          <a:sy n="279" d="100"/>
        </p:scale>
        <p:origin x="1138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76266"/>
            <a:ext cx="1054290" cy="1552534"/>
            <a:chOff x="0" y="0"/>
            <a:chExt cx="1561911" cy="230005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70966" y="276266"/>
            <a:ext cx="1058468" cy="1552534"/>
            <a:chOff x="0" y="0"/>
            <a:chExt cx="1568100" cy="23000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7810" y="-11123"/>
            <a:ext cx="3200400" cy="493783"/>
            <a:chOff x="0" y="0"/>
            <a:chExt cx="4741333" cy="7315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</p:sp>
      <p:grpSp>
        <p:nvGrpSpPr>
          <p:cNvPr id="16" name="Group 16"/>
          <p:cNvGrpSpPr/>
          <p:nvPr/>
        </p:nvGrpSpPr>
        <p:grpSpPr>
          <a:xfrm>
            <a:off x="77512" y="567002"/>
            <a:ext cx="3014536" cy="1094220"/>
            <a:chOff x="0" y="0"/>
            <a:chExt cx="4465979" cy="16210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0" y="270558"/>
            <a:ext cx="3200400" cy="174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>
                <a:solidFill>
                  <a:srgbClr val="000000"/>
                </a:solidFill>
                <a:latin typeface="Canva Sans Bold"/>
              </a:rPr>
              <a:t>SOS Hotline for Cancer Patients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5762" y="609055"/>
            <a:ext cx="2722355" cy="166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60"/>
              </a:lnSpc>
            </a:pPr>
            <a:r>
              <a:rPr lang="en-US" sz="900" b="1" dirty="0">
                <a:solidFill>
                  <a:srgbClr val="000000"/>
                </a:solidFill>
              </a:rPr>
              <a:t>Contact Name</a:t>
            </a:r>
            <a:r>
              <a:rPr lang="en-US" sz="900" b="1" dirty="0" smtClean="0">
                <a:solidFill>
                  <a:srgbClr val="000000"/>
                </a:solidFill>
              </a:rPr>
              <a:t>: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165762" y="762000"/>
            <a:ext cx="2722355" cy="7053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080"/>
              </a:lnSpc>
            </a:pPr>
            <a:r>
              <a:rPr lang="en-US" sz="900" dirty="0" smtClean="0">
                <a:solidFill>
                  <a:srgbClr val="000000"/>
                </a:solidFill>
              </a:rPr>
              <a:t>Mon-Fri 8am-4pm </a:t>
            </a:r>
            <a:r>
              <a:rPr lang="en-US" sz="900" dirty="0">
                <a:solidFill>
                  <a:srgbClr val="000000"/>
                </a:solidFill>
              </a:rPr>
              <a:t>call</a:t>
            </a:r>
            <a:r>
              <a:rPr lang="en-US" sz="900" dirty="0" smtClean="0">
                <a:solidFill>
                  <a:srgbClr val="000000"/>
                </a:solidFill>
              </a:rPr>
              <a:t>:</a:t>
            </a:r>
            <a:endParaRPr lang="en-IE" sz="900" dirty="0" smtClean="0"/>
          </a:p>
          <a:p>
            <a:pPr>
              <a:lnSpc>
                <a:spcPts val="108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	      </a:t>
            </a:r>
            <a:endParaRPr lang="en-IE" sz="1000" dirty="0">
              <a:solidFill>
                <a:srgbClr val="000000"/>
              </a:solidFill>
            </a:endParaRPr>
          </a:p>
          <a:p>
            <a:pPr>
              <a:lnSpc>
                <a:spcPts val="108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       </a:t>
            </a:r>
          </a:p>
          <a:p>
            <a:pPr>
              <a:lnSpc>
                <a:spcPts val="1080"/>
              </a:lnSpc>
            </a:pPr>
            <a:r>
              <a:rPr lang="en-US" sz="900" dirty="0" smtClean="0">
                <a:solidFill>
                  <a:srgbClr val="000000"/>
                </a:solidFill>
              </a:rPr>
              <a:t>         </a:t>
            </a: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ts val="1080"/>
              </a:lnSpc>
            </a:pPr>
            <a:endParaRPr lang="en-US" sz="9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65762" y="1035943"/>
            <a:ext cx="2941706" cy="564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0"/>
              </a:lnSpc>
            </a:pPr>
            <a:r>
              <a:rPr lang="en-US" sz="900" dirty="0" smtClean="0">
                <a:solidFill>
                  <a:srgbClr val="000000"/>
                </a:solidFill>
              </a:rPr>
              <a:t>		       </a:t>
            </a:r>
            <a:endParaRPr lang="en-US" sz="900" dirty="0" smtClean="0">
              <a:solidFill>
                <a:srgbClr val="000000"/>
              </a:solidFill>
            </a:endParaRPr>
          </a:p>
          <a:p>
            <a:pPr>
              <a:lnSpc>
                <a:spcPts val="1080"/>
              </a:lnSpc>
            </a:pPr>
            <a:r>
              <a:rPr lang="en-US" sz="900" dirty="0" smtClean="0">
                <a:solidFill>
                  <a:srgbClr val="000000"/>
                </a:solidFill>
              </a:rPr>
              <a:t>After 4pm/weekends/bank holidays </a:t>
            </a:r>
            <a:r>
              <a:rPr lang="en-US" sz="900" dirty="0" smtClean="0">
                <a:solidFill>
                  <a:srgbClr val="000000"/>
                </a:solidFill>
              </a:rPr>
              <a:t>call</a:t>
            </a:r>
            <a:r>
              <a:rPr lang="en-US" sz="900" dirty="0" smtClean="0">
                <a:solidFill>
                  <a:srgbClr val="000000"/>
                </a:solidFill>
              </a:rPr>
              <a:t>:</a:t>
            </a:r>
            <a:endParaRPr lang="en-US" sz="1100" dirty="0" smtClean="0">
              <a:solidFill>
                <a:srgbClr val="000000"/>
              </a:solidFill>
            </a:endParaRPr>
          </a:p>
          <a:p>
            <a:pPr>
              <a:lnSpc>
                <a:spcPts val="1080"/>
              </a:lnSpc>
            </a:pPr>
            <a:r>
              <a:rPr lang="en-US" sz="900" dirty="0" smtClean="0">
                <a:solidFill>
                  <a:srgbClr val="000000"/>
                </a:solidFill>
              </a:rPr>
              <a:t>                                          </a:t>
            </a:r>
            <a:r>
              <a:rPr lang="en-IE" sz="700" dirty="0" smtClean="0"/>
              <a:t> </a:t>
            </a:r>
            <a:endParaRPr lang="en-IE" sz="700" dirty="0"/>
          </a:p>
          <a:p>
            <a:pPr>
              <a:lnSpc>
                <a:spcPts val="1080"/>
              </a:lnSpc>
            </a:pPr>
            <a:r>
              <a:rPr lang="en-US" sz="800" dirty="0" smtClean="0">
                <a:solidFill>
                  <a:srgbClr val="000000"/>
                </a:solidFill>
                <a:latin typeface="Canva Sans Bold"/>
              </a:rPr>
              <a:t>                                           		             </a:t>
            </a:r>
            <a:endParaRPr lang="en-US" sz="8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195201" y="1471216"/>
            <a:ext cx="280999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</a:pPr>
            <a:r>
              <a:rPr lang="en-US" sz="754" dirty="0">
                <a:solidFill>
                  <a:srgbClr val="000000"/>
                </a:solidFill>
              </a:rPr>
              <a:t>Please bring </a:t>
            </a:r>
            <a:r>
              <a:rPr lang="en-US" sz="754" b="1" dirty="0">
                <a:solidFill>
                  <a:srgbClr val="000000"/>
                </a:solidFill>
              </a:rPr>
              <a:t>ALL </a:t>
            </a:r>
            <a:r>
              <a:rPr lang="en-US" sz="754" dirty="0">
                <a:solidFill>
                  <a:srgbClr val="000000"/>
                </a:solidFill>
              </a:rPr>
              <a:t>medications </a:t>
            </a:r>
            <a:r>
              <a:rPr lang="en-US" sz="754" dirty="0" smtClean="0">
                <a:solidFill>
                  <a:srgbClr val="000000"/>
                </a:solidFill>
              </a:rPr>
              <a:t>with you </a:t>
            </a:r>
            <a:r>
              <a:rPr lang="en-US" sz="754" dirty="0">
                <a:solidFill>
                  <a:srgbClr val="000000"/>
                </a:solidFill>
              </a:rPr>
              <a:t>to the hospital and show </a:t>
            </a:r>
            <a:r>
              <a:rPr lang="en-US" sz="754">
                <a:solidFill>
                  <a:srgbClr val="000000"/>
                </a:solidFill>
              </a:rPr>
              <a:t>this </a:t>
            </a:r>
            <a:r>
              <a:rPr lang="en-US" sz="754" smtClean="0">
                <a:solidFill>
                  <a:srgbClr val="000000"/>
                </a:solidFill>
              </a:rPr>
              <a:t>alert card </a:t>
            </a:r>
            <a:r>
              <a:rPr lang="en-US" sz="754" dirty="0">
                <a:solidFill>
                  <a:srgbClr val="000000"/>
                </a:solidFill>
              </a:rPr>
              <a:t>to all health care providers.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164487" y="1665097"/>
            <a:ext cx="1017535" cy="133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1"/>
              </a:lnSpc>
            </a:pPr>
            <a:endParaRPr dirty="0"/>
          </a:p>
          <a:p>
            <a:pPr algn="ctr">
              <a:lnSpc>
                <a:spcPts val="812"/>
              </a:lnSpc>
            </a:pPr>
            <a:r>
              <a:rPr lang="en-US" sz="580" dirty="0">
                <a:solidFill>
                  <a:srgbClr val="FFFFFF"/>
                </a:solidFill>
                <a:latin typeface="Canva Sans Bold"/>
              </a:rPr>
              <a:t>NI-AOS-002: 4/03/24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06641" y="29168"/>
            <a:ext cx="12909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" dirty="0" smtClean="0"/>
              <a:t> </a:t>
            </a:r>
            <a:endParaRPr lang="en-IE" sz="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3200400" cy="276266"/>
            <a:chOff x="0" y="0"/>
            <a:chExt cx="4741333" cy="40928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57683" y="66547"/>
            <a:ext cx="2895113" cy="1241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22"/>
              </a:lnSpc>
            </a:pPr>
            <a:r>
              <a:rPr lang="en-US" sz="730">
                <a:solidFill>
                  <a:srgbClr val="000000"/>
                </a:solidFill>
                <a:latin typeface="Canva Sans Bold"/>
              </a:rPr>
              <a:t>Alert: This person is receiving Systemic Anti-Cancer Treatments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168278" y="357051"/>
            <a:ext cx="983903" cy="12888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34"/>
              </a:lnSpc>
            </a:pPr>
            <a:r>
              <a:rPr lang="en-US" sz="734" dirty="0">
                <a:solidFill>
                  <a:srgbClr val="000000"/>
                </a:solidFill>
                <a:latin typeface="Canva Sans Bold"/>
              </a:rPr>
              <a:t>Call 999/112 immediately if: </a:t>
            </a:r>
          </a:p>
          <a:p>
            <a:pPr algn="ctr"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>
              <a:lnSpc>
                <a:spcPts val="734"/>
              </a:lnSpc>
              <a:buFont typeface="Arial"/>
              <a:buChar char="•"/>
            </a:pPr>
            <a:r>
              <a:rPr lang="en-US" sz="734" dirty="0" smtClean="0">
                <a:solidFill>
                  <a:srgbClr val="000000"/>
                </a:solidFill>
                <a:latin typeface="Canva Sans Bold"/>
              </a:rPr>
              <a:t>You </a:t>
            </a:r>
            <a:r>
              <a:rPr lang="en-US" sz="734" dirty="0">
                <a:solidFill>
                  <a:srgbClr val="000000"/>
                </a:solidFill>
                <a:latin typeface="Canva Sans Bold"/>
              </a:rPr>
              <a:t>are suddenly unwell </a:t>
            </a:r>
            <a:r>
              <a:rPr lang="en-US" sz="734" dirty="0" err="1">
                <a:solidFill>
                  <a:srgbClr val="000000"/>
                </a:solidFill>
                <a:latin typeface="Canva Sans Bold"/>
              </a:rPr>
              <a:t>e.g</a:t>
            </a:r>
            <a:r>
              <a:rPr lang="en-US" sz="734" dirty="0">
                <a:solidFill>
                  <a:srgbClr val="000000"/>
                </a:solidFill>
                <a:latin typeface="Canva Sans Bold"/>
              </a:rPr>
              <a:t> chest pain, difficulty breathing, loss of power in limbs.</a:t>
            </a:r>
          </a:p>
          <a:p>
            <a:pPr>
              <a:lnSpc>
                <a:spcPts val="7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algn="ctr">
              <a:lnSpc>
                <a:spcPts val="734"/>
              </a:lnSpc>
            </a:pPr>
            <a:r>
              <a:rPr lang="en-US" sz="734" dirty="0">
                <a:solidFill>
                  <a:srgbClr val="000000"/>
                </a:solidFill>
                <a:latin typeface="Canva Sans Bold"/>
              </a:rPr>
              <a:t>Call SOS HOTLINE if:</a:t>
            </a:r>
          </a:p>
          <a:p>
            <a:pPr algn="ctr"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>
              <a:lnSpc>
                <a:spcPts val="734"/>
              </a:lnSpc>
              <a:buFont typeface="Arial"/>
              <a:buChar char="•"/>
            </a:pPr>
            <a:r>
              <a:rPr lang="en-US" sz="734" dirty="0" smtClean="0">
                <a:solidFill>
                  <a:srgbClr val="000000"/>
                </a:solidFill>
                <a:latin typeface="Canva Sans Bold"/>
                <a:ea typeface="Canva Sans Bold"/>
              </a:rPr>
              <a:t>Your </a:t>
            </a:r>
            <a:r>
              <a:rPr lang="en-US" sz="734" dirty="0">
                <a:solidFill>
                  <a:srgbClr val="000000"/>
                </a:solidFill>
                <a:latin typeface="Canva Sans Bold"/>
                <a:ea typeface="Canva Sans Bold"/>
              </a:rPr>
              <a:t>temperature is 37.5°C or above, or below 36°C.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070966" y="276266"/>
            <a:ext cx="1058468" cy="1552534"/>
            <a:chOff x="0" y="0"/>
            <a:chExt cx="1411290" cy="2070046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1411290" cy="2070046"/>
              <a:chOff x="0" y="0"/>
              <a:chExt cx="1568100" cy="2300051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419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51792" y="90744"/>
              <a:ext cx="1307706" cy="17658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34"/>
                </a:lnSpc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Call SOS HOTLINE</a:t>
              </a:r>
            </a:p>
            <a:p>
              <a:pPr algn="ctr">
                <a:lnSpc>
                  <a:spcPts val="734"/>
                </a:lnSpc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if you have:</a:t>
              </a:r>
            </a:p>
            <a:p>
              <a:pPr algn="ctr">
                <a:lnSpc>
                  <a:spcPts val="334"/>
                </a:lnSpc>
              </a:pPr>
              <a:endParaRPr lang="en-US" sz="734">
                <a:solidFill>
                  <a:srgbClr val="000000"/>
                </a:solidFill>
                <a:latin typeface="Canva Sans Bold"/>
              </a:endParaRP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New pain 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Shivers hot and cold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Vomiting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Diarrhoea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Bleeding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Swollen limbs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Sore mouth</a:t>
              </a:r>
            </a:p>
            <a:p>
              <a:pPr marL="158479" lvl="1" indent="-79240">
                <a:lnSpc>
                  <a:spcPts val="880"/>
                </a:lnSpc>
                <a:buFont typeface="Arial"/>
                <a:buChar char="•"/>
              </a:pPr>
              <a:r>
                <a:rPr lang="en-US" sz="734">
                  <a:solidFill>
                    <a:srgbClr val="000000"/>
                  </a:solidFill>
                  <a:latin typeface="Canva Sans Bold"/>
                </a:rPr>
                <a:t>Skin changes or rashes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-2374" y="276266"/>
            <a:ext cx="1054290" cy="1552534"/>
            <a:chOff x="0" y="0"/>
            <a:chExt cx="1561911" cy="230005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29774" y="343996"/>
            <a:ext cx="980780" cy="1410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4"/>
              </a:lnSpc>
            </a:pPr>
            <a:r>
              <a:rPr lang="en-US" sz="734" dirty="0">
                <a:solidFill>
                  <a:srgbClr val="000000"/>
                </a:solidFill>
                <a:latin typeface="Canva Sans Bold"/>
              </a:rPr>
              <a:t>Call SOS HOTLINE:</a:t>
            </a:r>
          </a:p>
          <a:p>
            <a:pPr algn="ctr"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algn="ctr">
              <a:lnSpc>
                <a:spcPts val="334"/>
              </a:lnSpc>
            </a:pPr>
            <a:endParaRPr lang="en-US" sz="734" dirty="0" smtClean="0">
              <a:solidFill>
                <a:srgbClr val="000000"/>
              </a:solidFill>
              <a:latin typeface="Canva Sans Bold"/>
            </a:endParaRPr>
          </a:p>
          <a:p>
            <a:pPr algn="ctr"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algn="ctr"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marL="158479" lvl="1" indent="-79240">
              <a:lnSpc>
                <a:spcPts val="734"/>
              </a:lnSpc>
              <a:buFont typeface="Arial"/>
              <a:buChar char="•"/>
            </a:pPr>
            <a:r>
              <a:rPr lang="en-US" sz="734" dirty="0">
                <a:solidFill>
                  <a:srgbClr val="000000"/>
                </a:solidFill>
                <a:latin typeface="Canva Sans Bold"/>
              </a:rPr>
              <a:t>For advice on any symptoms you are experiencing. </a:t>
            </a:r>
          </a:p>
          <a:p>
            <a:pPr>
              <a:lnSpc>
                <a:spcPts val="7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7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7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7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 smtClean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 smtClean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>
              <a:lnSpc>
                <a:spcPts val="334"/>
              </a:lnSpc>
            </a:pPr>
            <a:endParaRPr lang="en-US" sz="734" dirty="0">
              <a:solidFill>
                <a:srgbClr val="000000"/>
              </a:solidFill>
              <a:latin typeface="Canva Sans Bold"/>
            </a:endParaRPr>
          </a:p>
          <a:p>
            <a:pPr algn="ctr">
              <a:lnSpc>
                <a:spcPts val="734"/>
              </a:lnSpc>
            </a:pPr>
            <a:r>
              <a:rPr lang="en-US" sz="734" dirty="0">
                <a:solidFill>
                  <a:srgbClr val="FFFFFF"/>
                </a:solidFill>
                <a:latin typeface="Canva Sans Bold"/>
              </a:rPr>
              <a:t>This service is not </a:t>
            </a:r>
            <a:endParaRPr lang="en-US" sz="734" dirty="0" smtClean="0">
              <a:solidFill>
                <a:srgbClr val="FFFFFF"/>
              </a:solidFill>
              <a:latin typeface="Canva Sans Bold"/>
            </a:endParaRPr>
          </a:p>
          <a:p>
            <a:pPr algn="ctr">
              <a:lnSpc>
                <a:spcPts val="734"/>
              </a:lnSpc>
            </a:pPr>
            <a:r>
              <a:rPr lang="en-US" sz="734" dirty="0" smtClean="0">
                <a:solidFill>
                  <a:srgbClr val="FFFFFF"/>
                </a:solidFill>
                <a:latin typeface="Canva Sans Bold"/>
              </a:rPr>
              <a:t>for </a:t>
            </a:r>
            <a:r>
              <a:rPr lang="en-US" sz="734" dirty="0">
                <a:solidFill>
                  <a:srgbClr val="FFFFFF"/>
                </a:solidFill>
                <a:latin typeface="Canva Sans Bold"/>
              </a:rPr>
              <a:t>appointments, scans, prescriptions.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148</Words>
  <Application>Microsoft Office PowerPoint</Application>
  <PresentationFormat>Custom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Canva Sans Bold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Alert:</dc:title>
  <dc:creator>Ellen Stafford</dc:creator>
  <cp:lastModifiedBy>Maria Gillespie1</cp:lastModifiedBy>
  <cp:revision>28</cp:revision>
  <dcterms:created xsi:type="dcterms:W3CDTF">2006-08-16T00:00:00Z</dcterms:created>
  <dcterms:modified xsi:type="dcterms:W3CDTF">2024-07-15T08:59:41Z</dcterms:modified>
  <dc:identifier>DAF6DF9vI60</dc:identifier>
</cp:coreProperties>
</file>