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7556500" cy="10693400"/>
  <p:notesSz cx="6797675" cy="9926638"/>
  <p:embeddedFontLst>
    <p:embeddedFont>
      <p:font typeface="Canva Sans" panose="020B060402020202020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nva Sans Bold" panose="020B0604020202020204" charset="0"/>
      <p:regular r:id="rId9"/>
      <p:bold r:id="rId10"/>
    </p:embeddedFont>
  </p:embeddedFontLst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6252" autoAdjust="0"/>
  </p:normalViewPr>
  <p:slideViewPr>
    <p:cSldViewPr>
      <p:cViewPr varScale="1">
        <p:scale>
          <a:sx n="45" d="100"/>
          <a:sy n="45" d="100"/>
        </p:scale>
        <p:origin x="1378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rtlCol="0"/>
          <a:lstStyle/>
          <a:p>
            <a:pPr rtl="0"/>
            <a:r>
              <a:rPr lang="p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"/>
              <a:t>Click to edit Master text styles</a:t>
            </a:r>
          </a:p>
          <a:p>
            <a:pPr lvl="1" rtl="0"/>
            <a:r>
              <a:rPr lang="pl"/>
              <a:t>Second level</a:t>
            </a:r>
          </a:p>
          <a:p>
            <a:pPr lvl="2" rtl="0"/>
            <a:r>
              <a:rPr lang="pl"/>
              <a:t>Third level</a:t>
            </a:r>
          </a:p>
          <a:p>
            <a:pPr lvl="3" rtl="0"/>
            <a:r>
              <a:rPr lang="pl"/>
              <a:t>Fourth level</a:t>
            </a:r>
          </a:p>
          <a:p>
            <a:pPr lvl="4" rtl="0"/>
            <a:r>
              <a:rPr lang="p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 rtlCol="0"/>
          <a:lstStyle/>
          <a:p>
            <a:pPr rtl="0"/>
            <a:r>
              <a:rPr lang="p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rtlCol="0"/>
          <a:lstStyle/>
          <a:p>
            <a:pPr lvl="0" rtl="0"/>
            <a:r>
              <a:rPr lang="pl"/>
              <a:t>Click to edit Master text styles</a:t>
            </a:r>
          </a:p>
          <a:p>
            <a:pPr lvl="1" rtl="0"/>
            <a:r>
              <a:rPr lang="pl"/>
              <a:t>Second level</a:t>
            </a:r>
          </a:p>
          <a:p>
            <a:pPr lvl="2" rtl="0"/>
            <a:r>
              <a:rPr lang="pl"/>
              <a:t>Third level</a:t>
            </a:r>
          </a:p>
          <a:p>
            <a:pPr lvl="3" rtl="0"/>
            <a:r>
              <a:rPr lang="pl"/>
              <a:t>Fourth level</a:t>
            </a:r>
          </a:p>
          <a:p>
            <a:pPr lvl="4" rtl="0"/>
            <a:r>
              <a:rPr lang="p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"/>
              <a:t>Click to edit Master text styles</a:t>
            </a:r>
          </a:p>
          <a:p>
            <a:pPr lvl="1" rtl="0"/>
            <a:r>
              <a:rPr lang="pl"/>
              <a:t>Second level</a:t>
            </a:r>
          </a:p>
          <a:p>
            <a:pPr lvl="2" rtl="0"/>
            <a:r>
              <a:rPr lang="pl"/>
              <a:t>Third level</a:t>
            </a:r>
          </a:p>
          <a:p>
            <a:pPr lvl="3" rtl="0"/>
            <a:r>
              <a:rPr lang="pl"/>
              <a:t>Fourth level</a:t>
            </a:r>
          </a:p>
          <a:p>
            <a:pPr lvl="4" rtl="0"/>
            <a:r>
              <a:rPr lang="p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pPr rtl="0"/>
            <a:r>
              <a:rPr lang="p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pl"/>
              <a:t>Click to edit Master text styles</a:t>
            </a:r>
          </a:p>
          <a:p>
            <a:pPr lvl="1" rtl="0"/>
            <a:r>
              <a:rPr lang="pl"/>
              <a:t>Second level</a:t>
            </a:r>
          </a:p>
          <a:p>
            <a:pPr lvl="2" rtl="0"/>
            <a:r>
              <a:rPr lang="pl"/>
              <a:t>Third level</a:t>
            </a:r>
          </a:p>
          <a:p>
            <a:pPr lvl="3" rtl="0"/>
            <a:r>
              <a:rPr lang="pl"/>
              <a:t>Fourth level</a:t>
            </a:r>
          </a:p>
          <a:p>
            <a:pPr lvl="4" rtl="0"/>
            <a:r>
              <a:rPr lang="p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pl"/>
              <a:t>Click to edit Master text styles</a:t>
            </a:r>
          </a:p>
          <a:p>
            <a:pPr lvl="1" rtl="0"/>
            <a:r>
              <a:rPr lang="pl"/>
              <a:t>Second level</a:t>
            </a:r>
          </a:p>
          <a:p>
            <a:pPr lvl="2" rtl="0"/>
            <a:r>
              <a:rPr lang="pl"/>
              <a:t>Third level</a:t>
            </a:r>
          </a:p>
          <a:p>
            <a:pPr lvl="3" rtl="0"/>
            <a:r>
              <a:rPr lang="pl"/>
              <a:t>Fourth level</a:t>
            </a:r>
          </a:p>
          <a:p>
            <a:pPr lvl="4" rtl="0"/>
            <a:r>
              <a:rPr lang="p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"/>
              <a:t>Click to edit Master text styles</a:t>
            </a:r>
          </a:p>
          <a:p>
            <a:pPr lvl="1" rtl="0"/>
            <a:r>
              <a:rPr lang="pl"/>
              <a:t>Second level</a:t>
            </a:r>
          </a:p>
          <a:p>
            <a:pPr lvl="2" rtl="0"/>
            <a:r>
              <a:rPr lang="pl"/>
              <a:t>Third level</a:t>
            </a:r>
          </a:p>
          <a:p>
            <a:pPr lvl="3" rtl="0"/>
            <a:r>
              <a:rPr lang="pl"/>
              <a:t>Fourth level</a:t>
            </a:r>
          </a:p>
          <a:p>
            <a:pPr lvl="4" rtl="0"/>
            <a:r>
              <a:rPr lang="p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"/>
              <a:t>Click to edit Master text styles</a:t>
            </a:r>
          </a:p>
          <a:p>
            <a:pPr lvl="1" rtl="0"/>
            <a:r>
              <a:rPr lang="pl"/>
              <a:t>Second level</a:t>
            </a:r>
          </a:p>
          <a:p>
            <a:pPr lvl="2" rtl="0"/>
            <a:r>
              <a:rPr lang="pl"/>
              <a:t>Third level</a:t>
            </a:r>
          </a:p>
          <a:p>
            <a:pPr lvl="3" rtl="0"/>
            <a:r>
              <a:rPr lang="pl"/>
              <a:t>Fourth level</a:t>
            </a:r>
          </a:p>
          <a:p>
            <a:pPr lvl="4" rtl="0"/>
            <a:r>
              <a:rPr lang="p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8/27/2024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8/27/2024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8/27/2024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pPr rtl="0"/>
            <a:r>
              <a:rPr lang="p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l"/>
              <a:t>Click to edit Master text styles</a:t>
            </a:r>
          </a:p>
          <a:p>
            <a:pPr lvl="1" rtl="0"/>
            <a:r>
              <a:rPr lang="pl"/>
              <a:t>Second level</a:t>
            </a:r>
          </a:p>
          <a:p>
            <a:pPr lvl="2" rtl="0"/>
            <a:r>
              <a:rPr lang="pl"/>
              <a:t>Third level</a:t>
            </a:r>
          </a:p>
          <a:p>
            <a:pPr lvl="3" rtl="0"/>
            <a:r>
              <a:rPr lang="pl"/>
              <a:t>Fourth level</a:t>
            </a:r>
          </a:p>
          <a:p>
            <a:pPr lvl="4" rtl="0"/>
            <a:r>
              <a:rPr lang="p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pPr rtl="0"/>
            <a:r>
              <a:rPr lang="p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"/>
              <a:t>Click to edit Master text styles</a:t>
            </a:r>
          </a:p>
          <a:p>
            <a:pPr lvl="1" rtl="0"/>
            <a:r>
              <a:rPr lang="pl"/>
              <a:t>Second level</a:t>
            </a:r>
          </a:p>
          <a:p>
            <a:pPr lvl="2" rtl="0"/>
            <a:r>
              <a:rPr lang="pl"/>
              <a:t>Third level</a:t>
            </a:r>
          </a:p>
          <a:p>
            <a:pPr lvl="3" rtl="0"/>
            <a:r>
              <a:rPr lang="pl"/>
              <a:t>Fourth level</a:t>
            </a:r>
          </a:p>
          <a:p>
            <a:pPr lvl="4" rtl="0"/>
            <a:r>
              <a:rPr lang="p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 smtClean="0"/>
              <a:pPr rtl="0"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6199" y="-74951"/>
            <a:ext cx="7756199" cy="1154429"/>
            <a:chOff x="0" y="0"/>
            <a:chExt cx="2779647" cy="4137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79647" cy="413721"/>
            </a:xfrm>
            <a:custGeom>
              <a:avLst/>
              <a:gdLst/>
              <a:ahLst/>
              <a:cxnLst/>
              <a:rect l="l" t="t" r="r" b="b"/>
              <a:pathLst>
                <a:path w="2779647" h="413721">
                  <a:moveTo>
                    <a:pt x="0" y="0"/>
                  </a:moveTo>
                  <a:lnTo>
                    <a:pt x="2779647" y="0"/>
                  </a:lnTo>
                  <a:lnTo>
                    <a:pt x="2779647" y="413721"/>
                  </a:lnTo>
                  <a:lnTo>
                    <a:pt x="0" y="41372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2779647" cy="394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2042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18000" y="-7200"/>
            <a:ext cx="1393562" cy="1161629"/>
          </a:xfrm>
          <a:custGeom>
            <a:avLst/>
            <a:gdLst/>
            <a:ahLst/>
            <a:cxnLst/>
            <a:rect l="l" t="t" r="r" b="b"/>
            <a:pathLst>
              <a:path w="1393562" h="1161629">
                <a:moveTo>
                  <a:pt x="0" y="0"/>
                </a:moveTo>
                <a:lnTo>
                  <a:pt x="1393562" y="0"/>
                </a:lnTo>
                <a:lnTo>
                  <a:pt x="1393562" y="1161629"/>
                </a:lnTo>
                <a:lnTo>
                  <a:pt x="0" y="11616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956108" y="154661"/>
            <a:ext cx="2603892" cy="773107"/>
          </a:xfrm>
          <a:custGeom>
            <a:avLst/>
            <a:gdLst/>
            <a:ahLst/>
            <a:cxnLst/>
            <a:rect l="l" t="t" r="r" b="b"/>
            <a:pathLst>
              <a:path w="2603892" h="773107">
                <a:moveTo>
                  <a:pt x="0" y="0"/>
                </a:moveTo>
                <a:lnTo>
                  <a:pt x="2603892" y="0"/>
                </a:lnTo>
                <a:lnTo>
                  <a:pt x="2603892" y="773107"/>
                </a:lnTo>
                <a:lnTo>
                  <a:pt x="0" y="7731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210" r="-4580" b="-5345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-18000" y="1122029"/>
            <a:ext cx="7578000" cy="1166741"/>
            <a:chOff x="0" y="0"/>
            <a:chExt cx="2715784" cy="41813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15784" cy="418134"/>
            </a:xfrm>
            <a:custGeom>
              <a:avLst/>
              <a:gdLst/>
              <a:ahLst/>
              <a:cxnLst/>
              <a:rect l="l" t="t" r="r" b="b"/>
              <a:pathLst>
                <a:path w="2715784" h="418134">
                  <a:moveTo>
                    <a:pt x="0" y="0"/>
                  </a:moveTo>
                  <a:lnTo>
                    <a:pt x="2715784" y="0"/>
                  </a:lnTo>
                  <a:lnTo>
                    <a:pt x="2715784" y="418134"/>
                  </a:lnTo>
                  <a:lnTo>
                    <a:pt x="0" y="418134"/>
                  </a:lnTo>
                  <a:close/>
                </a:path>
              </a:pathLst>
            </a:custGeom>
            <a:solidFill>
              <a:srgbClr val="F14545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66675"/>
              <a:ext cx="2715784" cy="4848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60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5400000">
            <a:off x="638744" y="1775567"/>
            <a:ext cx="5535778" cy="6813265"/>
            <a:chOff x="0" y="0"/>
            <a:chExt cx="6604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60400" cy="812800"/>
            </a:xfrm>
            <a:custGeom>
              <a:avLst/>
              <a:gdLst/>
              <a:ahLst/>
              <a:cxnLst/>
              <a:rect l="l" t="t" r="r" b="b"/>
              <a:pathLst>
                <a:path w="660400" h="8128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8502"/>
                  </a:cubicBezTo>
                  <a:lnTo>
                    <a:pt x="660400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60C447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60325"/>
              <a:ext cx="660400" cy="752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60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304438" y="6859253"/>
            <a:ext cx="2174131" cy="1365462"/>
            <a:chOff x="0" y="0"/>
            <a:chExt cx="10469982" cy="6575666"/>
          </a:xfrm>
        </p:grpSpPr>
        <p:sp>
          <p:nvSpPr>
            <p:cNvPr id="14" name="Freeform 14"/>
            <p:cNvSpPr/>
            <p:nvPr/>
          </p:nvSpPr>
          <p:spPr>
            <a:xfrm>
              <a:off x="10449" y="6350"/>
              <a:ext cx="10449105" cy="6562979"/>
            </a:xfrm>
            <a:custGeom>
              <a:avLst/>
              <a:gdLst/>
              <a:ahLst/>
              <a:cxnLst/>
              <a:rect l="l" t="t" r="r" b="b"/>
              <a:pathLst>
                <a:path w="10449105" h="6562979">
                  <a:moveTo>
                    <a:pt x="10449084" y="5480583"/>
                  </a:moveTo>
                  <a:cubicBezTo>
                    <a:pt x="10449084" y="6078372"/>
                    <a:pt x="9651693" y="6562979"/>
                    <a:pt x="8667996" y="6562979"/>
                  </a:cubicBezTo>
                  <a:lnTo>
                    <a:pt x="1781088" y="6562979"/>
                  </a:lnTo>
                  <a:cubicBezTo>
                    <a:pt x="797411" y="6562979"/>
                    <a:pt x="0" y="6078385"/>
                    <a:pt x="0" y="5480583"/>
                  </a:cubicBezTo>
                  <a:lnTo>
                    <a:pt x="0" y="1082383"/>
                  </a:lnTo>
                  <a:cubicBezTo>
                    <a:pt x="0" y="484594"/>
                    <a:pt x="797390" y="0"/>
                    <a:pt x="1781088" y="0"/>
                  </a:cubicBezTo>
                  <a:lnTo>
                    <a:pt x="8668016" y="0"/>
                  </a:lnTo>
                  <a:cubicBezTo>
                    <a:pt x="9651693" y="0"/>
                    <a:pt x="10449105" y="484594"/>
                    <a:pt x="10449105" y="1082383"/>
                  </a:cubicBezTo>
                  <a:lnTo>
                    <a:pt x="10449105" y="5480583"/>
                  </a:lnTo>
                  <a:close/>
                </a:path>
              </a:pathLst>
            </a:custGeom>
            <a:blipFill>
              <a:blip r:embed="rId4"/>
              <a:stretch>
                <a:fillRect l="-8929" t="-1704" r="-5362" b="-96"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168687" y="4826625"/>
            <a:ext cx="4950850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ts val="1921"/>
              </a:lnSpc>
            </a:pPr>
            <a:r>
              <a:rPr lang="pl" sz="1700" spc="-20" dirty="0">
                <a:solidFill>
                  <a:srgbClr val="FFFFFF"/>
                </a:solidFill>
                <a:latin typeface="Canva Sans Bold"/>
              </a:rPr>
              <a:t>Być może konieczna będzie wizyta </a:t>
            </a:r>
            <a:r>
              <a:rPr lang="pl" sz="1700" spc="-20" dirty="0" smtClean="0">
                <a:solidFill>
                  <a:srgbClr val="FFFFFF"/>
                </a:solidFill>
                <a:latin typeface="Canva Sans Bold"/>
              </a:rPr>
              <a:t>w </a:t>
            </a:r>
            <a:r>
              <a:rPr lang="en-US" sz="1700" spc="-20" dirty="0" smtClean="0">
                <a:solidFill>
                  <a:srgbClr val="FFFFFF"/>
                </a:solidFill>
                <a:latin typeface="Canva Sans Bold"/>
              </a:rPr>
              <a:t/>
            </a:r>
            <a:br>
              <a:rPr lang="en-US" sz="1700" spc="-20" dirty="0" smtClean="0">
                <a:solidFill>
                  <a:srgbClr val="FFFFFF"/>
                </a:solidFill>
                <a:latin typeface="Canva Sans Bold"/>
              </a:rPr>
            </a:br>
            <a:r>
              <a:rPr lang="pl" sz="1700" spc="-20" dirty="0" smtClean="0">
                <a:solidFill>
                  <a:srgbClr val="FFFFFF"/>
                </a:solidFill>
                <a:latin typeface="Canva Sans Bold"/>
              </a:rPr>
              <a:t>szpitalu </a:t>
            </a:r>
            <a:r>
              <a:rPr lang="pl" sz="1700" spc="-20" dirty="0">
                <a:solidFill>
                  <a:srgbClr val="FFFFFF"/>
                </a:solidFill>
                <a:latin typeface="Canva Sans Bold"/>
              </a:rPr>
              <a:t>w celu wykonania badań lub leczenia. </a:t>
            </a:r>
            <a:endParaRPr lang="en-US" sz="1700" spc="-20" dirty="0">
              <a:solidFill>
                <a:srgbClr val="FFFFFF"/>
              </a:solidFill>
              <a:latin typeface="Canva Sans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0" y="1224704"/>
            <a:ext cx="7560000" cy="10445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0">
              <a:lnSpc>
                <a:spcPts val="4000"/>
              </a:lnSpc>
            </a:pPr>
            <a:r>
              <a:rPr lang="pl" sz="4000" dirty="0">
                <a:solidFill>
                  <a:srgbClr val="FFFFFF"/>
                </a:solidFill>
                <a:latin typeface="Canva Sans Bold"/>
              </a:rPr>
              <a:t>Gorąca linia SOS dla</a:t>
            </a:r>
          </a:p>
          <a:p>
            <a:pPr algn="ctr" rtl="0">
              <a:lnSpc>
                <a:spcPts val="4000"/>
              </a:lnSpc>
            </a:pPr>
            <a:r>
              <a:rPr lang="pl" sz="4000" dirty="0">
                <a:solidFill>
                  <a:srgbClr val="FFFFFF"/>
                </a:solidFill>
                <a:latin typeface="Canva Sans Bold"/>
              </a:rPr>
              <a:t>chorych na raka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72287" y="2465677"/>
            <a:ext cx="4947250" cy="4482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ts val="3780"/>
              </a:lnSpc>
            </a:pPr>
            <a:r>
              <a:rPr lang="pl" sz="2500" dirty="0">
                <a:solidFill>
                  <a:srgbClr val="FFFFFF"/>
                </a:solidFill>
                <a:latin typeface="Canva Sans Bold"/>
              </a:rPr>
              <a:t>Stan - Objawy - Samopoczucie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68687" y="2992296"/>
            <a:ext cx="4950850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rtl="0">
              <a:lnSpc>
                <a:spcPts val="2000"/>
              </a:lnSpc>
            </a:pPr>
            <a:r>
              <a:rPr lang="pl" sz="1700" dirty="0">
                <a:solidFill>
                  <a:srgbClr val="000000"/>
                </a:solidFill>
                <a:latin typeface="Canva Sans Bold"/>
              </a:rPr>
              <a:t>Źle się czujesz lub niepokoją </a:t>
            </a:r>
            <a:r>
              <a:rPr lang="pl" sz="1700" dirty="0" smtClean="0">
                <a:solidFill>
                  <a:srgbClr val="000000"/>
                </a:solidFill>
                <a:latin typeface="Canva Sans Bold"/>
              </a:rPr>
              <a:t>Cię</a:t>
            </a:r>
            <a:r>
              <a:rPr lang="en-US" sz="1700" dirty="0" smtClean="0">
                <a:solidFill>
                  <a:srgbClr val="000000"/>
                </a:solidFill>
                <a:latin typeface="Canva Sans Bold"/>
              </a:rPr>
              <a:t> </a:t>
            </a:r>
            <a:r>
              <a:rPr lang="pl" sz="1700" dirty="0" smtClean="0">
                <a:solidFill>
                  <a:srgbClr val="000000"/>
                </a:solidFill>
                <a:latin typeface="Canva Sans Bold"/>
              </a:rPr>
              <a:t>objawy </a:t>
            </a:r>
            <a:r>
              <a:rPr lang="en-US" sz="1700" dirty="0" smtClean="0">
                <a:solidFill>
                  <a:srgbClr val="000000"/>
                </a:solidFill>
                <a:latin typeface="Canva Sans Bold"/>
              </a:rPr>
              <a:t/>
            </a:r>
            <a:br>
              <a:rPr lang="en-US" sz="1700" dirty="0" smtClean="0">
                <a:solidFill>
                  <a:srgbClr val="000000"/>
                </a:solidFill>
                <a:latin typeface="Canva Sans Bold"/>
              </a:rPr>
            </a:br>
            <a:r>
              <a:rPr lang="pl" sz="1700" dirty="0" smtClean="0">
                <a:solidFill>
                  <a:srgbClr val="000000"/>
                </a:solidFill>
                <a:latin typeface="Canva Sans Bold"/>
              </a:rPr>
              <a:t>przed </a:t>
            </a:r>
            <a:r>
              <a:rPr lang="pl" sz="1700" dirty="0">
                <a:solidFill>
                  <a:srgbClr val="000000"/>
                </a:solidFill>
                <a:latin typeface="Canva Sans Bold"/>
              </a:rPr>
              <a:t>następną wizytą? </a:t>
            </a:r>
          </a:p>
          <a:p>
            <a:pPr rtl="0">
              <a:lnSpc>
                <a:spcPts val="2000"/>
              </a:lnSpc>
              <a:spcBef>
                <a:spcPts val="600"/>
              </a:spcBef>
            </a:pPr>
            <a:r>
              <a:rPr lang="pl" sz="1700" dirty="0" smtClean="0">
                <a:solidFill>
                  <a:srgbClr val="000000"/>
                </a:solidFill>
                <a:latin typeface="Canva Sans Bold"/>
              </a:rPr>
              <a:t>Nie </a:t>
            </a:r>
            <a:r>
              <a:rPr lang="pl" sz="1700" dirty="0">
                <a:solidFill>
                  <a:srgbClr val="000000"/>
                </a:solidFill>
                <a:latin typeface="Canva Sans Bold"/>
              </a:rPr>
              <a:t>czekaj! </a:t>
            </a:r>
          </a:p>
          <a:p>
            <a:pPr rtl="0">
              <a:lnSpc>
                <a:spcPts val="2000"/>
              </a:lnSpc>
              <a:spcBef>
                <a:spcPts val="600"/>
              </a:spcBef>
            </a:pPr>
            <a:r>
              <a:rPr lang="pl" sz="1700" dirty="0" smtClean="0">
                <a:solidFill>
                  <a:srgbClr val="000000"/>
                </a:solidFill>
                <a:latin typeface="Canva Sans"/>
              </a:rPr>
              <a:t>Zadzwoń </a:t>
            </a:r>
            <a:r>
              <a:rPr lang="pl" sz="1700" dirty="0">
                <a:solidFill>
                  <a:srgbClr val="000000"/>
                </a:solidFill>
                <a:latin typeface="Canva Sans"/>
              </a:rPr>
              <a:t>na naszą gorącą linię SOS </a:t>
            </a:r>
            <a:r>
              <a:rPr lang="en-US" sz="1700" dirty="0" smtClean="0">
                <a:solidFill>
                  <a:srgbClr val="000000"/>
                </a:solidFill>
                <a:latin typeface="Canva Sans"/>
              </a:rPr>
              <a:t/>
            </a:r>
            <a:br>
              <a:rPr lang="en-US" sz="1700" dirty="0" smtClean="0">
                <a:solidFill>
                  <a:srgbClr val="000000"/>
                </a:solidFill>
                <a:latin typeface="Canva Sans"/>
              </a:rPr>
            </a:br>
            <a:r>
              <a:rPr lang="pl" sz="1700" dirty="0" smtClean="0">
                <a:solidFill>
                  <a:srgbClr val="000000"/>
                </a:solidFill>
                <a:latin typeface="Canva Sans"/>
              </a:rPr>
              <a:t>(</a:t>
            </a:r>
            <a:r>
              <a:rPr lang="pl" sz="1700" dirty="0">
                <a:solidFill>
                  <a:srgbClr val="000000"/>
                </a:solidFill>
                <a:latin typeface="Canva Sans"/>
              </a:rPr>
              <a:t>Stan - Objawy - Samopoczucie) po poradę </a:t>
            </a:r>
            <a:r>
              <a:rPr lang="en-US" sz="1700" dirty="0" smtClean="0">
                <a:solidFill>
                  <a:srgbClr val="000000"/>
                </a:solidFill>
                <a:latin typeface="Canva Sans"/>
              </a:rPr>
              <a:t/>
            </a:r>
            <a:br>
              <a:rPr lang="en-US" sz="1700" dirty="0" smtClean="0">
                <a:solidFill>
                  <a:srgbClr val="000000"/>
                </a:solidFill>
                <a:latin typeface="Canva Sans"/>
              </a:rPr>
            </a:br>
            <a:r>
              <a:rPr lang="pl" sz="1700" dirty="0" smtClean="0">
                <a:solidFill>
                  <a:srgbClr val="000000"/>
                </a:solidFill>
                <a:latin typeface="Canva Sans"/>
              </a:rPr>
              <a:t>i </a:t>
            </a:r>
            <a:r>
              <a:rPr lang="pl" sz="1700" dirty="0">
                <a:solidFill>
                  <a:srgbClr val="000000"/>
                </a:solidFill>
                <a:latin typeface="Canva Sans"/>
              </a:rPr>
              <a:t>wsparcie pielęgniarki specjalistycznej.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68687" y="5452207"/>
            <a:ext cx="5785187" cy="2359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rtl="0">
              <a:lnSpc>
                <a:spcPts val="2040"/>
              </a:lnSpc>
            </a:pPr>
            <a:r>
              <a:rPr lang="pl" sz="1700" dirty="0">
                <a:solidFill>
                  <a:srgbClr val="000000"/>
                </a:solidFill>
                <a:latin typeface="Canva Sans Bold"/>
              </a:rPr>
              <a:t>Kiedy należy zadzwonić?  </a:t>
            </a:r>
          </a:p>
          <a:p>
            <a:pPr rtl="0">
              <a:lnSpc>
                <a:spcPts val="2040"/>
              </a:lnSpc>
            </a:pPr>
            <a:r>
              <a:rPr lang="pl" sz="1700" dirty="0">
                <a:solidFill>
                  <a:srgbClr val="000000"/>
                </a:solidFill>
                <a:latin typeface="Canva Sans"/>
              </a:rPr>
              <a:t>Usługa ta oferuje porady i ocenę w przypadku złego samopoczucia: </a:t>
            </a:r>
          </a:p>
          <a:p>
            <a:pPr marL="367031" lvl="1" indent="-183515" rtl="0">
              <a:lnSpc>
                <a:spcPts val="2040"/>
              </a:lnSpc>
              <a:buFont typeface="Arial"/>
              <a:buChar char="•"/>
            </a:pPr>
            <a:r>
              <a:rPr lang="pl" sz="1700" dirty="0">
                <a:solidFill>
                  <a:srgbClr val="000000"/>
                </a:solidFill>
                <a:latin typeface="Canva Sans"/>
              </a:rPr>
              <a:t>podczas leczenia nowotworu,</a:t>
            </a:r>
          </a:p>
          <a:p>
            <a:pPr marL="367031" lvl="1" indent="-183515" rtl="0">
              <a:lnSpc>
                <a:spcPts val="2040"/>
              </a:lnSpc>
              <a:buFont typeface="Arial"/>
              <a:buChar char="•"/>
            </a:pPr>
            <a:r>
              <a:rPr lang="pl" sz="1700" dirty="0">
                <a:solidFill>
                  <a:srgbClr val="000000"/>
                </a:solidFill>
                <a:latin typeface="Canva Sans"/>
              </a:rPr>
              <a:t>do 8 tygodni po zakończeniu leczenia nowotworu,</a:t>
            </a:r>
          </a:p>
          <a:p>
            <a:pPr marL="367031" lvl="1" indent="-183515" rtl="0">
              <a:lnSpc>
                <a:spcPts val="2040"/>
              </a:lnSpc>
              <a:buFont typeface="Arial"/>
              <a:buChar char="•"/>
            </a:pPr>
            <a:r>
              <a:rPr lang="pl" sz="1700" dirty="0">
                <a:solidFill>
                  <a:srgbClr val="000000"/>
                </a:solidFill>
                <a:latin typeface="Canva Sans"/>
              </a:rPr>
              <a:t>do 1 roku po leczeniu immunoterapią.</a:t>
            </a:r>
          </a:p>
          <a:p>
            <a:pPr rtl="0"/>
            <a:endParaRPr lang="en-US" sz="1000" b="1" dirty="0">
              <a:solidFill>
                <a:srgbClr val="000000"/>
              </a:solidFill>
              <a:latin typeface="Canva Sans"/>
            </a:endParaRPr>
          </a:p>
          <a:p>
            <a:pPr rtl="0">
              <a:lnSpc>
                <a:spcPts val="2040"/>
              </a:lnSpc>
            </a:pPr>
            <a:r>
              <a:rPr lang="pl" sz="1700" b="1" dirty="0">
                <a:solidFill>
                  <a:srgbClr val="000000"/>
                </a:solidFill>
                <a:latin typeface="Canva Sans"/>
              </a:rPr>
              <a:t>Nie wiesz, kiedy zadzwonić?</a:t>
            </a:r>
          </a:p>
          <a:p>
            <a:pPr rtl="0"/>
            <a:endParaRPr lang="en-US" sz="1000" dirty="0" smtClean="0">
              <a:solidFill>
                <a:srgbClr val="000000"/>
              </a:solidFill>
              <a:latin typeface="Canva Sans"/>
            </a:endParaRPr>
          </a:p>
          <a:p>
            <a:pPr marL="82550" rtl="0">
              <a:lnSpc>
                <a:spcPts val="2040"/>
              </a:lnSpc>
            </a:pPr>
            <a:r>
              <a:rPr lang="pl" sz="1700" b="1" dirty="0">
                <a:solidFill>
                  <a:srgbClr val="000000"/>
                </a:solidFill>
                <a:latin typeface="Canva Sans"/>
              </a:rPr>
              <a:t>Jeśli nie masz pewności, ZAWSZE to sprawdź. </a:t>
            </a:r>
            <a:endParaRPr lang="en-US" sz="1700" b="1" dirty="0">
              <a:solidFill>
                <a:srgbClr val="000000"/>
              </a:solidFill>
              <a:latin typeface="Canva Sans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4620409" y="2494027"/>
            <a:ext cx="2823173" cy="2823173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3125" r="-3125"/>
              </a:stretch>
            </a:blipFill>
          </p:spPr>
        </p:sp>
      </p:grpSp>
      <p:grpSp>
        <p:nvGrpSpPr>
          <p:cNvPr id="22" name="Group 22"/>
          <p:cNvGrpSpPr/>
          <p:nvPr/>
        </p:nvGrpSpPr>
        <p:grpSpPr>
          <a:xfrm>
            <a:off x="130818" y="8141915"/>
            <a:ext cx="7298364" cy="2045329"/>
            <a:chOff x="0" y="0"/>
            <a:chExt cx="9731152" cy="2727105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9731152" cy="2727105"/>
              <a:chOff x="0" y="0"/>
              <a:chExt cx="2615569" cy="7330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2615569" cy="733000"/>
              </a:xfrm>
              <a:custGeom>
                <a:avLst/>
                <a:gdLst/>
                <a:ahLst/>
                <a:cxnLst/>
                <a:rect l="l" t="t" r="r" b="b"/>
                <a:pathLst>
                  <a:path w="2615569" h="733000">
                    <a:moveTo>
                      <a:pt x="39249" y="0"/>
                    </a:moveTo>
                    <a:lnTo>
                      <a:pt x="2576320" y="0"/>
                    </a:lnTo>
                    <a:cubicBezTo>
                      <a:pt x="2597997" y="0"/>
                      <a:pt x="2615569" y="17572"/>
                      <a:pt x="2615569" y="39249"/>
                    </a:cubicBezTo>
                    <a:lnTo>
                      <a:pt x="2615569" y="693751"/>
                    </a:lnTo>
                    <a:cubicBezTo>
                      <a:pt x="2615569" y="715427"/>
                      <a:pt x="2597997" y="733000"/>
                      <a:pt x="2576320" y="733000"/>
                    </a:cubicBezTo>
                    <a:lnTo>
                      <a:pt x="39249" y="733000"/>
                    </a:lnTo>
                    <a:cubicBezTo>
                      <a:pt x="17572" y="733000"/>
                      <a:pt x="0" y="715427"/>
                      <a:pt x="0" y="693751"/>
                    </a:cubicBezTo>
                    <a:lnTo>
                      <a:pt x="0" y="39249"/>
                    </a:lnTo>
                    <a:cubicBezTo>
                      <a:pt x="0" y="17572"/>
                      <a:pt x="17572" y="0"/>
                      <a:pt x="39249" y="0"/>
                    </a:cubicBezTo>
                    <a:close/>
                  </a:path>
                </a:pathLst>
              </a:custGeom>
              <a:solidFill>
                <a:srgbClr val="F58B29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9525"/>
                <a:ext cx="2615569" cy="7234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rtl="0">
                  <a:lnSpc>
                    <a:spcPts val="1929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219293" y="1623139"/>
              <a:ext cx="9331285" cy="882511"/>
              <a:chOff x="0" y="0"/>
              <a:chExt cx="2508091" cy="237204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2508091" cy="237204"/>
              </a:xfrm>
              <a:custGeom>
                <a:avLst/>
                <a:gdLst/>
                <a:ahLst/>
                <a:cxnLst/>
                <a:rect l="l" t="t" r="r" b="b"/>
                <a:pathLst>
                  <a:path w="2508091" h="237204">
                    <a:moveTo>
                      <a:pt x="19912" y="0"/>
                    </a:moveTo>
                    <a:lnTo>
                      <a:pt x="2488179" y="0"/>
                    </a:lnTo>
                    <a:cubicBezTo>
                      <a:pt x="2499177" y="0"/>
                      <a:pt x="2508091" y="8915"/>
                      <a:pt x="2508091" y="19912"/>
                    </a:cubicBezTo>
                    <a:lnTo>
                      <a:pt x="2508091" y="217292"/>
                    </a:lnTo>
                    <a:cubicBezTo>
                      <a:pt x="2508091" y="228289"/>
                      <a:pt x="2499177" y="237204"/>
                      <a:pt x="2488179" y="237204"/>
                    </a:cubicBezTo>
                    <a:lnTo>
                      <a:pt x="19912" y="237204"/>
                    </a:lnTo>
                    <a:cubicBezTo>
                      <a:pt x="8915" y="237204"/>
                      <a:pt x="0" y="228289"/>
                      <a:pt x="0" y="217292"/>
                    </a:cubicBezTo>
                    <a:lnTo>
                      <a:pt x="0" y="19912"/>
                    </a:lnTo>
                    <a:cubicBezTo>
                      <a:pt x="0" y="8915"/>
                      <a:pt x="8915" y="0"/>
                      <a:pt x="1991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9525"/>
                <a:ext cx="2508091" cy="2276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rtl="0">
                  <a:lnSpc>
                    <a:spcPts val="1929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219293" y="628235"/>
              <a:ext cx="9331285" cy="882511"/>
              <a:chOff x="0" y="0"/>
              <a:chExt cx="2508091" cy="237204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2508091" cy="237204"/>
              </a:xfrm>
              <a:custGeom>
                <a:avLst/>
                <a:gdLst/>
                <a:ahLst/>
                <a:cxnLst/>
                <a:rect l="l" t="t" r="r" b="b"/>
                <a:pathLst>
                  <a:path w="2508091" h="237204">
                    <a:moveTo>
                      <a:pt x="19912" y="0"/>
                    </a:moveTo>
                    <a:lnTo>
                      <a:pt x="2488179" y="0"/>
                    </a:lnTo>
                    <a:cubicBezTo>
                      <a:pt x="2499177" y="0"/>
                      <a:pt x="2508091" y="8915"/>
                      <a:pt x="2508091" y="19912"/>
                    </a:cubicBezTo>
                    <a:lnTo>
                      <a:pt x="2508091" y="217292"/>
                    </a:lnTo>
                    <a:cubicBezTo>
                      <a:pt x="2508091" y="228289"/>
                      <a:pt x="2499177" y="237204"/>
                      <a:pt x="2488179" y="237204"/>
                    </a:cubicBezTo>
                    <a:lnTo>
                      <a:pt x="19912" y="237204"/>
                    </a:lnTo>
                    <a:cubicBezTo>
                      <a:pt x="8915" y="237204"/>
                      <a:pt x="0" y="228289"/>
                      <a:pt x="0" y="217292"/>
                    </a:cubicBezTo>
                    <a:lnTo>
                      <a:pt x="0" y="19912"/>
                    </a:lnTo>
                    <a:cubicBezTo>
                      <a:pt x="0" y="8915"/>
                      <a:pt x="8915" y="0"/>
                      <a:pt x="1991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9525"/>
                <a:ext cx="2508091" cy="2276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rtl="0">
                  <a:lnSpc>
                    <a:spcPts val="1929"/>
                  </a:lnSpc>
                </a:pPr>
                <a:endParaRPr/>
              </a:p>
            </p:txBody>
          </p:sp>
        </p:grpSp>
        <p:sp>
          <p:nvSpPr>
            <p:cNvPr id="32" name="TextBox 32"/>
            <p:cNvSpPr txBox="1"/>
            <p:nvPr/>
          </p:nvSpPr>
          <p:spPr>
            <a:xfrm>
              <a:off x="503683" y="1744886"/>
              <a:ext cx="8487700" cy="304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rtl="0">
                <a:lnSpc>
                  <a:spcPts val="1800"/>
                </a:lnSpc>
              </a:pPr>
              <a:r>
                <a:rPr lang="pl" sz="15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 godzinie 16:00/ w weekendy/ święta:</a:t>
              </a:r>
              <a:endParaRPr lang="en-US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503873" y="903747"/>
              <a:ext cx="8487700" cy="3077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rtl="0">
                <a:lnSpc>
                  <a:spcPts val="1800"/>
                </a:lnSpc>
              </a:pPr>
              <a:r>
                <a:rPr lang="pl" sz="15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Od poniedziałku do piątku w godz. 08:00 - 16:00:</a:t>
              </a:r>
              <a:endParaRPr lang="en-US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2509643" y="194025"/>
              <a:ext cx="4711868" cy="324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rtl="0">
                <a:lnSpc>
                  <a:spcPts val="1881"/>
                </a:lnSpc>
              </a:pPr>
              <a:r>
                <a:rPr lang="pl" sz="1665" dirty="0">
                  <a:solidFill>
                    <a:srgbClr val="000000"/>
                  </a:solidFill>
                  <a:latin typeface="Canva Sans Bold"/>
                </a:rPr>
                <a:t>POD JAKI NUMER DZWONIĆ? </a:t>
              </a:r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168687" y="10314579"/>
            <a:ext cx="7274895" cy="153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ts val="1209"/>
              </a:lnSpc>
            </a:pPr>
            <a:r>
              <a:rPr lang="pl" sz="1070" b="1" dirty="0">
                <a:solidFill>
                  <a:srgbClr val="FF0000"/>
                </a:solidFill>
                <a:latin typeface="Canva Sans Bold"/>
              </a:rPr>
              <a:t>Jeśli nagle źle się poczujesz (np. ból w klatce piersiowej, trudności w oddychaniu, utrata mocy w kończynach), niezwłocznie zadzwoń pod numer </a:t>
            </a:r>
            <a:r>
              <a:rPr lang="pl" sz="1070" b="1" u="sng" dirty="0">
                <a:solidFill>
                  <a:srgbClr val="FF0000"/>
                </a:solidFill>
                <a:latin typeface="Canva Sans Bold"/>
              </a:rPr>
              <a:t>999/112</a:t>
            </a:r>
            <a:r>
              <a:rPr lang="pl" sz="1070" b="1" dirty="0">
                <a:solidFill>
                  <a:srgbClr val="FF0000"/>
                </a:solidFill>
                <a:latin typeface="Canva Sans Bold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960194" y="246555"/>
            <a:ext cx="3874496" cy="5830266"/>
            <a:chOff x="0" y="0"/>
            <a:chExt cx="540145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0145" cy="812800"/>
            </a:xfrm>
            <a:custGeom>
              <a:avLst/>
              <a:gdLst/>
              <a:ahLst/>
              <a:cxnLst/>
              <a:rect l="l" t="t" r="r" b="b"/>
              <a:pathLst>
                <a:path w="540145" h="812800">
                  <a:moveTo>
                    <a:pt x="180146" y="19070"/>
                  </a:moveTo>
                  <a:cubicBezTo>
                    <a:pt x="207748" y="7556"/>
                    <a:pt x="239320" y="0"/>
                    <a:pt x="270218" y="0"/>
                  </a:cubicBezTo>
                  <a:cubicBezTo>
                    <a:pt x="301117" y="0"/>
                    <a:pt x="330850" y="6476"/>
                    <a:pt x="358250" y="17990"/>
                  </a:cubicBezTo>
                  <a:cubicBezTo>
                    <a:pt x="358834" y="18350"/>
                    <a:pt x="359417" y="18350"/>
                    <a:pt x="359999" y="18710"/>
                  </a:cubicBezTo>
                  <a:cubicBezTo>
                    <a:pt x="462898" y="64765"/>
                    <a:pt x="538688" y="186379"/>
                    <a:pt x="540145" y="328502"/>
                  </a:cubicBezTo>
                  <a:lnTo>
                    <a:pt x="540145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457" y="185660"/>
                    <a:pt x="76081" y="64045"/>
                    <a:pt x="180146" y="19070"/>
                  </a:cubicBezTo>
                  <a:close/>
                </a:path>
              </a:pathLst>
            </a:custGeom>
            <a:solidFill>
              <a:srgbClr val="60C44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60325"/>
              <a:ext cx="540145" cy="752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60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68234" y="1348989"/>
            <a:ext cx="5524185" cy="2051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rtl="0">
              <a:lnSpc>
                <a:spcPts val="2039"/>
              </a:lnSpc>
            </a:pPr>
            <a:r>
              <a:rPr lang="pl" sz="1699" dirty="0">
                <a:solidFill>
                  <a:srgbClr val="000000"/>
                </a:solidFill>
                <a:latin typeface="Canva Sans Bold"/>
              </a:rPr>
              <a:t>Co się stanie, gdy zadzwonię?</a:t>
            </a:r>
          </a:p>
          <a:p>
            <a:pPr rtl="0">
              <a:lnSpc>
                <a:spcPts val="360"/>
              </a:lnSpc>
            </a:pPr>
            <a:endParaRPr lang="en-US" sz="1699" dirty="0">
              <a:solidFill>
                <a:srgbClr val="000000"/>
              </a:solidFill>
              <a:latin typeface="Canva Sans Bold"/>
            </a:endParaRPr>
          </a:p>
          <a:p>
            <a:pPr rtl="0">
              <a:lnSpc>
                <a:spcPts val="2039"/>
              </a:lnSpc>
            </a:pPr>
            <a:r>
              <a:rPr lang="pl" sz="1699" dirty="0">
                <a:solidFill>
                  <a:srgbClr val="000000"/>
                </a:solidFill>
                <a:latin typeface="Canva Sans"/>
              </a:rPr>
              <a:t>Pielęgniarka zada Ci kilka pytań związanych </a:t>
            </a:r>
            <a:r>
              <a:rPr lang="en-US" sz="1699" dirty="0" smtClean="0">
                <a:solidFill>
                  <a:srgbClr val="000000"/>
                </a:solidFill>
                <a:latin typeface="Canva Sans"/>
              </a:rPr>
              <a:t/>
            </a:r>
            <a:br>
              <a:rPr lang="en-US" sz="1699" dirty="0" smtClean="0">
                <a:solidFill>
                  <a:srgbClr val="000000"/>
                </a:solidFill>
                <a:latin typeface="Canva Sans"/>
              </a:rPr>
            </a:br>
            <a:r>
              <a:rPr lang="pl" sz="1699" dirty="0" smtClean="0">
                <a:solidFill>
                  <a:srgbClr val="000000"/>
                </a:solidFill>
                <a:latin typeface="Canva Sans"/>
              </a:rPr>
              <a:t>z </a:t>
            </a:r>
            <a:r>
              <a:rPr lang="pl" sz="1699" dirty="0">
                <a:solidFill>
                  <a:srgbClr val="000000"/>
                </a:solidFill>
                <a:latin typeface="Canva Sans"/>
              </a:rPr>
              <a:t>objawami, które odczuwasz. </a:t>
            </a:r>
          </a:p>
          <a:p>
            <a:pPr rtl="0">
              <a:lnSpc>
                <a:spcPts val="840"/>
              </a:lnSpc>
            </a:pPr>
            <a:endParaRPr lang="en-US" sz="1699" dirty="0">
              <a:solidFill>
                <a:srgbClr val="000000"/>
              </a:solidFill>
              <a:latin typeface="Canva Sans"/>
            </a:endParaRPr>
          </a:p>
          <a:p>
            <a:pPr rtl="0">
              <a:lnSpc>
                <a:spcPts val="2039"/>
              </a:lnSpc>
            </a:pPr>
            <a:r>
              <a:rPr lang="pl" sz="1699" dirty="0">
                <a:solidFill>
                  <a:srgbClr val="000000"/>
                </a:solidFill>
                <a:latin typeface="Canva Sans"/>
              </a:rPr>
              <a:t>Niektóre możliwe objawy wymienione są poniżej </a:t>
            </a:r>
            <a:r>
              <a:rPr lang="en-US" sz="1699" dirty="0" smtClean="0">
                <a:solidFill>
                  <a:srgbClr val="000000"/>
                </a:solidFill>
                <a:latin typeface="Canva Sans"/>
              </a:rPr>
              <a:t/>
            </a:r>
            <a:br>
              <a:rPr lang="en-US" sz="1699" dirty="0" smtClean="0">
                <a:solidFill>
                  <a:srgbClr val="000000"/>
                </a:solidFill>
                <a:latin typeface="Canva Sans"/>
              </a:rPr>
            </a:br>
            <a:r>
              <a:rPr lang="pl" sz="1699" dirty="0" smtClean="0">
                <a:solidFill>
                  <a:srgbClr val="000000"/>
                </a:solidFill>
                <a:latin typeface="Canva Sans"/>
              </a:rPr>
              <a:t>w </a:t>
            </a:r>
            <a:r>
              <a:rPr lang="pl" sz="1699" dirty="0">
                <a:solidFill>
                  <a:srgbClr val="000000"/>
                </a:solidFill>
                <a:latin typeface="Canva Sans"/>
              </a:rPr>
              <a:t>polach oznaczonych kolorami świateł sygnalizacji drogowej - zielonym, żółtym i czerwonym. </a:t>
            </a:r>
            <a:endParaRPr lang="en-US" sz="1699" dirty="0">
              <a:solidFill>
                <a:srgbClr val="000000"/>
              </a:solidFill>
              <a:latin typeface="Canva Sans"/>
            </a:endParaRPr>
          </a:p>
          <a:p>
            <a:pPr rtl="0">
              <a:lnSpc>
                <a:spcPts val="840"/>
              </a:lnSpc>
            </a:pPr>
            <a:endParaRPr lang="en-US" sz="1699" dirty="0">
              <a:solidFill>
                <a:srgbClr val="000000"/>
              </a:solidFill>
              <a:latin typeface="Canva Sans"/>
            </a:endParaRPr>
          </a:p>
          <a:p>
            <a:pPr rtl="0">
              <a:lnSpc>
                <a:spcPts val="2039"/>
              </a:lnSpc>
            </a:pPr>
            <a:endParaRPr lang="en-US" sz="1699" dirty="0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7428" y="2817514"/>
            <a:ext cx="5583477" cy="22057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ts val="2040"/>
              </a:lnSpc>
            </a:pPr>
            <a:endParaRPr lang="en-US" sz="1700" dirty="0" smtClean="0">
              <a:solidFill>
                <a:srgbClr val="000000"/>
              </a:solidFill>
              <a:latin typeface="Canva Sans Bold"/>
            </a:endParaRPr>
          </a:p>
          <a:p>
            <a:pPr rtl="0"/>
            <a:r>
              <a:rPr lang="pl" sz="1700" b="1" dirty="0">
                <a:solidFill>
                  <a:srgbClr val="000000"/>
                </a:solidFill>
                <a:latin typeface="Canva Sans Bold"/>
              </a:rPr>
              <a:t>Pielęgniarka może:</a:t>
            </a:r>
          </a:p>
          <a:p>
            <a:pPr marL="285750" indent="-285750" rtl="0">
              <a:lnSpc>
                <a:spcPts val="2040"/>
              </a:lnSpc>
              <a:buFont typeface="Arial" panose="020B0604020202020204" pitchFamily="34" charset="0"/>
              <a:buChar char="•"/>
            </a:pPr>
            <a:r>
              <a:rPr lang="pl" sz="1700" dirty="0">
                <a:solidFill>
                  <a:srgbClr val="000000"/>
                </a:solidFill>
                <a:latin typeface="Canva Sans Bold"/>
              </a:rPr>
              <a:t>udzielić porady telefonicznie,</a:t>
            </a:r>
          </a:p>
          <a:p>
            <a:pPr marL="285750" indent="-285750" rtl="0">
              <a:lnSpc>
                <a:spcPts val="2040"/>
              </a:lnSpc>
              <a:buFont typeface="Arial" panose="020B0604020202020204" pitchFamily="34" charset="0"/>
              <a:buChar char="•"/>
            </a:pPr>
            <a:r>
              <a:rPr lang="pl" sz="1700" dirty="0">
                <a:solidFill>
                  <a:srgbClr val="000000"/>
                </a:solidFill>
                <a:latin typeface="Canva Sans Bold"/>
              </a:rPr>
              <a:t>zalecić udanie się do pielęgniarki specjalistycznej </a:t>
            </a:r>
            <a:r>
              <a:rPr lang="pl" sz="1700" dirty="0" smtClean="0">
                <a:solidFill>
                  <a:srgbClr val="000000"/>
                </a:solidFill>
                <a:latin typeface="Canva Sans Bold"/>
              </a:rPr>
              <a:t>/ </a:t>
            </a:r>
            <a:r>
              <a:rPr lang="pl" sz="1700" dirty="0">
                <a:solidFill>
                  <a:srgbClr val="000000"/>
                </a:solidFill>
                <a:latin typeface="Canva Sans Bold"/>
              </a:rPr>
              <a:t>lekarza rodzinnego (GP) / na pogotowie.</a:t>
            </a:r>
          </a:p>
          <a:p>
            <a:pPr rtl="0"/>
            <a:endParaRPr lang="en-US" sz="1000" dirty="0">
              <a:solidFill>
                <a:srgbClr val="000000"/>
              </a:solidFill>
              <a:latin typeface="Canva Sans Bold"/>
            </a:endParaRPr>
          </a:p>
          <a:p>
            <a:pPr rtl="0">
              <a:lnSpc>
                <a:spcPts val="2040"/>
              </a:lnSpc>
            </a:pPr>
            <a:r>
              <a:rPr lang="pl" sz="1400" dirty="0">
                <a:solidFill>
                  <a:srgbClr val="000000"/>
                </a:solidFill>
                <a:latin typeface="Canva Sans Bold"/>
              </a:rPr>
              <a:t>Do szpitala należy zabrać ze sobą leki oraz listę </a:t>
            </a:r>
            <a:r>
              <a:rPr lang="en-US" sz="1400" dirty="0" smtClean="0">
                <a:solidFill>
                  <a:srgbClr val="000000"/>
                </a:solidFill>
                <a:latin typeface="Canva Sans Bold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Canva Sans Bold"/>
              </a:rPr>
            </a:br>
            <a:r>
              <a:rPr lang="pl" sz="1400" dirty="0" smtClean="0">
                <a:solidFill>
                  <a:srgbClr val="000000"/>
                </a:solidFill>
                <a:latin typeface="Canva Sans Bold"/>
              </a:rPr>
              <a:t>przyjmowanych </a:t>
            </a:r>
            <a:r>
              <a:rPr lang="pl" sz="1400" dirty="0">
                <a:solidFill>
                  <a:srgbClr val="000000"/>
                </a:solidFill>
                <a:latin typeface="Canva Sans Bold"/>
              </a:rPr>
              <a:t>leków.  Listę można otrzymać </a:t>
            </a:r>
            <a:r>
              <a:rPr lang="en-US" sz="1400" dirty="0" smtClean="0">
                <a:solidFill>
                  <a:srgbClr val="000000"/>
                </a:solidFill>
                <a:latin typeface="Canva Sans Bold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Canva Sans Bold"/>
              </a:rPr>
            </a:br>
            <a:r>
              <a:rPr lang="pl" sz="1400" dirty="0" smtClean="0">
                <a:solidFill>
                  <a:srgbClr val="000000"/>
                </a:solidFill>
                <a:latin typeface="Canva Sans Bold"/>
              </a:rPr>
              <a:t>od </a:t>
            </a:r>
            <a:r>
              <a:rPr lang="pl" sz="1400" dirty="0">
                <a:solidFill>
                  <a:srgbClr val="000000"/>
                </a:solidFill>
                <a:latin typeface="Canva Sans Bold"/>
              </a:rPr>
              <a:t>swojego lekarza rodzinnego.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5074089" y="5313872"/>
            <a:ext cx="2189095" cy="1128224"/>
            <a:chOff x="0" y="0"/>
            <a:chExt cx="681100" cy="35102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81100" cy="351028"/>
            </a:xfrm>
            <a:custGeom>
              <a:avLst/>
              <a:gdLst/>
              <a:ahLst/>
              <a:cxnLst/>
              <a:rect l="l" t="t" r="r" b="b"/>
              <a:pathLst>
                <a:path w="681100" h="351028">
                  <a:moveTo>
                    <a:pt x="28293" y="0"/>
                  </a:moveTo>
                  <a:lnTo>
                    <a:pt x="652807" y="0"/>
                  </a:lnTo>
                  <a:cubicBezTo>
                    <a:pt x="668432" y="0"/>
                    <a:pt x="681100" y="12667"/>
                    <a:pt x="681100" y="28293"/>
                  </a:cubicBezTo>
                  <a:lnTo>
                    <a:pt x="681100" y="322735"/>
                  </a:lnTo>
                  <a:cubicBezTo>
                    <a:pt x="681100" y="330239"/>
                    <a:pt x="678119" y="337435"/>
                    <a:pt x="672813" y="342741"/>
                  </a:cubicBezTo>
                  <a:cubicBezTo>
                    <a:pt x="667507" y="348047"/>
                    <a:pt x="660311" y="351028"/>
                    <a:pt x="652807" y="351028"/>
                  </a:cubicBezTo>
                  <a:lnTo>
                    <a:pt x="28293" y="351028"/>
                  </a:lnTo>
                  <a:cubicBezTo>
                    <a:pt x="20789" y="351028"/>
                    <a:pt x="13593" y="348047"/>
                    <a:pt x="8287" y="342741"/>
                  </a:cubicBezTo>
                  <a:cubicBezTo>
                    <a:pt x="2981" y="337435"/>
                    <a:pt x="0" y="330239"/>
                    <a:pt x="0" y="322735"/>
                  </a:cubicBezTo>
                  <a:lnTo>
                    <a:pt x="0" y="28293"/>
                  </a:lnTo>
                  <a:cubicBezTo>
                    <a:pt x="0" y="12667"/>
                    <a:pt x="12667" y="0"/>
                    <a:pt x="28293" y="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66675"/>
              <a:ext cx="681100" cy="417703"/>
            </a:xfrm>
            <a:prstGeom prst="rect">
              <a:avLst/>
            </a:prstGeom>
          </p:spPr>
          <p:txBody>
            <a:bodyPr lIns="58514" tIns="58514" rIns="58514" bIns="58514" rtlCol="0" anchor="ctr"/>
            <a:lstStyle/>
            <a:p>
              <a:pPr algn="ctr" rtl="0">
                <a:lnSpc>
                  <a:spcPts val="160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685453" y="5313872"/>
            <a:ext cx="2189095" cy="1128224"/>
            <a:chOff x="0" y="0"/>
            <a:chExt cx="681100" cy="35102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81100" cy="351028"/>
            </a:xfrm>
            <a:custGeom>
              <a:avLst/>
              <a:gdLst/>
              <a:ahLst/>
              <a:cxnLst/>
              <a:rect l="l" t="t" r="r" b="b"/>
              <a:pathLst>
                <a:path w="681100" h="351028">
                  <a:moveTo>
                    <a:pt x="28293" y="0"/>
                  </a:moveTo>
                  <a:lnTo>
                    <a:pt x="652807" y="0"/>
                  </a:lnTo>
                  <a:cubicBezTo>
                    <a:pt x="668432" y="0"/>
                    <a:pt x="681100" y="12667"/>
                    <a:pt x="681100" y="28293"/>
                  </a:cubicBezTo>
                  <a:lnTo>
                    <a:pt x="681100" y="322735"/>
                  </a:lnTo>
                  <a:cubicBezTo>
                    <a:pt x="681100" y="330239"/>
                    <a:pt x="678119" y="337435"/>
                    <a:pt x="672813" y="342741"/>
                  </a:cubicBezTo>
                  <a:cubicBezTo>
                    <a:pt x="667507" y="348047"/>
                    <a:pt x="660311" y="351028"/>
                    <a:pt x="652807" y="351028"/>
                  </a:cubicBezTo>
                  <a:lnTo>
                    <a:pt x="28293" y="351028"/>
                  </a:lnTo>
                  <a:cubicBezTo>
                    <a:pt x="20789" y="351028"/>
                    <a:pt x="13593" y="348047"/>
                    <a:pt x="8287" y="342741"/>
                  </a:cubicBezTo>
                  <a:cubicBezTo>
                    <a:pt x="2981" y="337435"/>
                    <a:pt x="0" y="330239"/>
                    <a:pt x="0" y="322735"/>
                  </a:cubicBezTo>
                  <a:lnTo>
                    <a:pt x="0" y="28293"/>
                  </a:lnTo>
                  <a:cubicBezTo>
                    <a:pt x="0" y="12667"/>
                    <a:pt x="12667" y="0"/>
                    <a:pt x="28293" y="0"/>
                  </a:cubicBezTo>
                  <a:close/>
                </a:path>
              </a:pathLst>
            </a:custGeom>
            <a:solidFill>
              <a:srgbClr val="F58B29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66675"/>
              <a:ext cx="681100" cy="417703"/>
            </a:xfrm>
            <a:prstGeom prst="rect">
              <a:avLst/>
            </a:prstGeom>
          </p:spPr>
          <p:txBody>
            <a:bodyPr lIns="58514" tIns="58514" rIns="58514" bIns="58514" rtlCol="0" anchor="ctr"/>
            <a:lstStyle/>
            <a:p>
              <a:pPr algn="ctr" rtl="0">
                <a:lnSpc>
                  <a:spcPts val="160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074089" y="6339888"/>
            <a:ext cx="2189095" cy="3598385"/>
            <a:chOff x="0" y="0"/>
            <a:chExt cx="681100" cy="111957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81100" cy="1119576"/>
            </a:xfrm>
            <a:custGeom>
              <a:avLst/>
              <a:gdLst/>
              <a:ahLst/>
              <a:cxnLst/>
              <a:rect l="l" t="t" r="r" b="b"/>
              <a:pathLst>
                <a:path w="681100" h="1119576">
                  <a:moveTo>
                    <a:pt x="28293" y="0"/>
                  </a:moveTo>
                  <a:lnTo>
                    <a:pt x="652807" y="0"/>
                  </a:lnTo>
                  <a:cubicBezTo>
                    <a:pt x="668432" y="0"/>
                    <a:pt x="681100" y="12667"/>
                    <a:pt x="681100" y="28293"/>
                  </a:cubicBezTo>
                  <a:lnTo>
                    <a:pt x="681100" y="1091283"/>
                  </a:lnTo>
                  <a:cubicBezTo>
                    <a:pt x="681100" y="1098787"/>
                    <a:pt x="678119" y="1105983"/>
                    <a:pt x="672813" y="1111289"/>
                  </a:cubicBezTo>
                  <a:cubicBezTo>
                    <a:pt x="667507" y="1116595"/>
                    <a:pt x="660311" y="1119576"/>
                    <a:pt x="652807" y="1119576"/>
                  </a:cubicBezTo>
                  <a:lnTo>
                    <a:pt x="28293" y="1119576"/>
                  </a:lnTo>
                  <a:cubicBezTo>
                    <a:pt x="20789" y="1119576"/>
                    <a:pt x="13593" y="1116595"/>
                    <a:pt x="8287" y="1111289"/>
                  </a:cubicBezTo>
                  <a:cubicBezTo>
                    <a:pt x="2981" y="1105983"/>
                    <a:pt x="0" y="1098787"/>
                    <a:pt x="0" y="1091283"/>
                  </a:cubicBezTo>
                  <a:lnTo>
                    <a:pt x="0" y="28293"/>
                  </a:lnTo>
                  <a:cubicBezTo>
                    <a:pt x="0" y="12667"/>
                    <a:pt x="12667" y="0"/>
                    <a:pt x="28293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F0000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66675"/>
              <a:ext cx="681100" cy="1186251"/>
            </a:xfrm>
            <a:prstGeom prst="rect">
              <a:avLst/>
            </a:prstGeom>
          </p:spPr>
          <p:txBody>
            <a:bodyPr lIns="58514" tIns="58514" rIns="58514" bIns="58514" rtlCol="0" anchor="ctr"/>
            <a:lstStyle/>
            <a:p>
              <a:pPr algn="ctr" rtl="0">
                <a:lnSpc>
                  <a:spcPts val="160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685453" y="6303930"/>
            <a:ext cx="2189095" cy="3596112"/>
            <a:chOff x="0" y="0"/>
            <a:chExt cx="681100" cy="111886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81100" cy="1118869"/>
            </a:xfrm>
            <a:custGeom>
              <a:avLst/>
              <a:gdLst/>
              <a:ahLst/>
              <a:cxnLst/>
              <a:rect l="l" t="t" r="r" b="b"/>
              <a:pathLst>
                <a:path w="681100" h="1118869">
                  <a:moveTo>
                    <a:pt x="28293" y="0"/>
                  </a:moveTo>
                  <a:lnTo>
                    <a:pt x="652807" y="0"/>
                  </a:lnTo>
                  <a:cubicBezTo>
                    <a:pt x="668432" y="0"/>
                    <a:pt x="681100" y="12667"/>
                    <a:pt x="681100" y="28293"/>
                  </a:cubicBezTo>
                  <a:lnTo>
                    <a:pt x="681100" y="1090576"/>
                  </a:lnTo>
                  <a:cubicBezTo>
                    <a:pt x="681100" y="1098080"/>
                    <a:pt x="678119" y="1105276"/>
                    <a:pt x="672813" y="1110582"/>
                  </a:cubicBezTo>
                  <a:cubicBezTo>
                    <a:pt x="667507" y="1115888"/>
                    <a:pt x="660311" y="1118869"/>
                    <a:pt x="652807" y="1118869"/>
                  </a:cubicBezTo>
                  <a:lnTo>
                    <a:pt x="28293" y="1118869"/>
                  </a:lnTo>
                  <a:cubicBezTo>
                    <a:pt x="20789" y="1118869"/>
                    <a:pt x="13593" y="1115888"/>
                    <a:pt x="8287" y="1110582"/>
                  </a:cubicBezTo>
                  <a:cubicBezTo>
                    <a:pt x="2981" y="1105276"/>
                    <a:pt x="0" y="1098080"/>
                    <a:pt x="0" y="1090576"/>
                  </a:cubicBezTo>
                  <a:lnTo>
                    <a:pt x="0" y="28293"/>
                  </a:lnTo>
                  <a:cubicBezTo>
                    <a:pt x="0" y="12667"/>
                    <a:pt x="12667" y="0"/>
                    <a:pt x="28293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58B29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66675"/>
              <a:ext cx="681100" cy="1185544"/>
            </a:xfrm>
            <a:prstGeom prst="rect">
              <a:avLst/>
            </a:prstGeom>
          </p:spPr>
          <p:txBody>
            <a:bodyPr lIns="58514" tIns="58514" rIns="58514" bIns="58514" rtlCol="0" anchor="ctr"/>
            <a:lstStyle/>
            <a:p>
              <a:pPr algn="ctr" rtl="0">
                <a:lnSpc>
                  <a:spcPts val="160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296816" y="5313872"/>
            <a:ext cx="2189095" cy="1128224"/>
            <a:chOff x="0" y="0"/>
            <a:chExt cx="681100" cy="35102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81100" cy="351028"/>
            </a:xfrm>
            <a:custGeom>
              <a:avLst/>
              <a:gdLst/>
              <a:ahLst/>
              <a:cxnLst/>
              <a:rect l="l" t="t" r="r" b="b"/>
              <a:pathLst>
                <a:path w="681100" h="351028">
                  <a:moveTo>
                    <a:pt x="28293" y="0"/>
                  </a:moveTo>
                  <a:lnTo>
                    <a:pt x="652807" y="0"/>
                  </a:lnTo>
                  <a:cubicBezTo>
                    <a:pt x="668432" y="0"/>
                    <a:pt x="681100" y="12667"/>
                    <a:pt x="681100" y="28293"/>
                  </a:cubicBezTo>
                  <a:lnTo>
                    <a:pt x="681100" y="322735"/>
                  </a:lnTo>
                  <a:cubicBezTo>
                    <a:pt x="681100" y="330239"/>
                    <a:pt x="678119" y="337435"/>
                    <a:pt x="672813" y="342741"/>
                  </a:cubicBezTo>
                  <a:cubicBezTo>
                    <a:pt x="667507" y="348047"/>
                    <a:pt x="660311" y="351028"/>
                    <a:pt x="652807" y="351028"/>
                  </a:cubicBezTo>
                  <a:lnTo>
                    <a:pt x="28293" y="351028"/>
                  </a:lnTo>
                  <a:cubicBezTo>
                    <a:pt x="20789" y="351028"/>
                    <a:pt x="13593" y="348047"/>
                    <a:pt x="8287" y="342741"/>
                  </a:cubicBezTo>
                  <a:cubicBezTo>
                    <a:pt x="2981" y="337435"/>
                    <a:pt x="0" y="330239"/>
                    <a:pt x="0" y="322735"/>
                  </a:cubicBezTo>
                  <a:lnTo>
                    <a:pt x="0" y="28293"/>
                  </a:lnTo>
                  <a:cubicBezTo>
                    <a:pt x="0" y="12667"/>
                    <a:pt x="12667" y="0"/>
                    <a:pt x="28293" y="0"/>
                  </a:cubicBezTo>
                  <a:close/>
                </a:path>
              </a:pathLst>
            </a:custGeom>
            <a:solidFill>
              <a:srgbClr val="60C447"/>
            </a:solidFill>
            <a:ln cap="sq">
              <a:noFill/>
              <a:prstDash val="solid"/>
              <a:miter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-66675"/>
              <a:ext cx="681100" cy="417703"/>
            </a:xfrm>
            <a:prstGeom prst="rect">
              <a:avLst/>
            </a:prstGeom>
          </p:spPr>
          <p:txBody>
            <a:bodyPr lIns="58514" tIns="58514" rIns="58514" bIns="58514" rtlCol="0" anchor="ctr"/>
            <a:lstStyle/>
            <a:p>
              <a:pPr algn="ctr" rtl="0">
                <a:lnSpc>
                  <a:spcPts val="160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296816" y="6339888"/>
            <a:ext cx="2189095" cy="3598385"/>
            <a:chOff x="0" y="0"/>
            <a:chExt cx="681100" cy="1119576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81100" cy="1119576"/>
            </a:xfrm>
            <a:custGeom>
              <a:avLst/>
              <a:gdLst/>
              <a:ahLst/>
              <a:cxnLst/>
              <a:rect l="l" t="t" r="r" b="b"/>
              <a:pathLst>
                <a:path w="681100" h="1119576">
                  <a:moveTo>
                    <a:pt x="28293" y="0"/>
                  </a:moveTo>
                  <a:lnTo>
                    <a:pt x="652807" y="0"/>
                  </a:lnTo>
                  <a:cubicBezTo>
                    <a:pt x="668432" y="0"/>
                    <a:pt x="681100" y="12667"/>
                    <a:pt x="681100" y="28293"/>
                  </a:cubicBezTo>
                  <a:lnTo>
                    <a:pt x="681100" y="1091283"/>
                  </a:lnTo>
                  <a:cubicBezTo>
                    <a:pt x="681100" y="1098787"/>
                    <a:pt x="678119" y="1105983"/>
                    <a:pt x="672813" y="1111289"/>
                  </a:cubicBezTo>
                  <a:cubicBezTo>
                    <a:pt x="667507" y="1116595"/>
                    <a:pt x="660311" y="1119576"/>
                    <a:pt x="652807" y="1119576"/>
                  </a:cubicBezTo>
                  <a:lnTo>
                    <a:pt x="28293" y="1119576"/>
                  </a:lnTo>
                  <a:cubicBezTo>
                    <a:pt x="20789" y="1119576"/>
                    <a:pt x="13593" y="1116595"/>
                    <a:pt x="8287" y="1111289"/>
                  </a:cubicBezTo>
                  <a:cubicBezTo>
                    <a:pt x="2981" y="1105983"/>
                    <a:pt x="0" y="1098787"/>
                    <a:pt x="0" y="1091283"/>
                  </a:cubicBezTo>
                  <a:lnTo>
                    <a:pt x="0" y="28293"/>
                  </a:lnTo>
                  <a:cubicBezTo>
                    <a:pt x="0" y="12667"/>
                    <a:pt x="12667" y="0"/>
                    <a:pt x="28293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60C447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66675"/>
              <a:ext cx="681100" cy="1186251"/>
            </a:xfrm>
            <a:prstGeom prst="rect">
              <a:avLst/>
            </a:prstGeom>
          </p:spPr>
          <p:txBody>
            <a:bodyPr lIns="58514" tIns="58514" rIns="58514" bIns="58514" rtlCol="0" anchor="ctr"/>
            <a:lstStyle/>
            <a:p>
              <a:pPr algn="ctr" rtl="0">
                <a:lnSpc>
                  <a:spcPts val="1600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406809" y="6423046"/>
            <a:ext cx="1939813" cy="1526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4800" lvl="1" indent="-165100" rtl="0">
              <a:lnSpc>
                <a:spcPts val="1689"/>
              </a:lnSpc>
              <a:buFont typeface="Arial"/>
              <a:buChar char="•"/>
            </a:pPr>
            <a:r>
              <a:rPr lang="pl" sz="1100" dirty="0" smtClean="0">
                <a:solidFill>
                  <a:srgbClr val="002D3D"/>
                </a:solidFill>
                <a:latin typeface="Canva Sans"/>
              </a:rPr>
              <a:t>zmęczenie</a:t>
            </a:r>
            <a:endParaRPr lang="pl" sz="1100" dirty="0">
              <a:solidFill>
                <a:srgbClr val="002D3D"/>
              </a:solidFill>
              <a:latin typeface="Canva Sans"/>
            </a:endParaRPr>
          </a:p>
          <a:p>
            <a:pPr marL="304800" lvl="1" indent="-165100" rtl="0">
              <a:lnSpc>
                <a:spcPts val="1689"/>
              </a:lnSpc>
              <a:buFont typeface="Arial"/>
              <a:buChar char="•"/>
            </a:pPr>
            <a:r>
              <a:rPr lang="pl" sz="1100" dirty="0" smtClean="0">
                <a:solidFill>
                  <a:srgbClr val="002D3D"/>
                </a:solidFill>
                <a:latin typeface="Canva Sans"/>
              </a:rPr>
              <a:t>utrata </a:t>
            </a:r>
            <a:r>
              <a:rPr lang="pl" sz="1100" dirty="0">
                <a:solidFill>
                  <a:srgbClr val="002D3D"/>
                </a:solidFill>
                <a:latin typeface="Canva Sans"/>
              </a:rPr>
              <a:t>apetytu</a:t>
            </a:r>
          </a:p>
          <a:p>
            <a:pPr marL="304800" lvl="1" indent="-165100" rtl="0">
              <a:lnSpc>
                <a:spcPts val="1689"/>
              </a:lnSpc>
              <a:buFont typeface="Arial" panose="020B0604020202020204" pitchFamily="34" charset="0"/>
              <a:buChar char="•"/>
            </a:pPr>
            <a:r>
              <a:rPr lang="pl" sz="1100" dirty="0">
                <a:solidFill>
                  <a:srgbClr val="002D3D"/>
                </a:solidFill>
                <a:latin typeface="Canva Sans"/>
              </a:rPr>
              <a:t>zmiany skórne, które nie swędzą i nie bolą</a:t>
            </a:r>
          </a:p>
          <a:p>
            <a:pPr marL="304800" lvl="1" indent="-165100" rtl="0">
              <a:lnSpc>
                <a:spcPts val="1689"/>
              </a:lnSpc>
              <a:buFont typeface="Arial"/>
              <a:buChar char="•"/>
            </a:pPr>
            <a:r>
              <a:rPr lang="pl" sz="1100" dirty="0" smtClean="0">
                <a:solidFill>
                  <a:srgbClr val="002D3D"/>
                </a:solidFill>
                <a:latin typeface="Canva Sans"/>
              </a:rPr>
              <a:t>trudności </a:t>
            </a:r>
            <a:r>
              <a:rPr lang="pl" sz="1100" dirty="0">
                <a:solidFill>
                  <a:srgbClr val="002D3D"/>
                </a:solidFill>
                <a:latin typeface="Canva Sans"/>
              </a:rPr>
              <a:t>w radzeniu sobie z leczeniem</a:t>
            </a:r>
          </a:p>
          <a:p>
            <a:pPr marL="304800" lvl="1" indent="-165100" rtl="0">
              <a:lnSpc>
                <a:spcPts val="1689"/>
              </a:lnSpc>
              <a:buFont typeface="Arial"/>
              <a:buChar char="•"/>
            </a:pPr>
            <a:r>
              <a:rPr lang="pl" sz="1100" dirty="0" smtClean="0">
                <a:solidFill>
                  <a:srgbClr val="002D3D"/>
                </a:solidFill>
                <a:latin typeface="Canva Sans"/>
              </a:rPr>
              <a:t>zmiany nastroju</a:t>
            </a:r>
            <a:endParaRPr lang="en-US" sz="1100" dirty="0">
              <a:solidFill>
                <a:srgbClr val="002D3D"/>
              </a:solidFill>
              <a:latin typeface="Canva Sans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10764" y="5419696"/>
            <a:ext cx="1969888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rtl="0"/>
            <a:r>
              <a:rPr lang="pl" sz="1100" dirty="0">
                <a:solidFill>
                  <a:srgbClr val="000000"/>
                </a:solidFill>
                <a:latin typeface="Canva Sans Bold"/>
              </a:rPr>
              <a:t>Zachowaj czujność i jeśli wystąpią objawy, zadzwoń na gorącą linię SOS lub pod numer czynny po godzinach pracy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236618" y="5419696"/>
            <a:ext cx="1864038" cy="67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rtl="0"/>
            <a:r>
              <a:rPr lang="pl" sz="1100">
                <a:solidFill>
                  <a:srgbClr val="000000"/>
                </a:solidFill>
                <a:latin typeface="Canva Sans Bold"/>
              </a:rPr>
              <a:t>Niezwłocznie zadzwoń na gorącą linię SOS, jeśli zaobserwujesz następujące objawy: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808854" y="5419696"/>
            <a:ext cx="1961755" cy="507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rtl="0"/>
            <a:r>
              <a:rPr lang="pl" sz="1100">
                <a:solidFill>
                  <a:srgbClr val="000000"/>
                </a:solidFill>
                <a:latin typeface="Canva Sans Bold"/>
              </a:rPr>
              <a:t>Zadzwoń na gorącą linię SOS, jeśli objawy nie ustępują lub się nasilają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797186" y="6261100"/>
            <a:ext cx="1965628" cy="3603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239" lvl="1" rtl="0">
              <a:lnSpc>
                <a:spcPts val="880"/>
              </a:lnSpc>
            </a:pPr>
            <a:endParaRPr lang="en-US" sz="1100" dirty="0" smtClean="0">
              <a:solidFill>
                <a:srgbClr val="002D3D"/>
              </a:solidFill>
              <a:latin typeface="Canva Sans"/>
            </a:endParaRPr>
          </a:p>
          <a:p>
            <a:pPr marL="280669" lvl="1" indent="-140335" rtl="0">
              <a:lnSpc>
                <a:spcPts val="1689"/>
              </a:lnSpc>
              <a:buFont typeface="Arial"/>
              <a:buChar char="•"/>
            </a:pPr>
            <a:r>
              <a:rPr lang="pl" sz="1100" dirty="0">
                <a:solidFill>
                  <a:srgbClr val="002D3D"/>
                </a:solidFill>
                <a:latin typeface="Canva Sans"/>
              </a:rPr>
              <a:t>ból nasilony lub </a:t>
            </a:r>
            <a:r>
              <a:rPr lang="en-US" sz="1100" dirty="0" smtClean="0">
                <a:solidFill>
                  <a:srgbClr val="002D3D"/>
                </a:solidFill>
                <a:latin typeface="Canva Sans"/>
              </a:rPr>
              <a:t/>
            </a:r>
            <a:br>
              <a:rPr lang="en-US" sz="1100" dirty="0" smtClean="0">
                <a:solidFill>
                  <a:srgbClr val="002D3D"/>
                </a:solidFill>
                <a:latin typeface="Canva Sans"/>
              </a:rPr>
            </a:br>
            <a:r>
              <a:rPr lang="pl" sz="1100" dirty="0" smtClean="0">
                <a:solidFill>
                  <a:srgbClr val="002D3D"/>
                </a:solidFill>
                <a:latin typeface="Canva Sans"/>
              </a:rPr>
              <a:t>w </a:t>
            </a:r>
            <a:r>
              <a:rPr lang="pl" sz="1100" dirty="0">
                <a:solidFill>
                  <a:srgbClr val="002D3D"/>
                </a:solidFill>
                <a:latin typeface="Canva Sans"/>
              </a:rPr>
              <a:t>nowym miejscu</a:t>
            </a:r>
          </a:p>
          <a:p>
            <a:pPr marL="280669" lvl="1" indent="-140335" rtl="0">
              <a:lnSpc>
                <a:spcPts val="1689"/>
              </a:lnSpc>
              <a:buFont typeface="Arial"/>
              <a:buChar char="•"/>
            </a:pPr>
            <a:r>
              <a:rPr lang="pl" sz="1100" dirty="0">
                <a:solidFill>
                  <a:srgbClr val="002D3D"/>
                </a:solidFill>
                <a:latin typeface="Canva Sans"/>
              </a:rPr>
              <a:t>gorące i zimne dreszcze</a:t>
            </a:r>
          </a:p>
          <a:p>
            <a:pPr marL="280669" lvl="1" indent="-140335" rtl="0">
              <a:lnSpc>
                <a:spcPts val="1689"/>
              </a:lnSpc>
              <a:buFont typeface="Arial"/>
              <a:buChar char="•"/>
            </a:pPr>
            <a:r>
              <a:rPr lang="pl" sz="1100" dirty="0">
                <a:solidFill>
                  <a:srgbClr val="002D3D"/>
                </a:solidFill>
                <a:latin typeface="Canva Sans"/>
              </a:rPr>
              <a:t>nudności lub wymioty</a:t>
            </a:r>
          </a:p>
          <a:p>
            <a:pPr marL="280669" lvl="1" indent="-140335" rtl="0">
              <a:lnSpc>
                <a:spcPts val="1689"/>
              </a:lnSpc>
              <a:buFont typeface="Arial"/>
              <a:buChar char="•"/>
            </a:pPr>
            <a:r>
              <a:rPr lang="pl" sz="1100" dirty="0">
                <a:solidFill>
                  <a:srgbClr val="002D3D"/>
                </a:solidFill>
                <a:latin typeface="Canva Sans"/>
              </a:rPr>
              <a:t>problem z oddawaniem moczu</a:t>
            </a:r>
            <a:endParaRPr lang="en-US" sz="1100" dirty="0">
              <a:solidFill>
                <a:srgbClr val="002D3D"/>
              </a:solidFill>
              <a:latin typeface="Canva Sans"/>
            </a:endParaRPr>
          </a:p>
          <a:p>
            <a:pPr marL="280669" lvl="1" indent="-140335" rtl="0">
              <a:lnSpc>
                <a:spcPts val="1689"/>
              </a:lnSpc>
              <a:buFont typeface="Arial"/>
              <a:buChar char="•"/>
            </a:pPr>
            <a:r>
              <a:rPr lang="pl" sz="1100" dirty="0">
                <a:solidFill>
                  <a:srgbClr val="002D3D"/>
                </a:solidFill>
                <a:latin typeface="Canva Sans"/>
              </a:rPr>
              <a:t>biegunka (2-4 luźne wypróżnienia w ciągu doby)</a:t>
            </a:r>
          </a:p>
          <a:p>
            <a:pPr marL="280669" lvl="1" indent="-140335" rtl="0">
              <a:lnSpc>
                <a:spcPts val="1689"/>
              </a:lnSpc>
              <a:buFont typeface="Arial"/>
              <a:buChar char="•"/>
            </a:pPr>
            <a:r>
              <a:rPr lang="pl" sz="1100" dirty="0">
                <a:solidFill>
                  <a:srgbClr val="002D3D"/>
                </a:solidFill>
                <a:latin typeface="Canva Sans"/>
              </a:rPr>
              <a:t>zaparcia</a:t>
            </a:r>
            <a:endParaRPr lang="en-US" sz="1100" dirty="0">
              <a:solidFill>
                <a:srgbClr val="002D3D"/>
              </a:solidFill>
              <a:latin typeface="Canva Sans"/>
            </a:endParaRPr>
          </a:p>
          <a:p>
            <a:pPr marL="280669" lvl="1" indent="-140335" rtl="0">
              <a:lnSpc>
                <a:spcPts val="1689"/>
              </a:lnSpc>
              <a:buFont typeface="Arial"/>
              <a:buChar char="•"/>
            </a:pPr>
            <a:r>
              <a:rPr lang="pl" sz="1100" dirty="0">
                <a:solidFill>
                  <a:srgbClr val="002D3D"/>
                </a:solidFill>
                <a:latin typeface="Canva Sans"/>
              </a:rPr>
              <a:t>krwawienie</a:t>
            </a:r>
          </a:p>
          <a:p>
            <a:pPr marL="280669" lvl="1" indent="-140335" rtl="0">
              <a:lnSpc>
                <a:spcPts val="1689"/>
              </a:lnSpc>
              <a:buFont typeface="Arial"/>
              <a:buChar char="•"/>
            </a:pPr>
            <a:r>
              <a:rPr lang="pl" sz="1100" dirty="0">
                <a:solidFill>
                  <a:srgbClr val="002D3D"/>
                </a:solidFill>
                <a:latin typeface="Canva Sans"/>
              </a:rPr>
              <a:t>obrzęk kończyn</a:t>
            </a:r>
          </a:p>
          <a:p>
            <a:pPr marL="280669" lvl="1" indent="-140335" rtl="0">
              <a:lnSpc>
                <a:spcPts val="1689"/>
              </a:lnSpc>
              <a:buFont typeface="Arial"/>
              <a:buChar char="•"/>
            </a:pPr>
            <a:r>
              <a:rPr lang="pl" sz="1100" dirty="0">
                <a:solidFill>
                  <a:srgbClr val="002D3D"/>
                </a:solidFill>
                <a:latin typeface="Canva Sans"/>
              </a:rPr>
              <a:t>ból w jamie ustnej</a:t>
            </a:r>
          </a:p>
          <a:p>
            <a:pPr marL="280669" lvl="1" indent="-140335" rtl="0">
              <a:lnSpc>
                <a:spcPts val="1689"/>
              </a:lnSpc>
              <a:buFont typeface="Arial"/>
              <a:buChar char="•"/>
            </a:pPr>
            <a:r>
              <a:rPr lang="pl" sz="1100" dirty="0">
                <a:solidFill>
                  <a:srgbClr val="002D3D"/>
                </a:solidFill>
                <a:latin typeface="Canva Sans"/>
              </a:rPr>
              <a:t>zmiany skórne lub wysypka</a:t>
            </a:r>
            <a:endParaRPr lang="en-US" sz="1100" dirty="0">
              <a:solidFill>
                <a:srgbClr val="002D3D"/>
              </a:solidFill>
              <a:latin typeface="Canva Sans"/>
            </a:endParaRPr>
          </a:p>
          <a:p>
            <a:pPr marL="280669" lvl="1" indent="-140335" rtl="0">
              <a:lnSpc>
                <a:spcPts val="1689"/>
              </a:lnSpc>
              <a:buFont typeface="Arial"/>
              <a:buChar char="•"/>
            </a:pPr>
            <a:r>
              <a:rPr lang="pl" sz="1100" dirty="0">
                <a:solidFill>
                  <a:srgbClr val="002D3D"/>
                </a:solidFill>
                <a:latin typeface="Canva Sans"/>
              </a:rPr>
              <a:t>ból lub łzawienie </a:t>
            </a:r>
            <a:r>
              <a:rPr lang="pl" sz="1100" dirty="0" smtClean="0">
                <a:solidFill>
                  <a:srgbClr val="002D3D"/>
                </a:solidFill>
                <a:latin typeface="Canva Sans"/>
              </a:rPr>
              <a:t>oczu</a:t>
            </a:r>
            <a:endParaRPr lang="en-US" sz="1100" dirty="0">
              <a:solidFill>
                <a:srgbClr val="002D3D"/>
              </a:solidFill>
              <a:latin typeface="Canva Sans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5153640" y="6418162"/>
            <a:ext cx="2014076" cy="1626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0669" lvl="1" indent="-140335" rtl="0">
              <a:lnSpc>
                <a:spcPts val="1559"/>
              </a:lnSpc>
              <a:buFont typeface="Arial"/>
              <a:buChar char="•"/>
            </a:pPr>
            <a:r>
              <a:rPr lang="pl" sz="1100" dirty="0">
                <a:solidFill>
                  <a:srgbClr val="002D3D"/>
                </a:solidFill>
                <a:latin typeface="Canva Sans"/>
                <a:ea typeface="Canva Sans"/>
              </a:rPr>
              <a:t>temperatura od 37,5°C wzwyż</a:t>
            </a:r>
            <a:endParaRPr lang="en-US" sz="1100" dirty="0">
              <a:solidFill>
                <a:srgbClr val="002D3D"/>
              </a:solidFill>
              <a:latin typeface="Canva Sans"/>
              <a:ea typeface="Canva Sans"/>
            </a:endParaRPr>
          </a:p>
          <a:p>
            <a:pPr marL="280669" lvl="1" indent="-140335" rtl="0">
              <a:lnSpc>
                <a:spcPts val="1559"/>
              </a:lnSpc>
              <a:buFont typeface="Arial"/>
              <a:buChar char="•"/>
            </a:pPr>
            <a:r>
              <a:rPr lang="pl" sz="1100" dirty="0">
                <a:solidFill>
                  <a:srgbClr val="002D3D"/>
                </a:solidFill>
                <a:latin typeface="Canva Sans"/>
                <a:ea typeface="Canva Sans"/>
              </a:rPr>
              <a:t>temperatura poniżej 36°C</a:t>
            </a:r>
            <a:endParaRPr lang="en-US" sz="1100" dirty="0">
              <a:solidFill>
                <a:srgbClr val="002D3D"/>
              </a:solidFill>
              <a:latin typeface="Canva Sans"/>
            </a:endParaRPr>
          </a:p>
          <a:p>
            <a:pPr marL="280669" lvl="1" indent="-140335" rtl="0">
              <a:lnSpc>
                <a:spcPts val="1559"/>
              </a:lnSpc>
              <a:buFont typeface="Arial"/>
              <a:buChar char="•"/>
            </a:pPr>
            <a:r>
              <a:rPr lang="pl" sz="1100" dirty="0">
                <a:solidFill>
                  <a:srgbClr val="002D3D"/>
                </a:solidFill>
                <a:latin typeface="Canva Sans"/>
              </a:rPr>
              <a:t>ogólne złe samopoczucie</a:t>
            </a:r>
          </a:p>
          <a:p>
            <a:pPr marL="280669" lvl="1" indent="-140335" rtl="0">
              <a:lnSpc>
                <a:spcPts val="1559"/>
              </a:lnSpc>
              <a:buFont typeface="Arial"/>
              <a:buChar char="•"/>
            </a:pPr>
            <a:r>
              <a:rPr lang="pl" sz="1100" dirty="0">
                <a:solidFill>
                  <a:srgbClr val="002D3D"/>
                </a:solidFill>
                <a:latin typeface="Canva Sans"/>
              </a:rPr>
              <a:t>nasilenie dotychczasowych objawów</a:t>
            </a:r>
            <a:endParaRPr lang="en-US" sz="1100" dirty="0">
              <a:solidFill>
                <a:srgbClr val="002D3D"/>
              </a:solidFill>
              <a:latin typeface="Canva Sans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68234" y="10090673"/>
            <a:ext cx="7258426" cy="172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rtl="0">
              <a:lnSpc>
                <a:spcPts val="1355"/>
              </a:lnSpc>
            </a:pPr>
            <a:r>
              <a:rPr lang="pl" sz="1200" dirty="0">
                <a:solidFill>
                  <a:srgbClr val="000000"/>
                </a:solidFill>
                <a:latin typeface="Canva Sans Bold"/>
              </a:rPr>
              <a:t>Należy pamiętać, że usługa nie dotyczy odnawiania recept, zapytań o terminy wizyt ani zapytań ogólnych.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361661" y="10398154"/>
            <a:ext cx="2064999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rtl="0">
              <a:lnSpc>
                <a:spcPts val="1355"/>
              </a:lnSpc>
            </a:pPr>
            <a:r>
              <a:rPr lang="pl" sz="1200">
                <a:solidFill>
                  <a:srgbClr val="000000"/>
                </a:solidFill>
                <a:latin typeface="Canva Sans"/>
              </a:rPr>
              <a:t>NI-AOS-003 02/05/2024 v2 </a:t>
            </a:r>
            <a:endParaRPr lang="en-US" sz="1200" dirty="0">
              <a:solidFill>
                <a:srgbClr val="000000"/>
              </a:solidFill>
              <a:latin typeface="Canva Sans"/>
            </a:endParaRPr>
          </a:p>
        </p:txBody>
      </p:sp>
      <p:grpSp>
        <p:nvGrpSpPr>
          <p:cNvPr id="33" name="Group 33"/>
          <p:cNvGrpSpPr/>
          <p:nvPr/>
        </p:nvGrpSpPr>
        <p:grpSpPr>
          <a:xfrm>
            <a:off x="4847" y="0"/>
            <a:ext cx="7578000" cy="1081565"/>
            <a:chOff x="0" y="0"/>
            <a:chExt cx="2715784" cy="387608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2715784" cy="387608"/>
            </a:xfrm>
            <a:custGeom>
              <a:avLst/>
              <a:gdLst/>
              <a:ahLst/>
              <a:cxnLst/>
              <a:rect l="l" t="t" r="r" b="b"/>
              <a:pathLst>
                <a:path w="2715784" h="387608">
                  <a:moveTo>
                    <a:pt x="0" y="0"/>
                  </a:moveTo>
                  <a:lnTo>
                    <a:pt x="2715784" y="0"/>
                  </a:lnTo>
                  <a:lnTo>
                    <a:pt x="2715784" y="387608"/>
                  </a:lnTo>
                  <a:lnTo>
                    <a:pt x="0" y="387608"/>
                  </a:lnTo>
                  <a:close/>
                </a:path>
              </a:pathLst>
            </a:custGeom>
            <a:solidFill>
              <a:srgbClr val="F14545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66675"/>
              <a:ext cx="2715784" cy="454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600"/>
                </a:lnSpc>
              </a:pPr>
              <a:endParaRPr/>
            </a:p>
          </p:txBody>
        </p:sp>
      </p:grpSp>
      <p:sp>
        <p:nvSpPr>
          <p:cNvPr id="36" name="Freeform 36"/>
          <p:cNvSpPr/>
          <p:nvPr/>
        </p:nvSpPr>
        <p:spPr>
          <a:xfrm>
            <a:off x="6303610" y="1665545"/>
            <a:ext cx="457699" cy="3648328"/>
          </a:xfrm>
          <a:custGeom>
            <a:avLst/>
            <a:gdLst/>
            <a:ahLst/>
            <a:cxnLst/>
            <a:rect l="l" t="t" r="r" b="b"/>
            <a:pathLst>
              <a:path w="457699" h="3648328">
                <a:moveTo>
                  <a:pt x="0" y="0"/>
                </a:moveTo>
                <a:lnTo>
                  <a:pt x="457699" y="0"/>
                </a:lnTo>
                <a:lnTo>
                  <a:pt x="457699" y="3648327"/>
                </a:lnTo>
                <a:lnTo>
                  <a:pt x="0" y="36483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7" name="Group 37"/>
          <p:cNvGrpSpPr/>
          <p:nvPr/>
        </p:nvGrpSpPr>
        <p:grpSpPr>
          <a:xfrm>
            <a:off x="6365458" y="2148643"/>
            <a:ext cx="334003" cy="334003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8B29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9" name="TextBox 39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29"/>
                </a:lnSpc>
              </a:pPr>
              <a:endParaRPr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406808" y="153433"/>
            <a:ext cx="4973051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ts val="5600"/>
              </a:lnSpc>
            </a:pPr>
            <a:r>
              <a:rPr lang="pl" sz="4000" dirty="0">
                <a:solidFill>
                  <a:srgbClr val="FFFFFF"/>
                </a:solidFill>
                <a:latin typeface="Canva Sans Bold"/>
              </a:rPr>
              <a:t>Gorąca linia SOS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396</Words>
  <Application>Microsoft Office PowerPoint</Application>
  <PresentationFormat>Custom</PresentationFormat>
  <Paragraphs>58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Canva Sans</vt:lpstr>
      <vt:lpstr>Arial</vt:lpstr>
      <vt:lpstr>Calibri</vt:lpstr>
      <vt:lpstr>Canva Sans Bold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Circle Minimalist Medical Flyer</dc:title>
  <dc:creator>Ellen Stafford</dc:creator>
  <cp:lastModifiedBy>Maria Gillespie1</cp:lastModifiedBy>
  <cp:revision>36</cp:revision>
  <cp:lastPrinted>2024-03-04T14:35:35Z</cp:lastPrinted>
  <dcterms:created xsi:type="dcterms:W3CDTF">2006-08-16T00:00:00Z</dcterms:created>
  <dcterms:modified xsi:type="dcterms:W3CDTF">2024-08-27T16:34:07Z</dcterms:modified>
  <dc:identifier>DAF6Cusmb94</dc:identifier>
</cp:coreProperties>
</file>