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  <p:bold r:id="rId9"/>
    </p:embeddedFont>
    <p:embeddedFont>
      <p:font typeface="Canva Sans" panose="020B0604020202020204" charset="0"/>
      <p:regular r:id="rId10"/>
    </p:embeddedFont>
  </p:embeddedFontLst>
  <p:defaultTextStyle>
    <a:defPPr rtl="0"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252" autoAdjust="0"/>
  </p:normalViewPr>
  <p:slideViewPr>
    <p:cSldViewPr>
      <p:cViewPr varScale="1">
        <p:scale>
          <a:sx n="73" d="100"/>
          <a:sy n="73" d="100"/>
        </p:scale>
        <p:origin x="300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r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o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o"/>
              <a:t>Click to edit Master text styles</a:t>
            </a:r>
          </a:p>
          <a:p>
            <a:pPr lvl="1" rtl="0"/>
            <a:r>
              <a:rPr lang="ro"/>
              <a:t>Second level</a:t>
            </a:r>
          </a:p>
          <a:p>
            <a:pPr lvl="2" rtl="0"/>
            <a:r>
              <a:rPr lang="ro"/>
              <a:t>Third level</a:t>
            </a:r>
          </a:p>
          <a:p>
            <a:pPr lvl="3" rtl="0"/>
            <a:r>
              <a:rPr lang="ro"/>
              <a:t>Fourth level</a:t>
            </a:r>
          </a:p>
          <a:p>
            <a:pPr lvl="4" rtl="0"/>
            <a:r>
              <a:rPr lang="r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r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ro"/>
              <a:t>Click to edit Master text styles</a:t>
            </a:r>
          </a:p>
          <a:p>
            <a:pPr lvl="1" rtl="0"/>
            <a:r>
              <a:rPr lang="ro"/>
              <a:t>Second level</a:t>
            </a:r>
          </a:p>
          <a:p>
            <a:pPr lvl="2" rtl="0"/>
            <a:r>
              <a:rPr lang="ro"/>
              <a:t>Third level</a:t>
            </a:r>
          </a:p>
          <a:p>
            <a:pPr lvl="3" rtl="0"/>
            <a:r>
              <a:rPr lang="ro"/>
              <a:t>Fourth level</a:t>
            </a:r>
          </a:p>
          <a:p>
            <a:pPr lvl="4" rtl="0"/>
            <a:r>
              <a:rPr lang="r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o"/>
              <a:t>Click to edit Master text styles</a:t>
            </a:r>
          </a:p>
          <a:p>
            <a:pPr lvl="1" rtl="0"/>
            <a:r>
              <a:rPr lang="ro"/>
              <a:t>Second level</a:t>
            </a:r>
          </a:p>
          <a:p>
            <a:pPr lvl="2" rtl="0"/>
            <a:r>
              <a:rPr lang="ro"/>
              <a:t>Third level</a:t>
            </a:r>
          </a:p>
          <a:p>
            <a:pPr lvl="3" rtl="0"/>
            <a:r>
              <a:rPr lang="ro"/>
              <a:t>Fourth level</a:t>
            </a:r>
          </a:p>
          <a:p>
            <a:pPr lvl="4" rtl="0"/>
            <a:r>
              <a:rPr lang="r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r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o"/>
              <a:t>Click to edit Master text styles</a:t>
            </a:r>
          </a:p>
          <a:p>
            <a:pPr lvl="1" rtl="0"/>
            <a:r>
              <a:rPr lang="ro"/>
              <a:t>Second level</a:t>
            </a:r>
          </a:p>
          <a:p>
            <a:pPr lvl="2" rtl="0"/>
            <a:r>
              <a:rPr lang="ro"/>
              <a:t>Third level</a:t>
            </a:r>
          </a:p>
          <a:p>
            <a:pPr lvl="3" rtl="0"/>
            <a:r>
              <a:rPr lang="ro"/>
              <a:t>Fourth level</a:t>
            </a:r>
          </a:p>
          <a:p>
            <a:pPr lvl="4" rtl="0"/>
            <a:r>
              <a:rPr lang="r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o"/>
              <a:t>Click to edit Master text styles</a:t>
            </a:r>
          </a:p>
          <a:p>
            <a:pPr lvl="1" rtl="0"/>
            <a:r>
              <a:rPr lang="ro"/>
              <a:t>Second level</a:t>
            </a:r>
          </a:p>
          <a:p>
            <a:pPr lvl="2" rtl="0"/>
            <a:r>
              <a:rPr lang="ro"/>
              <a:t>Third level</a:t>
            </a:r>
          </a:p>
          <a:p>
            <a:pPr lvl="3" rtl="0"/>
            <a:r>
              <a:rPr lang="ro"/>
              <a:t>Fourth level</a:t>
            </a:r>
          </a:p>
          <a:p>
            <a:pPr lvl="4" rtl="0"/>
            <a:r>
              <a:rPr lang="r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o"/>
              <a:t>Click to edit Master text styles</a:t>
            </a:r>
          </a:p>
          <a:p>
            <a:pPr lvl="1" rtl="0"/>
            <a:r>
              <a:rPr lang="ro"/>
              <a:t>Second level</a:t>
            </a:r>
          </a:p>
          <a:p>
            <a:pPr lvl="2" rtl="0"/>
            <a:r>
              <a:rPr lang="ro"/>
              <a:t>Third level</a:t>
            </a:r>
          </a:p>
          <a:p>
            <a:pPr lvl="3" rtl="0"/>
            <a:r>
              <a:rPr lang="ro"/>
              <a:t>Fourth level</a:t>
            </a:r>
          </a:p>
          <a:p>
            <a:pPr lvl="4" rtl="0"/>
            <a:r>
              <a:rPr lang="r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o"/>
              <a:t>Click to edit Master text styles</a:t>
            </a:r>
          </a:p>
          <a:p>
            <a:pPr lvl="1" rtl="0"/>
            <a:r>
              <a:rPr lang="ro"/>
              <a:t>Second level</a:t>
            </a:r>
          </a:p>
          <a:p>
            <a:pPr lvl="2" rtl="0"/>
            <a:r>
              <a:rPr lang="ro"/>
              <a:t>Third level</a:t>
            </a:r>
          </a:p>
          <a:p>
            <a:pPr lvl="3" rtl="0"/>
            <a:r>
              <a:rPr lang="ro"/>
              <a:t>Fourth level</a:t>
            </a:r>
          </a:p>
          <a:p>
            <a:pPr lvl="4" rtl="0"/>
            <a:r>
              <a:rPr lang="r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r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o"/>
              <a:t>Click to edit Master text styles</a:t>
            </a:r>
          </a:p>
          <a:p>
            <a:pPr lvl="1" rtl="0"/>
            <a:r>
              <a:rPr lang="ro"/>
              <a:t>Second level</a:t>
            </a:r>
          </a:p>
          <a:p>
            <a:pPr lvl="2" rtl="0"/>
            <a:r>
              <a:rPr lang="ro"/>
              <a:t>Third level</a:t>
            </a:r>
          </a:p>
          <a:p>
            <a:pPr lvl="3" rtl="0"/>
            <a:r>
              <a:rPr lang="ro"/>
              <a:t>Fourth level</a:t>
            </a:r>
          </a:p>
          <a:p>
            <a:pPr lvl="4" rtl="0"/>
            <a:r>
              <a:rPr lang="r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r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o"/>
              <a:t>Click to edit Master text styles</a:t>
            </a:r>
          </a:p>
          <a:p>
            <a:pPr lvl="1" rtl="0"/>
            <a:r>
              <a:rPr lang="ro"/>
              <a:t>Second level</a:t>
            </a:r>
          </a:p>
          <a:p>
            <a:pPr lvl="2" rtl="0"/>
            <a:r>
              <a:rPr lang="ro"/>
              <a:t>Third level</a:t>
            </a:r>
          </a:p>
          <a:p>
            <a:pPr lvl="3" rtl="0"/>
            <a:r>
              <a:rPr lang="ro"/>
              <a:t>Fourth level</a:t>
            </a:r>
          </a:p>
          <a:p>
            <a:pPr lvl="4" rtl="0"/>
            <a:r>
              <a:rPr lang="r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/>
              <a:pPr rtl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6199" y="-74951"/>
            <a:ext cx="7756199" cy="1154429"/>
            <a:chOff x="0" y="0"/>
            <a:chExt cx="2779647" cy="413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9647" cy="413721"/>
            </a:xfrm>
            <a:custGeom>
              <a:avLst/>
              <a:gdLst/>
              <a:ahLst/>
              <a:cxnLst/>
              <a:rect l="l" t="t" r="r" b="b"/>
              <a:pathLst>
                <a:path w="2779647" h="413721">
                  <a:moveTo>
                    <a:pt x="0" y="0"/>
                  </a:moveTo>
                  <a:lnTo>
                    <a:pt x="2779647" y="0"/>
                  </a:lnTo>
                  <a:lnTo>
                    <a:pt x="2779647" y="413721"/>
                  </a:lnTo>
                  <a:lnTo>
                    <a:pt x="0" y="4137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2779647" cy="39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204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8000" y="-7200"/>
            <a:ext cx="1393562" cy="1161629"/>
          </a:xfrm>
          <a:custGeom>
            <a:avLst/>
            <a:gdLst/>
            <a:ahLst/>
            <a:cxnLst/>
            <a:rect l="l" t="t" r="r" b="b"/>
            <a:pathLst>
              <a:path w="1393562" h="1161629">
                <a:moveTo>
                  <a:pt x="0" y="0"/>
                </a:moveTo>
                <a:lnTo>
                  <a:pt x="1393562" y="0"/>
                </a:lnTo>
                <a:lnTo>
                  <a:pt x="1393562" y="1161629"/>
                </a:lnTo>
                <a:lnTo>
                  <a:pt x="0" y="1161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56108" y="154661"/>
            <a:ext cx="2337644" cy="773107"/>
          </a:xfrm>
          <a:custGeom>
            <a:avLst/>
            <a:gdLst/>
            <a:ahLst/>
            <a:cxnLst/>
            <a:rect l="l" t="t" r="r" b="b"/>
            <a:pathLst>
              <a:path w="2603892" h="773107">
                <a:moveTo>
                  <a:pt x="0" y="0"/>
                </a:moveTo>
                <a:lnTo>
                  <a:pt x="2603892" y="0"/>
                </a:lnTo>
                <a:lnTo>
                  <a:pt x="2603892" y="773107"/>
                </a:lnTo>
                <a:lnTo>
                  <a:pt x="0" y="773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10" r="-4580" b="-5345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8000" y="1122029"/>
            <a:ext cx="7578000" cy="1166741"/>
            <a:chOff x="0" y="0"/>
            <a:chExt cx="2715784" cy="4181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15784" cy="418134"/>
            </a:xfrm>
            <a:custGeom>
              <a:avLst/>
              <a:gdLst/>
              <a:ahLst/>
              <a:cxnLst/>
              <a:rect l="l" t="t" r="r" b="b"/>
              <a:pathLst>
                <a:path w="2715784" h="418134">
                  <a:moveTo>
                    <a:pt x="0" y="0"/>
                  </a:moveTo>
                  <a:lnTo>
                    <a:pt x="2715784" y="0"/>
                  </a:lnTo>
                  <a:lnTo>
                    <a:pt x="2715784" y="418134"/>
                  </a:lnTo>
                  <a:lnTo>
                    <a:pt x="0" y="418134"/>
                  </a:lnTo>
                  <a:close/>
                </a:path>
              </a:pathLst>
            </a:custGeom>
            <a:solidFill>
              <a:srgbClr val="F1454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715784" cy="484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638744" y="1775567"/>
            <a:ext cx="5535778" cy="6813265"/>
            <a:chOff x="0" y="0"/>
            <a:chExt cx="6604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60C4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04438" y="6859253"/>
            <a:ext cx="2174131" cy="1365462"/>
            <a:chOff x="0" y="0"/>
            <a:chExt cx="10469982" cy="6575666"/>
          </a:xfrm>
        </p:grpSpPr>
        <p:sp>
          <p:nvSpPr>
            <p:cNvPr id="14" name="Freeform 14"/>
            <p:cNvSpPr/>
            <p:nvPr/>
          </p:nvSpPr>
          <p:spPr>
            <a:xfrm>
              <a:off x="10449" y="6350"/>
              <a:ext cx="10449105" cy="6562979"/>
            </a:xfrm>
            <a:custGeom>
              <a:avLst/>
              <a:gdLst/>
              <a:ahLst/>
              <a:cxnLst/>
              <a:rect l="l" t="t" r="r" b="b"/>
              <a:pathLst>
                <a:path w="10449105" h="6562979">
                  <a:moveTo>
                    <a:pt x="10449084" y="5480583"/>
                  </a:moveTo>
                  <a:cubicBezTo>
                    <a:pt x="10449084" y="6078372"/>
                    <a:pt x="9651693" y="6562979"/>
                    <a:pt x="8667996" y="6562979"/>
                  </a:cubicBezTo>
                  <a:lnTo>
                    <a:pt x="1781088" y="6562979"/>
                  </a:lnTo>
                  <a:cubicBezTo>
                    <a:pt x="797411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797390" y="0"/>
                    <a:pt x="1781088" y="0"/>
                  </a:cubicBezTo>
                  <a:lnTo>
                    <a:pt x="8668016" y="0"/>
                  </a:lnTo>
                  <a:cubicBezTo>
                    <a:pt x="9651693" y="0"/>
                    <a:pt x="10449105" y="484594"/>
                    <a:pt x="10449105" y="1082383"/>
                  </a:cubicBezTo>
                  <a:lnTo>
                    <a:pt x="10449105" y="5480583"/>
                  </a:lnTo>
                  <a:close/>
                </a:path>
              </a:pathLst>
            </a:custGeom>
            <a:blipFill>
              <a:blip r:embed="rId4"/>
              <a:stretch>
                <a:fillRect l="-8929" t="-1704" r="-5362" b="-96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68687" y="4688078"/>
            <a:ext cx="4787421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921"/>
              </a:lnSpc>
            </a:pPr>
            <a:r>
              <a:rPr lang="ro" sz="1400" dirty="0">
                <a:solidFill>
                  <a:srgbClr val="FFFFFF"/>
                </a:solidFill>
                <a:latin typeface="Canva Sans Bold"/>
              </a:rPr>
              <a:t>Ar putea fi necesar să trebuiască să vă prezentați </a:t>
            </a:r>
            <a:r>
              <a:rPr lang="en-US" sz="1400" dirty="0" smtClean="0">
                <a:solidFill>
                  <a:srgbClr val="FFFFFF"/>
                </a:solidFill>
                <a:latin typeface="Canva Sans Bold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Canva Sans Bold"/>
              </a:rPr>
            </a:br>
            <a:r>
              <a:rPr lang="ro" sz="1400" dirty="0" smtClean="0">
                <a:solidFill>
                  <a:srgbClr val="FFFFFF"/>
                </a:solidFill>
                <a:latin typeface="Canva Sans Bold"/>
              </a:rPr>
              <a:t>la </a:t>
            </a:r>
            <a:r>
              <a:rPr lang="ro" sz="1400" dirty="0">
                <a:solidFill>
                  <a:srgbClr val="FFFFFF"/>
                </a:solidFill>
                <a:latin typeface="Canva Sans Bold"/>
              </a:rPr>
              <a:t>spital pentru o evaluare sau pentru tratament </a:t>
            </a:r>
            <a:endParaRPr lang="en-US" sz="1400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0" y="1210849"/>
            <a:ext cx="756000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4000"/>
              </a:lnSpc>
            </a:pPr>
            <a:r>
              <a:rPr lang="ro" sz="3800" dirty="0">
                <a:solidFill>
                  <a:srgbClr val="FFFFFF"/>
                </a:solidFill>
                <a:latin typeface="Canva Sans Bold"/>
              </a:rPr>
              <a:t>Linia telefonică SOS pentru</a:t>
            </a:r>
          </a:p>
          <a:p>
            <a:pPr algn="ctr" rtl="0">
              <a:lnSpc>
                <a:spcPts val="4000"/>
              </a:lnSpc>
            </a:pPr>
            <a:r>
              <a:rPr lang="ro" sz="3800" dirty="0">
                <a:solidFill>
                  <a:srgbClr val="FFFFFF"/>
                </a:solidFill>
                <a:latin typeface="Canva Sans Bold"/>
              </a:rPr>
              <a:t>pacienții care suferă de cancer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2287" y="2465677"/>
            <a:ext cx="4448122" cy="454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3780"/>
              </a:lnSpc>
            </a:pPr>
            <a:r>
              <a:rPr lang="ro" sz="2700" dirty="0">
                <a:solidFill>
                  <a:srgbClr val="FFFFFF"/>
                </a:solidFill>
                <a:latin typeface="Canva Sans Bold"/>
              </a:rPr>
              <a:t>Înțelegeți-vă simptomele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8687" y="2992296"/>
            <a:ext cx="495085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000"/>
              </a:lnSpc>
            </a:pPr>
            <a:r>
              <a:rPr lang="ro" sz="1400" dirty="0">
                <a:solidFill>
                  <a:srgbClr val="000000"/>
                </a:solidFill>
                <a:latin typeface="Canva Sans Bold"/>
              </a:rPr>
              <a:t>Nu vă simțiți bine sau vă îngrijorează</a:t>
            </a:r>
          </a:p>
          <a:p>
            <a:pPr rtl="0">
              <a:lnSpc>
                <a:spcPts val="2000"/>
              </a:lnSpc>
            </a:pPr>
            <a:r>
              <a:rPr lang="ro" sz="1400" dirty="0">
                <a:solidFill>
                  <a:srgbClr val="000000"/>
                </a:solidFill>
                <a:latin typeface="Canva Sans Bold"/>
              </a:rPr>
              <a:t>simptome înainte de următoarea vizită? </a:t>
            </a:r>
          </a:p>
          <a:p>
            <a:pPr rtl="0">
              <a:lnSpc>
                <a:spcPts val="2000"/>
              </a:lnSpc>
              <a:spcBef>
                <a:spcPts val="300"/>
              </a:spcBef>
            </a:pPr>
            <a:r>
              <a:rPr lang="ro" sz="1400" dirty="0" smtClean="0">
                <a:solidFill>
                  <a:srgbClr val="000000"/>
                </a:solidFill>
                <a:latin typeface="Canva Sans Bold"/>
              </a:rPr>
              <a:t>Nu </a:t>
            </a:r>
            <a:r>
              <a:rPr lang="ro" sz="1400" dirty="0">
                <a:solidFill>
                  <a:srgbClr val="000000"/>
                </a:solidFill>
                <a:latin typeface="Canva Sans Bold"/>
              </a:rPr>
              <a:t>așteptați! </a:t>
            </a:r>
          </a:p>
          <a:p>
            <a:pPr rtl="0">
              <a:lnSpc>
                <a:spcPts val="2000"/>
              </a:lnSpc>
              <a:spcBef>
                <a:spcPts val="300"/>
              </a:spcBef>
            </a:pPr>
            <a:r>
              <a:rPr lang="ro" sz="1400" spc="-20" dirty="0" smtClean="0">
                <a:solidFill>
                  <a:srgbClr val="000000"/>
                </a:solidFill>
                <a:latin typeface="Canva Sans"/>
              </a:rPr>
              <a:t>Apelați </a:t>
            </a:r>
            <a:r>
              <a:rPr lang="ro" sz="1400" spc="-20" dirty="0">
                <a:solidFill>
                  <a:srgbClr val="000000"/>
                </a:solidFill>
                <a:latin typeface="Canva Sans"/>
              </a:rPr>
              <a:t>Linia telefonică de consiliere și </a:t>
            </a:r>
            <a:r>
              <a:rPr lang="ro" sz="1400" spc="-20" dirty="0" smtClean="0">
                <a:solidFill>
                  <a:srgbClr val="000000"/>
                </a:solidFill>
                <a:latin typeface="Canva Sans"/>
              </a:rPr>
              <a:t>asistență</a:t>
            </a:r>
            <a:r>
              <a:rPr lang="en-US" sz="1400" spc="-20" dirty="0" smtClean="0">
                <a:solidFill>
                  <a:srgbClr val="000000"/>
                </a:solidFill>
                <a:latin typeface="Canva Sans"/>
              </a:rPr>
              <a:t/>
            </a:r>
            <a:br>
              <a:rPr lang="en-US" sz="1400" spc="-20" dirty="0" smtClean="0">
                <a:solidFill>
                  <a:srgbClr val="000000"/>
                </a:solidFill>
                <a:latin typeface="Canva Sans"/>
              </a:rPr>
            </a:br>
            <a:r>
              <a:rPr lang="ro" sz="1400" spc="-20" dirty="0" smtClean="0">
                <a:solidFill>
                  <a:srgbClr val="000000"/>
                </a:solidFill>
                <a:latin typeface="Canva Sans"/>
              </a:rPr>
              <a:t>SOS </a:t>
            </a:r>
            <a:r>
              <a:rPr lang="ro" sz="1400" spc="-20" dirty="0">
                <a:solidFill>
                  <a:srgbClr val="000000"/>
                </a:solidFill>
                <a:latin typeface="Canva Sans"/>
              </a:rPr>
              <a:t>(Sort Out Symptoms - Înțelegeți-vă </a:t>
            </a:r>
            <a:r>
              <a:rPr lang="ro" sz="1400" spc="-20" dirty="0" smtClean="0">
                <a:solidFill>
                  <a:srgbClr val="000000"/>
                </a:solidFill>
                <a:latin typeface="Canva Sans"/>
              </a:rPr>
              <a:t>simptomele</a:t>
            </a:r>
            <a:r>
              <a:rPr lang="ro" sz="1400" spc="-20" dirty="0">
                <a:solidFill>
                  <a:srgbClr val="000000"/>
                </a:solidFill>
                <a:latin typeface="Canva Sans"/>
              </a:rPr>
              <a:t>) deservită de asistente medicale specializate.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687" y="5258237"/>
            <a:ext cx="5785187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000"/>
              </a:lnSpc>
            </a:pPr>
            <a:r>
              <a:rPr lang="ro" sz="1400" dirty="0">
                <a:solidFill>
                  <a:srgbClr val="000000"/>
                </a:solidFill>
                <a:latin typeface="Canva Sans Bold"/>
              </a:rPr>
              <a:t>Când trebuie să sun?  </a:t>
            </a:r>
          </a:p>
          <a:p>
            <a:pPr rtl="0">
              <a:lnSpc>
                <a:spcPts val="2000"/>
              </a:lnSpc>
            </a:pPr>
            <a:r>
              <a:rPr lang="ro" sz="1400" dirty="0">
                <a:solidFill>
                  <a:srgbClr val="000000"/>
                </a:solidFill>
                <a:latin typeface="Canva Sans"/>
              </a:rPr>
              <a:t>Acest serviciu vă oferă consiliere și evaluare dacă nu vă simțiți bine: </a:t>
            </a:r>
          </a:p>
          <a:p>
            <a:pPr marL="367031" lvl="1" indent="-183515" rtl="0">
              <a:lnSpc>
                <a:spcPts val="2000"/>
              </a:lnSpc>
              <a:buFont typeface="Arial"/>
              <a:buChar char="•"/>
            </a:pPr>
            <a:r>
              <a:rPr lang="ro" sz="1400" dirty="0">
                <a:solidFill>
                  <a:srgbClr val="000000"/>
                </a:solidFill>
                <a:latin typeface="Canva Sans"/>
              </a:rPr>
              <a:t>în timpul tratamentului pentru cancer</a:t>
            </a:r>
          </a:p>
          <a:p>
            <a:pPr marL="367031" lvl="1" indent="-183515" rtl="0">
              <a:lnSpc>
                <a:spcPts val="2000"/>
              </a:lnSpc>
              <a:buFont typeface="Arial"/>
              <a:buChar char="•"/>
            </a:pPr>
            <a:r>
              <a:rPr lang="ro" sz="1400" dirty="0">
                <a:solidFill>
                  <a:srgbClr val="000000"/>
                </a:solidFill>
                <a:latin typeface="Canva Sans"/>
              </a:rPr>
              <a:t>până la 8 săptămâni după terminarea tratamentului pentru cancer</a:t>
            </a:r>
          </a:p>
          <a:p>
            <a:pPr marL="367031" lvl="1" indent="-183515" rtl="0">
              <a:lnSpc>
                <a:spcPts val="2000"/>
              </a:lnSpc>
              <a:buFont typeface="Arial"/>
              <a:buChar char="•"/>
            </a:pPr>
            <a:r>
              <a:rPr lang="ro" sz="1400" dirty="0">
                <a:solidFill>
                  <a:srgbClr val="000000"/>
                </a:solidFill>
                <a:latin typeface="Canva Sans"/>
              </a:rPr>
              <a:t>până la 1 an după tratamentul cu imunoterapie</a:t>
            </a:r>
          </a:p>
          <a:p>
            <a:pPr rtl="0"/>
            <a:endParaRPr lang="en-US" sz="1400" b="1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00"/>
              </a:lnSpc>
            </a:pPr>
            <a:r>
              <a:rPr lang="ro" sz="1400" b="1" dirty="0">
                <a:solidFill>
                  <a:srgbClr val="000000"/>
                </a:solidFill>
                <a:latin typeface="Canva Sans"/>
              </a:rPr>
              <a:t>Nu sunteți sigur(ă) când să sunați?</a:t>
            </a:r>
          </a:p>
          <a:p>
            <a:endParaRPr lang="en-US" sz="1400" b="1" dirty="0">
              <a:solidFill>
                <a:srgbClr val="000000"/>
              </a:solidFill>
              <a:latin typeface="Canva Sans"/>
            </a:endParaRPr>
          </a:p>
          <a:p>
            <a:pPr marL="179388" rtl="0">
              <a:lnSpc>
                <a:spcPts val="2000"/>
              </a:lnSpc>
            </a:pPr>
            <a:r>
              <a:rPr lang="ro" sz="1400" b="1" dirty="0">
                <a:solidFill>
                  <a:srgbClr val="000000"/>
                </a:solidFill>
                <a:latin typeface="Canva Sans"/>
              </a:rPr>
              <a:t>Dacă aveți îndoieli, solicitați ÎNTOTDEAUNA detalii. </a:t>
            </a:r>
            <a:endParaRPr lang="en-US" sz="1400" b="1" dirty="0">
              <a:solidFill>
                <a:srgbClr val="000000"/>
              </a:solidFill>
              <a:latin typeface="Canva Sa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4620409" y="2494027"/>
            <a:ext cx="2823173" cy="282317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125" r="-3125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30818" y="8141915"/>
            <a:ext cx="7298364" cy="2045329"/>
            <a:chOff x="0" y="0"/>
            <a:chExt cx="9731152" cy="2727105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9731152" cy="2727105"/>
              <a:chOff x="0" y="0"/>
              <a:chExt cx="2615569" cy="733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615569" cy="733000"/>
              </a:xfrm>
              <a:custGeom>
                <a:avLst/>
                <a:gdLst/>
                <a:ahLst/>
                <a:cxnLst/>
                <a:rect l="l" t="t" r="r" b="b"/>
                <a:pathLst>
                  <a:path w="2615569" h="733000">
                    <a:moveTo>
                      <a:pt x="39249" y="0"/>
                    </a:moveTo>
                    <a:lnTo>
                      <a:pt x="2576320" y="0"/>
                    </a:lnTo>
                    <a:cubicBezTo>
                      <a:pt x="2597997" y="0"/>
                      <a:pt x="2615569" y="17572"/>
                      <a:pt x="2615569" y="39249"/>
                    </a:cubicBezTo>
                    <a:lnTo>
                      <a:pt x="2615569" y="693751"/>
                    </a:lnTo>
                    <a:cubicBezTo>
                      <a:pt x="2615569" y="715427"/>
                      <a:pt x="2597997" y="733000"/>
                      <a:pt x="2576320" y="733000"/>
                    </a:cubicBezTo>
                    <a:lnTo>
                      <a:pt x="39249" y="733000"/>
                    </a:lnTo>
                    <a:cubicBezTo>
                      <a:pt x="17572" y="733000"/>
                      <a:pt x="0" y="715427"/>
                      <a:pt x="0" y="693751"/>
                    </a:cubicBezTo>
                    <a:lnTo>
                      <a:pt x="0" y="39249"/>
                    </a:lnTo>
                    <a:cubicBezTo>
                      <a:pt x="0" y="17572"/>
                      <a:pt x="17572" y="0"/>
                      <a:pt x="39249" y="0"/>
                    </a:cubicBezTo>
                    <a:close/>
                  </a:path>
                </a:pathLst>
              </a:custGeom>
              <a:solidFill>
                <a:srgbClr val="F58B29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9525"/>
                <a:ext cx="2615569" cy="723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219293" y="1623139"/>
              <a:ext cx="9331285" cy="882511"/>
              <a:chOff x="0" y="0"/>
              <a:chExt cx="2508091" cy="23720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19293" y="628235"/>
              <a:ext cx="9331285" cy="882511"/>
              <a:chOff x="0" y="0"/>
              <a:chExt cx="2508091" cy="23720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192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466927" y="1726413"/>
              <a:ext cx="8487700" cy="304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00"/>
                </a:lnSpc>
              </a:pPr>
              <a:r>
                <a:rPr lang="ro" sz="15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După ora 16:00 / în weekend / în zilele de sărbători legale sunați:</a:t>
              </a:r>
              <a:endPara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66927" y="885273"/>
              <a:ext cx="8487700" cy="307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00"/>
                </a:lnSpc>
              </a:pPr>
              <a:r>
                <a:rPr lang="ro" sz="15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Luni – Vineri 08:00 – 16:00</a:t>
              </a:r>
              <a:endPara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509642" y="194025"/>
              <a:ext cx="4711868" cy="319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rtl="0">
                <a:lnSpc>
                  <a:spcPts val="1881"/>
                </a:lnSpc>
              </a:pPr>
              <a:r>
                <a:rPr lang="ro" sz="1665">
                  <a:solidFill>
                    <a:srgbClr val="000000"/>
                  </a:solidFill>
                  <a:latin typeface="Canva Sans Bold"/>
                </a:rPr>
                <a:t>LA CE NUMĂR TREBUIE SĂ SUN? 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8687" y="10194595"/>
            <a:ext cx="7274895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209"/>
              </a:lnSpc>
            </a:pPr>
            <a:r>
              <a:rPr lang="ro" sz="1070" b="1" dirty="0">
                <a:solidFill>
                  <a:srgbClr val="FF0000"/>
                </a:solidFill>
                <a:latin typeface="Canva Sans Bold"/>
              </a:rPr>
              <a:t>Apelați </a:t>
            </a:r>
            <a:r>
              <a:rPr lang="ro" sz="1070" b="1" u="sng" dirty="0">
                <a:solidFill>
                  <a:srgbClr val="FF0000"/>
                </a:solidFill>
                <a:latin typeface="Canva Sans Bold"/>
              </a:rPr>
              <a:t>999/112</a:t>
            </a:r>
            <a:r>
              <a:rPr lang="ro" sz="1070" b="1" dirty="0">
                <a:solidFill>
                  <a:srgbClr val="FF0000"/>
                </a:solidFill>
                <a:latin typeface="Canva Sans Bold"/>
              </a:rPr>
              <a:t> imediat dacă vă simțiți brusc rău, de exemplu, dureri în piept, dificultăți de respirație, slăbiciune la nivelul membrelor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60194" y="246555"/>
            <a:ext cx="3874496" cy="5830266"/>
            <a:chOff x="0" y="0"/>
            <a:chExt cx="54014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145" cy="812800"/>
            </a:xfrm>
            <a:custGeom>
              <a:avLst/>
              <a:gdLst/>
              <a:ahLst/>
              <a:cxnLst/>
              <a:rect l="l" t="t" r="r" b="b"/>
              <a:pathLst>
                <a:path w="540145" h="812800">
                  <a:moveTo>
                    <a:pt x="180146" y="19070"/>
                  </a:moveTo>
                  <a:cubicBezTo>
                    <a:pt x="207748" y="7556"/>
                    <a:pt x="239320" y="0"/>
                    <a:pt x="270218" y="0"/>
                  </a:cubicBezTo>
                  <a:cubicBezTo>
                    <a:pt x="301117" y="0"/>
                    <a:pt x="330850" y="6476"/>
                    <a:pt x="358250" y="17990"/>
                  </a:cubicBezTo>
                  <a:cubicBezTo>
                    <a:pt x="358834" y="18350"/>
                    <a:pt x="359417" y="18350"/>
                    <a:pt x="359999" y="18710"/>
                  </a:cubicBezTo>
                  <a:cubicBezTo>
                    <a:pt x="462898" y="64765"/>
                    <a:pt x="538688" y="186379"/>
                    <a:pt x="540145" y="328502"/>
                  </a:cubicBezTo>
                  <a:lnTo>
                    <a:pt x="540145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457" y="185660"/>
                    <a:pt x="76081" y="64045"/>
                    <a:pt x="180146" y="19070"/>
                  </a:cubicBezTo>
                  <a:close/>
                </a:path>
              </a:pathLst>
            </a:custGeom>
            <a:solidFill>
              <a:srgbClr val="60C4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0325"/>
              <a:ext cx="540145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8234" y="1473683"/>
            <a:ext cx="5524185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039"/>
              </a:lnSpc>
            </a:pPr>
            <a:r>
              <a:rPr lang="ro" sz="1500" dirty="0">
                <a:solidFill>
                  <a:srgbClr val="000000"/>
                </a:solidFill>
                <a:latin typeface="Canva Sans Bold"/>
              </a:rPr>
              <a:t>Ce se va întâmpla când voi suna?</a:t>
            </a:r>
          </a:p>
          <a:p>
            <a:pPr rtl="0">
              <a:lnSpc>
                <a:spcPts val="360"/>
              </a:lnSpc>
            </a:pPr>
            <a:endParaRPr lang="en-US" sz="150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39"/>
              </a:lnSpc>
            </a:pPr>
            <a:r>
              <a:rPr lang="ro" sz="1500" dirty="0">
                <a:solidFill>
                  <a:srgbClr val="000000"/>
                </a:solidFill>
                <a:latin typeface="Canva Sans"/>
              </a:rPr>
              <a:t>Asistenta medicală vă va pune o serie de întrebări referitoare la simptomele pe care le puteți manifesta. </a:t>
            </a:r>
          </a:p>
          <a:p>
            <a:pPr rtl="0">
              <a:lnSpc>
                <a:spcPts val="840"/>
              </a:lnSpc>
            </a:pPr>
            <a:endParaRPr lang="en-US" sz="1500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39"/>
              </a:lnSpc>
            </a:pPr>
            <a:r>
              <a:rPr lang="ro" sz="1500" dirty="0">
                <a:solidFill>
                  <a:srgbClr val="000000"/>
                </a:solidFill>
                <a:latin typeface="Canva Sans"/>
              </a:rPr>
              <a:t>Unele simptome posibile sunt enumerate mai jos în </a:t>
            </a:r>
            <a:r>
              <a:rPr lang="en-US" sz="1500" dirty="0" smtClean="0">
                <a:solidFill>
                  <a:srgbClr val="000000"/>
                </a:solidFill>
                <a:latin typeface="Canva Sans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Canva Sans"/>
              </a:rPr>
            </a:br>
            <a:r>
              <a:rPr lang="ro" sz="1500" dirty="0" smtClean="0">
                <a:solidFill>
                  <a:srgbClr val="000000"/>
                </a:solidFill>
                <a:latin typeface="Canva Sans"/>
              </a:rPr>
              <a:t>casetele </a:t>
            </a:r>
            <a:r>
              <a:rPr lang="ro" sz="1500" dirty="0">
                <a:solidFill>
                  <a:srgbClr val="000000"/>
                </a:solidFill>
                <a:latin typeface="Canva Sans"/>
              </a:rPr>
              <a:t>cu semafor verde, galben și roșu. </a:t>
            </a:r>
            <a:endParaRPr lang="en-US" sz="1500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840"/>
              </a:lnSpc>
            </a:pPr>
            <a:endParaRPr lang="en-US" sz="1500" dirty="0">
              <a:solidFill>
                <a:srgbClr val="000000"/>
              </a:solidFill>
              <a:latin typeface="Canva Sans"/>
            </a:endParaRPr>
          </a:p>
          <a:p>
            <a:pPr rtl="0">
              <a:lnSpc>
                <a:spcPts val="2039"/>
              </a:lnSpc>
            </a:pPr>
            <a:endParaRPr lang="en-US" sz="15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583" y="2678968"/>
            <a:ext cx="5013564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2040"/>
              </a:lnSpc>
            </a:pPr>
            <a:endParaRPr lang="en-US" sz="1500" dirty="0" smtClean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40"/>
              </a:lnSpc>
            </a:pPr>
            <a:r>
              <a:rPr lang="ro" sz="1500" b="1" dirty="0">
                <a:solidFill>
                  <a:srgbClr val="000000"/>
                </a:solidFill>
                <a:latin typeface="Canva Sans Bold"/>
              </a:rPr>
              <a:t>Puteți:</a:t>
            </a:r>
          </a:p>
          <a:p>
            <a:pPr marL="263525" indent="-263525" rtl="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ro" sz="1500" dirty="0">
                <a:solidFill>
                  <a:srgbClr val="000000"/>
                </a:solidFill>
                <a:latin typeface="Canva Sans Bold"/>
              </a:rPr>
              <a:t>primi sfaturi prin telefon</a:t>
            </a:r>
          </a:p>
          <a:p>
            <a:pPr marL="263525" indent="-263525" rtl="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ro" sz="1500" dirty="0">
                <a:solidFill>
                  <a:srgbClr val="000000"/>
                </a:solidFill>
                <a:latin typeface="Canva Sans Bold"/>
              </a:rPr>
              <a:t>să vi se solicite să vă prezentați la asistenta medicală specializată </a:t>
            </a:r>
            <a:r>
              <a:rPr lang="ro" sz="1500" dirty="0" smtClean="0">
                <a:solidFill>
                  <a:srgbClr val="000000"/>
                </a:solidFill>
                <a:latin typeface="Canva Sans Bold"/>
              </a:rPr>
              <a:t>/ </a:t>
            </a:r>
            <a:r>
              <a:rPr lang="ro" sz="1500" dirty="0">
                <a:solidFill>
                  <a:srgbClr val="000000"/>
                </a:solidFill>
                <a:latin typeface="Canva Sans Bold"/>
              </a:rPr>
              <a:t>medicul de familie / Unitatea de primiri urgențe</a:t>
            </a:r>
          </a:p>
          <a:p>
            <a:pPr rtl="0"/>
            <a:endParaRPr lang="en-US" sz="500" dirty="0">
              <a:solidFill>
                <a:srgbClr val="000000"/>
              </a:solidFill>
              <a:latin typeface="Canva Sans Bold"/>
            </a:endParaRPr>
          </a:p>
          <a:p>
            <a:pPr rtl="0">
              <a:lnSpc>
                <a:spcPts val="2040"/>
              </a:lnSpc>
            </a:pPr>
            <a:r>
              <a:rPr lang="ro" sz="1500" dirty="0">
                <a:solidFill>
                  <a:srgbClr val="000000"/>
                </a:solidFill>
                <a:latin typeface="Canva Sans Bold"/>
              </a:rPr>
              <a:t>Vă rugăm să aduceți la spital medicamentele și </a:t>
            </a:r>
            <a:r>
              <a:rPr lang="en-US" sz="1500" dirty="0" smtClean="0">
                <a:solidFill>
                  <a:srgbClr val="000000"/>
                </a:solidFill>
                <a:latin typeface="Canva Sans Bold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Canva Sans Bold"/>
              </a:rPr>
            </a:br>
            <a:r>
              <a:rPr lang="ro" sz="1500" dirty="0" smtClean="0">
                <a:solidFill>
                  <a:srgbClr val="000000"/>
                </a:solidFill>
                <a:latin typeface="Canva Sans Bold"/>
              </a:rPr>
              <a:t>o </a:t>
            </a:r>
            <a:r>
              <a:rPr lang="ro" sz="1500" dirty="0">
                <a:solidFill>
                  <a:srgbClr val="000000"/>
                </a:solidFill>
                <a:latin typeface="Canva Sans Bold"/>
              </a:rPr>
              <a:t>listă cu acestea.  Puteți obține o listă de la </a:t>
            </a:r>
            <a:r>
              <a:rPr lang="en-US" sz="1500" dirty="0" smtClean="0">
                <a:solidFill>
                  <a:srgbClr val="000000"/>
                </a:solidFill>
                <a:latin typeface="Canva Sans Bold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Canva Sans Bold"/>
              </a:rPr>
            </a:br>
            <a:r>
              <a:rPr lang="ro" sz="1500" dirty="0" smtClean="0">
                <a:solidFill>
                  <a:srgbClr val="000000"/>
                </a:solidFill>
                <a:latin typeface="Canva Sans Bold"/>
              </a:rPr>
              <a:t>medicul </a:t>
            </a:r>
            <a:r>
              <a:rPr lang="ro" sz="1500" dirty="0">
                <a:solidFill>
                  <a:srgbClr val="000000"/>
                </a:solidFill>
                <a:latin typeface="Canva Sans Bold"/>
              </a:rPr>
              <a:t>dvs. de familie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074089" y="5313872"/>
            <a:ext cx="2189095" cy="1128224"/>
            <a:chOff x="0" y="0"/>
            <a:chExt cx="681100" cy="3510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685453" y="5313872"/>
            <a:ext cx="2189095" cy="1128224"/>
            <a:chOff x="0" y="0"/>
            <a:chExt cx="681100" cy="351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58B2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74089" y="6339888"/>
            <a:ext cx="2189095" cy="3598385"/>
            <a:chOff x="0" y="0"/>
            <a:chExt cx="681100" cy="11195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85453" y="6303930"/>
            <a:ext cx="2189095" cy="3596112"/>
            <a:chOff x="0" y="0"/>
            <a:chExt cx="681100" cy="11188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1100" cy="1118869"/>
            </a:xfrm>
            <a:custGeom>
              <a:avLst/>
              <a:gdLst/>
              <a:ahLst/>
              <a:cxnLst/>
              <a:rect l="l" t="t" r="r" b="b"/>
              <a:pathLst>
                <a:path w="681100" h="1118869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0576"/>
                  </a:lnTo>
                  <a:cubicBezTo>
                    <a:pt x="681100" y="1098080"/>
                    <a:pt x="678119" y="1105276"/>
                    <a:pt x="672813" y="1110582"/>
                  </a:cubicBezTo>
                  <a:cubicBezTo>
                    <a:pt x="667507" y="1115888"/>
                    <a:pt x="660311" y="1118869"/>
                    <a:pt x="652807" y="1118869"/>
                  </a:cubicBezTo>
                  <a:lnTo>
                    <a:pt x="28293" y="1118869"/>
                  </a:lnTo>
                  <a:cubicBezTo>
                    <a:pt x="20789" y="1118869"/>
                    <a:pt x="13593" y="1115888"/>
                    <a:pt x="8287" y="1110582"/>
                  </a:cubicBezTo>
                  <a:cubicBezTo>
                    <a:pt x="2981" y="1105276"/>
                    <a:pt x="0" y="1098080"/>
                    <a:pt x="0" y="1090576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58B2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681100" cy="1185544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6816" y="5313872"/>
            <a:ext cx="2189095" cy="1128224"/>
            <a:chOff x="0" y="0"/>
            <a:chExt cx="681100" cy="35102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60C447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6816" y="6339888"/>
            <a:ext cx="2189095" cy="3598385"/>
            <a:chOff x="0" y="0"/>
            <a:chExt cx="681100" cy="111957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60C447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6809" y="6423046"/>
            <a:ext cx="1939813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9088" lvl="1" indent="-179388" rtl="0">
              <a:lnSpc>
                <a:spcPts val="1689"/>
              </a:lnSpc>
              <a:buFont typeface="Arial"/>
              <a:buChar char="•"/>
            </a:pPr>
            <a:r>
              <a:rPr lang="ro" sz="1100" dirty="0" smtClean="0">
                <a:solidFill>
                  <a:srgbClr val="002D3D"/>
                </a:solidFill>
                <a:latin typeface="Canva Sans"/>
              </a:rPr>
              <a:t>oboseală</a:t>
            </a:r>
            <a:endParaRPr lang="ro" sz="1100" dirty="0">
              <a:solidFill>
                <a:srgbClr val="002D3D"/>
              </a:solidFill>
              <a:latin typeface="Canva Sans"/>
            </a:endParaRPr>
          </a:p>
          <a:p>
            <a:pPr marL="319088" lvl="1" indent="-179388" rtl="0">
              <a:lnSpc>
                <a:spcPts val="1689"/>
              </a:lnSpc>
              <a:buFont typeface="Arial"/>
              <a:buChar char="•"/>
            </a:pPr>
            <a:r>
              <a:rPr lang="ro" sz="1100" dirty="0" smtClean="0">
                <a:solidFill>
                  <a:srgbClr val="002D3D"/>
                </a:solidFill>
                <a:latin typeface="Canva Sans"/>
              </a:rPr>
              <a:t>pierderea </a:t>
            </a:r>
            <a:r>
              <a:rPr lang="ro" sz="1100" dirty="0">
                <a:solidFill>
                  <a:srgbClr val="002D3D"/>
                </a:solidFill>
                <a:latin typeface="Canva Sans"/>
              </a:rPr>
              <a:t>apetitului</a:t>
            </a:r>
          </a:p>
          <a:p>
            <a:pPr marL="319088" lvl="1" indent="-179388" rtl="0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modificări la nivelul pielii care nu provoacă mâncărimi sau durere</a:t>
            </a:r>
          </a:p>
          <a:p>
            <a:pPr marL="319088" lvl="1" indent="-179388" rtl="0">
              <a:lnSpc>
                <a:spcPts val="1689"/>
              </a:lnSpc>
              <a:buFont typeface="Arial"/>
              <a:buChar char="•"/>
            </a:pPr>
            <a:r>
              <a:rPr lang="ro" sz="1100" dirty="0" smtClean="0">
                <a:solidFill>
                  <a:srgbClr val="002D3D"/>
                </a:solidFill>
                <a:latin typeface="Canva Sans"/>
              </a:rPr>
              <a:t>dificultăți </a:t>
            </a:r>
            <a:r>
              <a:rPr lang="ro" sz="1100" dirty="0">
                <a:solidFill>
                  <a:srgbClr val="002D3D"/>
                </a:solidFill>
                <a:latin typeface="Canva Sans"/>
              </a:rPr>
              <a:t>în a face față tratamentului</a:t>
            </a:r>
          </a:p>
          <a:p>
            <a:pPr marL="319088" lvl="1" indent="-179388" rtl="0">
              <a:lnSpc>
                <a:spcPts val="1689"/>
              </a:lnSpc>
              <a:buFont typeface="Arial"/>
              <a:buChar char="•"/>
            </a:pPr>
            <a:r>
              <a:rPr lang="ro" sz="1100" spc="-10" dirty="0" smtClean="0">
                <a:solidFill>
                  <a:srgbClr val="002D3D"/>
                </a:solidFill>
                <a:latin typeface="Canva Sans"/>
              </a:rPr>
              <a:t>schimbări </a:t>
            </a:r>
            <a:r>
              <a:rPr lang="ro" sz="1100" spc="-10" dirty="0">
                <a:solidFill>
                  <a:srgbClr val="002D3D"/>
                </a:solidFill>
                <a:latin typeface="Canva Sans"/>
              </a:rPr>
              <a:t>ale </a:t>
            </a:r>
            <a:r>
              <a:rPr lang="ro" sz="1100" spc="-10" dirty="0" smtClean="0">
                <a:solidFill>
                  <a:srgbClr val="002D3D"/>
                </a:solidFill>
                <a:latin typeface="Canva Sans"/>
              </a:rPr>
              <a:t>dispoziției</a:t>
            </a:r>
            <a:endParaRPr lang="en-US" sz="1100" spc="-1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10764" y="5419696"/>
            <a:ext cx="196988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ro" sz="1100" dirty="0">
                <a:solidFill>
                  <a:srgbClr val="000000"/>
                </a:solidFill>
                <a:latin typeface="Canva Sans Bold"/>
              </a:rPr>
              <a:t>Fiți vigilent(ă) și, dacă prezentați simptome, apelați linia telefonică SOS sau numărul de urgență în afara orelor de program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36618" y="5419696"/>
            <a:ext cx="1864038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ro" sz="1100" dirty="0">
                <a:solidFill>
                  <a:srgbClr val="000000"/>
                </a:solidFill>
                <a:latin typeface="Canva Sans Bold"/>
              </a:rPr>
              <a:t>Apelați imediat linia telefonică SOS dacă vă confruntați cu următoarele simptome: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08854" y="5419696"/>
            <a:ext cx="1961755" cy="507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ro" sz="1100">
                <a:solidFill>
                  <a:srgbClr val="000000"/>
                </a:solidFill>
                <a:latin typeface="Canva Sans Bold"/>
              </a:rPr>
              <a:t>Apelați linia telefonică SOS dacă simptomele continuă sau se agravează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97186" y="6261100"/>
            <a:ext cx="1965628" cy="360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239" lvl="1" rtl="0">
              <a:lnSpc>
                <a:spcPts val="880"/>
              </a:lnSpc>
            </a:pPr>
            <a:endParaRPr lang="en-US" sz="1100" dirty="0" smtClean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durere nouă/care se agravează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bufeuri și frisoane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senzație de rău/vărsături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probleme la urinare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diaree (2-4 scaune moi în 24 de ore)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constipație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sângerare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membre umflate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inflamație la nivelul gurii</a:t>
            </a: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modificări la nivelul pielii sau erupții cutanate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68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inflamație/lăcrimare </a:t>
            </a:r>
            <a:r>
              <a:rPr lang="ro" sz="1100" dirty="0" smtClean="0">
                <a:solidFill>
                  <a:srgbClr val="002D3D"/>
                </a:solidFill>
                <a:latin typeface="Canva Sans"/>
              </a:rPr>
              <a:t>oculară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153640" y="6418162"/>
            <a:ext cx="2014076" cy="12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  <a:ea typeface="Canva Sans"/>
              </a:rPr>
              <a:t>temperatură 37,5 °C sau mai mare</a:t>
            </a:r>
            <a:endParaRPr lang="en-US" sz="1100" dirty="0">
              <a:solidFill>
                <a:srgbClr val="002D3D"/>
              </a:solidFill>
              <a:latin typeface="Canva Sans"/>
              <a:ea typeface="Canva Sans"/>
            </a:endParaRP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  <a:ea typeface="Canva Sans"/>
              </a:rPr>
              <a:t>temperatură sub 36,0 °C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stare generală de rău</a:t>
            </a:r>
          </a:p>
          <a:p>
            <a:pPr marL="280669" lvl="1" indent="-140335" rtl="0">
              <a:lnSpc>
                <a:spcPts val="1559"/>
              </a:lnSpc>
              <a:buFont typeface="Arial"/>
              <a:buChar char="•"/>
            </a:pPr>
            <a:r>
              <a:rPr lang="ro" sz="1100" dirty="0">
                <a:solidFill>
                  <a:srgbClr val="002D3D"/>
                </a:solidFill>
                <a:latin typeface="Canva Sans"/>
              </a:rPr>
              <a:t>înrăutățirea oricăruia dintre simptomele dvs.</a:t>
            </a:r>
            <a:endParaRPr lang="en-US" sz="11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68234" y="10090673"/>
            <a:ext cx="7258426" cy="1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355"/>
              </a:lnSpc>
            </a:pPr>
            <a:r>
              <a:rPr lang="ro" sz="1200" dirty="0">
                <a:solidFill>
                  <a:srgbClr val="000000"/>
                </a:solidFill>
                <a:latin typeface="Canva Sans Bold"/>
              </a:rPr>
              <a:t>Vă rugăm să rețineți că acest serviciu nu este destinat rețetelor repetate, solicitării de programări sau întrebărilor cu caracter general.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61661" y="10398154"/>
            <a:ext cx="206499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355"/>
              </a:lnSpc>
            </a:pPr>
            <a:r>
              <a:rPr lang="ro" sz="1200">
                <a:solidFill>
                  <a:srgbClr val="000000"/>
                </a:solidFill>
                <a:latin typeface="Canva Sans"/>
              </a:rPr>
              <a:t>NI-AOS-003 02/05/2024 v2 </a:t>
            </a:r>
            <a:endParaRPr lang="en-US" sz="1200" dirty="0">
              <a:solidFill>
                <a:srgbClr val="000000"/>
              </a:solidFill>
              <a:latin typeface="Canva San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4847" y="0"/>
            <a:ext cx="7578000" cy="1081565"/>
            <a:chOff x="0" y="0"/>
            <a:chExt cx="2715784" cy="38760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15784" cy="387608"/>
            </a:xfrm>
            <a:custGeom>
              <a:avLst/>
              <a:gdLst/>
              <a:ahLst/>
              <a:cxnLst/>
              <a:rect l="l" t="t" r="r" b="b"/>
              <a:pathLst>
                <a:path w="2715784" h="387608">
                  <a:moveTo>
                    <a:pt x="0" y="0"/>
                  </a:moveTo>
                  <a:lnTo>
                    <a:pt x="2715784" y="0"/>
                  </a:lnTo>
                  <a:lnTo>
                    <a:pt x="2715784" y="387608"/>
                  </a:lnTo>
                  <a:lnTo>
                    <a:pt x="0" y="387608"/>
                  </a:lnTo>
                  <a:close/>
                </a:path>
              </a:pathLst>
            </a:custGeom>
            <a:solidFill>
              <a:srgbClr val="F14545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2715784" cy="454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60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6303610" y="1665545"/>
            <a:ext cx="457699" cy="3648328"/>
          </a:xfrm>
          <a:custGeom>
            <a:avLst/>
            <a:gdLst/>
            <a:ahLst/>
            <a:cxnLst/>
            <a:rect l="l" t="t" r="r" b="b"/>
            <a:pathLst>
              <a:path w="457699" h="3648328">
                <a:moveTo>
                  <a:pt x="0" y="0"/>
                </a:moveTo>
                <a:lnTo>
                  <a:pt x="457699" y="0"/>
                </a:lnTo>
                <a:lnTo>
                  <a:pt x="457699" y="3648327"/>
                </a:lnTo>
                <a:lnTo>
                  <a:pt x="0" y="3648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6365458" y="2148643"/>
            <a:ext cx="334003" cy="33400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B2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0">
                <a:lnSpc>
                  <a:spcPts val="192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406809" y="153433"/>
            <a:ext cx="63545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5600"/>
              </a:lnSpc>
            </a:pPr>
            <a:r>
              <a:rPr lang="ro" sz="4000" dirty="0">
                <a:solidFill>
                  <a:srgbClr val="FFFFFF"/>
                </a:solidFill>
                <a:latin typeface="Canva Sans Bold"/>
              </a:rPr>
              <a:t>Linia telefonică 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427</Words>
  <Application>Microsoft Office PowerPoint</Application>
  <PresentationFormat>Custom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Canva Sans Bold</vt:lpstr>
      <vt:lpstr>Canva Sans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Circle Minimalist Medical Flyer</dc:title>
  <dc:creator>Ellen Stafford</dc:creator>
  <cp:lastModifiedBy>Maria Gillespie1</cp:lastModifiedBy>
  <cp:revision>40</cp:revision>
  <cp:lastPrinted>2024-08-29T10:19:24Z</cp:lastPrinted>
  <dcterms:created xsi:type="dcterms:W3CDTF">2006-08-16T00:00:00Z</dcterms:created>
  <dcterms:modified xsi:type="dcterms:W3CDTF">2024-08-29T10:19:57Z</dcterms:modified>
  <dc:identifier>DAF6Cusmb94</dc:identifier>
</cp:coreProperties>
</file>