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6797675" cy="9926638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Canva Sans Bold" panose="020B0604020202020204" charset="0"/>
      <p:regular r:id="rId8"/>
      <p:bold r:id="rId9"/>
    </p:embeddedFont>
    <p:embeddedFont>
      <p:font typeface="Canva Sans" panose="020B0604020202020204" charset="0"/>
      <p:regular r:id="rId10"/>
    </p:embeddedFont>
  </p:embeddedFontLst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6252" autoAdjust="0"/>
  </p:normalViewPr>
  <p:slideViewPr>
    <p:cSldViewPr>
      <p:cViewPr varScale="1">
        <p:scale>
          <a:sx n="73" d="100"/>
          <a:sy n="73" d="100"/>
        </p:scale>
        <p:origin x="300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Click to edit Master text styles</a:t>
            </a:r>
          </a:p>
          <a:p>
            <a:pPr lvl="1" rtl="0"/>
            <a:r>
              <a:rPr lang="ru"/>
              <a:t>Second level</a:t>
            </a:r>
          </a:p>
          <a:p>
            <a:pPr lvl="2" rtl="0"/>
            <a:r>
              <a:rPr lang="ru"/>
              <a:t>Third level</a:t>
            </a:r>
          </a:p>
          <a:p>
            <a:pPr lvl="3" rtl="0"/>
            <a:r>
              <a:rPr lang="ru"/>
              <a:t>Fourth level</a:t>
            </a:r>
          </a:p>
          <a:p>
            <a:pPr lvl="4" rtl="0"/>
            <a:r>
              <a:rPr lang="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/>
              <a:pPr rtl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96199" y="-74951"/>
            <a:ext cx="7756199" cy="1154429"/>
            <a:chOff x="0" y="0"/>
            <a:chExt cx="2779647" cy="41372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9647" cy="413721"/>
            </a:xfrm>
            <a:custGeom>
              <a:avLst/>
              <a:gdLst/>
              <a:ahLst/>
              <a:cxnLst/>
              <a:rect l="l" t="t" r="r" b="b"/>
              <a:pathLst>
                <a:path w="2779647" h="413721">
                  <a:moveTo>
                    <a:pt x="0" y="0"/>
                  </a:moveTo>
                  <a:lnTo>
                    <a:pt x="2779647" y="0"/>
                  </a:lnTo>
                  <a:lnTo>
                    <a:pt x="2779647" y="413721"/>
                  </a:lnTo>
                  <a:lnTo>
                    <a:pt x="0" y="41372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19050"/>
              <a:ext cx="2779647" cy="3946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2042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-18000" y="-7200"/>
            <a:ext cx="1393562" cy="1161629"/>
          </a:xfrm>
          <a:custGeom>
            <a:avLst/>
            <a:gdLst/>
            <a:ahLst/>
            <a:cxnLst/>
            <a:rect l="l" t="t" r="r" b="b"/>
            <a:pathLst>
              <a:path w="1393562" h="1161629">
                <a:moveTo>
                  <a:pt x="0" y="0"/>
                </a:moveTo>
                <a:lnTo>
                  <a:pt x="1393562" y="0"/>
                </a:lnTo>
                <a:lnTo>
                  <a:pt x="1393562" y="1161629"/>
                </a:lnTo>
                <a:lnTo>
                  <a:pt x="0" y="11616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956108" y="154661"/>
            <a:ext cx="2337644" cy="773107"/>
          </a:xfrm>
          <a:custGeom>
            <a:avLst/>
            <a:gdLst/>
            <a:ahLst/>
            <a:cxnLst/>
            <a:rect l="l" t="t" r="r" b="b"/>
            <a:pathLst>
              <a:path w="2603892" h="773107">
                <a:moveTo>
                  <a:pt x="0" y="0"/>
                </a:moveTo>
                <a:lnTo>
                  <a:pt x="2603892" y="0"/>
                </a:lnTo>
                <a:lnTo>
                  <a:pt x="2603892" y="773107"/>
                </a:lnTo>
                <a:lnTo>
                  <a:pt x="0" y="77310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210" r="-4580" b="-5345"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-18000" y="1122029"/>
            <a:ext cx="7578000" cy="1166741"/>
            <a:chOff x="0" y="0"/>
            <a:chExt cx="2715784" cy="41813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715784" cy="418134"/>
            </a:xfrm>
            <a:custGeom>
              <a:avLst/>
              <a:gdLst/>
              <a:ahLst/>
              <a:cxnLst/>
              <a:rect l="l" t="t" r="r" b="b"/>
              <a:pathLst>
                <a:path w="2715784" h="418134">
                  <a:moveTo>
                    <a:pt x="0" y="0"/>
                  </a:moveTo>
                  <a:lnTo>
                    <a:pt x="2715784" y="0"/>
                  </a:lnTo>
                  <a:lnTo>
                    <a:pt x="2715784" y="418134"/>
                  </a:lnTo>
                  <a:lnTo>
                    <a:pt x="0" y="418134"/>
                  </a:lnTo>
                  <a:close/>
                </a:path>
              </a:pathLst>
            </a:custGeom>
            <a:solidFill>
              <a:srgbClr val="F14545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66675"/>
              <a:ext cx="2715784" cy="48480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 rot="5400000">
            <a:off x="638744" y="1776833"/>
            <a:ext cx="5535778" cy="6813265"/>
            <a:chOff x="0" y="0"/>
            <a:chExt cx="6604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60400" cy="812800"/>
            </a:xfrm>
            <a:custGeom>
              <a:avLst/>
              <a:gdLst/>
              <a:ahLst/>
              <a:cxnLst/>
              <a:rect l="l" t="t" r="r" b="b"/>
              <a:pathLst>
                <a:path w="660400" h="8128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8502"/>
                  </a:cubicBezTo>
                  <a:lnTo>
                    <a:pt x="660400" y="812800"/>
                  </a:lnTo>
                  <a:lnTo>
                    <a:pt x="0" y="812800"/>
                  </a:lnTo>
                  <a:lnTo>
                    <a:pt x="0" y="328861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60325"/>
              <a:ext cx="660400" cy="75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304438" y="6859253"/>
            <a:ext cx="2174131" cy="1365462"/>
            <a:chOff x="0" y="0"/>
            <a:chExt cx="10469982" cy="6575666"/>
          </a:xfrm>
        </p:grpSpPr>
        <p:sp>
          <p:nvSpPr>
            <p:cNvPr id="14" name="Freeform 14"/>
            <p:cNvSpPr/>
            <p:nvPr/>
          </p:nvSpPr>
          <p:spPr>
            <a:xfrm>
              <a:off x="10449" y="6350"/>
              <a:ext cx="10449105" cy="6562979"/>
            </a:xfrm>
            <a:custGeom>
              <a:avLst/>
              <a:gdLst/>
              <a:ahLst/>
              <a:cxnLst/>
              <a:rect l="l" t="t" r="r" b="b"/>
              <a:pathLst>
                <a:path w="10449105" h="6562979">
                  <a:moveTo>
                    <a:pt x="10449084" y="5480583"/>
                  </a:moveTo>
                  <a:cubicBezTo>
                    <a:pt x="10449084" y="6078372"/>
                    <a:pt x="9651693" y="6562979"/>
                    <a:pt x="8667996" y="6562979"/>
                  </a:cubicBezTo>
                  <a:lnTo>
                    <a:pt x="1781088" y="6562979"/>
                  </a:lnTo>
                  <a:cubicBezTo>
                    <a:pt x="797411" y="6562979"/>
                    <a:pt x="0" y="6078385"/>
                    <a:pt x="0" y="5480583"/>
                  </a:cubicBezTo>
                  <a:lnTo>
                    <a:pt x="0" y="1082383"/>
                  </a:lnTo>
                  <a:cubicBezTo>
                    <a:pt x="0" y="484594"/>
                    <a:pt x="797390" y="0"/>
                    <a:pt x="1781088" y="0"/>
                  </a:cubicBezTo>
                  <a:lnTo>
                    <a:pt x="8668016" y="0"/>
                  </a:lnTo>
                  <a:cubicBezTo>
                    <a:pt x="9651693" y="0"/>
                    <a:pt x="10449105" y="484594"/>
                    <a:pt x="10449105" y="1082383"/>
                  </a:cubicBezTo>
                  <a:lnTo>
                    <a:pt x="10449105" y="5480583"/>
                  </a:lnTo>
                  <a:close/>
                </a:path>
              </a:pathLst>
            </a:custGeom>
            <a:blipFill>
              <a:blip r:embed="rId4"/>
              <a:stretch>
                <a:fillRect l="-8929" t="-1704" r="-5362" b="-96"/>
              </a:stretch>
            </a:blipFill>
          </p:spPr>
        </p:sp>
      </p:grpSp>
      <p:sp>
        <p:nvSpPr>
          <p:cNvPr id="15" name="TextBox 15"/>
          <p:cNvSpPr txBox="1"/>
          <p:nvPr/>
        </p:nvSpPr>
        <p:spPr>
          <a:xfrm>
            <a:off x="168687" y="4904548"/>
            <a:ext cx="5057363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921"/>
              </a:lnSpc>
            </a:pPr>
            <a:r>
              <a:rPr lang="ru-RU" sz="1600" b="1" dirty="0">
                <a:solidFill>
                  <a:srgbClr val="FFFFFF"/>
                </a:solidFill>
                <a:latin typeface="+mj-lt"/>
              </a:rPr>
              <a:t>В</a:t>
            </a:r>
            <a:r>
              <a:rPr lang="ru-RU" sz="1600" b="1" dirty="0" smtClean="0">
                <a:solidFill>
                  <a:srgbClr val="FFFFFF"/>
                </a:solidFill>
                <a:latin typeface="+mj-lt"/>
              </a:rPr>
              <a:t>ам  также может </a:t>
            </a:r>
            <a:r>
              <a:rPr lang="ru-RU" sz="1600" b="1" dirty="0">
                <a:solidFill>
                  <a:srgbClr val="FFFFFF"/>
                </a:solidFill>
                <a:latin typeface="+mj-lt"/>
              </a:rPr>
              <a:t>понадобиться </a:t>
            </a:r>
            <a:r>
              <a:rPr lang="ru-RU" sz="1600" b="1" dirty="0" smtClean="0">
                <a:solidFill>
                  <a:srgbClr val="FFFFFF"/>
                </a:solidFill>
                <a:latin typeface="+mj-lt"/>
              </a:rPr>
              <a:t>посетить медучреждение </a:t>
            </a:r>
            <a:r>
              <a:rPr lang="ru-RU" sz="1600" b="1" dirty="0">
                <a:solidFill>
                  <a:srgbClr val="FFFFFF"/>
                </a:solidFill>
                <a:latin typeface="+mj-lt"/>
              </a:rPr>
              <a:t>для обследования или лечения. </a:t>
            </a:r>
            <a:endParaRPr lang="en-US" sz="16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83596" y="1224704"/>
            <a:ext cx="7392808" cy="104457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4000"/>
              </a:lnSpc>
            </a:pPr>
            <a:r>
              <a:rPr lang="ru" sz="4000" b="1" dirty="0" smtClean="0">
                <a:solidFill>
                  <a:srgbClr val="FFFFFF"/>
                </a:solidFill>
                <a:latin typeface="Canva Sans Bold"/>
              </a:rPr>
              <a:t>Горячая линия SOS для</a:t>
            </a:r>
          </a:p>
          <a:p>
            <a:pPr algn="ctr" rtl="0">
              <a:lnSpc>
                <a:spcPts val="4000"/>
              </a:lnSpc>
            </a:pPr>
            <a:r>
              <a:rPr lang="ru" sz="4000" b="1" dirty="0" smtClean="0">
                <a:solidFill>
                  <a:srgbClr val="FFFFFF"/>
                </a:solidFill>
                <a:latin typeface="Canva Sans Bold"/>
              </a:rPr>
              <a:t>онкологических больных</a:t>
            </a:r>
            <a:endParaRPr lang="ru" sz="4000" b="1" dirty="0">
              <a:solidFill>
                <a:srgbClr val="FFFFFF"/>
              </a:solidFill>
              <a:latin typeface="Canva Sans Bold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64479" y="2453592"/>
            <a:ext cx="444812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ct val="90000"/>
              </a:lnSpc>
            </a:pPr>
            <a:r>
              <a:rPr lang="ru" sz="2000" b="1" dirty="0">
                <a:solidFill>
                  <a:srgbClr val="FFFFFF"/>
                </a:solidFill>
                <a:latin typeface="+mj-lt"/>
              </a:rPr>
              <a:t>Sort Out Symptoms - Разберитесь </a:t>
            </a:r>
            <a:r>
              <a:rPr lang="en-US" sz="2000" b="1" dirty="0" smtClean="0">
                <a:solidFill>
                  <a:srgbClr val="FFFFFF"/>
                </a:solidFill>
                <a:latin typeface="+mj-lt"/>
              </a:rPr>
              <a:t/>
            </a:r>
            <a:br>
              <a:rPr lang="en-US" sz="2000" b="1" dirty="0" smtClean="0">
                <a:solidFill>
                  <a:srgbClr val="FFFFFF"/>
                </a:solidFill>
                <a:latin typeface="+mj-lt"/>
              </a:rPr>
            </a:br>
            <a:r>
              <a:rPr lang="ru" sz="2000" b="1" dirty="0" smtClean="0">
                <a:solidFill>
                  <a:srgbClr val="FFFFFF"/>
                </a:solidFill>
                <a:latin typeface="+mj-lt"/>
              </a:rPr>
              <a:t>с </a:t>
            </a:r>
            <a:r>
              <a:rPr lang="ru" sz="2000" b="1" dirty="0">
                <a:solidFill>
                  <a:srgbClr val="FFFFFF"/>
                </a:solidFill>
                <a:latin typeface="+mj-lt"/>
              </a:rPr>
              <a:t>симптомами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8688" y="2996694"/>
            <a:ext cx="4295362" cy="19482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ru" sz="1600" b="1" dirty="0">
                <a:solidFill>
                  <a:srgbClr val="000000"/>
                </a:solidFill>
                <a:latin typeface="+mj-lt"/>
              </a:rPr>
              <a:t>Вы плохо </a:t>
            </a:r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себя </a:t>
            </a:r>
            <a:r>
              <a:rPr lang="ru" sz="1600" b="1" dirty="0">
                <a:solidFill>
                  <a:srgbClr val="000000"/>
                </a:solidFill>
              </a:rPr>
              <a:t>чувствуете </a:t>
            </a:r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или обеспокоены имеющимися у вас симптомами </a:t>
            </a:r>
            <a:r>
              <a:rPr lang="ru" sz="1600" b="1" dirty="0">
                <a:solidFill>
                  <a:srgbClr val="000000"/>
                </a:solidFill>
                <a:latin typeface="+mj-lt"/>
              </a:rPr>
              <a:t>перед </a:t>
            </a:r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" sz="1600" b="1" dirty="0">
                <a:solidFill>
                  <a:srgbClr val="000000"/>
                </a:solidFill>
                <a:latin typeface="+mj-lt"/>
              </a:rPr>
              <a:t>последующим визитом </a:t>
            </a:r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к </a:t>
            </a:r>
            <a:r>
              <a:rPr lang="ru" sz="1600" b="1" dirty="0">
                <a:solidFill>
                  <a:srgbClr val="000000"/>
                </a:solidFill>
                <a:latin typeface="+mj-lt"/>
              </a:rPr>
              <a:t>врачу/в больницу? </a:t>
            </a:r>
          </a:p>
          <a:p>
            <a:pPr rtl="0">
              <a:lnSpc>
                <a:spcPct val="95000"/>
              </a:lnSpc>
              <a:spcBef>
                <a:spcPts val="300"/>
              </a:spcBef>
            </a:pPr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Не </a:t>
            </a:r>
            <a:r>
              <a:rPr lang="ru" sz="1600" b="1" dirty="0">
                <a:solidFill>
                  <a:srgbClr val="000000"/>
                </a:solidFill>
                <a:latin typeface="+mj-lt"/>
              </a:rPr>
              <a:t>ждите! </a:t>
            </a:r>
          </a:p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ru-RU" sz="1500" dirty="0">
                <a:solidFill>
                  <a:srgbClr val="000000"/>
                </a:solidFill>
                <a:latin typeface="+mj-lt"/>
              </a:rPr>
              <a:t>Позвоните </a:t>
            </a:r>
            <a:r>
              <a:rPr lang="ru-RU" sz="1500" dirty="0" smtClean="0">
                <a:solidFill>
                  <a:srgbClr val="000000"/>
                </a:solidFill>
                <a:latin typeface="+mj-lt"/>
              </a:rPr>
              <a:t>на горячую линии SOS </a:t>
            </a:r>
            <a:r>
              <a:rPr lang="ru-RU" sz="1500" dirty="0">
                <a:solidFill>
                  <a:srgbClr val="000000"/>
                </a:solidFill>
                <a:latin typeface="+mj-lt"/>
              </a:rPr>
              <a:t>(Sort Out Symptoms - Разберитесь с симптомами</a:t>
            </a:r>
            <a:r>
              <a:rPr lang="ru-RU" sz="1500" dirty="0" smtClean="0">
                <a:solidFill>
                  <a:srgbClr val="000000"/>
                </a:solidFill>
                <a:latin typeface="+mj-lt"/>
              </a:rPr>
              <a:t>), </a:t>
            </a:r>
            <a:r>
              <a:rPr lang="ru-RU" sz="1500" dirty="0" smtClean="0"/>
              <a:t>чтобы получить совет и поддержку квалифицированного медицинского </a:t>
            </a:r>
            <a:r>
              <a:rPr lang="ru-RU" sz="1500" dirty="0"/>
              <a:t>персонала.</a:t>
            </a:r>
            <a:endParaRPr lang="ru" sz="15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68687" y="5410642"/>
            <a:ext cx="5785187" cy="2492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ru" sz="1600" b="1" dirty="0">
                <a:solidFill>
                  <a:srgbClr val="000000"/>
                </a:solidFill>
                <a:latin typeface="+mj-lt"/>
              </a:rPr>
              <a:t>Когда следует </a:t>
            </a:r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звонить на горячую линию?  </a:t>
            </a:r>
            <a:endParaRPr lang="ru" sz="1600" b="1" dirty="0">
              <a:solidFill>
                <a:srgbClr val="000000"/>
              </a:solidFill>
              <a:latin typeface="+mj-lt"/>
            </a:endParaRPr>
          </a:p>
          <a:p>
            <a:r>
              <a:rPr lang="ru" sz="1500" dirty="0">
                <a:solidFill>
                  <a:srgbClr val="000000"/>
                </a:solidFill>
                <a:latin typeface="+mj-lt"/>
              </a:rPr>
              <a:t>Эта служба предоставляет консультации и оценку состояния здоровья, </a:t>
            </a:r>
            <a:r>
              <a:rPr lang="ru-RU" sz="1500" dirty="0" smtClean="0"/>
              <a:t>если</a:t>
            </a:r>
            <a:r>
              <a:rPr lang="ru-RU" sz="1500" dirty="0"/>
              <a:t> вы чувствуете себя </a:t>
            </a:r>
            <a:r>
              <a:rPr lang="ru-RU" sz="1500" dirty="0" smtClean="0"/>
              <a:t>нехорошо</a:t>
            </a:r>
            <a:r>
              <a:rPr lang="ru" sz="1500" dirty="0" smtClean="0">
                <a:solidFill>
                  <a:srgbClr val="000000"/>
                </a:solidFill>
                <a:latin typeface="+mj-lt"/>
              </a:rPr>
              <a:t>:</a:t>
            </a:r>
            <a:endParaRPr lang="ru" sz="1500" dirty="0">
              <a:solidFill>
                <a:srgbClr val="000000"/>
              </a:solidFill>
              <a:latin typeface="+mj-lt"/>
            </a:endParaRPr>
          </a:p>
          <a:p>
            <a:pPr marL="367031" lvl="1" indent="-183515">
              <a:buFont typeface="Arial"/>
              <a:buChar char="•"/>
            </a:pPr>
            <a:r>
              <a:rPr lang="ru-RU" sz="1500" dirty="0" smtClean="0">
                <a:solidFill>
                  <a:srgbClr val="000000"/>
                </a:solidFill>
                <a:latin typeface="+mj-lt"/>
              </a:rPr>
              <a:t>при прохождении курса лечения </a:t>
            </a:r>
            <a:r>
              <a:rPr lang="ru-RU" sz="1500" dirty="0">
                <a:solidFill>
                  <a:srgbClr val="000000"/>
                </a:solidFill>
                <a:latin typeface="+mj-lt"/>
              </a:rPr>
              <a:t>от онкологического </a:t>
            </a:r>
            <a:r>
              <a:rPr lang="ru-RU" sz="1500" dirty="0" smtClean="0">
                <a:solidFill>
                  <a:srgbClr val="000000"/>
                </a:solidFill>
                <a:latin typeface="+mj-lt"/>
              </a:rPr>
              <a:t>заболевания</a:t>
            </a:r>
          </a:p>
          <a:p>
            <a:pPr marL="367031" lvl="1" indent="-183515">
              <a:buFont typeface="Arial"/>
              <a:buChar char="•"/>
            </a:pPr>
            <a:r>
              <a:rPr lang="ru" sz="1500" dirty="0" smtClean="0">
                <a:solidFill>
                  <a:srgbClr val="000000"/>
                </a:solidFill>
                <a:latin typeface="+mj-lt"/>
              </a:rPr>
              <a:t>в </a:t>
            </a:r>
            <a:r>
              <a:rPr lang="ru" sz="1500" dirty="0">
                <a:solidFill>
                  <a:srgbClr val="000000"/>
                </a:solidFill>
                <a:latin typeface="+mj-lt"/>
              </a:rPr>
              <a:t>течение 8 недель после </a:t>
            </a:r>
            <a:r>
              <a:rPr lang="ru" sz="1500" dirty="0" smtClean="0">
                <a:solidFill>
                  <a:srgbClr val="000000"/>
                </a:solidFill>
                <a:latin typeface="+mj-lt"/>
              </a:rPr>
              <a:t>завершения курса лечения от рака</a:t>
            </a:r>
            <a:endParaRPr lang="ru" sz="1500" dirty="0">
              <a:solidFill>
                <a:srgbClr val="000000"/>
              </a:solidFill>
              <a:latin typeface="+mj-lt"/>
            </a:endParaRPr>
          </a:p>
          <a:p>
            <a:pPr marL="367031" lvl="1" indent="-183515">
              <a:buFont typeface="Arial"/>
              <a:buChar char="•"/>
            </a:pPr>
            <a:r>
              <a:rPr lang="ru-RU" sz="1500" dirty="0" smtClean="0">
                <a:solidFill>
                  <a:srgbClr val="000000"/>
                </a:solidFill>
                <a:latin typeface="+mj-lt"/>
              </a:rPr>
              <a:t>в </a:t>
            </a:r>
            <a:r>
              <a:rPr lang="ru-RU" sz="1500" dirty="0">
                <a:solidFill>
                  <a:srgbClr val="000000"/>
                </a:solidFill>
                <a:latin typeface="+mj-lt"/>
              </a:rPr>
              <a:t>течение периода до 1 года после прохождения курса </a:t>
            </a:r>
            <a:r>
              <a:rPr lang="ru-RU" sz="1500" dirty="0" smtClean="0">
                <a:solidFill>
                  <a:srgbClr val="000000"/>
                </a:solidFill>
                <a:latin typeface="+mj-lt"/>
              </a:rPr>
              <a:t>иммунотерапии</a:t>
            </a:r>
            <a:endParaRPr lang="en-US" sz="1500" dirty="0" smtClean="0">
              <a:solidFill>
                <a:srgbClr val="000000"/>
              </a:solidFill>
              <a:latin typeface="+mj-lt"/>
            </a:endParaRPr>
          </a:p>
          <a:p>
            <a:pPr marL="367031" lvl="1" indent="-183515">
              <a:buFont typeface="Arial"/>
              <a:buChar char="•"/>
            </a:pPr>
            <a:endParaRPr lang="ru" sz="1000" dirty="0">
              <a:solidFill>
                <a:srgbClr val="000000"/>
              </a:solidFill>
              <a:latin typeface="+mj-lt"/>
            </a:endParaRPr>
          </a:p>
          <a:p>
            <a:pPr rtl="0"/>
            <a:r>
              <a:rPr lang="ru" sz="1600" b="1" dirty="0" smtClean="0">
                <a:solidFill>
                  <a:srgbClr val="000000"/>
                </a:solidFill>
                <a:latin typeface="+mj-lt"/>
              </a:rPr>
              <a:t>Не </a:t>
            </a:r>
            <a:r>
              <a:rPr lang="ru" sz="1600" b="1" dirty="0">
                <a:solidFill>
                  <a:srgbClr val="000000"/>
                </a:solidFill>
                <a:latin typeface="+mj-lt"/>
              </a:rPr>
              <a:t>знаете, когда звонить?</a:t>
            </a:r>
          </a:p>
          <a:p>
            <a:pPr rtl="0"/>
            <a:endParaRPr lang="en-US" sz="1000" dirty="0" smtClean="0">
              <a:solidFill>
                <a:srgbClr val="000000"/>
              </a:solidFill>
              <a:latin typeface="+mj-lt"/>
            </a:endParaRPr>
          </a:p>
          <a:p>
            <a:pPr algn="ctr" rtl="0"/>
            <a:r>
              <a:rPr lang="ru" sz="1600" b="1" dirty="0">
                <a:solidFill>
                  <a:srgbClr val="000000"/>
                </a:solidFill>
                <a:latin typeface="+mj-lt"/>
              </a:rPr>
              <a:t>Если сомневаетесь, ВСЕГДА уточняйте. 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20" name="Group 20"/>
          <p:cNvGrpSpPr/>
          <p:nvPr/>
        </p:nvGrpSpPr>
        <p:grpSpPr>
          <a:xfrm>
            <a:off x="4620409" y="2494027"/>
            <a:ext cx="2823173" cy="2823173"/>
            <a:chOff x="0" y="0"/>
            <a:chExt cx="812800" cy="8128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5"/>
              <a:stretch>
                <a:fillRect l="-3125" r="-3125"/>
              </a:stretch>
            </a:blipFill>
          </p:spPr>
        </p:sp>
      </p:grpSp>
      <p:grpSp>
        <p:nvGrpSpPr>
          <p:cNvPr id="22" name="Group 22"/>
          <p:cNvGrpSpPr/>
          <p:nvPr/>
        </p:nvGrpSpPr>
        <p:grpSpPr>
          <a:xfrm>
            <a:off x="130818" y="8141915"/>
            <a:ext cx="7298364" cy="2045329"/>
            <a:chOff x="0" y="0"/>
            <a:chExt cx="9731152" cy="2727105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9731152" cy="2727105"/>
              <a:chOff x="0" y="0"/>
              <a:chExt cx="2615569" cy="733000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2615569" cy="733000"/>
              </a:xfrm>
              <a:custGeom>
                <a:avLst/>
                <a:gdLst/>
                <a:ahLst/>
                <a:cxnLst/>
                <a:rect l="l" t="t" r="r" b="b"/>
                <a:pathLst>
                  <a:path w="2615569" h="733000">
                    <a:moveTo>
                      <a:pt x="39249" y="0"/>
                    </a:moveTo>
                    <a:lnTo>
                      <a:pt x="2576320" y="0"/>
                    </a:lnTo>
                    <a:cubicBezTo>
                      <a:pt x="2597997" y="0"/>
                      <a:pt x="2615569" y="17572"/>
                      <a:pt x="2615569" y="39249"/>
                    </a:cubicBezTo>
                    <a:lnTo>
                      <a:pt x="2615569" y="693751"/>
                    </a:lnTo>
                    <a:cubicBezTo>
                      <a:pt x="2615569" y="715427"/>
                      <a:pt x="2597997" y="733000"/>
                      <a:pt x="2576320" y="733000"/>
                    </a:cubicBezTo>
                    <a:lnTo>
                      <a:pt x="39249" y="733000"/>
                    </a:lnTo>
                    <a:cubicBezTo>
                      <a:pt x="17572" y="733000"/>
                      <a:pt x="0" y="715427"/>
                      <a:pt x="0" y="693751"/>
                    </a:cubicBezTo>
                    <a:lnTo>
                      <a:pt x="0" y="39249"/>
                    </a:lnTo>
                    <a:cubicBezTo>
                      <a:pt x="0" y="17572"/>
                      <a:pt x="17572" y="0"/>
                      <a:pt x="39249" y="0"/>
                    </a:cubicBezTo>
                    <a:close/>
                  </a:path>
                </a:pathLst>
              </a:custGeom>
              <a:solidFill>
                <a:srgbClr val="F58B29"/>
              </a:solidFill>
            </p:spPr>
          </p:sp>
          <p:sp>
            <p:nvSpPr>
              <p:cNvPr id="25" name="TextBox 25"/>
              <p:cNvSpPr txBox="1"/>
              <p:nvPr/>
            </p:nvSpPr>
            <p:spPr>
              <a:xfrm>
                <a:off x="0" y="9525"/>
                <a:ext cx="2615569" cy="7234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1929"/>
                  </a:lnSpc>
                </a:pPr>
                <a:endParaRPr/>
              </a:p>
            </p:txBody>
          </p:sp>
        </p:grpSp>
        <p:grpSp>
          <p:nvGrpSpPr>
            <p:cNvPr id="26" name="Group 26"/>
            <p:cNvGrpSpPr/>
            <p:nvPr/>
          </p:nvGrpSpPr>
          <p:grpSpPr>
            <a:xfrm>
              <a:off x="219293" y="1623139"/>
              <a:ext cx="9331285" cy="882511"/>
              <a:chOff x="0" y="0"/>
              <a:chExt cx="2508091" cy="23720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2508091" cy="237204"/>
              </a:xfrm>
              <a:custGeom>
                <a:avLst/>
                <a:gdLst/>
                <a:ahLst/>
                <a:cxnLst/>
                <a:rect l="l" t="t" r="r" b="b"/>
                <a:pathLst>
                  <a:path w="2508091" h="237204">
                    <a:moveTo>
                      <a:pt x="19912" y="0"/>
                    </a:moveTo>
                    <a:lnTo>
                      <a:pt x="2488179" y="0"/>
                    </a:lnTo>
                    <a:cubicBezTo>
                      <a:pt x="2499177" y="0"/>
                      <a:pt x="2508091" y="8915"/>
                      <a:pt x="2508091" y="19912"/>
                    </a:cubicBezTo>
                    <a:lnTo>
                      <a:pt x="2508091" y="217292"/>
                    </a:lnTo>
                    <a:cubicBezTo>
                      <a:pt x="2508091" y="228289"/>
                      <a:pt x="2499177" y="237204"/>
                      <a:pt x="2488179" y="237204"/>
                    </a:cubicBezTo>
                    <a:lnTo>
                      <a:pt x="19912" y="237204"/>
                    </a:lnTo>
                    <a:cubicBezTo>
                      <a:pt x="8915" y="237204"/>
                      <a:pt x="0" y="228289"/>
                      <a:pt x="0" y="217292"/>
                    </a:cubicBezTo>
                    <a:lnTo>
                      <a:pt x="0" y="19912"/>
                    </a:lnTo>
                    <a:cubicBezTo>
                      <a:pt x="0" y="8915"/>
                      <a:pt x="8915" y="0"/>
                      <a:pt x="19912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8" name="TextBox 28"/>
              <p:cNvSpPr txBox="1"/>
              <p:nvPr/>
            </p:nvSpPr>
            <p:spPr>
              <a:xfrm>
                <a:off x="0" y="9525"/>
                <a:ext cx="2508091" cy="22767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1929"/>
                  </a:lnSpc>
                </a:pPr>
                <a:endParaRPr/>
              </a:p>
            </p:txBody>
          </p:sp>
        </p:grpSp>
        <p:grpSp>
          <p:nvGrpSpPr>
            <p:cNvPr id="29" name="Group 29"/>
            <p:cNvGrpSpPr/>
            <p:nvPr/>
          </p:nvGrpSpPr>
          <p:grpSpPr>
            <a:xfrm>
              <a:off x="219293" y="628235"/>
              <a:ext cx="9331285" cy="882511"/>
              <a:chOff x="0" y="0"/>
              <a:chExt cx="2508091" cy="237204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2508091" cy="237204"/>
              </a:xfrm>
              <a:custGeom>
                <a:avLst/>
                <a:gdLst/>
                <a:ahLst/>
                <a:cxnLst/>
                <a:rect l="l" t="t" r="r" b="b"/>
                <a:pathLst>
                  <a:path w="2508091" h="237204">
                    <a:moveTo>
                      <a:pt x="19912" y="0"/>
                    </a:moveTo>
                    <a:lnTo>
                      <a:pt x="2488179" y="0"/>
                    </a:lnTo>
                    <a:cubicBezTo>
                      <a:pt x="2499177" y="0"/>
                      <a:pt x="2508091" y="8915"/>
                      <a:pt x="2508091" y="19912"/>
                    </a:cubicBezTo>
                    <a:lnTo>
                      <a:pt x="2508091" y="217292"/>
                    </a:lnTo>
                    <a:cubicBezTo>
                      <a:pt x="2508091" y="228289"/>
                      <a:pt x="2499177" y="237204"/>
                      <a:pt x="2488179" y="237204"/>
                    </a:cubicBezTo>
                    <a:lnTo>
                      <a:pt x="19912" y="237204"/>
                    </a:lnTo>
                    <a:cubicBezTo>
                      <a:pt x="8915" y="237204"/>
                      <a:pt x="0" y="228289"/>
                      <a:pt x="0" y="217292"/>
                    </a:cubicBezTo>
                    <a:lnTo>
                      <a:pt x="0" y="19912"/>
                    </a:lnTo>
                    <a:cubicBezTo>
                      <a:pt x="0" y="8915"/>
                      <a:pt x="8915" y="0"/>
                      <a:pt x="19912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1" name="TextBox 31"/>
              <p:cNvSpPr txBox="1"/>
              <p:nvPr/>
            </p:nvSpPr>
            <p:spPr>
              <a:xfrm>
                <a:off x="0" y="9525"/>
                <a:ext cx="2508091" cy="22767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1929"/>
                  </a:lnSpc>
                </a:pPr>
                <a:endParaRPr/>
              </a:p>
            </p:txBody>
          </p:sp>
        </p:grpSp>
        <p:sp>
          <p:nvSpPr>
            <p:cNvPr id="32" name="TextBox 32"/>
            <p:cNvSpPr txBox="1"/>
            <p:nvPr/>
          </p:nvSpPr>
          <p:spPr>
            <a:xfrm>
              <a:off x="503683" y="1763360"/>
              <a:ext cx="8487700" cy="3048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rtl="0">
                <a:lnSpc>
                  <a:spcPts val="1800"/>
                </a:lnSpc>
              </a:pPr>
              <a:r>
                <a:rPr lang="ru" sz="15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После </a:t>
              </a:r>
              <a:r>
                <a:rPr lang="ru" sz="15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16:00/на выходных/во время банковских праздничных </a:t>
              </a:r>
              <a:r>
                <a:rPr lang="ru" sz="15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дней звонить:</a:t>
              </a:r>
              <a:endParaRPr lang="en-US" sz="1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503873" y="922220"/>
              <a:ext cx="8487700" cy="3077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rtl="0">
                <a:lnSpc>
                  <a:spcPts val="1800"/>
                </a:lnSpc>
              </a:pPr>
              <a:r>
                <a:rPr lang="ru" sz="150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 понедельника по пятницу с 08:00 до 16:00 звонить:</a:t>
              </a:r>
              <a:endParaRPr lang="en-US" sz="1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2509643" y="194025"/>
              <a:ext cx="4711868" cy="3248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rtl="0">
                <a:lnSpc>
                  <a:spcPts val="1881"/>
                </a:lnSpc>
              </a:pPr>
              <a:r>
                <a:rPr lang="ru" sz="1665" b="1" dirty="0">
                  <a:solidFill>
                    <a:srgbClr val="000000"/>
                  </a:solidFill>
                  <a:latin typeface="Canva Sans Bold"/>
                </a:rPr>
                <a:t>ПО КАКОМУ НОМЕРУ ЗВОНИТЬ? </a:t>
              </a:r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42552" y="10228192"/>
            <a:ext cx="7274895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/>
            <a:r>
              <a:rPr lang="ru" sz="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случае резкого ухудшения состояния здоровья, например, при возникновении боли в груди, при затруднении дыхания или снижении силы в конечностях, незамедлительно вызовите службу экстренной медицинской помощи по </a:t>
            </a:r>
            <a:r>
              <a:rPr lang="ru" sz="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номеру</a:t>
            </a:r>
            <a:r>
              <a:rPr lang="en-US" sz="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" sz="8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999/112</a:t>
            </a:r>
            <a:r>
              <a:rPr lang="ru" sz="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2"/>
          <p:cNvGrpSpPr/>
          <p:nvPr/>
        </p:nvGrpSpPr>
        <p:grpSpPr>
          <a:xfrm rot="5400000">
            <a:off x="960194" y="246555"/>
            <a:ext cx="3874496" cy="5830266"/>
            <a:chOff x="0" y="0"/>
            <a:chExt cx="540145" cy="812800"/>
          </a:xfrm>
        </p:grpSpPr>
        <p:sp>
          <p:nvSpPr>
            <p:cNvPr id="43" name="Freeform 3"/>
            <p:cNvSpPr/>
            <p:nvPr/>
          </p:nvSpPr>
          <p:spPr>
            <a:xfrm>
              <a:off x="0" y="0"/>
              <a:ext cx="540145" cy="812800"/>
            </a:xfrm>
            <a:custGeom>
              <a:avLst/>
              <a:gdLst/>
              <a:ahLst/>
              <a:cxnLst/>
              <a:rect l="l" t="t" r="r" b="b"/>
              <a:pathLst>
                <a:path w="540145" h="812800">
                  <a:moveTo>
                    <a:pt x="180146" y="19070"/>
                  </a:moveTo>
                  <a:cubicBezTo>
                    <a:pt x="207748" y="7556"/>
                    <a:pt x="239320" y="0"/>
                    <a:pt x="270218" y="0"/>
                  </a:cubicBezTo>
                  <a:cubicBezTo>
                    <a:pt x="301117" y="0"/>
                    <a:pt x="330850" y="6476"/>
                    <a:pt x="358250" y="17990"/>
                  </a:cubicBezTo>
                  <a:cubicBezTo>
                    <a:pt x="358834" y="18350"/>
                    <a:pt x="359417" y="18350"/>
                    <a:pt x="359999" y="18710"/>
                  </a:cubicBezTo>
                  <a:cubicBezTo>
                    <a:pt x="462898" y="64765"/>
                    <a:pt x="538688" y="186379"/>
                    <a:pt x="540145" y="328502"/>
                  </a:cubicBezTo>
                  <a:lnTo>
                    <a:pt x="540145" y="812800"/>
                  </a:lnTo>
                  <a:lnTo>
                    <a:pt x="0" y="812800"/>
                  </a:lnTo>
                  <a:lnTo>
                    <a:pt x="0" y="328861"/>
                  </a:lnTo>
                  <a:cubicBezTo>
                    <a:pt x="1457" y="185660"/>
                    <a:pt x="76081" y="64045"/>
                    <a:pt x="180146" y="19070"/>
                  </a:cubicBezTo>
                  <a:close/>
                </a:path>
              </a:pathLst>
            </a:custGeom>
            <a:solidFill>
              <a:srgbClr val="60C447"/>
            </a:solidFill>
          </p:spPr>
        </p:sp>
        <p:sp>
          <p:nvSpPr>
            <p:cNvPr id="44" name="TextBox 4"/>
            <p:cNvSpPr txBox="1"/>
            <p:nvPr/>
          </p:nvSpPr>
          <p:spPr>
            <a:xfrm>
              <a:off x="0" y="60325"/>
              <a:ext cx="540145" cy="75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11508" y="1330716"/>
            <a:ext cx="5353435" cy="20518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2039"/>
              </a:lnSpc>
            </a:pPr>
            <a:r>
              <a:rPr lang="ru" sz="1700" b="1" dirty="0">
                <a:solidFill>
                  <a:srgbClr val="000000"/>
                </a:solidFill>
              </a:rPr>
              <a:t>Что произойдёт, когда </a:t>
            </a:r>
            <a:r>
              <a:rPr lang="ru" sz="1700" b="1" dirty="0" smtClean="0">
                <a:solidFill>
                  <a:srgbClr val="000000"/>
                </a:solidFill>
              </a:rPr>
              <a:t>я позвоню?</a:t>
            </a:r>
            <a:endParaRPr lang="ru" sz="1700" b="1" dirty="0">
              <a:solidFill>
                <a:srgbClr val="000000"/>
              </a:solidFill>
            </a:endParaRPr>
          </a:p>
          <a:p>
            <a:pPr rtl="0">
              <a:lnSpc>
                <a:spcPts val="360"/>
              </a:lnSpc>
            </a:pPr>
            <a:endParaRPr lang="en-US" sz="1699" dirty="0">
              <a:solidFill>
                <a:srgbClr val="000000"/>
              </a:solidFill>
            </a:endParaRPr>
          </a:p>
          <a:p>
            <a:pPr rtl="0">
              <a:lnSpc>
                <a:spcPts val="2039"/>
              </a:lnSpc>
            </a:pPr>
            <a:r>
              <a:rPr lang="ru" sz="1600" dirty="0">
                <a:solidFill>
                  <a:srgbClr val="000000"/>
                </a:solidFill>
              </a:rPr>
              <a:t>Медсестра задаст вам ряд вопросов о симптомах, </a:t>
            </a:r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ru" sz="1600" dirty="0" smtClean="0">
                <a:solidFill>
                  <a:srgbClr val="000000"/>
                </a:solidFill>
              </a:rPr>
              <a:t>которые </a:t>
            </a:r>
            <a:r>
              <a:rPr lang="ru" sz="1600" dirty="0">
                <a:solidFill>
                  <a:srgbClr val="000000"/>
                </a:solidFill>
              </a:rPr>
              <a:t>вы можете испытывать. </a:t>
            </a:r>
          </a:p>
          <a:p>
            <a:pPr rtl="0">
              <a:lnSpc>
                <a:spcPts val="840"/>
              </a:lnSpc>
            </a:pPr>
            <a:endParaRPr lang="en-US" sz="1500" dirty="0">
              <a:solidFill>
                <a:srgbClr val="000000"/>
              </a:solidFill>
            </a:endParaRPr>
          </a:p>
          <a:p>
            <a:pPr>
              <a:lnSpc>
                <a:spcPts val="2039"/>
              </a:lnSpc>
            </a:pPr>
            <a:r>
              <a:rPr lang="ru-RU" sz="1600" dirty="0">
                <a:solidFill>
                  <a:srgbClr val="000000"/>
                </a:solidFill>
              </a:rPr>
              <a:t>Некоторые из возможных симптомов перечислены ниже </a:t>
            </a:r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ru-RU" sz="1600" dirty="0" smtClean="0">
                <a:solidFill>
                  <a:srgbClr val="000000"/>
                </a:solidFill>
              </a:rPr>
              <a:t>в </a:t>
            </a:r>
            <a:r>
              <a:rPr lang="ru-RU" sz="1600" dirty="0">
                <a:solidFill>
                  <a:srgbClr val="000000"/>
                </a:solidFill>
              </a:rPr>
              <a:t>окошках, обозначенных цветами </a:t>
            </a:r>
            <a:r>
              <a:rPr lang="ru-RU" sz="1600" dirty="0" smtClean="0">
                <a:solidFill>
                  <a:srgbClr val="000000"/>
                </a:solidFill>
              </a:rPr>
              <a:t>светофора — </a:t>
            </a:r>
            <a:r>
              <a:rPr lang="ru" sz="1600" dirty="0" smtClean="0">
                <a:solidFill>
                  <a:srgbClr val="000000"/>
                </a:solidFill>
              </a:rPr>
              <a:t>зелёном</a:t>
            </a:r>
            <a:r>
              <a:rPr lang="ru" sz="1600" dirty="0">
                <a:solidFill>
                  <a:srgbClr val="000000"/>
                </a:solidFill>
              </a:rPr>
              <a:t>, оранжевом и </a:t>
            </a:r>
            <a:r>
              <a:rPr lang="ru" sz="1600" dirty="0" smtClean="0">
                <a:solidFill>
                  <a:srgbClr val="000000"/>
                </a:solidFill>
              </a:rPr>
              <a:t>красном. </a:t>
            </a:r>
            <a:endParaRPr lang="en-US" sz="1600" dirty="0">
              <a:solidFill>
                <a:srgbClr val="000000"/>
              </a:solidFill>
            </a:endParaRPr>
          </a:p>
          <a:p>
            <a:pPr rtl="0">
              <a:lnSpc>
                <a:spcPts val="840"/>
              </a:lnSpc>
            </a:pPr>
            <a:endParaRPr lang="en-US" sz="1699" dirty="0">
              <a:solidFill>
                <a:srgbClr val="000000"/>
              </a:solidFill>
            </a:endParaRPr>
          </a:p>
          <a:p>
            <a:pPr rtl="0">
              <a:lnSpc>
                <a:spcPts val="2039"/>
              </a:lnSpc>
            </a:pPr>
            <a:endParaRPr lang="en-US" sz="1699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6235" y="2778366"/>
            <a:ext cx="5517126" cy="14362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2040"/>
              </a:lnSpc>
            </a:pPr>
            <a:endParaRPr lang="en-US" sz="1700" dirty="0" smtClean="0">
              <a:solidFill>
                <a:srgbClr val="000000"/>
              </a:solidFill>
            </a:endParaRPr>
          </a:p>
          <a:p>
            <a:pPr rtl="0">
              <a:lnSpc>
                <a:spcPts val="2040"/>
              </a:lnSpc>
            </a:pPr>
            <a:r>
              <a:rPr lang="ru" sz="1700" b="1" dirty="0">
                <a:solidFill>
                  <a:srgbClr val="000000"/>
                </a:solidFill>
              </a:rPr>
              <a:t>Вас могут:</a:t>
            </a:r>
          </a:p>
          <a:p>
            <a:pPr marL="263525" indent="-263525" rtl="0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ru" sz="1600" b="1" dirty="0" smtClean="0">
                <a:solidFill>
                  <a:srgbClr val="000000"/>
                </a:solidFill>
              </a:rPr>
              <a:t>проконсультировать по телефону</a:t>
            </a:r>
          </a:p>
          <a:p>
            <a:pPr marL="263525" indent="-263525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ru" sz="1600" b="1" dirty="0" smtClean="0">
                <a:solidFill>
                  <a:srgbClr val="000000"/>
                </a:solidFill>
              </a:rPr>
              <a:t>попросить обратиться к </a:t>
            </a:r>
            <a:r>
              <a:rPr lang="ru-RU" sz="1600" b="1" dirty="0" smtClean="0"/>
              <a:t>квалифицированному </a:t>
            </a:r>
            <a:r>
              <a:rPr lang="ru" sz="1600" b="1" dirty="0" smtClean="0">
                <a:solidFill>
                  <a:srgbClr val="000000"/>
                </a:solidFill>
              </a:rPr>
              <a:t>медперсоналу/терапевту/в отделение скорой помощи</a:t>
            </a:r>
          </a:p>
          <a:p>
            <a:pPr rtl="0"/>
            <a:endParaRPr lang="en-US" sz="1000" dirty="0">
              <a:solidFill>
                <a:srgbClr val="000000"/>
              </a:solidFill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5074089" y="5313872"/>
            <a:ext cx="2189095" cy="1128224"/>
            <a:chOff x="0" y="0"/>
            <a:chExt cx="681100" cy="351028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81100" cy="351028"/>
            </a:xfrm>
            <a:custGeom>
              <a:avLst/>
              <a:gdLst/>
              <a:ahLst/>
              <a:cxnLst/>
              <a:rect l="l" t="t" r="r" b="b"/>
              <a:pathLst>
                <a:path w="681100" h="351028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322735"/>
                  </a:lnTo>
                  <a:cubicBezTo>
                    <a:pt x="681100" y="330239"/>
                    <a:pt x="678119" y="337435"/>
                    <a:pt x="672813" y="342741"/>
                  </a:cubicBezTo>
                  <a:cubicBezTo>
                    <a:pt x="667507" y="348047"/>
                    <a:pt x="660311" y="351028"/>
                    <a:pt x="652807" y="351028"/>
                  </a:cubicBezTo>
                  <a:lnTo>
                    <a:pt x="28293" y="351028"/>
                  </a:lnTo>
                  <a:cubicBezTo>
                    <a:pt x="20789" y="351028"/>
                    <a:pt x="13593" y="348047"/>
                    <a:pt x="8287" y="342741"/>
                  </a:cubicBezTo>
                  <a:cubicBezTo>
                    <a:pt x="2981" y="337435"/>
                    <a:pt x="0" y="330239"/>
                    <a:pt x="0" y="322735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0000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66675"/>
              <a:ext cx="681100" cy="417703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2685453" y="5313872"/>
            <a:ext cx="2189095" cy="1128224"/>
            <a:chOff x="0" y="0"/>
            <a:chExt cx="681100" cy="351028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81100" cy="351028"/>
            </a:xfrm>
            <a:custGeom>
              <a:avLst/>
              <a:gdLst/>
              <a:ahLst/>
              <a:cxnLst/>
              <a:rect l="l" t="t" r="r" b="b"/>
              <a:pathLst>
                <a:path w="681100" h="351028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322735"/>
                  </a:lnTo>
                  <a:cubicBezTo>
                    <a:pt x="681100" y="330239"/>
                    <a:pt x="678119" y="337435"/>
                    <a:pt x="672813" y="342741"/>
                  </a:cubicBezTo>
                  <a:cubicBezTo>
                    <a:pt x="667507" y="348047"/>
                    <a:pt x="660311" y="351028"/>
                    <a:pt x="652807" y="351028"/>
                  </a:cubicBezTo>
                  <a:lnTo>
                    <a:pt x="28293" y="351028"/>
                  </a:lnTo>
                  <a:cubicBezTo>
                    <a:pt x="20789" y="351028"/>
                    <a:pt x="13593" y="348047"/>
                    <a:pt x="8287" y="342741"/>
                  </a:cubicBezTo>
                  <a:cubicBezTo>
                    <a:pt x="2981" y="337435"/>
                    <a:pt x="0" y="330239"/>
                    <a:pt x="0" y="322735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58B29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-66675"/>
              <a:ext cx="681100" cy="417703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065365" y="6339601"/>
            <a:ext cx="2189095" cy="3598385"/>
            <a:chOff x="0" y="0"/>
            <a:chExt cx="681100" cy="1119576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81100" cy="1119576"/>
            </a:xfrm>
            <a:custGeom>
              <a:avLst/>
              <a:gdLst/>
              <a:ahLst/>
              <a:cxnLst/>
              <a:rect l="l" t="t" r="r" b="b"/>
              <a:pathLst>
                <a:path w="681100" h="1119576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1091283"/>
                  </a:lnTo>
                  <a:cubicBezTo>
                    <a:pt x="681100" y="1098787"/>
                    <a:pt x="678119" y="1105983"/>
                    <a:pt x="672813" y="1111289"/>
                  </a:cubicBezTo>
                  <a:cubicBezTo>
                    <a:pt x="667507" y="1116595"/>
                    <a:pt x="660311" y="1119576"/>
                    <a:pt x="652807" y="1119576"/>
                  </a:cubicBezTo>
                  <a:lnTo>
                    <a:pt x="28293" y="1119576"/>
                  </a:lnTo>
                  <a:cubicBezTo>
                    <a:pt x="20789" y="1119576"/>
                    <a:pt x="13593" y="1116595"/>
                    <a:pt x="8287" y="1111289"/>
                  </a:cubicBezTo>
                  <a:cubicBezTo>
                    <a:pt x="2981" y="1105983"/>
                    <a:pt x="0" y="1098787"/>
                    <a:pt x="0" y="1091283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0000"/>
              </a:solidFill>
              <a:prstDash val="solid"/>
              <a:miter/>
            </a:ln>
          </p:spPr>
        </p:sp>
        <p:sp>
          <p:nvSpPr>
            <p:cNvPr id="15" name="TextBox 15"/>
            <p:cNvSpPr txBox="1"/>
            <p:nvPr/>
          </p:nvSpPr>
          <p:spPr>
            <a:xfrm>
              <a:off x="0" y="-66675"/>
              <a:ext cx="681100" cy="1186251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2685453" y="6303930"/>
            <a:ext cx="2189095" cy="3596112"/>
            <a:chOff x="0" y="0"/>
            <a:chExt cx="681100" cy="111886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681100" cy="1118869"/>
            </a:xfrm>
            <a:custGeom>
              <a:avLst/>
              <a:gdLst/>
              <a:ahLst/>
              <a:cxnLst/>
              <a:rect l="l" t="t" r="r" b="b"/>
              <a:pathLst>
                <a:path w="681100" h="1118869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1090576"/>
                  </a:lnTo>
                  <a:cubicBezTo>
                    <a:pt x="681100" y="1098080"/>
                    <a:pt x="678119" y="1105276"/>
                    <a:pt x="672813" y="1110582"/>
                  </a:cubicBezTo>
                  <a:cubicBezTo>
                    <a:pt x="667507" y="1115888"/>
                    <a:pt x="660311" y="1118869"/>
                    <a:pt x="652807" y="1118869"/>
                  </a:cubicBezTo>
                  <a:lnTo>
                    <a:pt x="28293" y="1118869"/>
                  </a:lnTo>
                  <a:cubicBezTo>
                    <a:pt x="20789" y="1118869"/>
                    <a:pt x="13593" y="1115888"/>
                    <a:pt x="8287" y="1110582"/>
                  </a:cubicBezTo>
                  <a:cubicBezTo>
                    <a:pt x="2981" y="1105276"/>
                    <a:pt x="0" y="1098080"/>
                    <a:pt x="0" y="1090576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58B29"/>
              </a:solidFill>
              <a:prstDash val="solid"/>
              <a:miter/>
            </a:ln>
          </p:spPr>
        </p:sp>
        <p:sp>
          <p:nvSpPr>
            <p:cNvPr id="18" name="TextBox 18"/>
            <p:cNvSpPr txBox="1"/>
            <p:nvPr/>
          </p:nvSpPr>
          <p:spPr>
            <a:xfrm>
              <a:off x="0" y="-66675"/>
              <a:ext cx="681100" cy="1185544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296816" y="5313872"/>
            <a:ext cx="2189095" cy="1128224"/>
            <a:chOff x="0" y="0"/>
            <a:chExt cx="681100" cy="351028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681100" cy="351028"/>
            </a:xfrm>
            <a:custGeom>
              <a:avLst/>
              <a:gdLst/>
              <a:ahLst/>
              <a:cxnLst/>
              <a:rect l="l" t="t" r="r" b="b"/>
              <a:pathLst>
                <a:path w="681100" h="351028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322735"/>
                  </a:lnTo>
                  <a:cubicBezTo>
                    <a:pt x="681100" y="330239"/>
                    <a:pt x="678119" y="337435"/>
                    <a:pt x="672813" y="342741"/>
                  </a:cubicBezTo>
                  <a:cubicBezTo>
                    <a:pt x="667507" y="348047"/>
                    <a:pt x="660311" y="351028"/>
                    <a:pt x="652807" y="351028"/>
                  </a:cubicBezTo>
                  <a:lnTo>
                    <a:pt x="28293" y="351028"/>
                  </a:lnTo>
                  <a:cubicBezTo>
                    <a:pt x="20789" y="351028"/>
                    <a:pt x="13593" y="348047"/>
                    <a:pt x="8287" y="342741"/>
                  </a:cubicBezTo>
                  <a:cubicBezTo>
                    <a:pt x="2981" y="337435"/>
                    <a:pt x="0" y="330239"/>
                    <a:pt x="0" y="322735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60C447"/>
            </a:solidFill>
            <a:ln cap="sq">
              <a:noFill/>
              <a:prstDash val="solid"/>
              <a:miter/>
            </a:ln>
          </p:spPr>
        </p:sp>
        <p:sp>
          <p:nvSpPr>
            <p:cNvPr id="21" name="TextBox 21"/>
            <p:cNvSpPr txBox="1"/>
            <p:nvPr/>
          </p:nvSpPr>
          <p:spPr>
            <a:xfrm>
              <a:off x="0" y="-66675"/>
              <a:ext cx="681100" cy="417703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296816" y="6339888"/>
            <a:ext cx="2189095" cy="3598385"/>
            <a:chOff x="0" y="0"/>
            <a:chExt cx="681100" cy="1119576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681100" cy="1119576"/>
            </a:xfrm>
            <a:custGeom>
              <a:avLst/>
              <a:gdLst/>
              <a:ahLst/>
              <a:cxnLst/>
              <a:rect l="l" t="t" r="r" b="b"/>
              <a:pathLst>
                <a:path w="681100" h="1119576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1091283"/>
                  </a:lnTo>
                  <a:cubicBezTo>
                    <a:pt x="681100" y="1098787"/>
                    <a:pt x="678119" y="1105983"/>
                    <a:pt x="672813" y="1111289"/>
                  </a:cubicBezTo>
                  <a:cubicBezTo>
                    <a:pt x="667507" y="1116595"/>
                    <a:pt x="660311" y="1119576"/>
                    <a:pt x="652807" y="1119576"/>
                  </a:cubicBezTo>
                  <a:lnTo>
                    <a:pt x="28293" y="1119576"/>
                  </a:lnTo>
                  <a:cubicBezTo>
                    <a:pt x="20789" y="1119576"/>
                    <a:pt x="13593" y="1116595"/>
                    <a:pt x="8287" y="1111289"/>
                  </a:cubicBezTo>
                  <a:cubicBezTo>
                    <a:pt x="2981" y="1105983"/>
                    <a:pt x="0" y="1098787"/>
                    <a:pt x="0" y="1091283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60C447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66675"/>
              <a:ext cx="681100" cy="1186251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06809" y="6423046"/>
            <a:ext cx="1939813" cy="25988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04800" lvl="1" indent="-165100" rtl="0">
              <a:lnSpc>
                <a:spcPts val="1689"/>
              </a:lnSpc>
              <a:buFont typeface="Arial"/>
              <a:buChar char="•"/>
            </a:pPr>
            <a:r>
              <a:rPr lang="ru" sz="1100" dirty="0" smtClean="0">
                <a:solidFill>
                  <a:srgbClr val="002D3D"/>
                </a:solidFill>
              </a:rPr>
              <a:t>Усталость</a:t>
            </a:r>
            <a:endParaRPr lang="ru" sz="1100" dirty="0">
              <a:solidFill>
                <a:srgbClr val="002D3D"/>
              </a:solidFill>
            </a:endParaRPr>
          </a:p>
          <a:p>
            <a:pPr marL="304800" lvl="1" indent="-165100" rtl="0">
              <a:lnSpc>
                <a:spcPts val="1689"/>
              </a:lnSpc>
              <a:buFont typeface="Arial"/>
              <a:buChar char="•"/>
            </a:pPr>
            <a:r>
              <a:rPr lang="ru" sz="1100" dirty="0" smtClean="0">
                <a:solidFill>
                  <a:srgbClr val="002D3D"/>
                </a:solidFill>
              </a:rPr>
              <a:t>Потеря </a:t>
            </a:r>
            <a:r>
              <a:rPr lang="ru" sz="1100" dirty="0">
                <a:solidFill>
                  <a:srgbClr val="002D3D"/>
                </a:solidFill>
              </a:rPr>
              <a:t>аппетита</a:t>
            </a:r>
          </a:p>
          <a:p>
            <a:pPr marL="304800" lvl="1" indent="-165100" rtl="0">
              <a:lnSpc>
                <a:spcPts val="1689"/>
              </a:lnSpc>
              <a:buFont typeface="Arial" panose="020B0604020202020204" pitchFamily="34" charset="0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Изменения кожи, не вызывающие зуда или боли</a:t>
            </a:r>
          </a:p>
          <a:p>
            <a:pPr marL="304800" lvl="1" indent="-165100" rtl="0">
              <a:lnSpc>
                <a:spcPts val="1689"/>
              </a:lnSpc>
              <a:buFont typeface="Arial"/>
              <a:buChar char="•"/>
            </a:pPr>
            <a:r>
              <a:rPr lang="ru" sz="1100" dirty="0" smtClean="0">
                <a:solidFill>
                  <a:srgbClr val="002D3D"/>
                </a:solidFill>
              </a:rPr>
              <a:t>Трудности </a:t>
            </a:r>
            <a:r>
              <a:rPr lang="ru" sz="1100" dirty="0">
                <a:solidFill>
                  <a:srgbClr val="002D3D"/>
                </a:solidFill>
              </a:rPr>
              <a:t>в преодолении последствий лечения</a:t>
            </a:r>
          </a:p>
          <a:p>
            <a:pPr marL="304800" lvl="1" indent="-165100" rtl="0">
              <a:lnSpc>
                <a:spcPts val="1689"/>
              </a:lnSpc>
              <a:buFont typeface="Arial"/>
              <a:buChar char="•"/>
            </a:pPr>
            <a:r>
              <a:rPr lang="ru" sz="1100" dirty="0" smtClean="0">
                <a:solidFill>
                  <a:srgbClr val="002D3D"/>
                </a:solidFill>
              </a:rPr>
              <a:t>Перепады </a:t>
            </a:r>
            <a:r>
              <a:rPr lang="ru" sz="1100" dirty="0">
                <a:solidFill>
                  <a:srgbClr val="002D3D"/>
                </a:solidFill>
              </a:rPr>
              <a:t>настроения</a:t>
            </a:r>
          </a:p>
          <a:p>
            <a:pPr marL="304800" lvl="1" indent="-165100" rtl="0">
              <a:lnSpc>
                <a:spcPts val="1689"/>
              </a:lnSpc>
              <a:buFont typeface="Arial"/>
              <a:buChar char="•"/>
            </a:pPr>
            <a:endParaRPr lang="en-US" sz="1100" dirty="0">
              <a:solidFill>
                <a:srgbClr val="002D3D"/>
              </a:solidFill>
            </a:endParaRPr>
          </a:p>
          <a:p>
            <a:pPr marL="304800" lvl="1" indent="-165100" algn="l" rtl="0">
              <a:lnSpc>
                <a:spcPts val="1689"/>
              </a:lnSpc>
            </a:pPr>
            <a:endParaRPr lang="en-US" sz="1100" dirty="0" smtClean="0">
              <a:solidFill>
                <a:srgbClr val="002D3D"/>
              </a:solidFill>
            </a:endParaRPr>
          </a:p>
          <a:p>
            <a:pPr marL="304800" lvl="1" indent="-165100" algn="l" rtl="0">
              <a:lnSpc>
                <a:spcPts val="1689"/>
              </a:lnSpc>
              <a:buFont typeface="Arial"/>
              <a:buChar char="•"/>
            </a:pPr>
            <a:endParaRPr lang="en-US" sz="1100" dirty="0" smtClean="0">
              <a:solidFill>
                <a:srgbClr val="002D3D"/>
              </a:solidFill>
            </a:endParaRPr>
          </a:p>
          <a:p>
            <a:pPr marL="304800" lvl="1" indent="-165100" algn="l" rtl="0">
              <a:lnSpc>
                <a:spcPts val="1689"/>
              </a:lnSpc>
              <a:buFont typeface="Arial"/>
              <a:buChar char="•"/>
            </a:pPr>
            <a:endParaRPr lang="en-US" sz="1100" dirty="0">
              <a:solidFill>
                <a:srgbClr val="002D3D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392676" y="5384278"/>
            <a:ext cx="2098365" cy="8463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" sz="1100" b="1" kern="0" spc="-20" dirty="0">
                <a:solidFill>
                  <a:srgbClr val="000000"/>
                </a:solidFill>
              </a:rPr>
              <a:t>Соблюдайте бдительность </a:t>
            </a:r>
            <a:r>
              <a:rPr lang="en-US" sz="1100" b="1" kern="0" spc="-20" dirty="0" smtClean="0">
                <a:solidFill>
                  <a:srgbClr val="000000"/>
                </a:solidFill>
              </a:rPr>
              <a:t/>
            </a:r>
            <a:br>
              <a:rPr lang="en-US" sz="1100" b="1" kern="0" spc="-20" dirty="0" smtClean="0">
                <a:solidFill>
                  <a:srgbClr val="000000"/>
                </a:solidFill>
              </a:rPr>
            </a:br>
            <a:r>
              <a:rPr lang="ru" sz="1100" b="1" kern="0" spc="-20" dirty="0" smtClean="0">
                <a:solidFill>
                  <a:srgbClr val="000000"/>
                </a:solidFill>
              </a:rPr>
              <a:t>и </a:t>
            </a:r>
            <a:r>
              <a:rPr lang="ru" sz="1100" b="1" kern="0" spc="-20" dirty="0">
                <a:solidFill>
                  <a:srgbClr val="000000"/>
                </a:solidFill>
              </a:rPr>
              <a:t>при появлении </a:t>
            </a:r>
            <a:r>
              <a:rPr lang="ru" sz="1100" b="1" kern="0" spc="-20" dirty="0" smtClean="0">
                <a:solidFill>
                  <a:srgbClr val="000000"/>
                </a:solidFill>
              </a:rPr>
              <a:t>следующих </a:t>
            </a:r>
            <a:r>
              <a:rPr lang="ru" sz="1100" b="1" kern="0" spc="-20" dirty="0">
                <a:solidFill>
                  <a:srgbClr val="000000"/>
                </a:solidFill>
              </a:rPr>
              <a:t>симптомов звоните на горячую линию SOS или по </a:t>
            </a:r>
            <a:r>
              <a:rPr lang="ru" sz="1100" b="1" kern="0" spc="-20" dirty="0" smtClean="0">
                <a:solidFill>
                  <a:srgbClr val="000000"/>
                </a:solidFill>
              </a:rPr>
              <a:t>действующему</a:t>
            </a:r>
            <a:r>
              <a:rPr lang="en-US" sz="1100" b="1" kern="0" spc="-20" dirty="0" smtClean="0">
                <a:solidFill>
                  <a:srgbClr val="000000"/>
                </a:solidFill>
              </a:rPr>
              <a:t/>
            </a:r>
            <a:br>
              <a:rPr lang="en-US" sz="1100" b="1" kern="0" spc="-20" dirty="0" smtClean="0">
                <a:solidFill>
                  <a:srgbClr val="000000"/>
                </a:solidFill>
              </a:rPr>
            </a:br>
            <a:r>
              <a:rPr lang="ru" sz="1100" b="1" kern="0" spc="-20" dirty="0" smtClean="0">
                <a:solidFill>
                  <a:srgbClr val="000000"/>
                </a:solidFill>
              </a:rPr>
              <a:t>в </a:t>
            </a:r>
            <a:r>
              <a:rPr lang="ru" sz="1100" b="1" kern="0" spc="-20" dirty="0">
                <a:solidFill>
                  <a:srgbClr val="000000"/>
                </a:solidFill>
              </a:rPr>
              <a:t>нерабочее время </a:t>
            </a:r>
            <a:r>
              <a:rPr lang="ru" sz="1100" b="1" kern="0" spc="-20" dirty="0" smtClean="0">
                <a:solidFill>
                  <a:srgbClr val="000000"/>
                </a:solidFill>
              </a:rPr>
              <a:t>номеру.</a:t>
            </a:r>
            <a:endParaRPr lang="ru" sz="1100" b="1" kern="0" spc="-20" dirty="0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5236618" y="5419696"/>
            <a:ext cx="1931098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" sz="1100" b="1" dirty="0" smtClean="0">
                <a:solidFill>
                  <a:srgbClr val="000000"/>
                </a:solidFill>
              </a:rPr>
              <a:t>Необходимо </a:t>
            </a:r>
            <a:r>
              <a:rPr lang="ru" sz="1100" b="1" dirty="0">
                <a:solidFill>
                  <a:srgbClr val="000000"/>
                </a:solidFill>
              </a:rPr>
              <a:t>незамедлительно </a:t>
            </a:r>
            <a:r>
              <a:rPr lang="ru" sz="1100" b="1" dirty="0" smtClean="0">
                <a:solidFill>
                  <a:srgbClr val="000000"/>
                </a:solidFill>
              </a:rPr>
              <a:t>обратиться на горячую линию SOS в случае </a:t>
            </a:r>
            <a:r>
              <a:rPr lang="ru" sz="1100" b="1" dirty="0">
                <a:solidFill>
                  <a:srgbClr val="000000"/>
                </a:solidFill>
              </a:rPr>
              <a:t>возникновения следующих </a:t>
            </a:r>
            <a:r>
              <a:rPr lang="ru" sz="1100" b="1" dirty="0" smtClean="0">
                <a:solidFill>
                  <a:srgbClr val="000000"/>
                </a:solidFill>
              </a:rPr>
              <a:t>симптомов: </a:t>
            </a:r>
            <a:endParaRPr lang="ru" sz="1100" b="1" dirty="0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2808854" y="5419696"/>
            <a:ext cx="1961755" cy="5078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ru" sz="1100" b="1" dirty="0" smtClean="0">
                <a:solidFill>
                  <a:srgbClr val="000000"/>
                </a:solidFill>
              </a:rPr>
              <a:t>Звоните </a:t>
            </a:r>
            <a:r>
              <a:rPr lang="ru" sz="1100" b="1" dirty="0">
                <a:solidFill>
                  <a:srgbClr val="000000"/>
                </a:solidFill>
              </a:rPr>
              <a:t>на горячую линию SOS, </a:t>
            </a:r>
            <a:r>
              <a:rPr lang="ru" sz="1100" b="1" dirty="0" smtClean="0">
                <a:solidFill>
                  <a:srgbClr val="000000"/>
                </a:solidFill>
              </a:rPr>
              <a:t>если </a:t>
            </a:r>
            <a:r>
              <a:rPr lang="ru" sz="1100" b="1" dirty="0">
                <a:solidFill>
                  <a:srgbClr val="000000"/>
                </a:solidFill>
              </a:rPr>
              <a:t>симптомы продолжаются или </a:t>
            </a:r>
            <a:r>
              <a:rPr lang="ru" sz="1100" b="1" dirty="0" smtClean="0">
                <a:solidFill>
                  <a:srgbClr val="000000"/>
                </a:solidFill>
              </a:rPr>
              <a:t>усиливаются.</a:t>
            </a:r>
            <a:endParaRPr lang="ru" sz="1100" b="1" dirty="0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2797186" y="6261100"/>
            <a:ext cx="2077362" cy="33855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9239" lvl="1" rtl="0">
              <a:lnSpc>
                <a:spcPts val="880"/>
              </a:lnSpc>
            </a:pPr>
            <a:endParaRPr lang="en-US" sz="1100" dirty="0" smtClean="0">
              <a:solidFill>
                <a:srgbClr val="002D3D"/>
              </a:solidFill>
            </a:endParaRP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Появление/усиление боли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 smtClean="0">
                <a:solidFill>
                  <a:srgbClr val="002D3D"/>
                </a:solidFill>
              </a:rPr>
              <a:t>Ощущение жара или озноба</a:t>
            </a:r>
            <a:endParaRPr lang="ru" sz="1100" dirty="0">
              <a:solidFill>
                <a:srgbClr val="002D3D"/>
              </a:solidFill>
            </a:endParaRP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Чувство тошноты/рвота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Проблемы с мочеиспусканием</a:t>
            </a:r>
            <a:endParaRPr lang="en-US" sz="1100" dirty="0">
              <a:solidFill>
                <a:srgbClr val="002D3D"/>
              </a:solidFill>
            </a:endParaRP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Диарея (2-4 случая опорожнения кишечника </a:t>
            </a:r>
            <a:r>
              <a:rPr lang="en-US" sz="1100" dirty="0" smtClean="0">
                <a:solidFill>
                  <a:srgbClr val="002D3D"/>
                </a:solidFill>
              </a:rPr>
              <a:t/>
            </a:r>
            <a:br>
              <a:rPr lang="en-US" sz="1100" dirty="0" smtClean="0">
                <a:solidFill>
                  <a:srgbClr val="002D3D"/>
                </a:solidFill>
              </a:rPr>
            </a:br>
            <a:r>
              <a:rPr lang="ru" sz="1100" dirty="0" smtClean="0">
                <a:solidFill>
                  <a:srgbClr val="002D3D"/>
                </a:solidFill>
              </a:rPr>
              <a:t>за </a:t>
            </a:r>
            <a:r>
              <a:rPr lang="ru" sz="1100" dirty="0">
                <a:solidFill>
                  <a:srgbClr val="002D3D"/>
                </a:solidFill>
              </a:rPr>
              <a:t>24 часа).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Запоры</a:t>
            </a:r>
            <a:endParaRPr lang="en-US" sz="1100" dirty="0">
              <a:solidFill>
                <a:srgbClr val="002D3D"/>
              </a:solidFill>
            </a:endParaRP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Кровотечение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Опухшие конечности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Боли во рту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Изменения на коже или сыпь</a:t>
            </a:r>
            <a:endParaRPr lang="en-US" sz="1100" dirty="0">
              <a:solidFill>
                <a:srgbClr val="002D3D"/>
              </a:solidFill>
            </a:endParaRP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Воспалённые</a:t>
            </a:r>
            <a:r>
              <a:rPr lang="ru" sz="1100" dirty="0" smtClean="0">
                <a:solidFill>
                  <a:srgbClr val="002D3D"/>
                </a:solidFill>
              </a:rPr>
              <a:t>/</a:t>
            </a:r>
            <a:r>
              <a:rPr lang="en-US" sz="1100" dirty="0" smtClean="0">
                <a:solidFill>
                  <a:srgbClr val="002D3D"/>
                </a:solidFill>
              </a:rPr>
              <a:t/>
            </a:r>
            <a:br>
              <a:rPr lang="en-US" sz="1100" dirty="0" smtClean="0">
                <a:solidFill>
                  <a:srgbClr val="002D3D"/>
                </a:solidFill>
              </a:rPr>
            </a:br>
            <a:r>
              <a:rPr lang="ru" sz="1100" dirty="0" smtClean="0">
                <a:solidFill>
                  <a:srgbClr val="002D3D"/>
                </a:solidFill>
              </a:rPr>
              <a:t>водянистые глаза</a:t>
            </a:r>
            <a:endParaRPr lang="en-US" sz="1100" dirty="0">
              <a:solidFill>
                <a:srgbClr val="002D3D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5153640" y="6418162"/>
            <a:ext cx="2014076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  <a:ea typeface="Canva Sans"/>
              </a:rPr>
              <a:t>Температура 37,5°C или выше</a:t>
            </a:r>
            <a:endParaRPr lang="en-US" sz="1100" dirty="0">
              <a:solidFill>
                <a:srgbClr val="002D3D"/>
              </a:solidFill>
              <a:ea typeface="Canva Sans"/>
            </a:endParaRPr>
          </a:p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  <a:ea typeface="Canva Sans"/>
              </a:rPr>
              <a:t>Температура ниже 36,0°C</a:t>
            </a:r>
            <a:endParaRPr lang="en-US" sz="1100" dirty="0">
              <a:solidFill>
                <a:srgbClr val="002D3D"/>
              </a:solidFill>
            </a:endParaRPr>
          </a:p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Общее недомогание</a:t>
            </a:r>
          </a:p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ru" sz="1100" dirty="0">
                <a:solidFill>
                  <a:srgbClr val="002D3D"/>
                </a:solidFill>
              </a:rPr>
              <a:t>Ухудшение любых </a:t>
            </a:r>
            <a:r>
              <a:rPr lang="ru" sz="1100" dirty="0" smtClean="0">
                <a:solidFill>
                  <a:srgbClr val="002D3D"/>
                </a:solidFill>
              </a:rPr>
              <a:t>имеющихся </a:t>
            </a:r>
            <a:r>
              <a:rPr lang="ru" sz="1100" dirty="0">
                <a:solidFill>
                  <a:srgbClr val="002D3D"/>
                </a:solidFill>
              </a:rPr>
              <a:t>у вас симптомов</a:t>
            </a:r>
            <a:endParaRPr lang="en-US" sz="1100" dirty="0">
              <a:solidFill>
                <a:srgbClr val="002D3D"/>
              </a:solidFill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168234" y="10076818"/>
            <a:ext cx="7258426" cy="3590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355"/>
              </a:lnSpc>
            </a:pPr>
            <a:r>
              <a:rPr lang="ru" sz="1200" b="1" dirty="0" smtClean="0">
                <a:solidFill>
                  <a:srgbClr val="000000"/>
                </a:solidFill>
              </a:rPr>
              <a:t>Просим </a:t>
            </a:r>
            <a:r>
              <a:rPr lang="ru" sz="1200" b="1" smtClean="0">
                <a:solidFill>
                  <a:srgbClr val="000000"/>
                </a:solidFill>
              </a:rPr>
              <a:t>обратить внимание на то, </a:t>
            </a:r>
            <a:r>
              <a:rPr lang="ru" sz="1200" b="1" dirty="0">
                <a:solidFill>
                  <a:srgbClr val="000000"/>
                </a:solidFill>
              </a:rPr>
              <a:t>что этот сервис не предназначен для повторного </a:t>
            </a:r>
            <a:r>
              <a:rPr lang="ru" sz="1200" b="1">
                <a:solidFill>
                  <a:srgbClr val="000000"/>
                </a:solidFill>
              </a:rPr>
              <a:t>назначения </a:t>
            </a:r>
            <a:r>
              <a:rPr lang="ru" sz="1200" b="1" smtClean="0">
                <a:solidFill>
                  <a:srgbClr val="000000"/>
                </a:solidFill>
              </a:rPr>
              <a:t>лекарственных препаратов</a:t>
            </a:r>
            <a:r>
              <a:rPr lang="ru" sz="1200" b="1" dirty="0">
                <a:solidFill>
                  <a:srgbClr val="000000"/>
                </a:solidFill>
              </a:rPr>
              <a:t>, записи на приём или общих запросов.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361661" y="10398154"/>
            <a:ext cx="2064999" cy="1795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355"/>
              </a:lnSpc>
            </a:pPr>
            <a:r>
              <a:rPr lang="ru" sz="1200" dirty="0">
                <a:solidFill>
                  <a:srgbClr val="000000"/>
                </a:solidFill>
                <a:latin typeface="Canva Sans"/>
              </a:rPr>
              <a:t>NI-AOS-003 02/05/2024 v2 </a:t>
            </a:r>
            <a:endParaRPr lang="en-US" sz="1200" dirty="0">
              <a:solidFill>
                <a:srgbClr val="000000"/>
              </a:solidFill>
              <a:latin typeface="Canva Sans"/>
            </a:endParaRPr>
          </a:p>
        </p:txBody>
      </p:sp>
      <p:grpSp>
        <p:nvGrpSpPr>
          <p:cNvPr id="33" name="Group 33"/>
          <p:cNvGrpSpPr/>
          <p:nvPr/>
        </p:nvGrpSpPr>
        <p:grpSpPr>
          <a:xfrm>
            <a:off x="4847" y="0"/>
            <a:ext cx="7578000" cy="1081565"/>
            <a:chOff x="0" y="0"/>
            <a:chExt cx="2715784" cy="387608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2715784" cy="387608"/>
            </a:xfrm>
            <a:custGeom>
              <a:avLst/>
              <a:gdLst/>
              <a:ahLst/>
              <a:cxnLst/>
              <a:rect l="l" t="t" r="r" b="b"/>
              <a:pathLst>
                <a:path w="2715784" h="387608">
                  <a:moveTo>
                    <a:pt x="0" y="0"/>
                  </a:moveTo>
                  <a:lnTo>
                    <a:pt x="2715784" y="0"/>
                  </a:lnTo>
                  <a:lnTo>
                    <a:pt x="2715784" y="387608"/>
                  </a:lnTo>
                  <a:lnTo>
                    <a:pt x="0" y="387608"/>
                  </a:lnTo>
                  <a:close/>
                </a:path>
              </a:pathLst>
            </a:custGeom>
            <a:solidFill>
              <a:srgbClr val="F14545"/>
            </a:solidFill>
          </p:spPr>
        </p:sp>
        <p:sp>
          <p:nvSpPr>
            <p:cNvPr id="35" name="TextBox 35"/>
            <p:cNvSpPr txBox="1"/>
            <p:nvPr/>
          </p:nvSpPr>
          <p:spPr>
            <a:xfrm>
              <a:off x="0" y="-66675"/>
              <a:ext cx="2715784" cy="454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sp>
        <p:nvSpPr>
          <p:cNvPr id="36" name="Freeform 36"/>
          <p:cNvSpPr/>
          <p:nvPr/>
        </p:nvSpPr>
        <p:spPr>
          <a:xfrm>
            <a:off x="6303610" y="1665545"/>
            <a:ext cx="457699" cy="3648328"/>
          </a:xfrm>
          <a:custGeom>
            <a:avLst/>
            <a:gdLst/>
            <a:ahLst/>
            <a:cxnLst/>
            <a:rect l="l" t="t" r="r" b="b"/>
            <a:pathLst>
              <a:path w="457699" h="3648328">
                <a:moveTo>
                  <a:pt x="0" y="0"/>
                </a:moveTo>
                <a:lnTo>
                  <a:pt x="457699" y="0"/>
                </a:lnTo>
                <a:lnTo>
                  <a:pt x="457699" y="3648327"/>
                </a:lnTo>
                <a:lnTo>
                  <a:pt x="0" y="36483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7" name="Group 37"/>
          <p:cNvGrpSpPr/>
          <p:nvPr/>
        </p:nvGrpSpPr>
        <p:grpSpPr>
          <a:xfrm>
            <a:off x="6365458" y="2148643"/>
            <a:ext cx="334003" cy="334003"/>
            <a:chOff x="0" y="0"/>
            <a:chExt cx="812800" cy="81280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58B29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id="39" name="TextBox 39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929"/>
                </a:lnSpc>
              </a:pPr>
              <a:endParaRPr/>
            </a:p>
          </p:txBody>
        </p:sp>
      </p:grpSp>
      <p:sp>
        <p:nvSpPr>
          <p:cNvPr id="40" name="TextBox 40"/>
          <p:cNvSpPr txBox="1"/>
          <p:nvPr/>
        </p:nvSpPr>
        <p:spPr>
          <a:xfrm>
            <a:off x="406808" y="153433"/>
            <a:ext cx="5657441" cy="6740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5600"/>
              </a:lnSpc>
            </a:pPr>
            <a:r>
              <a:rPr lang="ru" sz="4000" b="1" dirty="0">
                <a:solidFill>
                  <a:srgbClr val="FFFFFF"/>
                </a:solidFill>
              </a:rPr>
              <a:t>Горячая линия SOS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06235" y="4084463"/>
            <a:ext cx="4967854" cy="98488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lvl="0"/>
            <a:r>
              <a:rPr lang="ru-RU" sz="1450" b="1" dirty="0">
                <a:solidFill>
                  <a:srgbClr val="000000"/>
                </a:solidFill>
              </a:rPr>
              <a:t>Пожалуйста, возьмите с собой </a:t>
            </a:r>
            <a:r>
              <a:rPr lang="ru-RU" sz="1450" b="1" dirty="0" smtClean="0">
                <a:solidFill>
                  <a:srgbClr val="000000"/>
                </a:solidFill>
              </a:rPr>
              <a:t>в </a:t>
            </a:r>
            <a:r>
              <a:rPr lang="ru-RU" sz="1450" b="1" dirty="0">
                <a:solidFill>
                  <a:srgbClr val="000000"/>
                </a:solidFill>
              </a:rPr>
              <a:t>больницу лекарства, которые вы принимаете, а также их полный перечень. </a:t>
            </a:r>
            <a:endParaRPr lang="ru-RU" sz="1450" b="1" dirty="0" smtClean="0">
              <a:solidFill>
                <a:srgbClr val="000000"/>
              </a:solidFill>
            </a:endParaRPr>
          </a:p>
          <a:p>
            <a:pPr lvl="0"/>
            <a:r>
              <a:rPr lang="ru-RU" sz="1450" b="1" dirty="0" smtClean="0">
                <a:solidFill>
                  <a:srgbClr val="000000"/>
                </a:solidFill>
              </a:rPr>
              <a:t>Вы </a:t>
            </a:r>
            <a:r>
              <a:rPr lang="ru-RU" sz="1450" b="1" dirty="0">
                <a:solidFill>
                  <a:srgbClr val="000000"/>
                </a:solidFill>
              </a:rPr>
              <a:t>можете получить список назначенных вам </a:t>
            </a:r>
            <a:r>
              <a:rPr lang="en-US" sz="1450" b="1" dirty="0" smtClean="0">
                <a:solidFill>
                  <a:srgbClr val="000000"/>
                </a:solidFill>
              </a:rPr>
              <a:t/>
            </a:r>
            <a:br>
              <a:rPr lang="en-US" sz="1450" b="1" dirty="0" smtClean="0">
                <a:solidFill>
                  <a:srgbClr val="000000"/>
                </a:solidFill>
              </a:rPr>
            </a:br>
            <a:r>
              <a:rPr lang="ru-RU" sz="1450" b="1" dirty="0" smtClean="0">
                <a:solidFill>
                  <a:srgbClr val="000000"/>
                </a:solidFill>
              </a:rPr>
              <a:t>лекарств у </a:t>
            </a:r>
            <a:r>
              <a:rPr lang="ru-RU" sz="1450" b="1" dirty="0">
                <a:solidFill>
                  <a:srgbClr val="000000"/>
                </a:solidFill>
              </a:rPr>
              <a:t>своего терапевта.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426</Words>
  <Application>Microsoft Office PowerPoint</Application>
  <PresentationFormat>Custom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Canva Sans Bold</vt:lpstr>
      <vt:lpstr>Arial</vt:lpstr>
      <vt:lpstr>Canva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Circle Minimalist Medical Flyer</dc:title>
  <dc:creator>Ellen Stafford</dc:creator>
  <cp:lastModifiedBy>Maria Gillespie1</cp:lastModifiedBy>
  <cp:revision>59</cp:revision>
  <cp:lastPrinted>2024-08-29T10:17:02Z</cp:lastPrinted>
  <dcterms:created xsi:type="dcterms:W3CDTF">2006-08-16T00:00:00Z</dcterms:created>
  <dcterms:modified xsi:type="dcterms:W3CDTF">2024-08-29T10:17:36Z</dcterms:modified>
  <dc:identifier>DAF6Cusmb94</dc:identifier>
</cp:coreProperties>
</file>