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8" r:id="rId3"/>
    <p:sldId id="259" r:id="rId4"/>
    <p:sldId id="257" r:id="rId5"/>
    <p:sldId id="261" r:id="rId6"/>
    <p:sldId id="262" r:id="rId7"/>
    <p:sldId id="263" r:id="rId8"/>
  </p:sldIdLst>
  <p:sldSz cx="7562850" cy="10688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C447"/>
    <a:srgbClr val="F58B29"/>
    <a:srgbClr val="FF0000"/>
    <a:srgbClr val="56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18" autoAdjust="0"/>
    <p:restoredTop sz="94647" autoAdjust="0"/>
  </p:normalViewPr>
  <p:slideViewPr>
    <p:cSldViewPr snapToGrid="0" snapToObjects="1">
      <p:cViewPr varScale="1">
        <p:scale>
          <a:sx n="51" d="100"/>
          <a:sy n="51" d="100"/>
        </p:scale>
        <p:origin x="2626" y="62"/>
      </p:cViewPr>
      <p:guideLst>
        <p:guide orient="horz" pos="3367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4470B-89A4-0745-9B2C-F38DA9703734}" type="datetime1">
              <a:rPr lang="en-GB" smtClean="0"/>
              <a:t>10/03/2025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211C7-7EFC-3742-A0B4-90D5C82D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1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6992B-2636-2C4F-AC5A-AA3C8ED180BD}" type="datetime1">
              <a:rPr lang="en-GB" smtClean="0"/>
              <a:t>10/03/2025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24371-91BD-B446-8005-470D2CC71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83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60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08C88-9A5D-0F32-00F7-933A01B8F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BA17D-D626-CB1F-0D90-0D0DA9B88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28953F-4D4D-E95A-86E0-63582FDEA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47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3F5D2-463E-037F-8D96-C6F06645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94CB2-EB77-A054-9491-652B445BB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C4D5E6-DC61-6059-F4A2-0141867C7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10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21CE3-93D3-942D-AA5F-D883E2CED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2A1DFA-8493-C121-79D0-6BEDAC102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E515A-A498-D371-A2C6-A14BFCBF5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1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0F1CF-3D97-6121-6620-4316FB846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585186-E408-831A-4EAA-85DD55115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C99E9-29A0-09BF-7738-83CC2F8A3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78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9A81-D11B-7DE9-FCE4-0B91F0963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98B1DF-F423-81FA-4904-AC234C460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E7687B-378D-BFAD-5383-CE072942E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09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55E4B-5413-9113-63B3-E5185FFCA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23D02-650C-2088-1D5F-EC61D7741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079BA3-0078-85C6-1FDB-A87088CB6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99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214" y="3320407"/>
            <a:ext cx="6428423" cy="22911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988F-E7A7-004C-AB7A-14B53BDB228E}" type="datetime1">
              <a:rPr lang="en-GB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7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2108-7E26-9E48-9395-B521677F815A}" type="datetime1">
              <a:rPr lang="en-GB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8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83066" y="428042"/>
            <a:ext cx="1701641" cy="9119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43" y="428042"/>
            <a:ext cx="4978876" cy="91199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6A1E-A875-B541-86B1-05E5CBCE979E}" type="datetime1">
              <a:rPr lang="en-GB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0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6C8B-FBF8-AE47-81C4-17DE63E95653}" type="datetime1">
              <a:rPr lang="en-GB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5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3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13" y="4530301"/>
            <a:ext cx="6428423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61C8-27BD-8442-B427-69C9269AF387}" type="datetime1">
              <a:rPr lang="en-GB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1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142" y="2494016"/>
            <a:ext cx="3340259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4449" y="2494016"/>
            <a:ext cx="3340259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269-BDC8-054B-B8EA-82C22517D585}" type="datetime1">
              <a:rPr lang="en-GB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03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CD67-5CE4-7B49-B664-2FD4B93C6D07}" type="datetime1">
              <a:rPr lang="en-GB" smtClean="0"/>
              <a:t>10/03/2025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2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AC31-A6E9-884F-89AE-AD55F58BE183}" type="datetime1">
              <a:rPr lang="en-GB" smtClean="0"/>
              <a:t>10/03/2025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F79B-4B19-4F4D-81F2-E22699AB29D1}" type="datetime1">
              <a:rPr lang="en-GB" smtClean="0"/>
              <a:t>10/03/2025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6864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6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B56C-4E21-5A46-8103-9A4E37CB3093}" type="datetime1">
              <a:rPr lang="en-GB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88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747B-A689-4E4E-BFBA-2E4F0E1AAF33}" type="datetime1">
              <a:rPr lang="en-GB" smtClean="0"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494016"/>
            <a:ext cx="6806565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9C872-2B6E-304F-B4FB-DDFDDA764715}" type="datetime1">
              <a:rPr lang="en-GB" smtClean="0"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39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43CC7CB2-407E-2F1F-635B-32E19EB051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3556678"/>
            <a:ext cx="7560000" cy="3564000"/>
          </a:xfrm>
          <a:prstGeom prst="rect">
            <a:avLst/>
          </a:prstGeom>
          <a:solidFill>
            <a:srgbClr val="F58B29"/>
          </a:solidFill>
          <a:ln w="3175">
            <a:solidFill>
              <a:srgbClr val="F58B29"/>
            </a:solidFill>
          </a:ln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A0D5A0-E4DB-3215-A25F-38E45C6E28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-18606"/>
            <a:ext cx="7560000" cy="3600000"/>
          </a:xfrm>
          <a:prstGeom prst="rect">
            <a:avLst/>
          </a:prstGeom>
          <a:solidFill>
            <a:srgbClr val="60C447"/>
          </a:solidFill>
          <a:ln w="3175">
            <a:solidFill>
              <a:srgbClr val="60C447"/>
            </a:solidFill>
          </a:ln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DCC73B-2C59-5B1F-D7BA-545AF9F326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7124638"/>
            <a:ext cx="7560000" cy="3564000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5A47FA-F990-1D1E-8CA2-E019513C6D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362475" y="478678"/>
            <a:ext cx="6840000" cy="9720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4" name="Text Box 160"/>
          <p:cNvSpPr txBox="1"/>
          <p:nvPr/>
        </p:nvSpPr>
        <p:spPr>
          <a:xfrm>
            <a:off x="721840" y="2447781"/>
            <a:ext cx="6116320" cy="9017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GB" sz="3000" b="1" kern="50" dirty="0">
                <a:solidFill>
                  <a:srgbClr val="000000"/>
                </a:solidFill>
                <a:effectLst/>
                <a:latin typeface="Arial"/>
              </a:rPr>
              <a:t>SOS Hotline for Cancer Patients</a:t>
            </a:r>
          </a:p>
        </p:txBody>
      </p:sp>
      <p:pic>
        <p:nvPicPr>
          <p:cNvPr id="6" name="Picture 5" descr="HSE logo">
            <a:extLst>
              <a:ext uri="{FF2B5EF4-FFF2-40B4-BE49-F238E27FC236}">
                <a16:creationId xmlns:a16="http://schemas.microsoft.com/office/drawing/2014/main" id="{83192DEF-9A87-93D4-76E4-755080AC4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01" y="557406"/>
            <a:ext cx="1618488" cy="1636776"/>
          </a:xfrm>
          <a:prstGeom prst="rect">
            <a:avLst/>
          </a:prstGeom>
        </p:spPr>
      </p:pic>
      <p:pic>
        <p:nvPicPr>
          <p:cNvPr id="9" name="Picture 8" descr="National Cancer Control Programme logo">
            <a:extLst>
              <a:ext uri="{FF2B5EF4-FFF2-40B4-BE49-F238E27FC236}">
                <a16:creationId xmlns:a16="http://schemas.microsoft.com/office/drawing/2014/main" id="{AC00300C-28D0-2041-AFC6-84424B052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001" y="705220"/>
            <a:ext cx="4093930" cy="1214682"/>
          </a:xfrm>
          <a:prstGeom prst="rect">
            <a:avLst/>
          </a:prstGeom>
        </p:spPr>
      </p:pic>
      <p:sp>
        <p:nvSpPr>
          <p:cNvPr id="16" name="Text Box 162"/>
          <p:cNvSpPr txBox="1"/>
          <p:nvPr/>
        </p:nvSpPr>
        <p:spPr>
          <a:xfrm>
            <a:off x="2880000" y="4017421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1600" kern="50" dirty="0">
                <a:effectLst/>
                <a:latin typeface="Arial"/>
                <a:ea typeface="ＭＳ 明朝"/>
                <a:cs typeface="Times New Roman"/>
              </a:rPr>
              <a:t>The SOS Hotline is a phone number that cancer patients can ring</a:t>
            </a:r>
            <a:r>
              <a:rPr lang="en-GB" sz="1600" kern="50" dirty="0">
                <a:latin typeface="Arial"/>
                <a:ea typeface="ＭＳ 明朝"/>
                <a:cs typeface="Times New Roman"/>
              </a:rPr>
              <a:t> </a:t>
            </a:r>
            <a:r>
              <a:rPr lang="en-GB" sz="1600" kern="50" dirty="0">
                <a:effectLst/>
                <a:latin typeface="Arial"/>
                <a:ea typeface="ＭＳ 明朝"/>
                <a:cs typeface="Times New Roman"/>
              </a:rPr>
              <a:t>for advice and support.</a:t>
            </a:r>
          </a:p>
        </p:txBody>
      </p:sp>
      <p:sp>
        <p:nvSpPr>
          <p:cNvPr id="17" name="Text Box 163"/>
          <p:cNvSpPr txBox="1"/>
          <p:nvPr/>
        </p:nvSpPr>
        <p:spPr>
          <a:xfrm>
            <a:off x="2880000" y="6008146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1600" kern="50" dirty="0">
                <a:effectLst/>
                <a:latin typeface="Arial"/>
                <a:ea typeface="ＭＳ 明朝"/>
                <a:cs typeface="Times New Roman"/>
              </a:rPr>
              <a:t>SOS stands for Sort Out Symptoms.</a:t>
            </a:r>
          </a:p>
        </p:txBody>
      </p:sp>
      <p:sp>
        <p:nvSpPr>
          <p:cNvPr id="18" name="Text Box 164"/>
          <p:cNvSpPr txBox="1"/>
          <p:nvPr/>
        </p:nvSpPr>
        <p:spPr>
          <a:xfrm>
            <a:off x="2880000" y="7991886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Symptoms are the way you feel or things you experience when you are not well.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F</a:t>
            </a: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or example, feeling sick, hot, tired, or pain.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C6C50C-50FB-59DE-B564-9204EF1B1A10}"/>
              </a:ext>
            </a:extLst>
          </p:cNvPr>
          <p:cNvSpPr txBox="1"/>
          <p:nvPr/>
        </p:nvSpPr>
        <p:spPr>
          <a:xfrm>
            <a:off x="6660000" y="9684000"/>
            <a:ext cx="4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8" name="Picture 37" descr="A person with her hand on her head and on her stomach, looking in pain.">
            <a:extLst>
              <a:ext uri="{FF2B5EF4-FFF2-40B4-BE49-F238E27FC236}">
                <a16:creationId xmlns:a16="http://schemas.microsoft.com/office/drawing/2014/main" id="{57E4F9B7-E32D-4694-0C9F-CA499DECA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7810876"/>
            <a:ext cx="1872000" cy="1872000"/>
          </a:xfrm>
          <a:prstGeom prst="rect">
            <a:avLst/>
          </a:prstGeom>
        </p:spPr>
      </p:pic>
      <p:pic>
        <p:nvPicPr>
          <p:cNvPr id="42" name="Picture 41" descr="A red circle with white text with the letters SOS.">
            <a:extLst>
              <a:ext uri="{FF2B5EF4-FFF2-40B4-BE49-F238E27FC236}">
                <a16:creationId xmlns:a16="http://schemas.microsoft.com/office/drawing/2014/main" id="{3A11BC85-BFB6-09F1-D33A-EAA35A3BD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40" y="5690234"/>
            <a:ext cx="1872000" cy="1872000"/>
          </a:xfrm>
          <a:prstGeom prst="rect">
            <a:avLst/>
          </a:prstGeom>
        </p:spPr>
      </p:pic>
      <p:pic>
        <p:nvPicPr>
          <p:cNvPr id="44" name="Picture 43" descr="A red telephone ringing.">
            <a:extLst>
              <a:ext uri="{FF2B5EF4-FFF2-40B4-BE49-F238E27FC236}">
                <a16:creationId xmlns:a16="http://schemas.microsoft.com/office/drawing/2014/main" id="{67639694-CDB4-BC04-7AF8-B67605F56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458" y="3324597"/>
            <a:ext cx="1870382" cy="21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4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40E46-FADA-160C-469C-19428E5B9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B95DD01E-2AD0-4897-C180-8C8F8F189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3556678"/>
            <a:ext cx="7560000" cy="3564000"/>
          </a:xfrm>
          <a:prstGeom prst="rect">
            <a:avLst/>
          </a:prstGeom>
          <a:solidFill>
            <a:srgbClr val="F58B29"/>
          </a:solidFill>
          <a:ln w="3175">
            <a:solidFill>
              <a:srgbClr val="F58B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8D0B01-C0E4-9FC4-5876-92BA3084B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-18606"/>
            <a:ext cx="7560000" cy="3600000"/>
          </a:xfrm>
          <a:prstGeom prst="rect">
            <a:avLst/>
          </a:prstGeom>
          <a:solidFill>
            <a:srgbClr val="60C447"/>
          </a:solidFill>
          <a:ln w="3175">
            <a:solidFill>
              <a:srgbClr val="60C44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8E390F-E5FA-CCE4-F8CC-50586CF7EA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7124638"/>
            <a:ext cx="7560000" cy="3564000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41E925-383C-BEA4-53B7-65918CC454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362475" y="478678"/>
            <a:ext cx="6840000" cy="9720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6" name="Text Box 162">
            <a:extLst>
              <a:ext uri="{FF2B5EF4-FFF2-40B4-BE49-F238E27FC236}">
                <a16:creationId xmlns:a16="http://schemas.microsoft.com/office/drawing/2014/main" id="{E7C473F5-DEEF-ACB8-BA69-D639F92599FB}"/>
              </a:ext>
            </a:extLst>
          </p:cNvPr>
          <p:cNvSpPr txBox="1"/>
          <p:nvPr/>
        </p:nvSpPr>
        <p:spPr>
          <a:xfrm>
            <a:off x="2880000" y="3528062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You can talk with a Nurse.</a:t>
            </a:r>
          </a:p>
        </p:txBody>
      </p:sp>
      <p:sp>
        <p:nvSpPr>
          <p:cNvPr id="17" name="Text Box 163">
            <a:extLst>
              <a:ext uri="{FF2B5EF4-FFF2-40B4-BE49-F238E27FC236}">
                <a16:creationId xmlns:a16="http://schemas.microsoft.com/office/drawing/2014/main" id="{60A66F87-E49A-A729-7FD4-E3258FE5146D}"/>
              </a:ext>
            </a:extLst>
          </p:cNvPr>
          <p:cNvSpPr txBox="1"/>
          <p:nvPr/>
        </p:nvSpPr>
        <p:spPr>
          <a:xfrm>
            <a:off x="2880000" y="5590760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You don’t have to wait for your next appointment.</a:t>
            </a:r>
          </a:p>
        </p:txBody>
      </p:sp>
      <p:sp>
        <p:nvSpPr>
          <p:cNvPr id="18" name="Text Box 164">
            <a:extLst>
              <a:ext uri="{FF2B5EF4-FFF2-40B4-BE49-F238E27FC236}">
                <a16:creationId xmlns:a16="http://schemas.microsoft.com/office/drawing/2014/main" id="{CF326F09-3A68-D217-B748-09FEF141D5A4}"/>
              </a:ext>
            </a:extLst>
          </p:cNvPr>
          <p:cNvSpPr txBox="1"/>
          <p:nvPr/>
        </p:nvSpPr>
        <p:spPr>
          <a:xfrm>
            <a:off x="2880000" y="7860928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T</a:t>
            </a: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his phone number is not for repeat prescriptions, questions about appointments, or general questions.  </a:t>
            </a:r>
          </a:p>
        </p:txBody>
      </p:sp>
      <p:sp>
        <p:nvSpPr>
          <p:cNvPr id="2" name="Text Box 162">
            <a:extLst>
              <a:ext uri="{FF2B5EF4-FFF2-40B4-BE49-F238E27FC236}">
                <a16:creationId xmlns:a16="http://schemas.microsoft.com/office/drawing/2014/main" id="{2B93A809-5402-01E3-5671-0196D67788FC}"/>
              </a:ext>
            </a:extLst>
          </p:cNvPr>
          <p:cNvSpPr txBox="1"/>
          <p:nvPr/>
        </p:nvSpPr>
        <p:spPr>
          <a:xfrm>
            <a:off x="2880000" y="1256102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Cancer patients can phone the Hotline if they feel unwell or are worried about symptoms.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52876-5372-4970-07EF-0468668A1E67}"/>
              </a:ext>
            </a:extLst>
          </p:cNvPr>
          <p:cNvSpPr txBox="1"/>
          <p:nvPr/>
        </p:nvSpPr>
        <p:spPr>
          <a:xfrm>
            <a:off x="6660000" y="9684000"/>
            <a:ext cx="4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Picture 4" descr="A person talking on the phone to a nurse.">
            <a:extLst>
              <a:ext uri="{FF2B5EF4-FFF2-40B4-BE49-F238E27FC236}">
                <a16:creationId xmlns:a16="http://schemas.microsoft.com/office/drawing/2014/main" id="{C434548D-C170-366F-92B2-73D524932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3235260"/>
            <a:ext cx="1872000" cy="1872000"/>
          </a:xfrm>
          <a:prstGeom prst="rect">
            <a:avLst/>
          </a:prstGeom>
        </p:spPr>
      </p:pic>
      <p:pic>
        <p:nvPicPr>
          <p:cNvPr id="9" name="Picture 8" descr="A red x.">
            <a:extLst>
              <a:ext uri="{FF2B5EF4-FFF2-40B4-BE49-F238E27FC236}">
                <a16:creationId xmlns:a16="http://schemas.microsoft.com/office/drawing/2014/main" id="{BA3AA12D-88A8-115D-3A49-C3C2F32D7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7835898"/>
            <a:ext cx="1800000" cy="1800000"/>
          </a:xfrm>
          <a:prstGeom prst="rect">
            <a:avLst/>
          </a:prstGeom>
        </p:spPr>
      </p:pic>
      <p:pic>
        <p:nvPicPr>
          <p:cNvPr id="11" name="Picture 10" descr="A calendar with a cross on it for a medical appointment.&#10;&#10;">
            <a:extLst>
              <a:ext uri="{FF2B5EF4-FFF2-40B4-BE49-F238E27FC236}">
                <a16:creationId xmlns:a16="http://schemas.microsoft.com/office/drawing/2014/main" id="{BF21DE87-3985-E6A7-73D5-2AEBA41F3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5535579"/>
            <a:ext cx="1872000" cy="1872000"/>
          </a:xfrm>
          <a:prstGeom prst="rect">
            <a:avLst/>
          </a:prstGeom>
        </p:spPr>
      </p:pic>
      <p:pic>
        <p:nvPicPr>
          <p:cNvPr id="13" name="Picture 12" descr="A person on the phone looking worried.">
            <a:extLst>
              <a:ext uri="{FF2B5EF4-FFF2-40B4-BE49-F238E27FC236}">
                <a16:creationId xmlns:a16="http://schemas.microsoft.com/office/drawing/2014/main" id="{1159FA76-0AC6-F9D8-DFD9-56AF7B36F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920969"/>
            <a:ext cx="18720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46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37511-2EC1-A2BF-6719-52BC4DB90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8BDF4E7-94E8-1D01-C778-F2829A0EEC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3556678"/>
            <a:ext cx="7560000" cy="3564000"/>
          </a:xfrm>
          <a:prstGeom prst="rect">
            <a:avLst/>
          </a:prstGeom>
          <a:solidFill>
            <a:srgbClr val="F58B29"/>
          </a:solidFill>
          <a:ln w="3175">
            <a:solidFill>
              <a:srgbClr val="F58B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24873B-23DB-7C03-838C-913F3E2240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-18606"/>
            <a:ext cx="7560000" cy="3600000"/>
          </a:xfrm>
          <a:prstGeom prst="rect">
            <a:avLst/>
          </a:prstGeom>
          <a:solidFill>
            <a:srgbClr val="60C447"/>
          </a:solidFill>
          <a:ln w="3175">
            <a:solidFill>
              <a:srgbClr val="60C44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390248-895F-0EAE-334F-3FB96D559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7124638"/>
            <a:ext cx="7560000" cy="3564000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DD7499-8FB9-66E0-8C3C-8CF4711EC1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362475" y="478678"/>
            <a:ext cx="6840000" cy="9720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6" name="Text Box 162">
            <a:extLst>
              <a:ext uri="{FF2B5EF4-FFF2-40B4-BE49-F238E27FC236}">
                <a16:creationId xmlns:a16="http://schemas.microsoft.com/office/drawing/2014/main" id="{6A069A2B-655D-FA9F-C1B9-D9569C21F671}"/>
              </a:ext>
            </a:extLst>
          </p:cNvPr>
          <p:cNvSpPr txBox="1"/>
          <p:nvPr/>
        </p:nvSpPr>
        <p:spPr>
          <a:xfrm>
            <a:off x="2880000" y="3450767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You can call if you are unwell and you finished cancer treatment up to 8 weeks ago. </a:t>
            </a:r>
          </a:p>
        </p:txBody>
      </p:sp>
      <p:sp>
        <p:nvSpPr>
          <p:cNvPr id="17" name="Text Box 163">
            <a:extLst>
              <a:ext uri="{FF2B5EF4-FFF2-40B4-BE49-F238E27FC236}">
                <a16:creationId xmlns:a16="http://schemas.microsoft.com/office/drawing/2014/main" id="{E06C14DC-2D4A-858F-7119-B92DB584BA5E}"/>
              </a:ext>
            </a:extLst>
          </p:cNvPr>
          <p:cNvSpPr txBox="1"/>
          <p:nvPr/>
        </p:nvSpPr>
        <p:spPr>
          <a:xfrm>
            <a:off x="2880000" y="5814245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You can call if you are unwell and you had  immunotherapy up to 1 year ago.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Immunotherapy is a type of treatment for cancer.</a:t>
            </a:r>
            <a:endParaRPr kumimoji="0" lang="en-IE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明朝"/>
              <a:cs typeface="Times New Roman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明朝"/>
              <a:cs typeface="Times New Roman"/>
            </a:endParaRPr>
          </a:p>
        </p:txBody>
      </p:sp>
      <p:sp>
        <p:nvSpPr>
          <p:cNvPr id="18" name="Text Box 164">
            <a:extLst>
              <a:ext uri="{FF2B5EF4-FFF2-40B4-BE49-F238E27FC236}">
                <a16:creationId xmlns:a16="http://schemas.microsoft.com/office/drawing/2014/main" id="{DCA6FB7B-DAEF-7693-8D6A-33C9F3FABCC7}"/>
              </a:ext>
            </a:extLst>
          </p:cNvPr>
          <p:cNvSpPr txBox="1"/>
          <p:nvPr/>
        </p:nvSpPr>
        <p:spPr>
          <a:xfrm>
            <a:off x="2880000" y="7955727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If you are not sure, phone the Hotline.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If in doubt, check it out!</a:t>
            </a:r>
            <a:endParaRPr kumimoji="0" lang="en-IE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明朝"/>
              <a:cs typeface="Times New Roman"/>
            </a:endParaRPr>
          </a:p>
        </p:txBody>
      </p:sp>
      <p:sp>
        <p:nvSpPr>
          <p:cNvPr id="2" name="Text Box 162">
            <a:extLst>
              <a:ext uri="{FF2B5EF4-FFF2-40B4-BE49-F238E27FC236}">
                <a16:creationId xmlns:a16="http://schemas.microsoft.com/office/drawing/2014/main" id="{D155D330-9AC0-2F59-7674-9DB24C690147}"/>
              </a:ext>
            </a:extLst>
          </p:cNvPr>
          <p:cNvSpPr txBox="1"/>
          <p:nvPr/>
        </p:nvSpPr>
        <p:spPr>
          <a:xfrm>
            <a:off x="2880000" y="1626463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You can call if you are unwell and are having treatment for cancer.</a:t>
            </a:r>
          </a:p>
        </p:txBody>
      </p:sp>
      <p:sp>
        <p:nvSpPr>
          <p:cNvPr id="3" name="Text Box 160">
            <a:extLst>
              <a:ext uri="{FF2B5EF4-FFF2-40B4-BE49-F238E27FC236}">
                <a16:creationId xmlns:a16="http://schemas.microsoft.com/office/drawing/2014/main" id="{E0A02EC1-74BC-26CE-9AE9-DC8B7DAE6944}"/>
              </a:ext>
            </a:extLst>
          </p:cNvPr>
          <p:cNvSpPr txBox="1"/>
          <p:nvPr/>
        </p:nvSpPr>
        <p:spPr>
          <a:xfrm>
            <a:off x="721840" y="858584"/>
            <a:ext cx="6116320" cy="9017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GB" sz="2800" b="1" kern="50" dirty="0">
                <a:solidFill>
                  <a:srgbClr val="000000"/>
                </a:solidFill>
                <a:effectLst/>
                <a:latin typeface="Arial"/>
              </a:rPr>
              <a:t>When should I call?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1573C-7341-757B-0BB0-A078791A9B67}"/>
              </a:ext>
            </a:extLst>
          </p:cNvPr>
          <p:cNvSpPr txBox="1"/>
          <p:nvPr/>
        </p:nvSpPr>
        <p:spPr>
          <a:xfrm>
            <a:off x="6660000" y="9684000"/>
            <a:ext cx="4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8" name="Picture 7" descr="A pink cancer cell with a shadow.">
            <a:extLst>
              <a:ext uri="{FF2B5EF4-FFF2-40B4-BE49-F238E27FC236}">
                <a16:creationId xmlns:a16="http://schemas.microsoft.com/office/drawing/2014/main" id="{9AEEED07-CE7C-0FFF-46EB-484C2058F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515481"/>
            <a:ext cx="1872000" cy="1872000"/>
          </a:xfrm>
          <a:prstGeom prst="rect">
            <a:avLst/>
          </a:prstGeom>
        </p:spPr>
      </p:pic>
      <p:pic>
        <p:nvPicPr>
          <p:cNvPr id="10" name="Picture 9" descr="Pages showing 8 weeks.">
            <a:extLst>
              <a:ext uri="{FF2B5EF4-FFF2-40B4-BE49-F238E27FC236}">
                <a16:creationId xmlns:a16="http://schemas.microsoft.com/office/drawing/2014/main" id="{DEC7AF9B-3224-C3D7-F679-1ABA72172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40" y="3811530"/>
            <a:ext cx="1872000" cy="896454"/>
          </a:xfrm>
          <a:prstGeom prst="rect">
            <a:avLst/>
          </a:prstGeom>
        </p:spPr>
      </p:pic>
      <p:pic>
        <p:nvPicPr>
          <p:cNvPr id="12" name="Picture 11" descr="A calendar year.&#10;">
            <a:extLst>
              <a:ext uri="{FF2B5EF4-FFF2-40B4-BE49-F238E27FC236}">
                <a16:creationId xmlns:a16="http://schemas.microsoft.com/office/drawing/2014/main" id="{6125336A-87AE-E114-E489-CF50744E2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04" y="5565303"/>
            <a:ext cx="2302596" cy="1842077"/>
          </a:xfrm>
          <a:prstGeom prst="rect">
            <a:avLst/>
          </a:prstGeom>
        </p:spPr>
      </p:pic>
      <p:pic>
        <p:nvPicPr>
          <p:cNvPr id="14" name="Picture 13" descr="A signpost with different coloured signs.&#10;">
            <a:extLst>
              <a:ext uri="{FF2B5EF4-FFF2-40B4-BE49-F238E27FC236}">
                <a16:creationId xmlns:a16="http://schemas.microsoft.com/office/drawing/2014/main" id="{2288AA48-13B0-3570-D3A3-A5DEB5A11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8099569"/>
            <a:ext cx="1867611" cy="147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25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0AA1C-E9F1-8BEB-7A85-70E3EA48E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309BB77D-5FCD-CFE7-A248-563D6D2EA2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3556678"/>
            <a:ext cx="7560000" cy="3564000"/>
          </a:xfrm>
          <a:prstGeom prst="rect">
            <a:avLst/>
          </a:prstGeom>
          <a:solidFill>
            <a:srgbClr val="F58B29"/>
          </a:solidFill>
          <a:ln w="3175">
            <a:solidFill>
              <a:srgbClr val="F58B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51EBC6-9C74-74E9-8EFE-B7F15846B4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-18606"/>
            <a:ext cx="7560000" cy="3600000"/>
          </a:xfrm>
          <a:prstGeom prst="rect">
            <a:avLst/>
          </a:prstGeom>
          <a:solidFill>
            <a:srgbClr val="60C447"/>
          </a:solidFill>
          <a:ln w="3175">
            <a:solidFill>
              <a:srgbClr val="60C44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52F0E7-301F-0E28-C140-847BCB0A1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7124638"/>
            <a:ext cx="7560000" cy="3564000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6D75E9-57FC-32E1-3EB8-29DDF40B7C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362475" y="478678"/>
            <a:ext cx="6840000" cy="9720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6" name="Text Box 162">
            <a:extLst>
              <a:ext uri="{FF2B5EF4-FFF2-40B4-BE49-F238E27FC236}">
                <a16:creationId xmlns:a16="http://schemas.microsoft.com/office/drawing/2014/main" id="{49274296-4DA7-0F34-ECC9-9230C93D63A6}"/>
              </a:ext>
            </a:extLst>
          </p:cNvPr>
          <p:cNvSpPr txBox="1"/>
          <p:nvPr/>
        </p:nvSpPr>
        <p:spPr>
          <a:xfrm>
            <a:off x="2878160" y="3801354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Monday to Friday after 4 pm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Call</a:t>
            </a:r>
          </a:p>
        </p:txBody>
      </p:sp>
      <p:sp>
        <p:nvSpPr>
          <p:cNvPr id="17" name="Text Box 163">
            <a:extLst>
              <a:ext uri="{FF2B5EF4-FFF2-40B4-BE49-F238E27FC236}">
                <a16:creationId xmlns:a16="http://schemas.microsoft.com/office/drawing/2014/main" id="{A2C412D4-07BA-3739-6008-33CA1FE44DEC}"/>
              </a:ext>
            </a:extLst>
          </p:cNvPr>
          <p:cNvSpPr txBox="1"/>
          <p:nvPr/>
        </p:nvSpPr>
        <p:spPr>
          <a:xfrm>
            <a:off x="2880000" y="6008146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Weekends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Call</a:t>
            </a:r>
            <a:endParaRPr kumimoji="0" lang="en-GB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明朝"/>
              <a:cs typeface="Times New Roman"/>
            </a:endParaRPr>
          </a:p>
        </p:txBody>
      </p:sp>
      <p:sp>
        <p:nvSpPr>
          <p:cNvPr id="18" name="Text Box 164">
            <a:extLst>
              <a:ext uri="{FF2B5EF4-FFF2-40B4-BE49-F238E27FC236}">
                <a16:creationId xmlns:a16="http://schemas.microsoft.com/office/drawing/2014/main" id="{E3769A08-FF64-F2E4-DD61-6629D01AA21B}"/>
              </a:ext>
            </a:extLst>
          </p:cNvPr>
          <p:cNvSpPr txBox="1"/>
          <p:nvPr/>
        </p:nvSpPr>
        <p:spPr>
          <a:xfrm>
            <a:off x="2880000" y="7991886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Bank Holidays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Call</a:t>
            </a:r>
            <a:endParaRPr kumimoji="0" lang="en-GB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明朝"/>
              <a:cs typeface="Times New Roman"/>
            </a:endParaRPr>
          </a:p>
        </p:txBody>
      </p:sp>
      <p:sp>
        <p:nvSpPr>
          <p:cNvPr id="2" name="Text Box 162">
            <a:extLst>
              <a:ext uri="{FF2B5EF4-FFF2-40B4-BE49-F238E27FC236}">
                <a16:creationId xmlns:a16="http://schemas.microsoft.com/office/drawing/2014/main" id="{0DA4FE8B-225B-6D20-14B9-736FC6ECF51F}"/>
              </a:ext>
            </a:extLst>
          </p:cNvPr>
          <p:cNvSpPr txBox="1"/>
          <p:nvPr/>
        </p:nvSpPr>
        <p:spPr>
          <a:xfrm>
            <a:off x="2878160" y="1775927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Monday to Friday from 8am to 4pm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Call 0800 1600</a:t>
            </a:r>
            <a:endParaRPr kumimoji="0" lang="en-GB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明朝"/>
              <a:cs typeface="Times New Roman"/>
            </a:endParaRPr>
          </a:p>
        </p:txBody>
      </p:sp>
      <p:sp>
        <p:nvSpPr>
          <p:cNvPr id="3" name="Text Box 160">
            <a:extLst>
              <a:ext uri="{FF2B5EF4-FFF2-40B4-BE49-F238E27FC236}">
                <a16:creationId xmlns:a16="http://schemas.microsoft.com/office/drawing/2014/main" id="{113B5877-66AD-CC5C-24FA-A79B5C7F3AD3}"/>
              </a:ext>
            </a:extLst>
          </p:cNvPr>
          <p:cNvSpPr txBox="1"/>
          <p:nvPr/>
        </p:nvSpPr>
        <p:spPr>
          <a:xfrm>
            <a:off x="721840" y="858584"/>
            <a:ext cx="6116320" cy="9017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GB" sz="2800" b="1" kern="50" dirty="0">
                <a:solidFill>
                  <a:srgbClr val="000000"/>
                </a:solidFill>
                <a:effectLst/>
                <a:latin typeface="Arial"/>
              </a:rPr>
              <a:t>What number should I call?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2383E-F6C5-4BF3-802C-B0892C404D09}"/>
              </a:ext>
            </a:extLst>
          </p:cNvPr>
          <p:cNvSpPr txBox="1"/>
          <p:nvPr/>
        </p:nvSpPr>
        <p:spPr>
          <a:xfrm>
            <a:off x="6660000" y="9684000"/>
            <a:ext cx="4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3" name="Picture 22" descr="A diary showing the weekend.">
            <a:extLst>
              <a:ext uri="{FF2B5EF4-FFF2-40B4-BE49-F238E27FC236}">
                <a16:creationId xmlns:a16="http://schemas.microsoft.com/office/drawing/2014/main" id="{75C12211-4DEF-1386-8281-7BCA596DA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40" y="5672457"/>
            <a:ext cx="1872000" cy="1872000"/>
          </a:xfrm>
          <a:prstGeom prst="rect">
            <a:avLst/>
          </a:prstGeom>
        </p:spPr>
      </p:pic>
      <p:pic>
        <p:nvPicPr>
          <p:cNvPr id="25" name="Picture 24" descr="A calendar showing bank holiday.">
            <a:extLst>
              <a:ext uri="{FF2B5EF4-FFF2-40B4-BE49-F238E27FC236}">
                <a16:creationId xmlns:a16="http://schemas.microsoft.com/office/drawing/2014/main" id="{663CA254-77F2-2A4B-8871-AE4BFD4D6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8014954"/>
            <a:ext cx="1872000" cy="1872000"/>
          </a:xfrm>
          <a:prstGeom prst="rect">
            <a:avLst/>
          </a:prstGeom>
        </p:spPr>
      </p:pic>
      <p:pic>
        <p:nvPicPr>
          <p:cNvPr id="27" name="Picture 26" descr="A diary showing Monday to Friday of a week.">
            <a:extLst>
              <a:ext uri="{FF2B5EF4-FFF2-40B4-BE49-F238E27FC236}">
                <a16:creationId xmlns:a16="http://schemas.microsoft.com/office/drawing/2014/main" id="{F7EE5DAB-9480-A799-10A6-6A853360F1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0672"/>
          <a:stretch/>
        </p:blipFill>
        <p:spPr>
          <a:xfrm>
            <a:off x="720000" y="1936005"/>
            <a:ext cx="1872000" cy="1297824"/>
          </a:xfrm>
          <a:prstGeom prst="rect">
            <a:avLst/>
          </a:prstGeom>
        </p:spPr>
      </p:pic>
      <p:pic>
        <p:nvPicPr>
          <p:cNvPr id="32" name="Picture 31" descr="A diary showing Monday to Friday of a week.">
            <a:extLst>
              <a:ext uri="{FF2B5EF4-FFF2-40B4-BE49-F238E27FC236}">
                <a16:creationId xmlns:a16="http://schemas.microsoft.com/office/drawing/2014/main" id="{3514DC8A-4322-6B53-C0B3-8353A6FD8C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0672"/>
          <a:stretch/>
        </p:blipFill>
        <p:spPr>
          <a:xfrm>
            <a:off x="721840" y="3772321"/>
            <a:ext cx="1872000" cy="12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9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62B9D-A3D9-B8DD-4603-43A690383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7DB602-0025-D680-3AD2-4D05461AC7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3556678"/>
            <a:ext cx="7560000" cy="3564000"/>
          </a:xfrm>
          <a:prstGeom prst="rect">
            <a:avLst/>
          </a:prstGeom>
          <a:solidFill>
            <a:srgbClr val="F58B29"/>
          </a:solidFill>
          <a:ln w="3175">
            <a:solidFill>
              <a:srgbClr val="F58B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E68E04-36B1-EE7E-2708-45C572683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-18606"/>
            <a:ext cx="7560000" cy="3600000"/>
          </a:xfrm>
          <a:prstGeom prst="rect">
            <a:avLst/>
          </a:prstGeom>
          <a:solidFill>
            <a:srgbClr val="60C447"/>
          </a:solidFill>
          <a:ln w="3175">
            <a:solidFill>
              <a:srgbClr val="60C44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908574-D6B9-9620-27C0-59D0DE31A6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7124638"/>
            <a:ext cx="7560000" cy="3564000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2F7FFB-D737-2D19-A345-D69E2797E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362475" y="478678"/>
            <a:ext cx="6840000" cy="9720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6" name="Text Box 162">
            <a:extLst>
              <a:ext uri="{FF2B5EF4-FFF2-40B4-BE49-F238E27FC236}">
                <a16:creationId xmlns:a16="http://schemas.microsoft.com/office/drawing/2014/main" id="{CDFF9B54-2C3B-E037-D366-23306396BC8D}"/>
              </a:ext>
            </a:extLst>
          </p:cNvPr>
          <p:cNvSpPr txBox="1"/>
          <p:nvPr/>
        </p:nvSpPr>
        <p:spPr>
          <a:xfrm>
            <a:off x="2880000" y="3729049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You may be given advice over the phone.</a:t>
            </a:r>
          </a:p>
        </p:txBody>
      </p:sp>
      <p:sp>
        <p:nvSpPr>
          <p:cNvPr id="17" name="Text Box 163">
            <a:extLst>
              <a:ext uri="{FF2B5EF4-FFF2-40B4-BE49-F238E27FC236}">
                <a16:creationId xmlns:a16="http://schemas.microsoft.com/office/drawing/2014/main" id="{AC045CA7-A633-CFDA-CB0F-F1C2565F209E}"/>
              </a:ext>
            </a:extLst>
          </p:cNvPr>
          <p:cNvSpPr txBox="1"/>
          <p:nvPr/>
        </p:nvSpPr>
        <p:spPr>
          <a:xfrm>
            <a:off x="2880000" y="5920433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You may be asked to go to your Nurse </a:t>
            </a: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S</a:t>
            </a:r>
            <a:r>
              <a:rPr kumimoji="0" lang="en-IE" sz="16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pecialist</a:t>
            </a: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.</a:t>
            </a:r>
          </a:p>
        </p:txBody>
      </p:sp>
      <p:sp>
        <p:nvSpPr>
          <p:cNvPr id="18" name="Text Box 164">
            <a:extLst>
              <a:ext uri="{FF2B5EF4-FFF2-40B4-BE49-F238E27FC236}">
                <a16:creationId xmlns:a16="http://schemas.microsoft.com/office/drawing/2014/main" id="{53404E8C-8D55-40A1-AC40-F3C3957B7BAD}"/>
              </a:ext>
            </a:extLst>
          </p:cNvPr>
          <p:cNvSpPr txBox="1"/>
          <p:nvPr/>
        </p:nvSpPr>
        <p:spPr>
          <a:xfrm>
            <a:off x="2880000" y="8061915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You may be asked to go to your Doctor or to the Emergency Department at the hospital.</a:t>
            </a:r>
          </a:p>
        </p:txBody>
      </p:sp>
      <p:sp>
        <p:nvSpPr>
          <p:cNvPr id="2" name="Text Box 162">
            <a:extLst>
              <a:ext uri="{FF2B5EF4-FFF2-40B4-BE49-F238E27FC236}">
                <a16:creationId xmlns:a16="http://schemas.microsoft.com/office/drawing/2014/main" id="{5EB82EAE-6DC8-B049-C519-ED0E11D2DB1B}"/>
              </a:ext>
            </a:extLst>
          </p:cNvPr>
          <p:cNvSpPr txBox="1"/>
          <p:nvPr/>
        </p:nvSpPr>
        <p:spPr>
          <a:xfrm>
            <a:off x="2880000" y="1607248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The</a:t>
            </a: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 nurse will ask you questions about the symptoms you have. </a:t>
            </a:r>
          </a:p>
        </p:txBody>
      </p:sp>
      <p:sp>
        <p:nvSpPr>
          <p:cNvPr id="3" name="Text Box 160">
            <a:extLst>
              <a:ext uri="{FF2B5EF4-FFF2-40B4-BE49-F238E27FC236}">
                <a16:creationId xmlns:a16="http://schemas.microsoft.com/office/drawing/2014/main" id="{6846164A-986F-3B1B-1918-9D137F9C1A99}"/>
              </a:ext>
            </a:extLst>
          </p:cNvPr>
          <p:cNvSpPr txBox="1"/>
          <p:nvPr/>
        </p:nvSpPr>
        <p:spPr>
          <a:xfrm>
            <a:off x="721840" y="858584"/>
            <a:ext cx="6116320" cy="9017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happens when I call?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1C6868-EFDD-DA96-2784-577F0DB7869A}"/>
              </a:ext>
            </a:extLst>
          </p:cNvPr>
          <p:cNvSpPr txBox="1"/>
          <p:nvPr/>
        </p:nvSpPr>
        <p:spPr>
          <a:xfrm>
            <a:off x="6660000" y="9684000"/>
            <a:ext cx="4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8" name="Picture 7" descr="A person on the phone speaking to a nurse wearing a headset.">
            <a:extLst>
              <a:ext uri="{FF2B5EF4-FFF2-40B4-BE49-F238E27FC236}">
                <a16:creationId xmlns:a16="http://schemas.microsoft.com/office/drawing/2014/main" id="{52AE236F-C16B-58E6-C297-D537EDB5F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40" y="1436036"/>
            <a:ext cx="1872000" cy="1872000"/>
          </a:xfrm>
          <a:prstGeom prst="rect">
            <a:avLst/>
          </a:prstGeom>
        </p:spPr>
      </p:pic>
      <p:pic>
        <p:nvPicPr>
          <p:cNvPr id="10" name="Picture 9" descr="A person sitting in a chair talking on the phone.">
            <a:extLst>
              <a:ext uri="{FF2B5EF4-FFF2-40B4-BE49-F238E27FC236}">
                <a16:creationId xmlns:a16="http://schemas.microsoft.com/office/drawing/2014/main" id="{91967126-C071-C42A-90BA-D11938745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3685931"/>
            <a:ext cx="1872000" cy="1872000"/>
          </a:xfrm>
          <a:prstGeom prst="rect">
            <a:avLst/>
          </a:prstGeom>
        </p:spPr>
      </p:pic>
      <p:pic>
        <p:nvPicPr>
          <p:cNvPr id="12" name="Picture 11" descr="A person getting advice from their nurse.&#10;&#10;">
            <a:extLst>
              <a:ext uri="{FF2B5EF4-FFF2-40B4-BE49-F238E27FC236}">
                <a16:creationId xmlns:a16="http://schemas.microsoft.com/office/drawing/2014/main" id="{C81BB36D-1275-5A76-3B3D-7FB1381FF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5793423"/>
            <a:ext cx="1872000" cy="1872000"/>
          </a:xfrm>
          <a:prstGeom prst="rect">
            <a:avLst/>
          </a:prstGeom>
        </p:spPr>
      </p:pic>
      <p:pic>
        <p:nvPicPr>
          <p:cNvPr id="14" name="Picture 13" descr="A doctor">
            <a:extLst>
              <a:ext uri="{FF2B5EF4-FFF2-40B4-BE49-F238E27FC236}">
                <a16:creationId xmlns:a16="http://schemas.microsoft.com/office/drawing/2014/main" id="{F7381D47-AB52-9D39-162F-5B352B248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7807895"/>
            <a:ext cx="18720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87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7D292-1F8F-8FA1-BDE6-3E70AD342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88822334-6688-1D3D-1104-B146EAF278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3556678"/>
            <a:ext cx="7560000" cy="3564000"/>
          </a:xfrm>
          <a:prstGeom prst="rect">
            <a:avLst/>
          </a:prstGeom>
          <a:solidFill>
            <a:srgbClr val="F58B29"/>
          </a:solidFill>
          <a:ln w="3175">
            <a:solidFill>
              <a:srgbClr val="F58B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EEDA11-31C7-8882-202D-195570FE12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-18606"/>
            <a:ext cx="7560000" cy="3600000"/>
          </a:xfrm>
          <a:prstGeom prst="rect">
            <a:avLst/>
          </a:prstGeom>
          <a:solidFill>
            <a:srgbClr val="60C447"/>
          </a:solidFill>
          <a:ln w="3175">
            <a:solidFill>
              <a:srgbClr val="60C44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882E46-40C7-8B3D-E175-A74066D09F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7124638"/>
            <a:ext cx="7560000" cy="3564000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73E073-BAB7-AB4D-EBC8-86F7D765A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362475" y="478678"/>
            <a:ext cx="6840000" cy="9720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6" name="Text Box 162">
            <a:extLst>
              <a:ext uri="{FF2B5EF4-FFF2-40B4-BE49-F238E27FC236}">
                <a16:creationId xmlns:a16="http://schemas.microsoft.com/office/drawing/2014/main" id="{2E3B21DE-9106-29B4-E1A3-63F5FB1B6C84}"/>
              </a:ext>
            </a:extLst>
          </p:cNvPr>
          <p:cNvSpPr txBox="1"/>
          <p:nvPr/>
        </p:nvSpPr>
        <p:spPr>
          <a:xfrm>
            <a:off x="2880000" y="3390180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You can get a list of your medications from your Doctor. </a:t>
            </a:r>
          </a:p>
        </p:txBody>
      </p:sp>
      <p:sp>
        <p:nvSpPr>
          <p:cNvPr id="17" name="Text Box 163">
            <a:extLst>
              <a:ext uri="{FF2B5EF4-FFF2-40B4-BE49-F238E27FC236}">
                <a16:creationId xmlns:a16="http://schemas.microsoft.com/office/drawing/2014/main" id="{CF2A3635-92E2-EF6B-5E7A-8DDF6B351C2C}"/>
              </a:ext>
            </a:extLst>
          </p:cNvPr>
          <p:cNvSpPr txBox="1"/>
          <p:nvPr/>
        </p:nvSpPr>
        <p:spPr>
          <a:xfrm>
            <a:off x="2880000" y="5581564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S</a:t>
            </a: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how your alert card to any health staff that support you.</a:t>
            </a:r>
          </a:p>
        </p:txBody>
      </p:sp>
      <p:sp>
        <p:nvSpPr>
          <p:cNvPr id="2" name="Text Box 162">
            <a:extLst>
              <a:ext uri="{FF2B5EF4-FFF2-40B4-BE49-F238E27FC236}">
                <a16:creationId xmlns:a16="http://schemas.microsoft.com/office/drawing/2014/main" id="{337C05E0-0496-C95B-DD7F-401B3C5C2EEB}"/>
              </a:ext>
            </a:extLst>
          </p:cNvPr>
          <p:cNvSpPr txBox="1"/>
          <p:nvPr/>
        </p:nvSpPr>
        <p:spPr>
          <a:xfrm>
            <a:off x="2880000" y="1118220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Please bring your medications and a list of your medications with you to the hospital.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34EAE-B572-BBD9-B7C6-291CB4C90EAD}"/>
              </a:ext>
            </a:extLst>
          </p:cNvPr>
          <p:cNvSpPr txBox="1"/>
          <p:nvPr/>
        </p:nvSpPr>
        <p:spPr>
          <a:xfrm>
            <a:off x="6660000" y="9684000"/>
            <a:ext cx="4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8" name="Picture 7" descr="Medications">
            <a:extLst>
              <a:ext uri="{FF2B5EF4-FFF2-40B4-BE49-F238E27FC236}">
                <a16:creationId xmlns:a16="http://schemas.microsoft.com/office/drawing/2014/main" id="{E18DDB97-84F2-D04F-90FD-B71642BCA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38" y="864200"/>
            <a:ext cx="1872000" cy="1872000"/>
          </a:xfrm>
          <a:prstGeom prst="rect">
            <a:avLst/>
          </a:prstGeom>
        </p:spPr>
      </p:pic>
      <p:pic>
        <p:nvPicPr>
          <p:cNvPr id="10" name="Picture 9" descr="A doctor writing on a piece of paper.">
            <a:extLst>
              <a:ext uri="{FF2B5EF4-FFF2-40B4-BE49-F238E27FC236}">
                <a16:creationId xmlns:a16="http://schemas.microsoft.com/office/drawing/2014/main" id="{1B03EFAB-8758-3ABA-92EE-936221315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38" y="2811892"/>
            <a:ext cx="1872000" cy="1872000"/>
          </a:xfrm>
          <a:prstGeom prst="rect">
            <a:avLst/>
          </a:prstGeom>
        </p:spPr>
      </p:pic>
      <p:sp>
        <p:nvSpPr>
          <p:cNvPr id="12" name="Text Box 163">
            <a:extLst>
              <a:ext uri="{FF2B5EF4-FFF2-40B4-BE49-F238E27FC236}">
                <a16:creationId xmlns:a16="http://schemas.microsoft.com/office/drawing/2014/main" id="{15052B48-275D-4A30-673B-4D9D7CC98A3A}"/>
              </a:ext>
            </a:extLst>
          </p:cNvPr>
          <p:cNvSpPr txBox="1"/>
          <p:nvPr/>
        </p:nvSpPr>
        <p:spPr>
          <a:xfrm>
            <a:off x="2880000" y="7683646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We use a traffic light system to help you to know what to do if you have symptoms.</a:t>
            </a:r>
            <a:endParaRPr lang="en-IE" sz="1600" kern="50" dirty="0">
              <a:solidFill>
                <a:prstClr val="black"/>
              </a:solidFill>
              <a:latin typeface="Arial"/>
              <a:ea typeface="ＭＳ 明朝"/>
              <a:cs typeface="Times New Roman"/>
            </a:endParaRPr>
          </a:p>
        </p:txBody>
      </p:sp>
      <p:pic>
        <p:nvPicPr>
          <p:cNvPr id="14" name="Picture 13" descr="A warning sign - triangle with exclamation mark.">
            <a:extLst>
              <a:ext uri="{FF2B5EF4-FFF2-40B4-BE49-F238E27FC236}">
                <a16:creationId xmlns:a16="http://schemas.microsoft.com/office/drawing/2014/main" id="{7D981E0A-C3FC-BDD3-B357-EE92D1DF1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4910290"/>
            <a:ext cx="1978448" cy="1983990"/>
          </a:xfrm>
          <a:prstGeom prst="rect">
            <a:avLst/>
          </a:prstGeom>
        </p:spPr>
      </p:pic>
      <p:pic>
        <p:nvPicPr>
          <p:cNvPr id="19" name="Picture 18" descr="Traffic lights">
            <a:extLst>
              <a:ext uri="{FF2B5EF4-FFF2-40B4-BE49-F238E27FC236}">
                <a16:creationId xmlns:a16="http://schemas.microsoft.com/office/drawing/2014/main" id="{68FCC399-C0F5-4763-6BD4-A35BF0BAF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124" y="7391564"/>
            <a:ext cx="324200" cy="21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6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B6545-19CB-9A61-4652-739AECC98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9992B455-F05B-96FE-6B6C-6750D48FBE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3431038"/>
            <a:ext cx="7560000" cy="3816000"/>
          </a:xfrm>
          <a:prstGeom prst="rect">
            <a:avLst/>
          </a:prstGeom>
          <a:solidFill>
            <a:srgbClr val="F58B29"/>
          </a:solidFill>
          <a:ln w="3175">
            <a:solidFill>
              <a:srgbClr val="F58B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EA02D5-D10F-DD3C-387C-7F7E6B6995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0" y="-18606"/>
            <a:ext cx="7560000" cy="3456000"/>
          </a:xfrm>
          <a:prstGeom prst="rect">
            <a:avLst/>
          </a:prstGeom>
          <a:solidFill>
            <a:srgbClr val="60C447"/>
          </a:solidFill>
          <a:ln w="3175">
            <a:solidFill>
              <a:srgbClr val="60C44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B558D7-9647-42A4-28E4-A1DEE7D69A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2850" y="7232638"/>
            <a:ext cx="7560000" cy="3456000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C6EE4-3C01-E908-CBD5-878E7956B4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271541" y="133967"/>
            <a:ext cx="7016917" cy="31728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2" name="Text Box 162">
            <a:extLst>
              <a:ext uri="{FF2B5EF4-FFF2-40B4-BE49-F238E27FC236}">
                <a16:creationId xmlns:a16="http://schemas.microsoft.com/office/drawing/2014/main" id="{6403E92A-E1CC-83B3-324C-4F5E6794A91B}"/>
              </a:ext>
            </a:extLst>
          </p:cNvPr>
          <p:cNvSpPr txBox="1"/>
          <p:nvPr/>
        </p:nvSpPr>
        <p:spPr>
          <a:xfrm>
            <a:off x="2880000" y="1000901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b="1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Green means b</a:t>
            </a:r>
            <a:r>
              <a:rPr kumimoji="0" lang="en-IE" sz="16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e alert.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b="1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If </a:t>
            </a:r>
            <a:r>
              <a:rPr kumimoji="0" lang="en-IE" sz="16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明朝"/>
                <a:cs typeface="Times New Roman"/>
              </a:rPr>
              <a:t>you get symptoms, call the SOS Hotline.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800" kern="50" dirty="0">
              <a:solidFill>
                <a:prstClr val="black"/>
              </a:solidFill>
              <a:latin typeface="Arial"/>
              <a:ea typeface="ＭＳ 明朝"/>
              <a:cs typeface="Times New Roman"/>
            </a:endParaRPr>
          </a:p>
          <a:p>
            <a:pPr marL="426084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D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Feeling tired</a:t>
            </a:r>
          </a:p>
          <a:p>
            <a:pPr marL="426084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D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Not feeling hungry</a:t>
            </a:r>
          </a:p>
          <a:p>
            <a:pPr marL="426084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D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Skin changes that are not itchy or painful</a:t>
            </a:r>
          </a:p>
          <a:p>
            <a:pPr marL="426084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D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Difficulty in coping with the treatment</a:t>
            </a:r>
          </a:p>
          <a:p>
            <a:pPr marL="426084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D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Mood changes.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明朝"/>
              <a:cs typeface="Times New Roman"/>
            </a:endParaRPr>
          </a:p>
        </p:txBody>
      </p:sp>
      <p:pic>
        <p:nvPicPr>
          <p:cNvPr id="6" name="Picture 5" descr="A person holding their face looking tired.">
            <a:extLst>
              <a:ext uri="{FF2B5EF4-FFF2-40B4-BE49-F238E27FC236}">
                <a16:creationId xmlns:a16="http://schemas.microsoft.com/office/drawing/2014/main" id="{1AC2FC77-896B-7206-93B2-CB1F404F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30" y="193647"/>
            <a:ext cx="1548000" cy="1548000"/>
          </a:xfrm>
          <a:prstGeom prst="rect">
            <a:avLst/>
          </a:prstGeom>
        </p:spPr>
      </p:pic>
      <p:pic>
        <p:nvPicPr>
          <p:cNvPr id="9" name="Picture 8" descr="A person in different moods.">
            <a:extLst>
              <a:ext uri="{FF2B5EF4-FFF2-40B4-BE49-F238E27FC236}">
                <a16:creationId xmlns:a16="http://schemas.microsoft.com/office/drawing/2014/main" id="{B473DC45-0AC2-1811-24D2-0B37883F7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01" y="1659366"/>
            <a:ext cx="1620000" cy="16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DD38A6-082F-1E86-91E8-2810FA1E6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271540" y="3567556"/>
            <a:ext cx="7016917" cy="352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04794-757D-AD80-F92C-94F70448FD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>
            <a:off x="271539" y="7371283"/>
            <a:ext cx="7016917" cy="31728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1585F-D1A4-48BF-5291-DFA8457124D6}"/>
              </a:ext>
            </a:extLst>
          </p:cNvPr>
          <p:cNvSpPr txBox="1"/>
          <p:nvPr/>
        </p:nvSpPr>
        <p:spPr>
          <a:xfrm>
            <a:off x="6776228" y="10155103"/>
            <a:ext cx="4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Text Box 162">
            <a:extLst>
              <a:ext uri="{FF2B5EF4-FFF2-40B4-BE49-F238E27FC236}">
                <a16:creationId xmlns:a16="http://schemas.microsoft.com/office/drawing/2014/main" id="{05998908-65FD-7DCA-2FBC-16BBB995D3E0}"/>
              </a:ext>
            </a:extLst>
          </p:cNvPr>
          <p:cNvSpPr txBox="1"/>
          <p:nvPr/>
        </p:nvSpPr>
        <p:spPr>
          <a:xfrm>
            <a:off x="3014228" y="4448240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b="1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Amber means call the Hotline if you have</a:t>
            </a: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New pain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Shivers and feel hot and cold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Vomiting, Diarrhoea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Problems going to the toilet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Bleeding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Swollen arms or legs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Sore mouth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Skin changes or rashes.</a:t>
            </a:r>
          </a:p>
        </p:txBody>
      </p:sp>
      <p:pic>
        <p:nvPicPr>
          <p:cNvPr id="19" name="Picture 18" descr="A person sitting on a toilet in pain.">
            <a:extLst>
              <a:ext uri="{FF2B5EF4-FFF2-40B4-BE49-F238E27FC236}">
                <a16:creationId xmlns:a16="http://schemas.microsoft.com/office/drawing/2014/main" id="{2A5BC18D-F34A-7E75-79DA-EEB6C20E7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586" y="4605979"/>
            <a:ext cx="1620000" cy="1620000"/>
          </a:xfrm>
          <a:prstGeom prst="rect">
            <a:avLst/>
          </a:prstGeom>
        </p:spPr>
      </p:pic>
      <p:pic>
        <p:nvPicPr>
          <p:cNvPr id="21" name="Picture 20" descr="A person in pain with their hand on head.">
            <a:extLst>
              <a:ext uri="{FF2B5EF4-FFF2-40B4-BE49-F238E27FC236}">
                <a16:creationId xmlns:a16="http://schemas.microsoft.com/office/drawing/2014/main" id="{A855D764-B85A-6FEE-7DC9-A1D2FA705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93" y="3459366"/>
            <a:ext cx="1620000" cy="1620000"/>
          </a:xfrm>
          <a:prstGeom prst="rect">
            <a:avLst/>
          </a:prstGeom>
        </p:spPr>
      </p:pic>
      <p:pic>
        <p:nvPicPr>
          <p:cNvPr id="25" name="Picture 24" descr="A person with a sore mouth.">
            <a:extLst>
              <a:ext uri="{FF2B5EF4-FFF2-40B4-BE49-F238E27FC236}">
                <a16:creationId xmlns:a16="http://schemas.microsoft.com/office/drawing/2014/main" id="{D7B51ACA-CD13-51E9-DB2B-1EEDB557C0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011" y="5336038"/>
            <a:ext cx="1440000" cy="1440000"/>
          </a:xfrm>
          <a:prstGeom prst="rect">
            <a:avLst/>
          </a:prstGeom>
        </p:spPr>
      </p:pic>
      <p:sp>
        <p:nvSpPr>
          <p:cNvPr id="26" name="Text Box 162">
            <a:extLst>
              <a:ext uri="{FF2B5EF4-FFF2-40B4-BE49-F238E27FC236}">
                <a16:creationId xmlns:a16="http://schemas.microsoft.com/office/drawing/2014/main" id="{203BC5F8-01DF-CC8C-6E14-4A7ABE1BACAF}"/>
              </a:ext>
            </a:extLst>
          </p:cNvPr>
          <p:cNvSpPr txBox="1"/>
          <p:nvPr/>
        </p:nvSpPr>
        <p:spPr>
          <a:xfrm>
            <a:off x="3014228" y="8468582"/>
            <a:ext cx="4140000" cy="161798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b="1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Red means call 999 or 112 straight away if: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You are suddenly unwell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You have chest pain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You find it hard to breath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You lose power in your arms or legs.</a:t>
            </a: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E" sz="800" b="1" kern="50" dirty="0">
              <a:solidFill>
                <a:prstClr val="black"/>
              </a:solidFill>
              <a:latin typeface="Arial"/>
              <a:ea typeface="ＭＳ 明朝"/>
              <a:cs typeface="Times New Roman"/>
            </a:endParaRP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IE" sz="1600" b="1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Call the Hotline if: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E" sz="1600" kern="50" dirty="0">
                <a:solidFill>
                  <a:prstClr val="black"/>
                </a:solidFill>
                <a:latin typeface="Arial"/>
                <a:ea typeface="ＭＳ 明朝"/>
                <a:cs typeface="Times New Roman"/>
              </a:rPr>
              <a:t>Your temperature is high or low.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600" kern="50" dirty="0">
              <a:solidFill>
                <a:prstClr val="black"/>
              </a:solidFill>
              <a:latin typeface="Arial"/>
              <a:ea typeface="ＭＳ 明朝"/>
              <a:cs typeface="Times New Roman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600" kern="50" dirty="0">
              <a:solidFill>
                <a:prstClr val="black"/>
              </a:solidFill>
              <a:latin typeface="Arial"/>
              <a:ea typeface="ＭＳ 明朝"/>
              <a:cs typeface="Times New Roman"/>
            </a:endParaRPr>
          </a:p>
        </p:txBody>
      </p:sp>
      <p:pic>
        <p:nvPicPr>
          <p:cNvPr id="32" name="Picture 31" descr="A person in black clothes with her hands on her chest.">
            <a:extLst>
              <a:ext uri="{FF2B5EF4-FFF2-40B4-BE49-F238E27FC236}">
                <a16:creationId xmlns:a16="http://schemas.microsoft.com/office/drawing/2014/main" id="{18730BC7-CDF9-8F9C-9746-23FB41490A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5" r="25024" b="49462"/>
          <a:stretch/>
        </p:blipFill>
        <p:spPr>
          <a:xfrm>
            <a:off x="271539" y="7486262"/>
            <a:ext cx="1620000" cy="1518620"/>
          </a:xfrm>
          <a:prstGeom prst="rect">
            <a:avLst/>
          </a:prstGeom>
        </p:spPr>
      </p:pic>
      <p:pic>
        <p:nvPicPr>
          <p:cNvPr id="34" name="Picture 33" descr="A person with his hand on his forehead. Chart showing high temperature.">
            <a:extLst>
              <a:ext uri="{FF2B5EF4-FFF2-40B4-BE49-F238E27FC236}">
                <a16:creationId xmlns:a16="http://schemas.microsoft.com/office/drawing/2014/main" id="{15BD106A-A62F-BE2E-CC63-11EC5617D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844" y="9053657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40137"/>
      </p:ext>
    </p:extLst>
  </p:cSld>
  <p:clrMapOvr>
    <a:masterClrMapping/>
  </p:clrMapOvr>
</p:sld>
</file>

<file path=ppt/theme/theme1.xml><?xml version="1.0" encoding="utf-8"?>
<a:theme xmlns:a="http://schemas.openxmlformats.org/drawingml/2006/main" name="Basic-4-Pics-Left-Heading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Office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Page 4L Title A</Template>
  <TotalTime>207</TotalTime>
  <Words>458</Words>
  <Application>Microsoft Office PowerPoint</Application>
  <PresentationFormat>Custom</PresentationFormat>
  <Paragraphs>66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Cambria</vt:lpstr>
      <vt:lpstr>ＭＳ 明朝</vt:lpstr>
      <vt:lpstr>Times New Roman</vt:lpstr>
      <vt:lpstr>Wingdings</vt:lpstr>
      <vt:lpstr>Basic-4-Pics-Left-Heading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>www.photosymbols.com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Easy Read Information</dc:subject>
  <dc:creator>Teresa Gadd</dc:creator>
  <cp:keywords>photosymbols, photosymbol, easy read, accessible, information, disability, equality, learning disability, learning difficulties, easy, template,</cp:keywords>
  <dc:description>© Copyright Photosymbols Limited. All Rights Reserved. These templates are only available to our subscribers.</dc:description>
  <cp:lastModifiedBy>Maria Gillespie1</cp:lastModifiedBy>
  <cp:revision>4</cp:revision>
  <dcterms:created xsi:type="dcterms:W3CDTF">2025-02-03T08:43:24Z</dcterms:created>
  <dcterms:modified xsi:type="dcterms:W3CDTF">2025-03-10T19:10:43Z</dcterms:modified>
  <cp:category/>
</cp:coreProperties>
</file>