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</p:sldIdLst>
  <p:sldSz cx="3200400" cy="1828800"/>
  <p:notesSz cx="6858000" cy="9144000"/>
  <p:embeddedFontLst>
    <p:embeddedFont>
      <p:font typeface="Canva Sans Bold" panose="020B0604020202020204" charset="0"/>
      <p:regular r:id="rId4"/>
      <p:bold r:id="rId5"/>
    </p:embeddedFont>
    <p:embeddedFont>
      <p:font typeface="Calibri" panose="020F0502020204030204" pitchFamily="34" charset="0"/>
      <p:regular r:id="rId6"/>
      <p:bold r:id="rId7"/>
      <p:italic r:id="rId8"/>
      <p:boldItalic r:id="rId9"/>
    </p:embeddedFont>
  </p:embeddedFontLst>
  <p:defaultTextStyle>
    <a:defPPr rtl="0"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6252" autoAdjust="0"/>
  </p:normalViewPr>
  <p:slideViewPr>
    <p:cSldViewPr>
      <p:cViewPr varScale="1">
        <p:scale>
          <a:sx n="229" d="100"/>
          <a:sy n="229" d="100"/>
        </p:scale>
        <p:origin x="149" y="23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pPr rtl="0"/>
            <a:r>
              <a:rPr lang="uk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uk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uk"/>
              <a:t>Click to edit Master text styles</a:t>
            </a:r>
          </a:p>
          <a:p>
            <a:pPr lvl="1" rtl="0"/>
            <a:r>
              <a:rPr lang="uk"/>
              <a:t>Second level</a:t>
            </a:r>
          </a:p>
          <a:p>
            <a:pPr lvl="2" rtl="0"/>
            <a:r>
              <a:rPr lang="uk"/>
              <a:t>Third level</a:t>
            </a:r>
          </a:p>
          <a:p>
            <a:pPr lvl="3" rtl="0"/>
            <a:r>
              <a:rPr lang="uk"/>
              <a:t>Fourth level</a:t>
            </a:r>
          </a:p>
          <a:p>
            <a:pPr lvl="4" rtl="0"/>
            <a:r>
              <a:rPr lang="u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rtlCol="0"/>
          <a:lstStyle/>
          <a:p>
            <a:pPr rtl="0"/>
            <a:r>
              <a:rPr lang="u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rtlCol="0"/>
          <a:lstStyle/>
          <a:p>
            <a:pPr lvl="0" rtl="0"/>
            <a:r>
              <a:rPr lang="uk"/>
              <a:t>Click to edit Master text styles</a:t>
            </a:r>
          </a:p>
          <a:p>
            <a:pPr lvl="1" rtl="0"/>
            <a:r>
              <a:rPr lang="uk"/>
              <a:t>Second level</a:t>
            </a:r>
          </a:p>
          <a:p>
            <a:pPr lvl="2" rtl="0"/>
            <a:r>
              <a:rPr lang="uk"/>
              <a:t>Third level</a:t>
            </a:r>
          </a:p>
          <a:p>
            <a:pPr lvl="3" rtl="0"/>
            <a:r>
              <a:rPr lang="uk"/>
              <a:t>Fourth level</a:t>
            </a:r>
          </a:p>
          <a:p>
            <a:pPr lvl="4" rtl="0"/>
            <a:r>
              <a:rPr lang="u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uk"/>
              <a:t>Click to edit Master text styles</a:t>
            </a:r>
          </a:p>
          <a:p>
            <a:pPr lvl="1" rtl="0"/>
            <a:r>
              <a:rPr lang="uk"/>
              <a:t>Second level</a:t>
            </a:r>
          </a:p>
          <a:p>
            <a:pPr lvl="2" rtl="0"/>
            <a:r>
              <a:rPr lang="uk"/>
              <a:t>Third level</a:t>
            </a:r>
          </a:p>
          <a:p>
            <a:pPr lvl="3" rtl="0"/>
            <a:r>
              <a:rPr lang="uk"/>
              <a:t>Fourth level</a:t>
            </a:r>
          </a:p>
          <a:p>
            <a:pPr lvl="4" rtl="0"/>
            <a:r>
              <a:rPr lang="u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pPr rtl="0"/>
            <a:r>
              <a:rPr lang="u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uk"/>
              <a:t>Click to edit Master text styles</a:t>
            </a:r>
          </a:p>
          <a:p>
            <a:pPr lvl="1" rtl="0"/>
            <a:r>
              <a:rPr lang="uk"/>
              <a:t>Second level</a:t>
            </a:r>
          </a:p>
          <a:p>
            <a:pPr lvl="2" rtl="0"/>
            <a:r>
              <a:rPr lang="uk"/>
              <a:t>Third level</a:t>
            </a:r>
          </a:p>
          <a:p>
            <a:pPr lvl="3" rtl="0"/>
            <a:r>
              <a:rPr lang="uk"/>
              <a:t>Fourth level</a:t>
            </a:r>
          </a:p>
          <a:p>
            <a:pPr lvl="4" rtl="0"/>
            <a:r>
              <a:rPr lang="uk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uk"/>
              <a:t>Click to edit Master text styles</a:t>
            </a:r>
          </a:p>
          <a:p>
            <a:pPr lvl="1" rtl="0"/>
            <a:r>
              <a:rPr lang="uk"/>
              <a:t>Second level</a:t>
            </a:r>
          </a:p>
          <a:p>
            <a:pPr lvl="2" rtl="0"/>
            <a:r>
              <a:rPr lang="uk"/>
              <a:t>Third level</a:t>
            </a:r>
          </a:p>
          <a:p>
            <a:pPr lvl="3" rtl="0"/>
            <a:r>
              <a:rPr lang="uk"/>
              <a:t>Fourth level</a:t>
            </a:r>
          </a:p>
          <a:p>
            <a:pPr lvl="4" rtl="0"/>
            <a:r>
              <a:rPr lang="uk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u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uk"/>
              <a:t>Click to edit Master text styles</a:t>
            </a:r>
          </a:p>
          <a:p>
            <a:pPr lvl="1" rtl="0"/>
            <a:r>
              <a:rPr lang="uk"/>
              <a:t>Second level</a:t>
            </a:r>
          </a:p>
          <a:p>
            <a:pPr lvl="2" rtl="0"/>
            <a:r>
              <a:rPr lang="uk"/>
              <a:t>Third level</a:t>
            </a:r>
          </a:p>
          <a:p>
            <a:pPr lvl="3" rtl="0"/>
            <a:r>
              <a:rPr lang="uk"/>
              <a:t>Fourth level</a:t>
            </a:r>
          </a:p>
          <a:p>
            <a:pPr lvl="4" rtl="0"/>
            <a:r>
              <a:rPr lang="uk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uk"/>
              <a:t>Click to edit Master text styles</a:t>
            </a:r>
          </a:p>
          <a:p>
            <a:pPr lvl="1" rtl="0"/>
            <a:r>
              <a:rPr lang="uk"/>
              <a:t>Second level</a:t>
            </a:r>
          </a:p>
          <a:p>
            <a:pPr lvl="2" rtl="0"/>
            <a:r>
              <a:rPr lang="uk"/>
              <a:t>Third level</a:t>
            </a:r>
          </a:p>
          <a:p>
            <a:pPr lvl="3" rtl="0"/>
            <a:r>
              <a:rPr lang="uk"/>
              <a:t>Fourth level</a:t>
            </a:r>
          </a:p>
          <a:p>
            <a:pPr lvl="4" rtl="0"/>
            <a:r>
              <a:rPr lang="uk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pPr rtl="0"/>
            <a:r>
              <a:rPr lang="u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uk"/>
              <a:t>Click to edit Master text styles</a:t>
            </a:r>
          </a:p>
          <a:p>
            <a:pPr lvl="1" rtl="0"/>
            <a:r>
              <a:rPr lang="uk"/>
              <a:t>Second level</a:t>
            </a:r>
          </a:p>
          <a:p>
            <a:pPr lvl="2" rtl="0"/>
            <a:r>
              <a:rPr lang="uk"/>
              <a:t>Third level</a:t>
            </a:r>
          </a:p>
          <a:p>
            <a:pPr lvl="3" rtl="0"/>
            <a:r>
              <a:rPr lang="uk"/>
              <a:t>Fourth level</a:t>
            </a:r>
          </a:p>
          <a:p>
            <a:pPr lvl="4" rtl="0"/>
            <a:r>
              <a:rPr lang="uk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pPr rtl="0"/>
            <a:r>
              <a:rPr lang="uk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u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uk"/>
              <a:t>Click to edit Master text styles</a:t>
            </a:r>
          </a:p>
          <a:p>
            <a:pPr lvl="1" rtl="0"/>
            <a:r>
              <a:rPr lang="uk"/>
              <a:t>Second level</a:t>
            </a:r>
          </a:p>
          <a:p>
            <a:pPr lvl="2" rtl="0"/>
            <a:r>
              <a:rPr lang="uk"/>
              <a:t>Third level</a:t>
            </a:r>
          </a:p>
          <a:p>
            <a:pPr lvl="3" rtl="0"/>
            <a:r>
              <a:rPr lang="uk"/>
              <a:t>Fourth level</a:t>
            </a:r>
          </a:p>
          <a:p>
            <a:pPr lvl="4" rtl="0"/>
            <a:r>
              <a:rPr lang="u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 smtClean="0"/>
              <a:pPr rtl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276266"/>
            <a:ext cx="1054290" cy="1552534"/>
            <a:chOff x="0" y="0"/>
            <a:chExt cx="1561911" cy="2300051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60C447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41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1070966" y="276266"/>
            <a:ext cx="1058468" cy="1552534"/>
            <a:chOff x="0" y="0"/>
            <a:chExt cx="1568100" cy="2300051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568100" cy="2300051"/>
            </a:xfrm>
            <a:custGeom>
              <a:avLst/>
              <a:gdLst/>
              <a:ahLst/>
              <a:cxnLst/>
              <a:rect l="l" t="t" r="r" b="b"/>
              <a:pathLst>
                <a:path w="1568100" h="2300051">
                  <a:moveTo>
                    <a:pt x="0" y="0"/>
                  </a:moveTo>
                  <a:lnTo>
                    <a:pt x="1568100" y="0"/>
                  </a:lnTo>
                  <a:lnTo>
                    <a:pt x="1568100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F58B29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9525"/>
              <a:ext cx="1568100" cy="23095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41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2146110" y="276266"/>
            <a:ext cx="1054290" cy="1552534"/>
            <a:chOff x="0" y="0"/>
            <a:chExt cx="1561911" cy="2300051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FF0000"/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41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0" y="0"/>
            <a:ext cx="3200400" cy="493783"/>
            <a:chOff x="0" y="0"/>
            <a:chExt cx="4741333" cy="73153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4741333" cy="731530"/>
            </a:xfrm>
            <a:custGeom>
              <a:avLst/>
              <a:gdLst/>
              <a:ahLst/>
              <a:cxnLst/>
              <a:rect l="l" t="t" r="r" b="b"/>
              <a:pathLst>
                <a:path w="4741333" h="731530">
                  <a:moveTo>
                    <a:pt x="0" y="0"/>
                  </a:moveTo>
                  <a:lnTo>
                    <a:pt x="4741333" y="0"/>
                  </a:lnTo>
                  <a:lnTo>
                    <a:pt x="4741333" y="731530"/>
                  </a:lnTo>
                  <a:lnTo>
                    <a:pt x="0" y="73153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9525"/>
              <a:ext cx="4741333" cy="74105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41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Freeform 14"/>
          <p:cNvSpPr/>
          <p:nvPr/>
        </p:nvSpPr>
        <p:spPr>
          <a:xfrm>
            <a:off x="0" y="0"/>
            <a:ext cx="415043" cy="345967"/>
          </a:xfrm>
          <a:custGeom>
            <a:avLst/>
            <a:gdLst/>
            <a:ahLst/>
            <a:cxnLst/>
            <a:rect l="l" t="t" r="r" b="b"/>
            <a:pathLst>
              <a:path w="415043" h="345967">
                <a:moveTo>
                  <a:pt x="0" y="0"/>
                </a:moveTo>
                <a:lnTo>
                  <a:pt x="415043" y="0"/>
                </a:lnTo>
                <a:lnTo>
                  <a:pt x="415043" y="345967"/>
                </a:lnTo>
                <a:lnTo>
                  <a:pt x="0" y="34596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5" name="Freeform 15"/>
          <p:cNvSpPr/>
          <p:nvPr/>
        </p:nvSpPr>
        <p:spPr>
          <a:xfrm>
            <a:off x="2192894" y="0"/>
            <a:ext cx="1007506" cy="299133"/>
          </a:xfrm>
          <a:custGeom>
            <a:avLst/>
            <a:gdLst/>
            <a:ahLst/>
            <a:cxnLst/>
            <a:rect l="l" t="t" r="r" b="b"/>
            <a:pathLst>
              <a:path w="1007506" h="299133">
                <a:moveTo>
                  <a:pt x="0" y="0"/>
                </a:moveTo>
                <a:lnTo>
                  <a:pt x="1007506" y="0"/>
                </a:lnTo>
                <a:lnTo>
                  <a:pt x="1007506" y="299133"/>
                </a:lnTo>
                <a:lnTo>
                  <a:pt x="0" y="29913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210" r="-4580" b="-5345"/>
            </a:stretch>
          </a:blipFill>
        </p:spPr>
      </p:sp>
      <p:grpSp>
        <p:nvGrpSpPr>
          <p:cNvPr id="16" name="Group 16"/>
          <p:cNvGrpSpPr/>
          <p:nvPr/>
        </p:nvGrpSpPr>
        <p:grpSpPr>
          <a:xfrm>
            <a:off x="77476" y="574452"/>
            <a:ext cx="3014536" cy="1094220"/>
            <a:chOff x="0" y="0"/>
            <a:chExt cx="4465979" cy="1621067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4465979" cy="1621067"/>
            </a:xfrm>
            <a:custGeom>
              <a:avLst/>
              <a:gdLst/>
              <a:ahLst/>
              <a:cxnLst/>
              <a:rect l="l" t="t" r="r" b="b"/>
              <a:pathLst>
                <a:path w="4465979" h="1621067">
                  <a:moveTo>
                    <a:pt x="23114" y="0"/>
                  </a:moveTo>
                  <a:lnTo>
                    <a:pt x="4442866" y="0"/>
                  </a:lnTo>
                  <a:cubicBezTo>
                    <a:pt x="4455631" y="0"/>
                    <a:pt x="4465979" y="10348"/>
                    <a:pt x="4465979" y="23114"/>
                  </a:cubicBezTo>
                  <a:lnTo>
                    <a:pt x="4465979" y="1597953"/>
                  </a:lnTo>
                  <a:cubicBezTo>
                    <a:pt x="4465979" y="1604083"/>
                    <a:pt x="4463544" y="1609962"/>
                    <a:pt x="4459210" y="1614297"/>
                  </a:cubicBezTo>
                  <a:cubicBezTo>
                    <a:pt x="4454875" y="1618632"/>
                    <a:pt x="4448996" y="1621067"/>
                    <a:pt x="4442866" y="1621067"/>
                  </a:cubicBezTo>
                  <a:lnTo>
                    <a:pt x="23114" y="1621067"/>
                  </a:lnTo>
                  <a:cubicBezTo>
                    <a:pt x="16984" y="1621067"/>
                    <a:pt x="11105" y="1618632"/>
                    <a:pt x="6770" y="1614297"/>
                  </a:cubicBezTo>
                  <a:cubicBezTo>
                    <a:pt x="2435" y="1609962"/>
                    <a:pt x="0" y="1604083"/>
                    <a:pt x="0" y="1597953"/>
                  </a:cubicBezTo>
                  <a:lnTo>
                    <a:pt x="0" y="23114"/>
                  </a:lnTo>
                  <a:cubicBezTo>
                    <a:pt x="0" y="16984"/>
                    <a:pt x="2435" y="11105"/>
                    <a:pt x="6770" y="6770"/>
                  </a:cubicBezTo>
                  <a:cubicBezTo>
                    <a:pt x="11105" y="2435"/>
                    <a:pt x="16984" y="0"/>
                    <a:pt x="23114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9525"/>
              <a:ext cx="4465979" cy="163059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419"/>
                </a:lnSpc>
              </a:pPr>
              <a:endParaRPr/>
            </a:p>
          </p:txBody>
        </p:sp>
      </p:grpSp>
      <p:sp>
        <p:nvSpPr>
          <p:cNvPr id="19" name="Freeform 19"/>
          <p:cNvSpPr/>
          <p:nvPr/>
        </p:nvSpPr>
        <p:spPr>
          <a:xfrm>
            <a:off x="368753" y="276266"/>
            <a:ext cx="205477" cy="205477"/>
          </a:xfrm>
          <a:custGeom>
            <a:avLst/>
            <a:gdLst/>
            <a:ahLst/>
            <a:cxnLst/>
            <a:rect l="l" t="t" r="r" b="b"/>
            <a:pathLst>
              <a:path w="205477" h="205477">
                <a:moveTo>
                  <a:pt x="0" y="0"/>
                </a:moveTo>
                <a:lnTo>
                  <a:pt x="205477" y="0"/>
                </a:lnTo>
                <a:lnTo>
                  <a:pt x="205477" y="205477"/>
                </a:lnTo>
                <a:lnTo>
                  <a:pt x="0" y="20547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20" name="TextBox 20"/>
          <p:cNvSpPr txBox="1"/>
          <p:nvPr/>
        </p:nvSpPr>
        <p:spPr>
          <a:xfrm>
            <a:off x="368752" y="257678"/>
            <a:ext cx="2831647" cy="2154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0"/>
            <a:r>
              <a:rPr lang="uk" sz="7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Гаряча лінія роз'яснення щодо наявної симптоматики SOS </a:t>
            </a:r>
            <a:r>
              <a:rPr lang="en-US" sz="7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7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uk" sz="7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для </a:t>
            </a:r>
            <a:r>
              <a:rPr lang="uk" sz="7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пацієнтів з онкологічними захворюваннями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65762" y="616783"/>
            <a:ext cx="2722355" cy="15549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rtl="0">
              <a:lnSpc>
                <a:spcPts val="1260"/>
              </a:lnSpc>
            </a:pPr>
            <a:r>
              <a:rPr lang="uk" sz="9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Контактна особа: 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165762" y="757053"/>
            <a:ext cx="2868877" cy="1410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rtl="0">
              <a:lnSpc>
                <a:spcPts val="1080"/>
              </a:lnSpc>
            </a:pPr>
            <a:r>
              <a:rPr lang="uk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 понеділка по п'ятницю з 8:00 до 16:00 телефонуйте: XXX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165762" y="1144815"/>
            <a:ext cx="2868877" cy="1362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rtl="0">
              <a:lnSpc>
                <a:spcPts val="1080"/>
              </a:lnSpc>
            </a:pPr>
            <a:r>
              <a:rPr lang="uk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після 16:00 / у вихідні / святкові дні телефонуйте: YYY 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195201" y="1361019"/>
            <a:ext cx="2809999" cy="3077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0">
              <a:lnSpc>
                <a:spcPts val="754"/>
              </a:lnSpc>
            </a:pPr>
            <a:r>
              <a:rPr lang="uk" sz="754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Будь ласка, візьміть з собою до медичної установи </a:t>
            </a:r>
            <a:r>
              <a:rPr lang="uk" sz="754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ВСІ</a:t>
            </a:r>
            <a:r>
              <a:rPr lang="uk" sz="754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ліки, які приймаєте, а також покажіть це попередження усьому медичному персоналу, що надає Вам допомогу.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2164487" y="1672825"/>
            <a:ext cx="1017535" cy="1349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0">
              <a:lnSpc>
                <a:spcPts val="251"/>
              </a:lnSpc>
            </a:pPr>
            <a:endParaRPr dirty="0"/>
          </a:p>
          <a:p>
            <a:pPr algn="ctr" rtl="0">
              <a:lnSpc>
                <a:spcPts val="812"/>
              </a:lnSpc>
            </a:pPr>
            <a:r>
              <a:rPr lang="uk" sz="580" dirty="0">
                <a:solidFill>
                  <a:srgbClr val="FFFFFF"/>
                </a:solidFill>
                <a:latin typeface="Canva Sans Bold"/>
              </a:rPr>
              <a:t>NI-AOS-002: 04.03.2024 </a:t>
            </a:r>
            <a:r>
              <a:rPr lang="uk" sz="580" b="1" dirty="0">
                <a:solidFill>
                  <a:srgbClr val="FFFFFF"/>
                </a:solidFill>
                <a:latin typeface="Canva Sans Bold"/>
              </a:rPr>
              <a:t>р.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0"/>
            <a:ext cx="3200400" cy="276266"/>
            <a:chOff x="0" y="0"/>
            <a:chExt cx="4741333" cy="40928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741333" cy="409282"/>
            </a:xfrm>
            <a:custGeom>
              <a:avLst/>
              <a:gdLst/>
              <a:ahLst/>
              <a:cxnLst/>
              <a:rect l="l" t="t" r="r" b="b"/>
              <a:pathLst>
                <a:path w="4741333" h="409282">
                  <a:moveTo>
                    <a:pt x="0" y="0"/>
                  </a:moveTo>
                  <a:lnTo>
                    <a:pt x="4741333" y="0"/>
                  </a:lnTo>
                  <a:lnTo>
                    <a:pt x="4741333" y="409282"/>
                  </a:lnTo>
                  <a:lnTo>
                    <a:pt x="0" y="40928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9525"/>
              <a:ext cx="4741333" cy="41880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41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29774" y="27312"/>
            <a:ext cx="227909" cy="221641"/>
          </a:xfrm>
          <a:custGeom>
            <a:avLst/>
            <a:gdLst/>
            <a:ahLst/>
            <a:cxnLst/>
            <a:rect l="l" t="t" r="r" b="b"/>
            <a:pathLst>
              <a:path w="227909" h="221641">
                <a:moveTo>
                  <a:pt x="0" y="0"/>
                </a:moveTo>
                <a:lnTo>
                  <a:pt x="227909" y="0"/>
                </a:lnTo>
                <a:lnTo>
                  <a:pt x="227909" y="221642"/>
                </a:lnTo>
                <a:lnTo>
                  <a:pt x="0" y="2216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257683" y="69124"/>
            <a:ext cx="2895113" cy="1241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0">
              <a:lnSpc>
                <a:spcPts val="1022"/>
              </a:lnSpc>
            </a:pPr>
            <a:r>
              <a:rPr lang="uk" sz="73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Попередження: ця особа отримує системне протиракове лікування.</a:t>
            </a:r>
          </a:p>
        </p:txBody>
      </p:sp>
      <p:grpSp>
        <p:nvGrpSpPr>
          <p:cNvPr id="7" name="Group 7"/>
          <p:cNvGrpSpPr/>
          <p:nvPr/>
        </p:nvGrpSpPr>
        <p:grpSpPr>
          <a:xfrm>
            <a:off x="2146110" y="276266"/>
            <a:ext cx="1054290" cy="1552534"/>
            <a:chOff x="0" y="0"/>
            <a:chExt cx="1561911" cy="2300051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FF0000"/>
            </a:solidFill>
          </p:spPr>
        </p:sp>
        <p:sp>
          <p:nvSpPr>
            <p:cNvPr id="9" name="TextBox 9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419"/>
                </a:lnSpc>
              </a:pPr>
              <a:endParaRPr/>
            </a:p>
          </p:txBody>
        </p:sp>
      </p:grpSp>
      <p:sp>
        <p:nvSpPr>
          <p:cNvPr id="10" name="TextBox 10"/>
          <p:cNvSpPr txBox="1"/>
          <p:nvPr/>
        </p:nvSpPr>
        <p:spPr>
          <a:xfrm>
            <a:off x="2168278" y="357051"/>
            <a:ext cx="983903" cy="138595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0">
              <a:lnSpc>
                <a:spcPts val="600"/>
              </a:lnSpc>
            </a:pPr>
            <a:r>
              <a:rPr lang="uk" sz="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Негайно телефонуйте за номером 999/112, якщо: </a:t>
            </a:r>
          </a:p>
          <a:p>
            <a:pPr algn="ctr" rtl="0">
              <a:lnSpc>
                <a:spcPts val="600"/>
              </a:lnSpc>
            </a:pPr>
            <a:endParaRPr lang="en-US" sz="6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58479" lvl="1" indent="-79240" rtl="0">
              <a:lnSpc>
                <a:spcPts val="600"/>
              </a:lnSpc>
              <a:buFont typeface="Arial"/>
              <a:buChar char="•"/>
            </a:pPr>
            <a:r>
              <a:rPr lang="uk" sz="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Вам раптово стало погано, наприклад, з'явився біль у грудях, труднощі з диханням </a:t>
            </a:r>
            <a:r>
              <a:rPr lang="uk" sz="6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або </a:t>
            </a:r>
            <a:r>
              <a:rPr lang="uk" sz="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слабкість </a:t>
            </a:r>
            <a:r>
              <a:rPr lang="en-US" sz="6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6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uk" sz="6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uk" sz="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кінцівках.</a:t>
            </a:r>
          </a:p>
          <a:p>
            <a:pPr rtl="0">
              <a:lnSpc>
                <a:spcPts val="600"/>
              </a:lnSpc>
            </a:pPr>
            <a:endParaRPr lang="en-US" sz="2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>
              <a:lnSpc>
                <a:spcPts val="600"/>
              </a:lnSpc>
            </a:pPr>
            <a:r>
              <a:rPr lang="uk" sz="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Телефонуйте на ГАРЯЧУ ЛІНІЮ РОЗ'ЯСНЕННЯ ЩОДО НАЯВНОЇ СИМПТОМАТИКИ SOS, якщо:</a:t>
            </a:r>
          </a:p>
          <a:p>
            <a:pPr algn="ctr" rtl="0">
              <a:lnSpc>
                <a:spcPts val="600"/>
              </a:lnSpc>
            </a:pPr>
            <a:endParaRPr lang="en-US" sz="6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58479" lvl="1" indent="-79240" rtl="0">
              <a:lnSpc>
                <a:spcPts val="600"/>
              </a:lnSpc>
              <a:buFont typeface="Arial"/>
              <a:buChar char="•"/>
            </a:pPr>
            <a:r>
              <a:rPr lang="uk" sz="600" b="1" dirty="0">
                <a:solidFill>
                  <a:srgbClr val="000000"/>
                </a:solidFill>
                <a:latin typeface="Calibri" panose="020F0502020204030204" pitchFamily="34" charset="0"/>
                <a:ea typeface="Canva Sans Bold"/>
                <a:cs typeface="Calibri" panose="020F0502020204030204" pitchFamily="34" charset="0"/>
              </a:rPr>
              <a:t>у Вас температура тіла 37,5 °C і вище або нижче 36,0 °C.</a:t>
            </a:r>
          </a:p>
        </p:txBody>
      </p:sp>
      <p:grpSp>
        <p:nvGrpSpPr>
          <p:cNvPr id="11" name="Group 11"/>
          <p:cNvGrpSpPr/>
          <p:nvPr/>
        </p:nvGrpSpPr>
        <p:grpSpPr>
          <a:xfrm>
            <a:off x="1070966" y="276266"/>
            <a:ext cx="1058468" cy="1552534"/>
            <a:chOff x="0" y="0"/>
            <a:chExt cx="1411290" cy="2070046"/>
          </a:xfrm>
        </p:grpSpPr>
        <p:grpSp>
          <p:nvGrpSpPr>
            <p:cNvPr id="12" name="Group 12"/>
            <p:cNvGrpSpPr/>
            <p:nvPr/>
          </p:nvGrpSpPr>
          <p:grpSpPr>
            <a:xfrm>
              <a:off x="0" y="0"/>
              <a:ext cx="1411290" cy="2070046"/>
              <a:chOff x="0" y="0"/>
              <a:chExt cx="1568100" cy="2300051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1568100" cy="2300051"/>
              </a:xfrm>
              <a:custGeom>
                <a:avLst/>
                <a:gdLst/>
                <a:ahLst/>
                <a:cxnLst/>
                <a:rect l="l" t="t" r="r" b="b"/>
                <a:pathLst>
                  <a:path w="1568100" h="2300051">
                    <a:moveTo>
                      <a:pt x="0" y="0"/>
                    </a:moveTo>
                    <a:lnTo>
                      <a:pt x="1568100" y="0"/>
                    </a:lnTo>
                    <a:lnTo>
                      <a:pt x="1568100" y="2300051"/>
                    </a:lnTo>
                    <a:lnTo>
                      <a:pt x="0" y="2300051"/>
                    </a:lnTo>
                    <a:close/>
                  </a:path>
                </a:pathLst>
              </a:custGeom>
              <a:solidFill>
                <a:srgbClr val="F58B29"/>
              </a:solidFill>
            </p:spPr>
          </p:sp>
          <p:sp>
            <p:nvSpPr>
              <p:cNvPr id="14" name="TextBox 14"/>
              <p:cNvSpPr txBox="1"/>
              <p:nvPr/>
            </p:nvSpPr>
            <p:spPr>
              <a:xfrm>
                <a:off x="0" y="-9525"/>
                <a:ext cx="1568100" cy="2309576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 rtl="0">
                  <a:lnSpc>
                    <a:spcPts val="600"/>
                  </a:lnSpc>
                </a:pPr>
                <a:endParaRPr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15" name="TextBox 15"/>
            <p:cNvSpPr txBox="1"/>
            <p:nvPr/>
          </p:nvSpPr>
          <p:spPr>
            <a:xfrm>
              <a:off x="51792" y="90744"/>
              <a:ext cx="1307706" cy="143774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0">
                <a:lnSpc>
                  <a:spcPts val="600"/>
                </a:lnSpc>
              </a:pPr>
              <a:r>
                <a:rPr lang="uk" sz="600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Телефонуйте на ГАРЯЧУ ЛІНІЮ РОЗ'ЯСНЕННЯ ЩОДО НАЯВНОЇ СИМПТОМАТИКИ </a:t>
              </a:r>
              <a:r>
                <a:rPr lang="uk" sz="600" b="1" dirty="0" smtClean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SOS,</a:t>
              </a:r>
              <a:r>
                <a:rPr lang="en-US" sz="600" b="1" dirty="0" smtClean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uk" sz="600" b="1" dirty="0" smtClean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якщо </a:t>
              </a:r>
              <a:r>
                <a:rPr lang="uk" sz="600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у Вас з'явилися:</a:t>
              </a:r>
            </a:p>
            <a:p>
              <a:pPr algn="ctr" rtl="0">
                <a:lnSpc>
                  <a:spcPts val="600"/>
                </a:lnSpc>
              </a:pPr>
              <a:endParaRPr lang="en-US" sz="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158479" lvl="1" indent="-79240" rtl="0">
                <a:lnSpc>
                  <a:spcPts val="600"/>
                </a:lnSpc>
                <a:buFont typeface="Arial"/>
                <a:buChar char="•"/>
              </a:pPr>
              <a:r>
                <a:rPr lang="uk" sz="600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новий різновид болю; </a:t>
              </a:r>
            </a:p>
            <a:p>
              <a:pPr marL="158479" lvl="1" indent="-79240" rtl="0">
                <a:lnSpc>
                  <a:spcPts val="600"/>
                </a:lnSpc>
                <a:buFont typeface="Arial"/>
                <a:buChar char="•"/>
              </a:pPr>
              <a:r>
                <a:rPr lang="uk" sz="600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відчуття жару або ознобу;</a:t>
              </a:r>
            </a:p>
            <a:p>
              <a:pPr marL="158479" lvl="1" indent="-79240" rtl="0">
                <a:lnSpc>
                  <a:spcPts val="600"/>
                </a:lnSpc>
                <a:buFont typeface="Arial"/>
                <a:buChar char="•"/>
              </a:pPr>
              <a:r>
                <a:rPr lang="uk" sz="600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блювання;</a:t>
              </a:r>
            </a:p>
            <a:p>
              <a:pPr marL="158479" lvl="1" indent="-79240" rtl="0">
                <a:lnSpc>
                  <a:spcPts val="600"/>
                </a:lnSpc>
                <a:buFont typeface="Arial"/>
                <a:buChar char="•"/>
              </a:pPr>
              <a:r>
                <a:rPr lang="uk" sz="600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діарея;</a:t>
              </a:r>
            </a:p>
            <a:p>
              <a:pPr marL="158479" lvl="1" indent="-79240" rtl="0">
                <a:lnSpc>
                  <a:spcPts val="600"/>
                </a:lnSpc>
                <a:buFont typeface="Arial"/>
                <a:buChar char="•"/>
              </a:pPr>
              <a:r>
                <a:rPr lang="uk" sz="600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кровотеча;</a:t>
              </a:r>
            </a:p>
            <a:p>
              <a:pPr marL="158479" lvl="1" indent="-79240" rtl="0">
                <a:lnSpc>
                  <a:spcPts val="600"/>
                </a:lnSpc>
                <a:buFont typeface="Arial"/>
                <a:buChar char="•"/>
              </a:pPr>
              <a:r>
                <a:rPr lang="uk" sz="600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набряк кінцівок;</a:t>
              </a:r>
            </a:p>
            <a:p>
              <a:pPr marL="158479" lvl="1" indent="-79240" rtl="0">
                <a:lnSpc>
                  <a:spcPts val="600"/>
                </a:lnSpc>
                <a:buFont typeface="Arial"/>
                <a:buChar char="•"/>
              </a:pPr>
              <a:r>
                <a:rPr lang="uk" sz="600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біль у роті;</a:t>
              </a:r>
            </a:p>
            <a:p>
              <a:pPr marL="158479" lvl="1" indent="-79240" rtl="0">
                <a:lnSpc>
                  <a:spcPts val="600"/>
                </a:lnSpc>
                <a:buFont typeface="Arial"/>
                <a:buChar char="•"/>
              </a:pPr>
              <a:r>
                <a:rPr lang="uk" sz="600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зміни шкіри або сип.</a:t>
              </a:r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-2374" y="276266"/>
            <a:ext cx="1054290" cy="1552534"/>
            <a:chOff x="0" y="0"/>
            <a:chExt cx="1561911" cy="2300051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561911" cy="2300051"/>
            </a:xfrm>
            <a:custGeom>
              <a:avLst/>
              <a:gdLst/>
              <a:ahLst/>
              <a:cxnLst/>
              <a:rect l="l" t="t" r="r" b="b"/>
              <a:pathLst>
                <a:path w="1561911" h="2300051">
                  <a:moveTo>
                    <a:pt x="0" y="0"/>
                  </a:moveTo>
                  <a:lnTo>
                    <a:pt x="1561911" y="0"/>
                  </a:lnTo>
                  <a:lnTo>
                    <a:pt x="1561911" y="2300051"/>
                  </a:lnTo>
                  <a:lnTo>
                    <a:pt x="0" y="2300051"/>
                  </a:lnTo>
                  <a:close/>
                </a:path>
              </a:pathLst>
            </a:custGeom>
            <a:solidFill>
              <a:srgbClr val="60C447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9525"/>
              <a:ext cx="1561911" cy="23095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419"/>
                </a:lnSpc>
              </a:pPr>
              <a:endParaRPr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29774" y="343996"/>
            <a:ext cx="980780" cy="13849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0">
              <a:lnSpc>
                <a:spcPts val="600"/>
              </a:lnSpc>
            </a:pPr>
            <a:r>
              <a:rPr lang="uk" sz="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Телефонуйте на ГАРЯЧУ ЛІНІЮ РОЗ'ЯСНЕННЯ ЩОДО НАЯВНОЇ СИМПТОМАТИКИ SOS:</a:t>
            </a:r>
          </a:p>
          <a:p>
            <a:pPr algn="ctr" rtl="0">
              <a:lnSpc>
                <a:spcPts val="600"/>
              </a:lnSpc>
            </a:pPr>
            <a:endParaRPr lang="en-US" sz="6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58479" lvl="1" indent="-79240" rtl="0">
              <a:lnSpc>
                <a:spcPts val="600"/>
              </a:lnSpc>
              <a:buFont typeface="Arial"/>
              <a:buChar char="•"/>
            </a:pPr>
            <a:r>
              <a:rPr lang="uk" sz="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для отримання консультації щодо наявних у Вас симптомів. </a:t>
            </a:r>
          </a:p>
          <a:p>
            <a:pPr rtl="0">
              <a:lnSpc>
                <a:spcPts val="600"/>
              </a:lnSpc>
            </a:pPr>
            <a:endParaRPr lang="en-US" sz="600" b="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rtl="0">
              <a:lnSpc>
                <a:spcPts val="600"/>
              </a:lnSpc>
            </a:pPr>
            <a:endParaRPr lang="en-US" sz="600" b="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rtl="0">
              <a:lnSpc>
                <a:spcPts val="600"/>
              </a:lnSpc>
            </a:pPr>
            <a:endParaRPr lang="en-US" sz="6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>
              <a:lnSpc>
                <a:spcPts val="600"/>
              </a:lnSpc>
            </a:pPr>
            <a:r>
              <a:rPr lang="uk" sz="6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Цей сервіс не призначено для </a:t>
            </a:r>
            <a:r>
              <a:rPr lang="uk" sz="6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використання </a:t>
            </a:r>
            <a:r>
              <a:rPr lang="uk" sz="6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 метою запису на прийом, отримання результатів діагностичних обстежень або рецептів на ліки.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219</Words>
  <Application>Microsoft Office PowerPoint</Application>
  <PresentationFormat>Custom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Canva Sans Bold</vt:lpstr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Alert:</dc:title>
  <dc:creator>Ellen Stafford</dc:creator>
  <cp:lastModifiedBy>Maria Gillespie1</cp:lastModifiedBy>
  <cp:revision>6</cp:revision>
  <dcterms:created xsi:type="dcterms:W3CDTF">2006-08-16T00:00:00Z</dcterms:created>
  <dcterms:modified xsi:type="dcterms:W3CDTF">2024-08-27T16:37:21Z</dcterms:modified>
  <dc:identifier>DAF6DF9vI60</dc:identifier>
</cp:coreProperties>
</file>