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341" r:id="rId4"/>
    <p:sldId id="342" r:id="rId5"/>
    <p:sldId id="344" r:id="rId6"/>
    <p:sldId id="343" r:id="rId7"/>
    <p:sldId id="319" r:id="rId8"/>
    <p:sldId id="338" r:id="rId9"/>
    <p:sldId id="320" r:id="rId10"/>
    <p:sldId id="313" r:id="rId11"/>
    <p:sldId id="321" r:id="rId12"/>
    <p:sldId id="322" r:id="rId13"/>
    <p:sldId id="323" r:id="rId14"/>
    <p:sldId id="324" r:id="rId15"/>
    <p:sldId id="326" r:id="rId16"/>
    <p:sldId id="328" r:id="rId17"/>
    <p:sldId id="330" r:id="rId18"/>
    <p:sldId id="331" r:id="rId19"/>
    <p:sldId id="340" r:id="rId20"/>
    <p:sldId id="332" r:id="rId21"/>
    <p:sldId id="335" r:id="rId22"/>
    <p:sldId id="336" r:id="rId23"/>
    <p:sldId id="337" r:id="rId24"/>
    <p:sldId id="33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82B65C-5F2C-4027-9A50-5A58E6494FB0}" type="doc">
      <dgm:prSet loTypeId="urn:microsoft.com/office/officeart/2005/8/layout/radial6" loCatId="cycle" qsTypeId="urn:microsoft.com/office/officeart/2005/8/quickstyle/simple1" qsCatId="simple" csTypeId="urn:microsoft.com/office/officeart/2005/8/colors/accent2_1" csCatId="accent2" phldr="1"/>
      <dgm:spPr/>
      <dgm:t>
        <a:bodyPr/>
        <a:lstStyle/>
        <a:p>
          <a:endParaRPr lang="en-IE"/>
        </a:p>
      </dgm:t>
    </dgm:pt>
    <dgm:pt modelId="{E6756D83-DE31-454B-A8E5-5530CCB17F6F}">
      <dgm:prSet phldrT="[Text]" custT="1"/>
      <dgm:spPr>
        <a:ln>
          <a:solidFill>
            <a:srgbClr val="B30838"/>
          </a:solidFill>
        </a:ln>
      </dgm:spPr>
      <dgm:t>
        <a:bodyPr/>
        <a:lstStyle/>
        <a:p>
          <a:r>
            <a:rPr lang="en-IE" sz="1200" smtClean="0">
              <a:latin typeface="Arial" panose="020B0604020202020204" pitchFamily="34" charset="0"/>
              <a:cs typeface="Arial" panose="020B0604020202020204" pitchFamily="34" charset="0"/>
            </a:rPr>
            <a:t>Our vision is for</a:t>
          </a:r>
        </a:p>
        <a:p>
          <a:r>
            <a:rPr lang="en-IE" sz="1200" b="1" smtClean="0">
              <a:latin typeface="Arial" panose="020B0604020202020204" pitchFamily="34" charset="0"/>
              <a:cs typeface="Arial" panose="020B0604020202020204" pitchFamily="34" charset="0"/>
            </a:rPr>
            <a:t>A healthier Cork and Kerry with an accessible, responsive, connected, and high quality service valued by all</a:t>
          </a:r>
          <a:endParaRPr lang="en-IE" sz="1200" dirty="0">
            <a:latin typeface="Arial" panose="020B0604020202020204" pitchFamily="34" charset="0"/>
            <a:cs typeface="Arial" panose="020B0604020202020204" pitchFamily="34" charset="0"/>
          </a:endParaRPr>
        </a:p>
      </dgm:t>
    </dgm:pt>
    <dgm:pt modelId="{9B43BCCB-CF0C-4349-8F8C-2B0AA118057E}" type="parTrans" cxnId="{98C58509-A7B7-457E-B955-D6D5CE118B83}">
      <dgm:prSet/>
      <dgm:spPr/>
      <dgm:t>
        <a:bodyPr/>
        <a:lstStyle/>
        <a:p>
          <a:endParaRPr lang="en-IE">
            <a:latin typeface="Arial" panose="020B0604020202020204" pitchFamily="34" charset="0"/>
            <a:cs typeface="Arial" panose="020B0604020202020204" pitchFamily="34" charset="0"/>
          </a:endParaRPr>
        </a:p>
      </dgm:t>
    </dgm:pt>
    <dgm:pt modelId="{C70DA43B-BE58-4A7A-B440-FDB1F8BD8755}" type="sibTrans" cxnId="{98C58509-A7B7-457E-B955-D6D5CE118B83}">
      <dgm:prSet/>
      <dgm:spPr/>
      <dgm:t>
        <a:bodyPr/>
        <a:lstStyle/>
        <a:p>
          <a:endParaRPr lang="en-IE">
            <a:latin typeface="Arial" panose="020B0604020202020204" pitchFamily="34" charset="0"/>
            <a:cs typeface="Arial" panose="020B0604020202020204" pitchFamily="34" charset="0"/>
          </a:endParaRPr>
        </a:p>
      </dgm:t>
    </dgm:pt>
    <dgm:pt modelId="{14C05BAE-AF91-45EE-BB25-67D01728363C}">
      <dgm:prSet phldrT="[Text]" custT="1"/>
      <dgm:spPr>
        <a:ln>
          <a:solidFill>
            <a:srgbClr val="B30838"/>
          </a:solidFill>
        </a:ln>
      </dgm:spPr>
      <dgm:t>
        <a:bodyPr/>
        <a:lstStyle/>
        <a:p>
          <a:r>
            <a:rPr lang="en-IE" sz="1000" b="1" dirty="0" smtClean="0">
              <a:latin typeface="Arial" panose="020B0604020202020204" pitchFamily="34" charset="0"/>
              <a:cs typeface="Arial" panose="020B0604020202020204" pitchFamily="34" charset="0"/>
            </a:rPr>
            <a:t>Responsive</a:t>
          </a:r>
        </a:p>
        <a:p>
          <a:r>
            <a:rPr lang="en-IE" sz="1000" i="1" dirty="0" smtClean="0">
              <a:latin typeface="Arial" panose="020B0604020202020204" pitchFamily="34" charset="0"/>
              <a:cs typeface="Arial" panose="020B0604020202020204" pitchFamily="34" charset="0"/>
            </a:rPr>
            <a:t>A flexible service that reacts quickly and positively to meet changing needs</a:t>
          </a:r>
          <a:endParaRPr lang="en-IE" sz="1000" i="1" dirty="0">
            <a:latin typeface="Arial" panose="020B0604020202020204" pitchFamily="34" charset="0"/>
            <a:cs typeface="Arial" panose="020B0604020202020204" pitchFamily="34" charset="0"/>
          </a:endParaRPr>
        </a:p>
      </dgm:t>
    </dgm:pt>
    <dgm:pt modelId="{6B844D1E-0B4E-4F4C-91E2-0B5CC5434060}" type="parTrans" cxnId="{A2523235-7EFA-42DD-BFE2-0C23C9CD5F58}">
      <dgm:prSet/>
      <dgm:spPr/>
      <dgm:t>
        <a:bodyPr/>
        <a:lstStyle/>
        <a:p>
          <a:endParaRPr lang="en-IE">
            <a:latin typeface="Arial" panose="020B0604020202020204" pitchFamily="34" charset="0"/>
            <a:cs typeface="Arial" panose="020B0604020202020204" pitchFamily="34" charset="0"/>
          </a:endParaRPr>
        </a:p>
      </dgm:t>
    </dgm:pt>
    <dgm:pt modelId="{E9ED7149-570D-4651-AB6C-0628686BBECC}" type="sibTrans" cxnId="{A2523235-7EFA-42DD-BFE2-0C23C9CD5F58}">
      <dgm:prSet/>
      <dgm:spPr/>
      <dgm:t>
        <a:bodyPr/>
        <a:lstStyle/>
        <a:p>
          <a:endParaRPr lang="en-IE">
            <a:latin typeface="Arial" panose="020B0604020202020204" pitchFamily="34" charset="0"/>
            <a:cs typeface="Arial" panose="020B0604020202020204" pitchFamily="34" charset="0"/>
          </a:endParaRPr>
        </a:p>
      </dgm:t>
    </dgm:pt>
    <dgm:pt modelId="{20CEBA1A-1E4A-4F8B-A9FA-36D797EE9B4A}">
      <dgm:prSet phldrT="[Text]"/>
      <dgm:spPr>
        <a:ln>
          <a:solidFill>
            <a:srgbClr val="B30838"/>
          </a:solidFill>
        </a:ln>
      </dgm:spPr>
      <dgm:t>
        <a:bodyPr/>
        <a:lstStyle/>
        <a:p>
          <a:r>
            <a:rPr lang="en-IE" b="1" dirty="0" smtClean="0">
              <a:latin typeface="Arial" panose="020B0604020202020204" pitchFamily="34" charset="0"/>
              <a:cs typeface="Arial" panose="020B0604020202020204" pitchFamily="34" charset="0"/>
            </a:rPr>
            <a:t>Connected</a:t>
          </a:r>
        </a:p>
        <a:p>
          <a:r>
            <a:rPr lang="en-IE" b="1" i="1" dirty="0" smtClean="0">
              <a:latin typeface="Arial" panose="020B0604020202020204" pitchFamily="34" charset="0"/>
              <a:cs typeface="Arial" panose="020B0604020202020204" pitchFamily="34" charset="0"/>
            </a:rPr>
            <a:t> </a:t>
          </a:r>
          <a:r>
            <a:rPr lang="en-IE" b="0" i="1" dirty="0" smtClean="0">
              <a:latin typeface="Arial" panose="020B0604020202020204" pitchFamily="34" charset="0"/>
              <a:cs typeface="Arial" panose="020B0604020202020204" pitchFamily="34" charset="0"/>
            </a:rPr>
            <a:t>Services that are linked together so that everyone experiences seamless care</a:t>
          </a:r>
          <a:endParaRPr lang="en-IE" b="0" i="1" dirty="0">
            <a:latin typeface="Arial" panose="020B0604020202020204" pitchFamily="34" charset="0"/>
            <a:cs typeface="Arial" panose="020B0604020202020204" pitchFamily="34" charset="0"/>
          </a:endParaRPr>
        </a:p>
      </dgm:t>
    </dgm:pt>
    <dgm:pt modelId="{6783E485-7435-4AEB-9A25-0BE7712ED1BD}" type="parTrans" cxnId="{7C7CC44D-AE08-4279-82C9-380CCA993527}">
      <dgm:prSet/>
      <dgm:spPr/>
      <dgm:t>
        <a:bodyPr/>
        <a:lstStyle/>
        <a:p>
          <a:endParaRPr lang="en-IE">
            <a:latin typeface="Arial" panose="020B0604020202020204" pitchFamily="34" charset="0"/>
            <a:cs typeface="Arial" panose="020B0604020202020204" pitchFamily="34" charset="0"/>
          </a:endParaRPr>
        </a:p>
      </dgm:t>
    </dgm:pt>
    <dgm:pt modelId="{C44BCE82-2E02-4D08-9975-CB3533783559}" type="sibTrans" cxnId="{7C7CC44D-AE08-4279-82C9-380CCA993527}">
      <dgm:prSet/>
      <dgm:spPr/>
      <dgm:t>
        <a:bodyPr/>
        <a:lstStyle/>
        <a:p>
          <a:endParaRPr lang="en-IE">
            <a:latin typeface="Arial" panose="020B0604020202020204" pitchFamily="34" charset="0"/>
            <a:cs typeface="Arial" panose="020B0604020202020204" pitchFamily="34" charset="0"/>
          </a:endParaRPr>
        </a:p>
      </dgm:t>
    </dgm:pt>
    <dgm:pt modelId="{39E2ABD5-005E-46AC-BA71-378C02043F02}">
      <dgm:prSet phldrT="[Text]" custT="1"/>
      <dgm:spPr>
        <a:ln>
          <a:solidFill>
            <a:srgbClr val="B30838"/>
          </a:solidFill>
        </a:ln>
      </dgm:spPr>
      <dgm:t>
        <a:bodyPr/>
        <a:lstStyle/>
        <a:p>
          <a:r>
            <a:rPr lang="en-IE" sz="1000" b="1" dirty="0" smtClean="0">
              <a:latin typeface="Arial" panose="020B0604020202020204" pitchFamily="34" charset="0"/>
              <a:cs typeface="Arial" panose="020B0604020202020204" pitchFamily="34" charset="0"/>
            </a:rPr>
            <a:t>High quality</a:t>
          </a:r>
        </a:p>
        <a:p>
          <a:r>
            <a:rPr lang="en-IE" sz="1000" i="1" dirty="0" smtClean="0">
              <a:latin typeface="Arial" panose="020B0604020202020204" pitchFamily="34" charset="0"/>
              <a:cs typeface="Arial" panose="020B0604020202020204" pitchFamily="34" charset="0"/>
            </a:rPr>
            <a:t>A consistent service that sets, maintains, and exceeds standards of excellence</a:t>
          </a:r>
          <a:endParaRPr lang="en-IE" sz="1000" i="1" dirty="0">
            <a:latin typeface="Arial" panose="020B0604020202020204" pitchFamily="34" charset="0"/>
            <a:cs typeface="Arial" panose="020B0604020202020204" pitchFamily="34" charset="0"/>
          </a:endParaRPr>
        </a:p>
      </dgm:t>
    </dgm:pt>
    <dgm:pt modelId="{823848FE-E394-491B-9FE7-DB3775BF7260}" type="parTrans" cxnId="{CDCF78D7-0828-4E6E-B121-2A8383E1FB58}">
      <dgm:prSet/>
      <dgm:spPr/>
      <dgm:t>
        <a:bodyPr/>
        <a:lstStyle/>
        <a:p>
          <a:endParaRPr lang="en-IE">
            <a:latin typeface="Arial" panose="020B0604020202020204" pitchFamily="34" charset="0"/>
            <a:cs typeface="Arial" panose="020B0604020202020204" pitchFamily="34" charset="0"/>
          </a:endParaRPr>
        </a:p>
      </dgm:t>
    </dgm:pt>
    <dgm:pt modelId="{44E896A3-8877-4194-8FDD-31C0760E057B}" type="sibTrans" cxnId="{CDCF78D7-0828-4E6E-B121-2A8383E1FB58}">
      <dgm:prSet/>
      <dgm:spPr/>
      <dgm:t>
        <a:bodyPr/>
        <a:lstStyle/>
        <a:p>
          <a:endParaRPr lang="en-IE">
            <a:latin typeface="Arial" panose="020B0604020202020204" pitchFamily="34" charset="0"/>
            <a:cs typeface="Arial" panose="020B0604020202020204" pitchFamily="34" charset="0"/>
          </a:endParaRPr>
        </a:p>
      </dgm:t>
    </dgm:pt>
    <dgm:pt modelId="{6FFA5201-9280-4755-A336-C5E717C66D30}">
      <dgm:prSet custT="1"/>
      <dgm:spPr>
        <a:ln>
          <a:solidFill>
            <a:srgbClr val="B30838"/>
          </a:solidFill>
        </a:ln>
      </dgm:spPr>
      <dgm:t>
        <a:bodyPr/>
        <a:lstStyle/>
        <a:p>
          <a:r>
            <a:rPr lang="en-IE" sz="1000" b="1" dirty="0" smtClean="0">
              <a:latin typeface="Arial" panose="020B0604020202020204" pitchFamily="34" charset="0"/>
              <a:cs typeface="Arial" panose="020B0604020202020204" pitchFamily="34" charset="0"/>
            </a:rPr>
            <a:t>Accessible </a:t>
          </a:r>
        </a:p>
        <a:p>
          <a:r>
            <a:rPr lang="en-IE" sz="1000" i="1" dirty="0" smtClean="0">
              <a:latin typeface="Arial" panose="020B0604020202020204" pitchFamily="34" charset="0"/>
              <a:cs typeface="Arial" panose="020B0604020202020204" pitchFamily="34" charset="0"/>
            </a:rPr>
            <a:t>The right service available, when and where it is needed</a:t>
          </a:r>
          <a:endParaRPr lang="en-IE" sz="1000" i="1" dirty="0">
            <a:latin typeface="Arial" panose="020B0604020202020204" pitchFamily="34" charset="0"/>
            <a:cs typeface="Arial" panose="020B0604020202020204" pitchFamily="34" charset="0"/>
          </a:endParaRPr>
        </a:p>
      </dgm:t>
    </dgm:pt>
    <dgm:pt modelId="{E0E271FC-0C08-4B59-8E0A-535D9335D6A6}" type="parTrans" cxnId="{3FC32A3C-045C-4A85-AADB-4545402869C2}">
      <dgm:prSet/>
      <dgm:spPr/>
      <dgm:t>
        <a:bodyPr/>
        <a:lstStyle/>
        <a:p>
          <a:endParaRPr lang="en-IE">
            <a:latin typeface="Arial" panose="020B0604020202020204" pitchFamily="34" charset="0"/>
            <a:cs typeface="Arial" panose="020B0604020202020204" pitchFamily="34" charset="0"/>
          </a:endParaRPr>
        </a:p>
      </dgm:t>
    </dgm:pt>
    <dgm:pt modelId="{E0032594-2928-4B24-82BA-0B9E1C1A875B}" type="sibTrans" cxnId="{3FC32A3C-045C-4A85-AADB-4545402869C2}">
      <dgm:prSet/>
      <dgm:spPr/>
      <dgm:t>
        <a:bodyPr/>
        <a:lstStyle/>
        <a:p>
          <a:endParaRPr lang="en-IE">
            <a:latin typeface="Arial" panose="020B0604020202020204" pitchFamily="34" charset="0"/>
            <a:cs typeface="Arial" panose="020B0604020202020204" pitchFamily="34" charset="0"/>
          </a:endParaRPr>
        </a:p>
      </dgm:t>
    </dgm:pt>
    <dgm:pt modelId="{2C35D254-4BC7-4292-9A01-2BC1CA9C9CCF}">
      <dgm:prSet/>
      <dgm:spPr/>
      <dgm:t>
        <a:bodyPr/>
        <a:lstStyle/>
        <a:p>
          <a:endParaRPr lang="en-IE" dirty="0">
            <a:latin typeface="Arial" panose="020B0604020202020204" pitchFamily="34" charset="0"/>
            <a:cs typeface="Arial" panose="020B0604020202020204" pitchFamily="34" charset="0"/>
          </a:endParaRPr>
        </a:p>
      </dgm:t>
    </dgm:pt>
    <dgm:pt modelId="{BCA241DD-8CFA-4E4A-B5AD-E9D36A6B227C}" type="parTrans" cxnId="{682B17B8-4B18-423E-BEAC-77ADB9C228F6}">
      <dgm:prSet/>
      <dgm:spPr/>
      <dgm:t>
        <a:bodyPr/>
        <a:lstStyle/>
        <a:p>
          <a:endParaRPr lang="en-IE">
            <a:latin typeface="Arial" panose="020B0604020202020204" pitchFamily="34" charset="0"/>
            <a:cs typeface="Arial" panose="020B0604020202020204" pitchFamily="34" charset="0"/>
          </a:endParaRPr>
        </a:p>
      </dgm:t>
    </dgm:pt>
    <dgm:pt modelId="{FFEC19CA-F8AF-4E5F-9414-F8289AF1B776}" type="sibTrans" cxnId="{682B17B8-4B18-423E-BEAC-77ADB9C228F6}">
      <dgm:prSet/>
      <dgm:spPr/>
      <dgm:t>
        <a:bodyPr/>
        <a:lstStyle/>
        <a:p>
          <a:endParaRPr lang="en-IE">
            <a:latin typeface="Arial" panose="020B0604020202020204" pitchFamily="34" charset="0"/>
            <a:cs typeface="Arial" panose="020B0604020202020204" pitchFamily="34" charset="0"/>
          </a:endParaRPr>
        </a:p>
      </dgm:t>
    </dgm:pt>
    <dgm:pt modelId="{50E55C76-DA0F-4832-8096-623BB47FF26B}" type="pres">
      <dgm:prSet presAssocID="{BE82B65C-5F2C-4027-9A50-5A58E6494FB0}" presName="Name0" presStyleCnt="0">
        <dgm:presLayoutVars>
          <dgm:chMax val="1"/>
          <dgm:dir/>
          <dgm:animLvl val="ctr"/>
          <dgm:resizeHandles val="exact"/>
        </dgm:presLayoutVars>
      </dgm:prSet>
      <dgm:spPr/>
      <dgm:t>
        <a:bodyPr/>
        <a:lstStyle/>
        <a:p>
          <a:endParaRPr lang="en-IE"/>
        </a:p>
      </dgm:t>
    </dgm:pt>
    <dgm:pt modelId="{968A421A-B481-4053-9337-23203D0D300D}" type="pres">
      <dgm:prSet presAssocID="{E6756D83-DE31-454B-A8E5-5530CCB17F6F}" presName="centerShape" presStyleLbl="node0" presStyleIdx="0" presStyleCnt="1"/>
      <dgm:spPr/>
      <dgm:t>
        <a:bodyPr/>
        <a:lstStyle/>
        <a:p>
          <a:endParaRPr lang="en-IE"/>
        </a:p>
      </dgm:t>
    </dgm:pt>
    <dgm:pt modelId="{59FDFD04-5F19-4396-BEED-61BE72ED1DFE}" type="pres">
      <dgm:prSet presAssocID="{6FFA5201-9280-4755-A336-C5E717C66D30}" presName="node" presStyleLbl="node1" presStyleIdx="0" presStyleCnt="4">
        <dgm:presLayoutVars>
          <dgm:bulletEnabled val="1"/>
        </dgm:presLayoutVars>
      </dgm:prSet>
      <dgm:spPr/>
      <dgm:t>
        <a:bodyPr/>
        <a:lstStyle/>
        <a:p>
          <a:endParaRPr lang="en-IE"/>
        </a:p>
      </dgm:t>
    </dgm:pt>
    <dgm:pt modelId="{E2D9C34C-0F0D-4320-95B3-57EFB8AB8385}" type="pres">
      <dgm:prSet presAssocID="{6FFA5201-9280-4755-A336-C5E717C66D30}" presName="dummy" presStyleCnt="0"/>
      <dgm:spPr/>
      <dgm:t>
        <a:bodyPr/>
        <a:lstStyle/>
        <a:p>
          <a:endParaRPr lang="en-IE"/>
        </a:p>
      </dgm:t>
    </dgm:pt>
    <dgm:pt modelId="{B23827E3-0868-443F-B2A0-E0A948E6FCC3}" type="pres">
      <dgm:prSet presAssocID="{E0032594-2928-4B24-82BA-0B9E1C1A875B}" presName="sibTrans" presStyleLbl="sibTrans2D1" presStyleIdx="0" presStyleCnt="4"/>
      <dgm:spPr/>
      <dgm:t>
        <a:bodyPr/>
        <a:lstStyle/>
        <a:p>
          <a:endParaRPr lang="en-IE"/>
        </a:p>
      </dgm:t>
    </dgm:pt>
    <dgm:pt modelId="{F594718D-CC35-484B-B958-F979EE35906F}" type="pres">
      <dgm:prSet presAssocID="{14C05BAE-AF91-45EE-BB25-67D01728363C}" presName="node" presStyleLbl="node1" presStyleIdx="1" presStyleCnt="4">
        <dgm:presLayoutVars>
          <dgm:bulletEnabled val="1"/>
        </dgm:presLayoutVars>
      </dgm:prSet>
      <dgm:spPr/>
      <dgm:t>
        <a:bodyPr/>
        <a:lstStyle/>
        <a:p>
          <a:endParaRPr lang="en-IE"/>
        </a:p>
      </dgm:t>
    </dgm:pt>
    <dgm:pt modelId="{82CFB9B5-DE6F-452E-8D32-FFE44FD7E55A}" type="pres">
      <dgm:prSet presAssocID="{14C05BAE-AF91-45EE-BB25-67D01728363C}" presName="dummy" presStyleCnt="0"/>
      <dgm:spPr/>
      <dgm:t>
        <a:bodyPr/>
        <a:lstStyle/>
        <a:p>
          <a:endParaRPr lang="en-IE"/>
        </a:p>
      </dgm:t>
    </dgm:pt>
    <dgm:pt modelId="{8183CF17-ECE7-4B9A-88C1-483F2FAEBCE0}" type="pres">
      <dgm:prSet presAssocID="{E9ED7149-570D-4651-AB6C-0628686BBECC}" presName="sibTrans" presStyleLbl="sibTrans2D1" presStyleIdx="1" presStyleCnt="4"/>
      <dgm:spPr/>
      <dgm:t>
        <a:bodyPr/>
        <a:lstStyle/>
        <a:p>
          <a:endParaRPr lang="en-IE"/>
        </a:p>
      </dgm:t>
    </dgm:pt>
    <dgm:pt modelId="{DD24FEDF-4788-44C3-BB1D-596125A76538}" type="pres">
      <dgm:prSet presAssocID="{20CEBA1A-1E4A-4F8B-A9FA-36D797EE9B4A}" presName="node" presStyleLbl="node1" presStyleIdx="2" presStyleCnt="4">
        <dgm:presLayoutVars>
          <dgm:bulletEnabled val="1"/>
        </dgm:presLayoutVars>
      </dgm:prSet>
      <dgm:spPr/>
      <dgm:t>
        <a:bodyPr/>
        <a:lstStyle/>
        <a:p>
          <a:endParaRPr lang="en-IE"/>
        </a:p>
      </dgm:t>
    </dgm:pt>
    <dgm:pt modelId="{459B40B4-84BC-4C85-A9CD-FB49FB8B4011}" type="pres">
      <dgm:prSet presAssocID="{20CEBA1A-1E4A-4F8B-A9FA-36D797EE9B4A}" presName="dummy" presStyleCnt="0"/>
      <dgm:spPr/>
      <dgm:t>
        <a:bodyPr/>
        <a:lstStyle/>
        <a:p>
          <a:endParaRPr lang="en-IE"/>
        </a:p>
      </dgm:t>
    </dgm:pt>
    <dgm:pt modelId="{39B0B419-06B2-4B29-997F-51616214D60B}" type="pres">
      <dgm:prSet presAssocID="{C44BCE82-2E02-4D08-9975-CB3533783559}" presName="sibTrans" presStyleLbl="sibTrans2D1" presStyleIdx="2" presStyleCnt="4"/>
      <dgm:spPr/>
      <dgm:t>
        <a:bodyPr/>
        <a:lstStyle/>
        <a:p>
          <a:endParaRPr lang="en-IE"/>
        </a:p>
      </dgm:t>
    </dgm:pt>
    <dgm:pt modelId="{5C6051FA-16D6-4D69-B83F-5E2813E8AD7A}" type="pres">
      <dgm:prSet presAssocID="{39E2ABD5-005E-46AC-BA71-378C02043F02}" presName="node" presStyleLbl="node1" presStyleIdx="3" presStyleCnt="4">
        <dgm:presLayoutVars>
          <dgm:bulletEnabled val="1"/>
        </dgm:presLayoutVars>
      </dgm:prSet>
      <dgm:spPr/>
      <dgm:t>
        <a:bodyPr/>
        <a:lstStyle/>
        <a:p>
          <a:endParaRPr lang="en-IE"/>
        </a:p>
      </dgm:t>
    </dgm:pt>
    <dgm:pt modelId="{8BF10913-12DB-4EC8-8F8A-48C5DAA084F0}" type="pres">
      <dgm:prSet presAssocID="{39E2ABD5-005E-46AC-BA71-378C02043F02}" presName="dummy" presStyleCnt="0"/>
      <dgm:spPr/>
      <dgm:t>
        <a:bodyPr/>
        <a:lstStyle/>
        <a:p>
          <a:endParaRPr lang="en-IE"/>
        </a:p>
      </dgm:t>
    </dgm:pt>
    <dgm:pt modelId="{A0C93D0C-E707-4D49-9EB4-8D7AC9E13539}" type="pres">
      <dgm:prSet presAssocID="{44E896A3-8877-4194-8FDD-31C0760E057B}" presName="sibTrans" presStyleLbl="sibTrans2D1" presStyleIdx="3" presStyleCnt="4"/>
      <dgm:spPr/>
      <dgm:t>
        <a:bodyPr/>
        <a:lstStyle/>
        <a:p>
          <a:endParaRPr lang="en-IE"/>
        </a:p>
      </dgm:t>
    </dgm:pt>
  </dgm:ptLst>
  <dgm:cxnLst>
    <dgm:cxn modelId="{F3BBA598-605A-4299-87C2-51AE4545AFE7}" type="presOf" srcId="{E9ED7149-570D-4651-AB6C-0628686BBECC}" destId="{8183CF17-ECE7-4B9A-88C1-483F2FAEBCE0}" srcOrd="0" destOrd="0" presId="urn:microsoft.com/office/officeart/2005/8/layout/radial6"/>
    <dgm:cxn modelId="{98C58509-A7B7-457E-B955-D6D5CE118B83}" srcId="{BE82B65C-5F2C-4027-9A50-5A58E6494FB0}" destId="{E6756D83-DE31-454B-A8E5-5530CCB17F6F}" srcOrd="0" destOrd="0" parTransId="{9B43BCCB-CF0C-4349-8F8C-2B0AA118057E}" sibTransId="{C70DA43B-BE58-4A7A-B440-FDB1F8BD8755}"/>
    <dgm:cxn modelId="{7C7CC44D-AE08-4279-82C9-380CCA993527}" srcId="{E6756D83-DE31-454B-A8E5-5530CCB17F6F}" destId="{20CEBA1A-1E4A-4F8B-A9FA-36D797EE9B4A}" srcOrd="2" destOrd="0" parTransId="{6783E485-7435-4AEB-9A25-0BE7712ED1BD}" sibTransId="{C44BCE82-2E02-4D08-9975-CB3533783559}"/>
    <dgm:cxn modelId="{27AB6639-985C-499D-BBA7-B6803C5C592B}" type="presOf" srcId="{14C05BAE-AF91-45EE-BB25-67D01728363C}" destId="{F594718D-CC35-484B-B958-F979EE35906F}" srcOrd="0" destOrd="0" presId="urn:microsoft.com/office/officeart/2005/8/layout/radial6"/>
    <dgm:cxn modelId="{059976EA-2725-47C1-9626-C6FCBF8345FC}" type="presOf" srcId="{44E896A3-8877-4194-8FDD-31C0760E057B}" destId="{A0C93D0C-E707-4D49-9EB4-8D7AC9E13539}" srcOrd="0" destOrd="0" presId="urn:microsoft.com/office/officeart/2005/8/layout/radial6"/>
    <dgm:cxn modelId="{A2523235-7EFA-42DD-BFE2-0C23C9CD5F58}" srcId="{E6756D83-DE31-454B-A8E5-5530CCB17F6F}" destId="{14C05BAE-AF91-45EE-BB25-67D01728363C}" srcOrd="1" destOrd="0" parTransId="{6B844D1E-0B4E-4F4C-91E2-0B5CC5434060}" sibTransId="{E9ED7149-570D-4651-AB6C-0628686BBECC}"/>
    <dgm:cxn modelId="{C93D3CD6-02B8-4703-BF8C-A831D475D246}" type="presOf" srcId="{E6756D83-DE31-454B-A8E5-5530CCB17F6F}" destId="{968A421A-B481-4053-9337-23203D0D300D}" srcOrd="0" destOrd="0" presId="urn:microsoft.com/office/officeart/2005/8/layout/radial6"/>
    <dgm:cxn modelId="{9EE1E3EE-449B-488B-A270-89A06EE6B751}" type="presOf" srcId="{6FFA5201-9280-4755-A336-C5E717C66D30}" destId="{59FDFD04-5F19-4396-BEED-61BE72ED1DFE}" srcOrd="0" destOrd="0" presId="urn:microsoft.com/office/officeart/2005/8/layout/radial6"/>
    <dgm:cxn modelId="{CDCF78D7-0828-4E6E-B121-2A8383E1FB58}" srcId="{E6756D83-DE31-454B-A8E5-5530CCB17F6F}" destId="{39E2ABD5-005E-46AC-BA71-378C02043F02}" srcOrd="3" destOrd="0" parTransId="{823848FE-E394-491B-9FE7-DB3775BF7260}" sibTransId="{44E896A3-8877-4194-8FDD-31C0760E057B}"/>
    <dgm:cxn modelId="{EFBA1319-7EC0-44A5-9A0F-3DB9F76A7615}" type="presOf" srcId="{BE82B65C-5F2C-4027-9A50-5A58E6494FB0}" destId="{50E55C76-DA0F-4832-8096-623BB47FF26B}" srcOrd="0" destOrd="0" presId="urn:microsoft.com/office/officeart/2005/8/layout/radial6"/>
    <dgm:cxn modelId="{CD63F607-B404-4729-A465-DE0DB24F26CE}" type="presOf" srcId="{C44BCE82-2E02-4D08-9975-CB3533783559}" destId="{39B0B419-06B2-4B29-997F-51616214D60B}" srcOrd="0" destOrd="0" presId="urn:microsoft.com/office/officeart/2005/8/layout/radial6"/>
    <dgm:cxn modelId="{9476A5D8-4D17-43C0-ADA9-E715014767E5}" type="presOf" srcId="{E0032594-2928-4B24-82BA-0B9E1C1A875B}" destId="{B23827E3-0868-443F-B2A0-E0A948E6FCC3}" srcOrd="0" destOrd="0" presId="urn:microsoft.com/office/officeart/2005/8/layout/radial6"/>
    <dgm:cxn modelId="{9A5C7AC6-1D0C-48A8-A1ED-55599264B1C8}" type="presOf" srcId="{20CEBA1A-1E4A-4F8B-A9FA-36D797EE9B4A}" destId="{DD24FEDF-4788-44C3-BB1D-596125A76538}" srcOrd="0" destOrd="0" presId="urn:microsoft.com/office/officeart/2005/8/layout/radial6"/>
    <dgm:cxn modelId="{682B17B8-4B18-423E-BEAC-77ADB9C228F6}" srcId="{BE82B65C-5F2C-4027-9A50-5A58E6494FB0}" destId="{2C35D254-4BC7-4292-9A01-2BC1CA9C9CCF}" srcOrd="1" destOrd="0" parTransId="{BCA241DD-8CFA-4E4A-B5AD-E9D36A6B227C}" sibTransId="{FFEC19CA-F8AF-4E5F-9414-F8289AF1B776}"/>
    <dgm:cxn modelId="{3FC32A3C-045C-4A85-AADB-4545402869C2}" srcId="{E6756D83-DE31-454B-A8E5-5530CCB17F6F}" destId="{6FFA5201-9280-4755-A336-C5E717C66D30}" srcOrd="0" destOrd="0" parTransId="{E0E271FC-0C08-4B59-8E0A-535D9335D6A6}" sibTransId="{E0032594-2928-4B24-82BA-0B9E1C1A875B}"/>
    <dgm:cxn modelId="{46834E12-24B2-4D9C-AB16-EE4490A1410E}" type="presOf" srcId="{39E2ABD5-005E-46AC-BA71-378C02043F02}" destId="{5C6051FA-16D6-4D69-B83F-5E2813E8AD7A}" srcOrd="0" destOrd="0" presId="urn:microsoft.com/office/officeart/2005/8/layout/radial6"/>
    <dgm:cxn modelId="{10709CA1-3EEC-4C86-8D02-BC4C4B7547A6}" type="presParOf" srcId="{50E55C76-DA0F-4832-8096-623BB47FF26B}" destId="{968A421A-B481-4053-9337-23203D0D300D}" srcOrd="0" destOrd="0" presId="urn:microsoft.com/office/officeart/2005/8/layout/radial6"/>
    <dgm:cxn modelId="{B67F3A8F-83CE-4D68-B128-55903A074263}" type="presParOf" srcId="{50E55C76-DA0F-4832-8096-623BB47FF26B}" destId="{59FDFD04-5F19-4396-BEED-61BE72ED1DFE}" srcOrd="1" destOrd="0" presId="urn:microsoft.com/office/officeart/2005/8/layout/radial6"/>
    <dgm:cxn modelId="{40132EF5-BC4A-4D1D-9509-97A7707A43B3}" type="presParOf" srcId="{50E55C76-DA0F-4832-8096-623BB47FF26B}" destId="{E2D9C34C-0F0D-4320-95B3-57EFB8AB8385}" srcOrd="2" destOrd="0" presId="urn:microsoft.com/office/officeart/2005/8/layout/radial6"/>
    <dgm:cxn modelId="{2A86E724-64B2-4116-BB6A-534DFCCFBFD1}" type="presParOf" srcId="{50E55C76-DA0F-4832-8096-623BB47FF26B}" destId="{B23827E3-0868-443F-B2A0-E0A948E6FCC3}" srcOrd="3" destOrd="0" presId="urn:microsoft.com/office/officeart/2005/8/layout/radial6"/>
    <dgm:cxn modelId="{01A831AB-A002-418C-AB68-6B9530E3A24B}" type="presParOf" srcId="{50E55C76-DA0F-4832-8096-623BB47FF26B}" destId="{F594718D-CC35-484B-B958-F979EE35906F}" srcOrd="4" destOrd="0" presId="urn:microsoft.com/office/officeart/2005/8/layout/radial6"/>
    <dgm:cxn modelId="{49760507-FDF1-40A5-9E14-5E7D1BD0DEB3}" type="presParOf" srcId="{50E55C76-DA0F-4832-8096-623BB47FF26B}" destId="{82CFB9B5-DE6F-452E-8D32-FFE44FD7E55A}" srcOrd="5" destOrd="0" presId="urn:microsoft.com/office/officeart/2005/8/layout/radial6"/>
    <dgm:cxn modelId="{9BC8B986-4FFE-40C7-93FB-19547E8D7AB2}" type="presParOf" srcId="{50E55C76-DA0F-4832-8096-623BB47FF26B}" destId="{8183CF17-ECE7-4B9A-88C1-483F2FAEBCE0}" srcOrd="6" destOrd="0" presId="urn:microsoft.com/office/officeart/2005/8/layout/radial6"/>
    <dgm:cxn modelId="{3DA5B4E3-71A7-4DB8-81BE-8D8270967F0F}" type="presParOf" srcId="{50E55C76-DA0F-4832-8096-623BB47FF26B}" destId="{DD24FEDF-4788-44C3-BB1D-596125A76538}" srcOrd="7" destOrd="0" presId="urn:microsoft.com/office/officeart/2005/8/layout/radial6"/>
    <dgm:cxn modelId="{C9ED84EA-1618-4E8C-8DB2-2FEA7C96B94B}" type="presParOf" srcId="{50E55C76-DA0F-4832-8096-623BB47FF26B}" destId="{459B40B4-84BC-4C85-A9CD-FB49FB8B4011}" srcOrd="8" destOrd="0" presId="urn:microsoft.com/office/officeart/2005/8/layout/radial6"/>
    <dgm:cxn modelId="{11787918-DB5C-4B77-B5B5-66BB1E7A6FC6}" type="presParOf" srcId="{50E55C76-DA0F-4832-8096-623BB47FF26B}" destId="{39B0B419-06B2-4B29-997F-51616214D60B}" srcOrd="9" destOrd="0" presId="urn:microsoft.com/office/officeart/2005/8/layout/radial6"/>
    <dgm:cxn modelId="{56D1D2B1-0C9B-475E-84F5-FF5ED16CAED7}" type="presParOf" srcId="{50E55C76-DA0F-4832-8096-623BB47FF26B}" destId="{5C6051FA-16D6-4D69-B83F-5E2813E8AD7A}" srcOrd="10" destOrd="0" presId="urn:microsoft.com/office/officeart/2005/8/layout/radial6"/>
    <dgm:cxn modelId="{DEA61A29-98A7-489F-9028-D2E57F9D8B47}" type="presParOf" srcId="{50E55C76-DA0F-4832-8096-623BB47FF26B}" destId="{8BF10913-12DB-4EC8-8F8A-48C5DAA084F0}" srcOrd="11" destOrd="0" presId="urn:microsoft.com/office/officeart/2005/8/layout/radial6"/>
    <dgm:cxn modelId="{EC922A10-E2C8-4832-A94E-8FC793333974}" type="presParOf" srcId="{50E55C76-DA0F-4832-8096-623BB47FF26B}" destId="{A0C93D0C-E707-4D49-9EB4-8D7AC9E13539}"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D28EDB-9DCF-4CB8-9ACE-44705542A0BF}" type="doc">
      <dgm:prSet loTypeId="urn:microsoft.com/office/officeart/2005/8/layout/matrix3" loCatId="matrix" qsTypeId="urn:microsoft.com/office/officeart/2005/8/quickstyle/simple1" qsCatId="simple" csTypeId="urn:microsoft.com/office/officeart/2005/8/colors/accent3_4" csCatId="accent3" phldr="1"/>
      <dgm:spPr/>
      <dgm:t>
        <a:bodyPr/>
        <a:lstStyle/>
        <a:p>
          <a:endParaRPr lang="en-IE"/>
        </a:p>
      </dgm:t>
    </dgm:pt>
    <dgm:pt modelId="{02A7B347-C244-4696-9004-8AA6949D3AF7}">
      <dgm:prSet phldrT="[Text]"/>
      <dgm:spPr>
        <a:solidFill>
          <a:srgbClr val="006858"/>
        </a:solidFill>
      </dgm:spPr>
      <dgm:t>
        <a:bodyPr/>
        <a:lstStyle/>
        <a:p>
          <a:r>
            <a:rPr lang="en-IE" b="1" dirty="0" smtClean="0"/>
            <a:t>Integrity</a:t>
          </a:r>
          <a:endParaRPr lang="en-IE" dirty="0"/>
        </a:p>
      </dgm:t>
    </dgm:pt>
    <dgm:pt modelId="{9128371F-200A-4915-B481-30B2E068C0BC}" type="parTrans" cxnId="{0C6B2CB8-4E3E-4488-9A9B-D1B84611C658}">
      <dgm:prSet/>
      <dgm:spPr/>
      <dgm:t>
        <a:bodyPr/>
        <a:lstStyle/>
        <a:p>
          <a:endParaRPr lang="en-IE"/>
        </a:p>
      </dgm:t>
    </dgm:pt>
    <dgm:pt modelId="{58CDCA9E-A94C-42AD-8AFC-388468D6BBBD}" type="sibTrans" cxnId="{0C6B2CB8-4E3E-4488-9A9B-D1B84611C658}">
      <dgm:prSet/>
      <dgm:spPr/>
      <dgm:t>
        <a:bodyPr/>
        <a:lstStyle/>
        <a:p>
          <a:endParaRPr lang="en-IE"/>
        </a:p>
      </dgm:t>
    </dgm:pt>
    <dgm:pt modelId="{E1730689-D5A1-4476-A1C4-E28CF2532EAE}">
      <dgm:prSet/>
      <dgm:spPr>
        <a:solidFill>
          <a:srgbClr val="B30838"/>
        </a:solidFill>
      </dgm:spPr>
      <dgm:t>
        <a:bodyPr/>
        <a:lstStyle/>
        <a:p>
          <a:r>
            <a:rPr lang="en-IE" b="1" dirty="0" smtClean="0"/>
            <a:t>Learning</a:t>
          </a:r>
          <a:endParaRPr lang="en-IE" b="1" dirty="0"/>
        </a:p>
      </dgm:t>
    </dgm:pt>
    <dgm:pt modelId="{D46EC0DC-42FF-4C71-AC6E-73FD6F3E0FFD}" type="parTrans" cxnId="{E8AC805A-720B-4B79-8036-B6C815FD15E8}">
      <dgm:prSet/>
      <dgm:spPr/>
      <dgm:t>
        <a:bodyPr/>
        <a:lstStyle/>
        <a:p>
          <a:endParaRPr lang="en-IE"/>
        </a:p>
      </dgm:t>
    </dgm:pt>
    <dgm:pt modelId="{A46AEF07-3726-45E0-9CF7-B399EB67D226}" type="sibTrans" cxnId="{E8AC805A-720B-4B79-8036-B6C815FD15E8}">
      <dgm:prSet/>
      <dgm:spPr/>
      <dgm:t>
        <a:bodyPr/>
        <a:lstStyle/>
        <a:p>
          <a:endParaRPr lang="en-IE"/>
        </a:p>
      </dgm:t>
    </dgm:pt>
    <dgm:pt modelId="{1881BE4B-E5BD-41FF-88AF-A9D4FA01ACEE}">
      <dgm:prSet/>
      <dgm:spPr>
        <a:solidFill>
          <a:srgbClr val="B30838"/>
        </a:solidFill>
      </dgm:spPr>
      <dgm:t>
        <a:bodyPr/>
        <a:lstStyle/>
        <a:p>
          <a:r>
            <a:rPr lang="en-IE" b="1" dirty="0" smtClean="0"/>
            <a:t>Partnership</a:t>
          </a:r>
          <a:endParaRPr lang="en-IE" b="1" dirty="0"/>
        </a:p>
      </dgm:t>
    </dgm:pt>
    <dgm:pt modelId="{B465D861-0011-4C72-828C-94686341AE4D}" type="parTrans" cxnId="{68F7BB02-F51D-42BA-BC9C-8D6AA63BB615}">
      <dgm:prSet/>
      <dgm:spPr/>
      <dgm:t>
        <a:bodyPr/>
        <a:lstStyle/>
        <a:p>
          <a:endParaRPr lang="en-IE"/>
        </a:p>
      </dgm:t>
    </dgm:pt>
    <dgm:pt modelId="{59C56567-4521-4850-8698-E0497CDDFF97}" type="sibTrans" cxnId="{68F7BB02-F51D-42BA-BC9C-8D6AA63BB615}">
      <dgm:prSet/>
      <dgm:spPr/>
      <dgm:t>
        <a:bodyPr/>
        <a:lstStyle/>
        <a:p>
          <a:endParaRPr lang="en-IE"/>
        </a:p>
      </dgm:t>
    </dgm:pt>
    <dgm:pt modelId="{CAAC56A9-F5A6-4AB9-9B04-34D688A1C95B}">
      <dgm:prSet/>
      <dgm:spPr>
        <a:solidFill>
          <a:srgbClr val="006858"/>
        </a:solidFill>
      </dgm:spPr>
      <dgm:t>
        <a:bodyPr/>
        <a:lstStyle/>
        <a:p>
          <a:r>
            <a:rPr lang="en-IE" b="1" dirty="0" smtClean="0"/>
            <a:t>Respect</a:t>
          </a:r>
          <a:endParaRPr lang="en-IE" b="1" dirty="0"/>
        </a:p>
      </dgm:t>
    </dgm:pt>
    <dgm:pt modelId="{8630D7F6-A464-4DDB-B93E-30A18632E683}" type="parTrans" cxnId="{D6057EF5-07CC-4315-AA2B-C02A4DE92528}">
      <dgm:prSet/>
      <dgm:spPr/>
      <dgm:t>
        <a:bodyPr/>
        <a:lstStyle/>
        <a:p>
          <a:endParaRPr lang="en-IE"/>
        </a:p>
      </dgm:t>
    </dgm:pt>
    <dgm:pt modelId="{A5DD95D6-E331-4FA3-B790-27246D7F22BD}" type="sibTrans" cxnId="{D6057EF5-07CC-4315-AA2B-C02A4DE92528}">
      <dgm:prSet/>
      <dgm:spPr/>
      <dgm:t>
        <a:bodyPr/>
        <a:lstStyle/>
        <a:p>
          <a:endParaRPr lang="en-IE"/>
        </a:p>
      </dgm:t>
    </dgm:pt>
    <dgm:pt modelId="{68BB2875-D70D-40B0-B8D9-8F4EEC640454}" type="pres">
      <dgm:prSet presAssocID="{7ED28EDB-9DCF-4CB8-9ACE-44705542A0BF}" presName="matrix" presStyleCnt="0">
        <dgm:presLayoutVars>
          <dgm:chMax val="1"/>
          <dgm:dir/>
          <dgm:resizeHandles val="exact"/>
        </dgm:presLayoutVars>
      </dgm:prSet>
      <dgm:spPr/>
      <dgm:t>
        <a:bodyPr/>
        <a:lstStyle/>
        <a:p>
          <a:endParaRPr lang="en-IE"/>
        </a:p>
      </dgm:t>
    </dgm:pt>
    <dgm:pt modelId="{C956A3CE-E2C4-475B-A31D-41D6FB37411F}" type="pres">
      <dgm:prSet presAssocID="{7ED28EDB-9DCF-4CB8-9ACE-44705542A0BF}" presName="diamond" presStyleLbl="bgShp" presStyleIdx="0" presStyleCnt="1"/>
      <dgm:spPr>
        <a:solidFill>
          <a:schemeClr val="bg1">
            <a:lumMod val="65000"/>
          </a:schemeClr>
        </a:solidFill>
      </dgm:spPr>
    </dgm:pt>
    <dgm:pt modelId="{61F6BC90-4B37-4BE6-8103-5D29D7E9360B}" type="pres">
      <dgm:prSet presAssocID="{7ED28EDB-9DCF-4CB8-9ACE-44705542A0BF}" presName="quad1" presStyleLbl="node1" presStyleIdx="0" presStyleCnt="4">
        <dgm:presLayoutVars>
          <dgm:chMax val="0"/>
          <dgm:chPref val="0"/>
          <dgm:bulletEnabled val="1"/>
        </dgm:presLayoutVars>
      </dgm:prSet>
      <dgm:spPr/>
      <dgm:t>
        <a:bodyPr/>
        <a:lstStyle/>
        <a:p>
          <a:endParaRPr lang="en-IE"/>
        </a:p>
      </dgm:t>
    </dgm:pt>
    <dgm:pt modelId="{EE6ED9E4-052F-49F0-ABA3-E920DD3C2C3E}" type="pres">
      <dgm:prSet presAssocID="{7ED28EDB-9DCF-4CB8-9ACE-44705542A0BF}" presName="quad2" presStyleLbl="node1" presStyleIdx="1" presStyleCnt="4">
        <dgm:presLayoutVars>
          <dgm:chMax val="0"/>
          <dgm:chPref val="0"/>
          <dgm:bulletEnabled val="1"/>
        </dgm:presLayoutVars>
      </dgm:prSet>
      <dgm:spPr/>
      <dgm:t>
        <a:bodyPr/>
        <a:lstStyle/>
        <a:p>
          <a:endParaRPr lang="en-IE"/>
        </a:p>
      </dgm:t>
    </dgm:pt>
    <dgm:pt modelId="{F473E216-A06C-4814-A92A-D595E1E88173}" type="pres">
      <dgm:prSet presAssocID="{7ED28EDB-9DCF-4CB8-9ACE-44705542A0BF}" presName="quad3" presStyleLbl="node1" presStyleIdx="2" presStyleCnt="4">
        <dgm:presLayoutVars>
          <dgm:chMax val="0"/>
          <dgm:chPref val="0"/>
          <dgm:bulletEnabled val="1"/>
        </dgm:presLayoutVars>
      </dgm:prSet>
      <dgm:spPr/>
      <dgm:t>
        <a:bodyPr/>
        <a:lstStyle/>
        <a:p>
          <a:endParaRPr lang="en-IE"/>
        </a:p>
      </dgm:t>
    </dgm:pt>
    <dgm:pt modelId="{F143F27E-004A-453D-AC31-6613E760E48F}" type="pres">
      <dgm:prSet presAssocID="{7ED28EDB-9DCF-4CB8-9ACE-44705542A0BF}" presName="quad4" presStyleLbl="node1" presStyleIdx="3" presStyleCnt="4">
        <dgm:presLayoutVars>
          <dgm:chMax val="0"/>
          <dgm:chPref val="0"/>
          <dgm:bulletEnabled val="1"/>
        </dgm:presLayoutVars>
      </dgm:prSet>
      <dgm:spPr/>
      <dgm:t>
        <a:bodyPr/>
        <a:lstStyle/>
        <a:p>
          <a:endParaRPr lang="en-IE"/>
        </a:p>
      </dgm:t>
    </dgm:pt>
  </dgm:ptLst>
  <dgm:cxnLst>
    <dgm:cxn modelId="{C23D342E-586B-4B93-A5B5-7C0D5B93EB0E}" type="presOf" srcId="{CAAC56A9-F5A6-4AB9-9B04-34D688A1C95B}" destId="{F143F27E-004A-453D-AC31-6613E760E48F}" srcOrd="0" destOrd="0" presId="urn:microsoft.com/office/officeart/2005/8/layout/matrix3"/>
    <dgm:cxn modelId="{3CCA663E-7978-4DEF-A318-C5DAFC71B900}" type="presOf" srcId="{1881BE4B-E5BD-41FF-88AF-A9D4FA01ACEE}" destId="{F473E216-A06C-4814-A92A-D595E1E88173}" srcOrd="0" destOrd="0" presId="urn:microsoft.com/office/officeart/2005/8/layout/matrix3"/>
    <dgm:cxn modelId="{7F5857A8-499E-4E22-9C4E-C1105175B7B3}" type="presOf" srcId="{7ED28EDB-9DCF-4CB8-9ACE-44705542A0BF}" destId="{68BB2875-D70D-40B0-B8D9-8F4EEC640454}" srcOrd="0" destOrd="0" presId="urn:microsoft.com/office/officeart/2005/8/layout/matrix3"/>
    <dgm:cxn modelId="{D6057EF5-07CC-4315-AA2B-C02A4DE92528}" srcId="{7ED28EDB-9DCF-4CB8-9ACE-44705542A0BF}" destId="{CAAC56A9-F5A6-4AB9-9B04-34D688A1C95B}" srcOrd="3" destOrd="0" parTransId="{8630D7F6-A464-4DDB-B93E-30A18632E683}" sibTransId="{A5DD95D6-E331-4FA3-B790-27246D7F22BD}"/>
    <dgm:cxn modelId="{A19713E8-C5A4-492A-B3BE-2F41F2AE494A}" type="presOf" srcId="{E1730689-D5A1-4476-A1C4-E28CF2532EAE}" destId="{EE6ED9E4-052F-49F0-ABA3-E920DD3C2C3E}" srcOrd="0" destOrd="0" presId="urn:microsoft.com/office/officeart/2005/8/layout/matrix3"/>
    <dgm:cxn modelId="{C12CBCE5-0263-4A67-935A-608D7A3E7FA3}" type="presOf" srcId="{02A7B347-C244-4696-9004-8AA6949D3AF7}" destId="{61F6BC90-4B37-4BE6-8103-5D29D7E9360B}" srcOrd="0" destOrd="0" presId="urn:microsoft.com/office/officeart/2005/8/layout/matrix3"/>
    <dgm:cxn modelId="{0C6B2CB8-4E3E-4488-9A9B-D1B84611C658}" srcId="{7ED28EDB-9DCF-4CB8-9ACE-44705542A0BF}" destId="{02A7B347-C244-4696-9004-8AA6949D3AF7}" srcOrd="0" destOrd="0" parTransId="{9128371F-200A-4915-B481-30B2E068C0BC}" sibTransId="{58CDCA9E-A94C-42AD-8AFC-388468D6BBBD}"/>
    <dgm:cxn modelId="{E8AC805A-720B-4B79-8036-B6C815FD15E8}" srcId="{7ED28EDB-9DCF-4CB8-9ACE-44705542A0BF}" destId="{E1730689-D5A1-4476-A1C4-E28CF2532EAE}" srcOrd="1" destOrd="0" parTransId="{D46EC0DC-42FF-4C71-AC6E-73FD6F3E0FFD}" sibTransId="{A46AEF07-3726-45E0-9CF7-B399EB67D226}"/>
    <dgm:cxn modelId="{68F7BB02-F51D-42BA-BC9C-8D6AA63BB615}" srcId="{7ED28EDB-9DCF-4CB8-9ACE-44705542A0BF}" destId="{1881BE4B-E5BD-41FF-88AF-A9D4FA01ACEE}" srcOrd="2" destOrd="0" parTransId="{B465D861-0011-4C72-828C-94686341AE4D}" sibTransId="{59C56567-4521-4850-8698-E0497CDDFF97}"/>
    <dgm:cxn modelId="{E2E106F7-4FCC-43B0-97BC-AE5AC5E6A52D}" type="presParOf" srcId="{68BB2875-D70D-40B0-B8D9-8F4EEC640454}" destId="{C956A3CE-E2C4-475B-A31D-41D6FB37411F}" srcOrd="0" destOrd="0" presId="urn:microsoft.com/office/officeart/2005/8/layout/matrix3"/>
    <dgm:cxn modelId="{D5794F92-1749-49C7-B38A-9F7631FE5CB5}" type="presParOf" srcId="{68BB2875-D70D-40B0-B8D9-8F4EEC640454}" destId="{61F6BC90-4B37-4BE6-8103-5D29D7E9360B}" srcOrd="1" destOrd="0" presId="urn:microsoft.com/office/officeart/2005/8/layout/matrix3"/>
    <dgm:cxn modelId="{60B273BC-9140-4BA1-88EC-94EA921F3DD5}" type="presParOf" srcId="{68BB2875-D70D-40B0-B8D9-8F4EEC640454}" destId="{EE6ED9E4-052F-49F0-ABA3-E920DD3C2C3E}" srcOrd="2" destOrd="0" presId="urn:microsoft.com/office/officeart/2005/8/layout/matrix3"/>
    <dgm:cxn modelId="{60405BDC-9F7F-42B2-B7D6-49792C386401}" type="presParOf" srcId="{68BB2875-D70D-40B0-B8D9-8F4EEC640454}" destId="{F473E216-A06C-4814-A92A-D595E1E88173}" srcOrd="3" destOrd="0" presId="urn:microsoft.com/office/officeart/2005/8/layout/matrix3"/>
    <dgm:cxn modelId="{44709FD4-5C0E-4952-9CD0-AC7832679F6C}" type="presParOf" srcId="{68BB2875-D70D-40B0-B8D9-8F4EEC640454}" destId="{F143F27E-004A-453D-AC31-6613E760E48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C93D0C-E707-4D49-9EB4-8D7AC9E13539}">
      <dsp:nvSpPr>
        <dsp:cNvPr id="0" name=""/>
        <dsp:cNvSpPr/>
      </dsp:nvSpPr>
      <dsp:spPr>
        <a:xfrm>
          <a:off x="1215554" y="620937"/>
          <a:ext cx="4150470" cy="4150470"/>
        </a:xfrm>
        <a:prstGeom prst="blockArc">
          <a:avLst>
            <a:gd name="adj1" fmla="val 10800000"/>
            <a:gd name="adj2" fmla="val 16200000"/>
            <a:gd name="adj3" fmla="val 463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B0B419-06B2-4B29-997F-51616214D60B}">
      <dsp:nvSpPr>
        <dsp:cNvPr id="0" name=""/>
        <dsp:cNvSpPr/>
      </dsp:nvSpPr>
      <dsp:spPr>
        <a:xfrm>
          <a:off x="1215554" y="620937"/>
          <a:ext cx="4150470" cy="4150470"/>
        </a:xfrm>
        <a:prstGeom prst="blockArc">
          <a:avLst>
            <a:gd name="adj1" fmla="val 5400000"/>
            <a:gd name="adj2" fmla="val 10800000"/>
            <a:gd name="adj3" fmla="val 463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83CF17-ECE7-4B9A-88C1-483F2FAEBCE0}">
      <dsp:nvSpPr>
        <dsp:cNvPr id="0" name=""/>
        <dsp:cNvSpPr/>
      </dsp:nvSpPr>
      <dsp:spPr>
        <a:xfrm>
          <a:off x="1215554" y="620937"/>
          <a:ext cx="4150470" cy="4150470"/>
        </a:xfrm>
        <a:prstGeom prst="blockArc">
          <a:avLst>
            <a:gd name="adj1" fmla="val 0"/>
            <a:gd name="adj2" fmla="val 5400000"/>
            <a:gd name="adj3" fmla="val 463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3827E3-0868-443F-B2A0-E0A948E6FCC3}">
      <dsp:nvSpPr>
        <dsp:cNvPr id="0" name=""/>
        <dsp:cNvSpPr/>
      </dsp:nvSpPr>
      <dsp:spPr>
        <a:xfrm>
          <a:off x="1215554" y="620937"/>
          <a:ext cx="4150470" cy="4150470"/>
        </a:xfrm>
        <a:prstGeom prst="blockArc">
          <a:avLst>
            <a:gd name="adj1" fmla="val 16200000"/>
            <a:gd name="adj2" fmla="val 0"/>
            <a:gd name="adj3" fmla="val 4636"/>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8A421A-B481-4053-9337-23203D0D300D}">
      <dsp:nvSpPr>
        <dsp:cNvPr id="0" name=""/>
        <dsp:cNvSpPr/>
      </dsp:nvSpPr>
      <dsp:spPr>
        <a:xfrm>
          <a:off x="2336331" y="1741714"/>
          <a:ext cx="1908915" cy="1908915"/>
        </a:xfrm>
        <a:prstGeom prst="ellipse">
          <a:avLst/>
        </a:prstGeom>
        <a:solidFill>
          <a:schemeClr val="lt1">
            <a:hueOff val="0"/>
            <a:satOff val="0"/>
            <a:lumOff val="0"/>
            <a:alphaOff val="0"/>
          </a:schemeClr>
        </a:solidFill>
        <a:ln w="25400" cap="flat" cmpd="sng" algn="ctr">
          <a:solidFill>
            <a:srgbClr val="B308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IE" sz="1200" kern="1200" smtClean="0">
              <a:latin typeface="Arial" panose="020B0604020202020204" pitchFamily="34" charset="0"/>
              <a:cs typeface="Arial" panose="020B0604020202020204" pitchFamily="34" charset="0"/>
            </a:rPr>
            <a:t>Our vision is for</a:t>
          </a:r>
        </a:p>
        <a:p>
          <a:pPr lvl="0" algn="ctr" defTabSz="533400">
            <a:lnSpc>
              <a:spcPct val="90000"/>
            </a:lnSpc>
            <a:spcBef>
              <a:spcPct val="0"/>
            </a:spcBef>
            <a:spcAft>
              <a:spcPct val="35000"/>
            </a:spcAft>
          </a:pPr>
          <a:r>
            <a:rPr lang="en-IE" sz="1200" b="1" kern="1200" smtClean="0">
              <a:latin typeface="Arial" panose="020B0604020202020204" pitchFamily="34" charset="0"/>
              <a:cs typeface="Arial" panose="020B0604020202020204" pitchFamily="34" charset="0"/>
            </a:rPr>
            <a:t>A healthier Cork and Kerry with an accessible, responsive, connected, and high quality service valued by all</a:t>
          </a:r>
          <a:endParaRPr lang="en-IE" sz="1200" kern="1200" dirty="0">
            <a:latin typeface="Arial" panose="020B0604020202020204" pitchFamily="34" charset="0"/>
            <a:cs typeface="Arial" panose="020B0604020202020204" pitchFamily="34" charset="0"/>
          </a:endParaRPr>
        </a:p>
      </dsp:txBody>
      <dsp:txXfrm>
        <a:off x="2615885" y="2021268"/>
        <a:ext cx="1349807" cy="1349807"/>
      </dsp:txXfrm>
    </dsp:sp>
    <dsp:sp modelId="{59FDFD04-5F19-4396-BEED-61BE72ED1DFE}">
      <dsp:nvSpPr>
        <dsp:cNvPr id="0" name=""/>
        <dsp:cNvSpPr/>
      </dsp:nvSpPr>
      <dsp:spPr>
        <a:xfrm>
          <a:off x="2622669" y="921"/>
          <a:ext cx="1336240" cy="1336240"/>
        </a:xfrm>
        <a:prstGeom prst="ellipse">
          <a:avLst/>
        </a:prstGeom>
        <a:solidFill>
          <a:schemeClr val="lt1">
            <a:hueOff val="0"/>
            <a:satOff val="0"/>
            <a:lumOff val="0"/>
            <a:alphaOff val="0"/>
          </a:schemeClr>
        </a:solidFill>
        <a:ln w="25400" cap="flat" cmpd="sng" algn="ctr">
          <a:solidFill>
            <a:srgbClr val="B308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b="1" kern="1200" dirty="0" smtClean="0">
              <a:latin typeface="Arial" panose="020B0604020202020204" pitchFamily="34" charset="0"/>
              <a:cs typeface="Arial" panose="020B0604020202020204" pitchFamily="34" charset="0"/>
            </a:rPr>
            <a:t>Accessible </a:t>
          </a:r>
        </a:p>
        <a:p>
          <a:pPr lvl="0" algn="ctr" defTabSz="444500">
            <a:lnSpc>
              <a:spcPct val="90000"/>
            </a:lnSpc>
            <a:spcBef>
              <a:spcPct val="0"/>
            </a:spcBef>
            <a:spcAft>
              <a:spcPct val="35000"/>
            </a:spcAft>
          </a:pPr>
          <a:r>
            <a:rPr lang="en-IE" sz="1000" i="1" kern="1200" dirty="0" smtClean="0">
              <a:latin typeface="Arial" panose="020B0604020202020204" pitchFamily="34" charset="0"/>
              <a:cs typeface="Arial" panose="020B0604020202020204" pitchFamily="34" charset="0"/>
            </a:rPr>
            <a:t>The right service available, when and where it is needed</a:t>
          </a:r>
          <a:endParaRPr lang="en-IE" sz="1000" i="1" kern="1200" dirty="0">
            <a:latin typeface="Arial" panose="020B0604020202020204" pitchFamily="34" charset="0"/>
            <a:cs typeface="Arial" panose="020B0604020202020204" pitchFamily="34" charset="0"/>
          </a:endParaRPr>
        </a:p>
      </dsp:txBody>
      <dsp:txXfrm>
        <a:off x="2818357" y="196609"/>
        <a:ext cx="944864" cy="944864"/>
      </dsp:txXfrm>
    </dsp:sp>
    <dsp:sp modelId="{F594718D-CC35-484B-B958-F979EE35906F}">
      <dsp:nvSpPr>
        <dsp:cNvPr id="0" name=""/>
        <dsp:cNvSpPr/>
      </dsp:nvSpPr>
      <dsp:spPr>
        <a:xfrm>
          <a:off x="4649799" y="2028052"/>
          <a:ext cx="1336240" cy="1336240"/>
        </a:xfrm>
        <a:prstGeom prst="ellipse">
          <a:avLst/>
        </a:prstGeom>
        <a:solidFill>
          <a:schemeClr val="lt1">
            <a:hueOff val="0"/>
            <a:satOff val="0"/>
            <a:lumOff val="0"/>
            <a:alphaOff val="0"/>
          </a:schemeClr>
        </a:solidFill>
        <a:ln w="25400" cap="flat" cmpd="sng" algn="ctr">
          <a:solidFill>
            <a:srgbClr val="B308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b="1" kern="1200" dirty="0" smtClean="0">
              <a:latin typeface="Arial" panose="020B0604020202020204" pitchFamily="34" charset="0"/>
              <a:cs typeface="Arial" panose="020B0604020202020204" pitchFamily="34" charset="0"/>
            </a:rPr>
            <a:t>Responsive</a:t>
          </a:r>
        </a:p>
        <a:p>
          <a:pPr lvl="0" algn="ctr" defTabSz="444500">
            <a:lnSpc>
              <a:spcPct val="90000"/>
            </a:lnSpc>
            <a:spcBef>
              <a:spcPct val="0"/>
            </a:spcBef>
            <a:spcAft>
              <a:spcPct val="35000"/>
            </a:spcAft>
          </a:pPr>
          <a:r>
            <a:rPr lang="en-IE" sz="1000" i="1" kern="1200" dirty="0" smtClean="0">
              <a:latin typeface="Arial" panose="020B0604020202020204" pitchFamily="34" charset="0"/>
              <a:cs typeface="Arial" panose="020B0604020202020204" pitchFamily="34" charset="0"/>
            </a:rPr>
            <a:t>A flexible service that reacts quickly and positively to meet changing needs</a:t>
          </a:r>
          <a:endParaRPr lang="en-IE" sz="1000" i="1" kern="1200" dirty="0">
            <a:latin typeface="Arial" panose="020B0604020202020204" pitchFamily="34" charset="0"/>
            <a:cs typeface="Arial" panose="020B0604020202020204" pitchFamily="34" charset="0"/>
          </a:endParaRPr>
        </a:p>
      </dsp:txBody>
      <dsp:txXfrm>
        <a:off x="4845487" y="2223740"/>
        <a:ext cx="944864" cy="944864"/>
      </dsp:txXfrm>
    </dsp:sp>
    <dsp:sp modelId="{DD24FEDF-4788-44C3-BB1D-596125A76538}">
      <dsp:nvSpPr>
        <dsp:cNvPr id="0" name=""/>
        <dsp:cNvSpPr/>
      </dsp:nvSpPr>
      <dsp:spPr>
        <a:xfrm>
          <a:off x="2622669" y="4055182"/>
          <a:ext cx="1336240" cy="1336240"/>
        </a:xfrm>
        <a:prstGeom prst="ellipse">
          <a:avLst/>
        </a:prstGeom>
        <a:solidFill>
          <a:schemeClr val="lt1">
            <a:hueOff val="0"/>
            <a:satOff val="0"/>
            <a:lumOff val="0"/>
            <a:alphaOff val="0"/>
          </a:schemeClr>
        </a:solidFill>
        <a:ln w="25400" cap="flat" cmpd="sng" algn="ctr">
          <a:solidFill>
            <a:srgbClr val="B308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IE" sz="900" b="1" kern="1200" dirty="0" smtClean="0">
              <a:latin typeface="Arial" panose="020B0604020202020204" pitchFamily="34" charset="0"/>
              <a:cs typeface="Arial" panose="020B0604020202020204" pitchFamily="34" charset="0"/>
            </a:rPr>
            <a:t>Connected</a:t>
          </a:r>
        </a:p>
        <a:p>
          <a:pPr lvl="0" algn="ctr" defTabSz="400050">
            <a:lnSpc>
              <a:spcPct val="90000"/>
            </a:lnSpc>
            <a:spcBef>
              <a:spcPct val="0"/>
            </a:spcBef>
            <a:spcAft>
              <a:spcPct val="35000"/>
            </a:spcAft>
          </a:pPr>
          <a:r>
            <a:rPr lang="en-IE" sz="900" b="1" i="1" kern="1200" dirty="0" smtClean="0">
              <a:latin typeface="Arial" panose="020B0604020202020204" pitchFamily="34" charset="0"/>
              <a:cs typeface="Arial" panose="020B0604020202020204" pitchFamily="34" charset="0"/>
            </a:rPr>
            <a:t> </a:t>
          </a:r>
          <a:r>
            <a:rPr lang="en-IE" sz="900" b="0" i="1" kern="1200" dirty="0" smtClean="0">
              <a:latin typeface="Arial" panose="020B0604020202020204" pitchFamily="34" charset="0"/>
              <a:cs typeface="Arial" panose="020B0604020202020204" pitchFamily="34" charset="0"/>
            </a:rPr>
            <a:t>Services that are linked together so that everyone experiences seamless care</a:t>
          </a:r>
          <a:endParaRPr lang="en-IE" sz="900" b="0" i="1" kern="1200" dirty="0">
            <a:latin typeface="Arial" panose="020B0604020202020204" pitchFamily="34" charset="0"/>
            <a:cs typeface="Arial" panose="020B0604020202020204" pitchFamily="34" charset="0"/>
          </a:endParaRPr>
        </a:p>
      </dsp:txBody>
      <dsp:txXfrm>
        <a:off x="2818357" y="4250870"/>
        <a:ext cx="944864" cy="944864"/>
      </dsp:txXfrm>
    </dsp:sp>
    <dsp:sp modelId="{5C6051FA-16D6-4D69-B83F-5E2813E8AD7A}">
      <dsp:nvSpPr>
        <dsp:cNvPr id="0" name=""/>
        <dsp:cNvSpPr/>
      </dsp:nvSpPr>
      <dsp:spPr>
        <a:xfrm>
          <a:off x="595538" y="2028052"/>
          <a:ext cx="1336240" cy="1336240"/>
        </a:xfrm>
        <a:prstGeom prst="ellipse">
          <a:avLst/>
        </a:prstGeom>
        <a:solidFill>
          <a:schemeClr val="lt1">
            <a:hueOff val="0"/>
            <a:satOff val="0"/>
            <a:lumOff val="0"/>
            <a:alphaOff val="0"/>
          </a:schemeClr>
        </a:solidFill>
        <a:ln w="25400" cap="flat" cmpd="sng" algn="ctr">
          <a:solidFill>
            <a:srgbClr val="B30838"/>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IE" sz="1000" b="1" kern="1200" dirty="0" smtClean="0">
              <a:latin typeface="Arial" panose="020B0604020202020204" pitchFamily="34" charset="0"/>
              <a:cs typeface="Arial" panose="020B0604020202020204" pitchFamily="34" charset="0"/>
            </a:rPr>
            <a:t>High quality</a:t>
          </a:r>
        </a:p>
        <a:p>
          <a:pPr lvl="0" algn="ctr" defTabSz="444500">
            <a:lnSpc>
              <a:spcPct val="90000"/>
            </a:lnSpc>
            <a:spcBef>
              <a:spcPct val="0"/>
            </a:spcBef>
            <a:spcAft>
              <a:spcPct val="35000"/>
            </a:spcAft>
          </a:pPr>
          <a:r>
            <a:rPr lang="en-IE" sz="1000" i="1" kern="1200" dirty="0" smtClean="0">
              <a:latin typeface="Arial" panose="020B0604020202020204" pitchFamily="34" charset="0"/>
              <a:cs typeface="Arial" panose="020B0604020202020204" pitchFamily="34" charset="0"/>
            </a:rPr>
            <a:t>A consistent service that sets, maintains, and exceeds standards of excellence</a:t>
          </a:r>
          <a:endParaRPr lang="en-IE" sz="1000" i="1" kern="1200" dirty="0">
            <a:latin typeface="Arial" panose="020B0604020202020204" pitchFamily="34" charset="0"/>
            <a:cs typeface="Arial" panose="020B0604020202020204" pitchFamily="34" charset="0"/>
          </a:endParaRPr>
        </a:p>
      </dsp:txBody>
      <dsp:txXfrm>
        <a:off x="791226" y="2223740"/>
        <a:ext cx="944864" cy="944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6A3CE-E2C4-475B-A31D-41D6FB37411F}">
      <dsp:nvSpPr>
        <dsp:cNvPr id="0" name=""/>
        <dsp:cNvSpPr/>
      </dsp:nvSpPr>
      <dsp:spPr>
        <a:xfrm>
          <a:off x="0" y="216024"/>
          <a:ext cx="4823533" cy="4823533"/>
        </a:xfrm>
        <a:prstGeom prst="diamond">
          <a:avLst/>
        </a:prstGeom>
        <a:solidFill>
          <a:schemeClr val="bg1">
            <a:lumMod val="65000"/>
          </a:schemeClr>
        </a:solidFill>
        <a:ln>
          <a:noFill/>
        </a:ln>
        <a:effectLst/>
      </dsp:spPr>
      <dsp:style>
        <a:lnRef idx="0">
          <a:scrgbClr r="0" g="0" b="0"/>
        </a:lnRef>
        <a:fillRef idx="1">
          <a:scrgbClr r="0" g="0" b="0"/>
        </a:fillRef>
        <a:effectRef idx="0">
          <a:scrgbClr r="0" g="0" b="0"/>
        </a:effectRef>
        <a:fontRef idx="minor"/>
      </dsp:style>
    </dsp:sp>
    <dsp:sp modelId="{61F6BC90-4B37-4BE6-8103-5D29D7E9360B}">
      <dsp:nvSpPr>
        <dsp:cNvPr id="0" name=""/>
        <dsp:cNvSpPr/>
      </dsp:nvSpPr>
      <dsp:spPr>
        <a:xfrm>
          <a:off x="458235" y="674259"/>
          <a:ext cx="1881177" cy="1881177"/>
        </a:xfrm>
        <a:prstGeom prst="roundRect">
          <a:avLst/>
        </a:prstGeom>
        <a:solidFill>
          <a:srgbClr val="00685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b="1" kern="1200" dirty="0" smtClean="0"/>
            <a:t>Integrity</a:t>
          </a:r>
          <a:endParaRPr lang="en-IE" sz="2400" kern="1200" dirty="0"/>
        </a:p>
      </dsp:txBody>
      <dsp:txXfrm>
        <a:off x="550066" y="766090"/>
        <a:ext cx="1697515" cy="1697515"/>
      </dsp:txXfrm>
    </dsp:sp>
    <dsp:sp modelId="{EE6ED9E4-052F-49F0-ABA3-E920DD3C2C3E}">
      <dsp:nvSpPr>
        <dsp:cNvPr id="0" name=""/>
        <dsp:cNvSpPr/>
      </dsp:nvSpPr>
      <dsp:spPr>
        <a:xfrm>
          <a:off x="2484119" y="674259"/>
          <a:ext cx="1881177" cy="1881177"/>
        </a:xfrm>
        <a:prstGeom prst="roundRect">
          <a:avLst/>
        </a:prstGeom>
        <a:solidFill>
          <a:srgbClr val="B3083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b="1" kern="1200" dirty="0" smtClean="0"/>
            <a:t>Learning</a:t>
          </a:r>
          <a:endParaRPr lang="en-IE" sz="2400" b="1" kern="1200" dirty="0"/>
        </a:p>
      </dsp:txBody>
      <dsp:txXfrm>
        <a:off x="2575950" y="766090"/>
        <a:ext cx="1697515" cy="1697515"/>
      </dsp:txXfrm>
    </dsp:sp>
    <dsp:sp modelId="{F473E216-A06C-4814-A92A-D595E1E88173}">
      <dsp:nvSpPr>
        <dsp:cNvPr id="0" name=""/>
        <dsp:cNvSpPr/>
      </dsp:nvSpPr>
      <dsp:spPr>
        <a:xfrm>
          <a:off x="458235" y="2700143"/>
          <a:ext cx="1881177" cy="1881177"/>
        </a:xfrm>
        <a:prstGeom prst="roundRect">
          <a:avLst/>
        </a:prstGeom>
        <a:solidFill>
          <a:srgbClr val="B3083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b="1" kern="1200" dirty="0" smtClean="0"/>
            <a:t>Partnership</a:t>
          </a:r>
          <a:endParaRPr lang="en-IE" sz="2400" b="1" kern="1200" dirty="0"/>
        </a:p>
      </dsp:txBody>
      <dsp:txXfrm>
        <a:off x="550066" y="2791974"/>
        <a:ext cx="1697515" cy="1697515"/>
      </dsp:txXfrm>
    </dsp:sp>
    <dsp:sp modelId="{F143F27E-004A-453D-AC31-6613E760E48F}">
      <dsp:nvSpPr>
        <dsp:cNvPr id="0" name=""/>
        <dsp:cNvSpPr/>
      </dsp:nvSpPr>
      <dsp:spPr>
        <a:xfrm>
          <a:off x="2484119" y="2700143"/>
          <a:ext cx="1881177" cy="1881177"/>
        </a:xfrm>
        <a:prstGeom prst="roundRect">
          <a:avLst/>
        </a:prstGeom>
        <a:solidFill>
          <a:srgbClr val="00685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E" sz="2400" b="1" kern="1200" dirty="0" smtClean="0"/>
            <a:t>Respect</a:t>
          </a:r>
          <a:endParaRPr lang="en-IE" sz="2400" b="1" kern="1200" dirty="0"/>
        </a:p>
      </dsp:txBody>
      <dsp:txXfrm>
        <a:off x="2575950" y="2791974"/>
        <a:ext cx="1697515" cy="169751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913355-F71C-4A3D-9FBB-4B3A8EE87788}" type="datetimeFigureOut">
              <a:rPr lang="en-IE" smtClean="0"/>
              <a:t>09/10/2019</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6BA1C1-8158-4D16-AEDD-00526CCEDC2A}" type="slidenum">
              <a:rPr lang="en-IE" smtClean="0"/>
              <a:t>‹#›</a:t>
            </a:fld>
            <a:endParaRPr lang="en-IE"/>
          </a:p>
        </p:txBody>
      </p:sp>
    </p:spTree>
    <p:extLst>
      <p:ext uri="{BB962C8B-B14F-4D97-AF65-F5344CB8AC3E}">
        <p14:creationId xmlns:p14="http://schemas.microsoft.com/office/powerpoint/2010/main" val="3672289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B167E9-5DA0-4D44-93DC-19C98D80E64B}" type="datetimeFigureOut">
              <a:rPr lang="en-IE" smtClean="0"/>
              <a:t>09/10/2019</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66CE7-B9E2-4F1B-B62C-9DE8BA87BC01}" type="slidenum">
              <a:rPr lang="en-IE" smtClean="0"/>
              <a:t>‹#›</a:t>
            </a:fld>
            <a:endParaRPr lang="en-IE"/>
          </a:p>
        </p:txBody>
      </p:sp>
    </p:spTree>
    <p:extLst>
      <p:ext uri="{BB962C8B-B14F-4D97-AF65-F5344CB8AC3E}">
        <p14:creationId xmlns:p14="http://schemas.microsoft.com/office/powerpoint/2010/main" val="412136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E" dirty="0" smtClean="0"/>
              <a:t>Ber</a:t>
            </a:r>
            <a:endParaRPr lang="en-IE" dirty="0"/>
          </a:p>
        </p:txBody>
      </p:sp>
      <p:sp>
        <p:nvSpPr>
          <p:cNvPr id="4" name="Slide Number Placeholder 3"/>
          <p:cNvSpPr>
            <a:spLocks noGrp="1"/>
          </p:cNvSpPr>
          <p:nvPr>
            <p:ph type="sldNum" sz="quarter" idx="10"/>
          </p:nvPr>
        </p:nvSpPr>
        <p:spPr/>
        <p:txBody>
          <a:bodyPr/>
          <a:lstStyle/>
          <a:p>
            <a:pPr>
              <a:defRPr/>
            </a:pPr>
            <a:fld id="{8FFD5589-13F7-43E6-BBAE-76F6DC92B96F}"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353481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E" dirty="0" smtClean="0"/>
              <a:t>Ber</a:t>
            </a:r>
            <a:endParaRPr lang="en-IE" dirty="0"/>
          </a:p>
        </p:txBody>
      </p:sp>
      <p:sp>
        <p:nvSpPr>
          <p:cNvPr id="4" name="Slide Number Placeholder 3"/>
          <p:cNvSpPr>
            <a:spLocks noGrp="1"/>
          </p:cNvSpPr>
          <p:nvPr>
            <p:ph type="sldNum" sz="quarter" idx="10"/>
          </p:nvPr>
        </p:nvSpPr>
        <p:spPr/>
        <p:txBody>
          <a:bodyPr/>
          <a:lstStyle/>
          <a:p>
            <a:pPr>
              <a:defRPr/>
            </a:pPr>
            <a:fld id="{8FFD5589-13F7-43E6-BBAE-76F6DC92B96F}"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548134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E" dirty="0" smtClean="0"/>
              <a:t>Ber</a:t>
            </a:r>
            <a:endParaRPr lang="en-IE" dirty="0"/>
          </a:p>
        </p:txBody>
      </p:sp>
      <p:sp>
        <p:nvSpPr>
          <p:cNvPr id="4" name="Slide Number Placeholder 3"/>
          <p:cNvSpPr>
            <a:spLocks noGrp="1"/>
          </p:cNvSpPr>
          <p:nvPr>
            <p:ph type="sldNum" sz="quarter" idx="10"/>
          </p:nvPr>
        </p:nvSpPr>
        <p:spPr/>
        <p:txBody>
          <a:bodyPr/>
          <a:lstStyle/>
          <a:p>
            <a:pPr>
              <a:defRPr/>
            </a:pPr>
            <a:fld id="{8FFD5589-13F7-43E6-BBAE-76F6DC92B96F}"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19410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E" dirty="0" smtClean="0"/>
              <a:t>Ber</a:t>
            </a:r>
            <a:endParaRPr lang="en-IE" dirty="0"/>
          </a:p>
        </p:txBody>
      </p:sp>
      <p:sp>
        <p:nvSpPr>
          <p:cNvPr id="4" name="Slide Number Placeholder 3"/>
          <p:cNvSpPr>
            <a:spLocks noGrp="1"/>
          </p:cNvSpPr>
          <p:nvPr>
            <p:ph type="sldNum" sz="quarter" idx="10"/>
          </p:nvPr>
        </p:nvSpPr>
        <p:spPr/>
        <p:txBody>
          <a:bodyPr/>
          <a:lstStyle/>
          <a:p>
            <a:pPr>
              <a:defRPr/>
            </a:pPr>
            <a:fld id="{8FFD5589-13F7-43E6-BBAE-76F6DC92B96F}"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4031053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AA66CE7-B9E2-4F1B-B62C-9DE8BA87BC01}" type="slidenum">
              <a:rPr lang="en-IE" smtClean="0"/>
              <a:t>6</a:t>
            </a:fld>
            <a:endParaRPr lang="en-IE"/>
          </a:p>
        </p:txBody>
      </p:sp>
    </p:spTree>
    <p:extLst>
      <p:ext uri="{BB962C8B-B14F-4D97-AF65-F5344CB8AC3E}">
        <p14:creationId xmlns:p14="http://schemas.microsoft.com/office/powerpoint/2010/main" val="599235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IE" dirty="0" smtClean="0"/>
              <a:t>Ber</a:t>
            </a:r>
            <a:endParaRPr lang="en-IE" dirty="0"/>
          </a:p>
        </p:txBody>
      </p:sp>
      <p:sp>
        <p:nvSpPr>
          <p:cNvPr id="4" name="Slide Number Placeholder 3"/>
          <p:cNvSpPr>
            <a:spLocks noGrp="1"/>
          </p:cNvSpPr>
          <p:nvPr>
            <p:ph type="sldNum" sz="quarter" idx="10"/>
          </p:nvPr>
        </p:nvSpPr>
        <p:spPr/>
        <p:txBody>
          <a:bodyPr/>
          <a:lstStyle/>
          <a:p>
            <a:fld id="{63D7FD41-4497-4AD4-BD25-C882B6FBCA0C}" type="slidenum">
              <a:rPr lang="en-IE" smtClean="0"/>
              <a:pPr/>
              <a:t>7</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A29FA6E7-6996-4257-9197-8B5301354B24}" type="datetime1">
              <a:rPr lang="en-IE" smtClean="0"/>
              <a:t>09/10/2019</a:t>
            </a:fld>
            <a:endParaRPr lang="en-IE"/>
          </a:p>
        </p:txBody>
      </p:sp>
      <p:sp>
        <p:nvSpPr>
          <p:cNvPr id="5" name="Footer Placeholder 4"/>
          <p:cNvSpPr>
            <a:spLocks noGrp="1"/>
          </p:cNvSpPr>
          <p:nvPr>
            <p:ph type="ftr" sz="quarter" idx="11"/>
          </p:nvPr>
        </p:nvSpPr>
        <p:spPr/>
        <p:txBody>
          <a:bodyPr/>
          <a:lstStyle/>
          <a:p>
            <a:endParaRPr lang="en-IE"/>
          </a:p>
        </p:txBody>
      </p:sp>
    </p:spTree>
    <p:extLst>
      <p:ext uri="{BB962C8B-B14F-4D97-AF65-F5344CB8AC3E}">
        <p14:creationId xmlns:p14="http://schemas.microsoft.com/office/powerpoint/2010/main" val="116064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C3396CA-ED27-4A08-8253-E32F8EA52082}" type="datetime1">
              <a:rPr lang="en-IE" smtClean="0"/>
              <a:t>09/10/2019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72B162-6472-4526-83A4-3A277842B7A8}" type="slidenum">
              <a:rPr lang="en-IE" smtClean="0"/>
              <a:t>‹#›</a:t>
            </a:fld>
            <a:endParaRPr lang="en-IE"/>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386463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C0F98D7-54EB-4623-91F3-F0EAB1BCD890}" type="datetime1">
              <a:rPr lang="en-IE" smtClean="0"/>
              <a:t>09/10/2019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72B162-6472-4526-83A4-3A277842B7A8}" type="slidenum">
              <a:rPr lang="en-IE" smtClean="0"/>
              <a:t>‹#›</a:t>
            </a:fld>
            <a:endParaRPr lang="en-IE"/>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2120300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555714" y="6263882"/>
            <a:ext cx="2895600" cy="365125"/>
          </a:xfrm>
          <a:prstGeom prst="rect">
            <a:avLst/>
          </a:prstGeom>
        </p:spPr>
        <p:txBody>
          <a:bodyPr/>
          <a:lstStyle/>
          <a:p>
            <a:endParaRPr lang="en-US" dirty="0"/>
          </a:p>
        </p:txBody>
      </p:sp>
      <p:pic>
        <p:nvPicPr>
          <p:cNvPr id="3" name="Picture 2"/>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4" name="Picture 3"/>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15066621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a:prstGeom prst="rect">
            <a:avLst/>
          </a:prstGeom>
        </p:spPr>
        <p:txBody>
          <a:bodyPr lIns="91363" tIns="45685" rIns="91363" bIns="45685"/>
          <a:lstStyle>
            <a:lvl1pPr>
              <a:defRPr>
                <a:solidFill>
                  <a:schemeClr val="bg1"/>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lIns="91363" tIns="45685" rIns="91363" bIns="45685"/>
          <a:lstStyle>
            <a:lvl1pPr marL="0" indent="0" algn="ctr">
              <a:buNone/>
              <a:defRPr>
                <a:solidFill>
                  <a:schemeClr val="bg1"/>
                </a:solidFill>
              </a:defRPr>
            </a:lvl1pPr>
            <a:lvl2pPr marL="456815" indent="0" algn="ctr">
              <a:buNone/>
              <a:defRPr>
                <a:solidFill>
                  <a:schemeClr val="tx1">
                    <a:tint val="75000"/>
                  </a:schemeClr>
                </a:solidFill>
              </a:defRPr>
            </a:lvl2pPr>
            <a:lvl3pPr marL="913630" indent="0" algn="ctr">
              <a:buNone/>
              <a:defRPr>
                <a:solidFill>
                  <a:schemeClr val="tx1">
                    <a:tint val="75000"/>
                  </a:schemeClr>
                </a:solidFill>
              </a:defRPr>
            </a:lvl3pPr>
            <a:lvl4pPr marL="1370446" indent="0" algn="ctr">
              <a:buNone/>
              <a:defRPr>
                <a:solidFill>
                  <a:schemeClr val="tx1">
                    <a:tint val="75000"/>
                  </a:schemeClr>
                </a:solidFill>
              </a:defRPr>
            </a:lvl4pPr>
            <a:lvl5pPr marL="1827261" indent="0" algn="ctr">
              <a:buNone/>
              <a:defRPr>
                <a:solidFill>
                  <a:schemeClr val="tx1">
                    <a:tint val="75000"/>
                  </a:schemeClr>
                </a:solidFill>
              </a:defRPr>
            </a:lvl5pPr>
            <a:lvl6pPr marL="2284079" indent="0" algn="ctr">
              <a:buNone/>
              <a:defRPr>
                <a:solidFill>
                  <a:schemeClr val="tx1">
                    <a:tint val="75000"/>
                  </a:schemeClr>
                </a:solidFill>
              </a:defRPr>
            </a:lvl6pPr>
            <a:lvl7pPr marL="2740897" indent="0" algn="ctr">
              <a:buNone/>
              <a:defRPr>
                <a:solidFill>
                  <a:schemeClr val="tx1">
                    <a:tint val="75000"/>
                  </a:schemeClr>
                </a:solidFill>
              </a:defRPr>
            </a:lvl7pPr>
            <a:lvl8pPr marL="3197712" indent="0" algn="ctr">
              <a:buNone/>
              <a:defRPr>
                <a:solidFill>
                  <a:schemeClr val="tx1">
                    <a:tint val="75000"/>
                  </a:schemeClr>
                </a:solidFill>
              </a:defRPr>
            </a:lvl8pPr>
            <a:lvl9pPr marL="3654529" indent="0" algn="ctr">
              <a:buNone/>
              <a:defRPr>
                <a:solidFill>
                  <a:schemeClr val="tx1">
                    <a:tint val="75000"/>
                  </a:schemeClr>
                </a:solidFill>
              </a:defRPr>
            </a:lvl9pPr>
          </a:lstStyle>
          <a:p>
            <a:r>
              <a:rPr lang="en-GB" dirty="0" smtClean="0"/>
              <a:t>Click to edit Master subtitle style</a:t>
            </a:r>
            <a:endParaRPr lang="en-US" dirty="0"/>
          </a:p>
        </p:txBody>
      </p:sp>
      <p:sp>
        <p:nvSpPr>
          <p:cNvPr id="5" name="Footer Placeholder 4"/>
          <p:cNvSpPr>
            <a:spLocks noGrp="1"/>
          </p:cNvSpPr>
          <p:nvPr>
            <p:ph type="ftr" sz="quarter" idx="11"/>
          </p:nvPr>
        </p:nvSpPr>
        <p:spPr>
          <a:xfrm>
            <a:off x="1215031" y="6356357"/>
            <a:ext cx="4804775" cy="365125"/>
          </a:xfrm>
          <a:prstGeom prst="rect">
            <a:avLst/>
          </a:prstGeom>
        </p:spPr>
        <p:txBody>
          <a:bodyPr lIns="91363" tIns="45685" rIns="91363" bIns="45685"/>
          <a:lstStyle/>
          <a:p>
            <a:pPr defTabSz="456815" fontAlgn="base">
              <a:spcBef>
                <a:spcPct val="0"/>
              </a:spcBef>
              <a:spcAft>
                <a:spcPct val="0"/>
              </a:spcAft>
            </a:pPr>
            <a:endParaRPr lang="en-US" dirty="0">
              <a:solidFill>
                <a:prstClr val="black"/>
              </a:solidFill>
              <a:ea typeface="ＭＳ Ｐゴシック" charset="0"/>
              <a:cs typeface="Arial" charset="0"/>
            </a:endParaRPr>
          </a:p>
        </p:txBody>
      </p:sp>
      <p:sp>
        <p:nvSpPr>
          <p:cNvPr id="6" name="Slide Number Placeholder 5"/>
          <p:cNvSpPr>
            <a:spLocks noGrp="1"/>
          </p:cNvSpPr>
          <p:nvPr>
            <p:ph type="sldNum" sz="quarter" idx="12"/>
          </p:nvPr>
        </p:nvSpPr>
        <p:spPr>
          <a:xfrm>
            <a:off x="6553200" y="6356357"/>
            <a:ext cx="2133600" cy="365125"/>
          </a:xfrm>
          <a:prstGeom prst="rect">
            <a:avLst/>
          </a:prstGeom>
        </p:spPr>
        <p:txBody>
          <a:bodyPr lIns="91363" tIns="45685" rIns="91363" bIns="45685"/>
          <a:lstStyle/>
          <a:p>
            <a:pPr defTabSz="456815" fontAlgn="base">
              <a:spcBef>
                <a:spcPct val="0"/>
              </a:spcBef>
              <a:spcAft>
                <a:spcPct val="0"/>
              </a:spcAft>
            </a:pPr>
            <a:fld id="{76A55B5F-2E0E-F748-B621-16334BE10869}" type="slidenum">
              <a:rPr lang="en-US">
                <a:solidFill>
                  <a:prstClr val="black"/>
                </a:solidFill>
                <a:ea typeface="ＭＳ Ｐゴシック" charset="0"/>
                <a:cs typeface="Arial" charset="0"/>
              </a:rPr>
              <a:pPr defTabSz="456815" fontAlgn="base">
                <a:spcBef>
                  <a:spcPct val="0"/>
                </a:spcBef>
                <a:spcAft>
                  <a:spcPct val="0"/>
                </a:spcAft>
              </a:pPr>
              <a:t>‹#›</a:t>
            </a:fld>
            <a:endParaRPr lang="en-US">
              <a:solidFill>
                <a:prstClr val="black"/>
              </a:solidFill>
              <a:ea typeface="ＭＳ Ｐゴシック" charset="0"/>
              <a:cs typeface="Arial" charset="0"/>
            </a:endParaRPr>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23663740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A3E3DCF-CDD8-4D88-83B4-1BCC3C0C8473}" type="datetime1">
              <a:rPr lang="en-IE" smtClean="0"/>
              <a:t>09/10/2019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72B162-6472-4526-83A4-3A277842B7A8}" type="slidenum">
              <a:rPr lang="en-IE" smtClean="0"/>
              <a:t>‹#›</a:t>
            </a:fld>
            <a:endParaRPr lang="en-IE"/>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3635896" y="6309320"/>
            <a:ext cx="1695706" cy="491349"/>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3528" y="6127442"/>
            <a:ext cx="724867" cy="673227"/>
          </a:xfrm>
          <a:prstGeom prst="rect">
            <a:avLst/>
          </a:prstGeom>
        </p:spPr>
      </p:pic>
    </p:spTree>
    <p:extLst>
      <p:ext uri="{BB962C8B-B14F-4D97-AF65-F5344CB8AC3E}">
        <p14:creationId xmlns:p14="http://schemas.microsoft.com/office/powerpoint/2010/main" val="268189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670D3-C673-442E-B412-C0087D3D44AA}" type="datetime1">
              <a:rPr lang="en-IE" smtClean="0"/>
              <a:t>09/10/2019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72B162-6472-4526-83A4-3A277842B7A8}" type="slidenum">
              <a:rPr lang="en-IE" smtClean="0"/>
              <a:t>‹#›</a:t>
            </a:fld>
            <a:endParaRPr lang="en-IE"/>
          </a:p>
        </p:txBody>
      </p:sp>
    </p:spTree>
    <p:extLst>
      <p:ext uri="{BB962C8B-B14F-4D97-AF65-F5344CB8AC3E}">
        <p14:creationId xmlns:p14="http://schemas.microsoft.com/office/powerpoint/2010/main" val="172273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E9CB437-BDAE-4A6C-8DB8-057043366930}" type="datetime1">
              <a:rPr lang="en-IE" smtClean="0"/>
              <a:t>09/10/2019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72B162-6472-4526-83A4-3A277842B7A8}" type="slidenum">
              <a:rPr lang="en-IE" smtClean="0"/>
              <a:t>‹#›</a:t>
            </a:fld>
            <a:endParaRPr lang="en-IE"/>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9" name="Picture 8"/>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6315" y="6085065"/>
            <a:ext cx="701824" cy="651826"/>
          </a:xfrm>
          <a:prstGeom prst="rect">
            <a:avLst/>
          </a:prstGeom>
        </p:spPr>
      </p:pic>
    </p:spTree>
    <p:extLst>
      <p:ext uri="{BB962C8B-B14F-4D97-AF65-F5344CB8AC3E}">
        <p14:creationId xmlns:p14="http://schemas.microsoft.com/office/powerpoint/2010/main" val="3508605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8404072-6AE0-4999-A709-5F9813902207}" type="datetime1">
              <a:rPr lang="en-IE" smtClean="0"/>
              <a:t>09/10/2019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272B162-6472-4526-83A4-3A277842B7A8}" type="slidenum">
              <a:rPr lang="en-IE" smtClean="0"/>
              <a:t>‹#›</a:t>
            </a:fld>
            <a:endParaRPr lang="en-IE"/>
          </a:p>
        </p:txBody>
      </p:sp>
    </p:spTree>
    <p:extLst>
      <p:ext uri="{BB962C8B-B14F-4D97-AF65-F5344CB8AC3E}">
        <p14:creationId xmlns:p14="http://schemas.microsoft.com/office/powerpoint/2010/main" val="318383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D52689B-EF41-4443-886F-9F0716433374}" type="datetime1">
              <a:rPr lang="en-IE" smtClean="0"/>
              <a:t>09/10/2019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272B162-6472-4526-83A4-3A277842B7A8}" type="slidenum">
              <a:rPr lang="en-IE" smtClean="0"/>
              <a:t>‹#›</a:t>
            </a:fld>
            <a:endParaRPr lang="en-IE"/>
          </a:p>
        </p:txBody>
      </p:sp>
    </p:spTree>
    <p:extLst>
      <p:ext uri="{BB962C8B-B14F-4D97-AF65-F5344CB8AC3E}">
        <p14:creationId xmlns:p14="http://schemas.microsoft.com/office/powerpoint/2010/main" val="384842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8EABA-3156-4B85-ACC1-E1B24D2E7FB7}" type="datetime1">
              <a:rPr lang="en-IE" smtClean="0"/>
              <a:t>09/10/2019</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a:xfrm>
            <a:off x="6553200" y="6356350"/>
            <a:ext cx="1619200" cy="385018"/>
          </a:xfrm>
        </p:spPr>
        <p:txBody>
          <a:bodyPr/>
          <a:lstStyle/>
          <a:p>
            <a:fld id="{E272B162-6472-4526-83A4-3A277842B7A8}" type="slidenum">
              <a:rPr lang="en-IE" smtClean="0"/>
              <a:t>‹#›</a:t>
            </a:fld>
            <a:endParaRPr lang="en-IE"/>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6" name="Picture 5"/>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9512" y="6179925"/>
            <a:ext cx="615430" cy="571587"/>
          </a:xfrm>
          <a:prstGeom prst="rect">
            <a:avLst/>
          </a:prstGeom>
        </p:spPr>
      </p:pic>
    </p:spTree>
    <p:extLst>
      <p:ext uri="{BB962C8B-B14F-4D97-AF65-F5344CB8AC3E}">
        <p14:creationId xmlns:p14="http://schemas.microsoft.com/office/powerpoint/2010/main" val="74024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DB5FD-412A-4814-A06A-2D83772884D9}" type="datetime1">
              <a:rPr lang="en-IE" smtClean="0"/>
              <a:t>09/10/2019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72B162-6472-4526-83A4-3A277842B7A8}" type="slidenum">
              <a:rPr lang="en-IE" smtClean="0"/>
              <a:t>‹#›</a:t>
            </a:fld>
            <a:endParaRPr lang="en-IE"/>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9" name="Picture 8"/>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305567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03B1E-6FF1-4B9C-9AA7-752FC5252410}" type="datetime1">
              <a:rPr lang="en-IE" smtClean="0"/>
              <a:t>09/10/2019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72B162-6472-4526-83A4-3A277842B7A8}" type="slidenum">
              <a:rPr lang="en-IE" smtClean="0"/>
              <a:t>‹#›</a:t>
            </a:fld>
            <a:endParaRPr lang="en-IE"/>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8347195" y="6165304"/>
            <a:ext cx="617293" cy="551034"/>
          </a:xfrm>
          <a:prstGeom prst="rect">
            <a:avLst/>
          </a:prstGeom>
        </p:spPr>
      </p:pic>
      <p:pic>
        <p:nvPicPr>
          <p:cNvPr id="9" name="Picture 8"/>
          <p:cNvPicPr/>
          <p:nvPr userDrawn="1"/>
        </p:nvPicPr>
        <p:blipFill>
          <a:blip r:embed="rId3" cstate="print">
            <a:extLst>
              <a:ext uri="{28A0092B-C50C-407E-A947-70E740481C1C}">
                <a14:useLocalDpi xmlns:a14="http://schemas.microsoft.com/office/drawing/2010/main" val="0"/>
              </a:ext>
            </a:extLst>
          </a:blip>
          <a:stretch>
            <a:fillRect/>
          </a:stretch>
        </p:blipFill>
        <p:spPr>
          <a:xfrm>
            <a:off x="3779912" y="6165304"/>
            <a:ext cx="1695706" cy="491349"/>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4518" y="6165303"/>
            <a:ext cx="615430" cy="571587"/>
          </a:xfrm>
          <a:prstGeom prst="rect">
            <a:avLst/>
          </a:prstGeom>
        </p:spPr>
      </p:pic>
    </p:spTree>
    <p:extLst>
      <p:ext uri="{BB962C8B-B14F-4D97-AF65-F5344CB8AC3E}">
        <p14:creationId xmlns:p14="http://schemas.microsoft.com/office/powerpoint/2010/main" val="176180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61830-8B71-4218-B90B-08D465304D6E}" type="datetime1">
              <a:rPr lang="en-IE" smtClean="0"/>
              <a:t>09/10/2019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2B162-6472-4526-83A4-3A277842B7A8}" type="slidenum">
              <a:rPr lang="en-IE" smtClean="0"/>
              <a:t>‹#›</a:t>
            </a:fld>
            <a:endParaRPr lang="en-IE"/>
          </a:p>
        </p:txBody>
      </p:sp>
    </p:spTree>
    <p:extLst>
      <p:ext uri="{BB962C8B-B14F-4D97-AF65-F5344CB8AC3E}">
        <p14:creationId xmlns:p14="http://schemas.microsoft.com/office/powerpoint/2010/main" val="1244737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02033-HSE-DG-PPT-PROOF2_Page_4.jpg"/>
          <p:cNvPicPr>
            <a:picLocks noChangeAspect="1"/>
          </p:cNvPicPr>
          <p:nvPr userDrawn="1"/>
        </p:nvPicPr>
        <p:blipFill rotWithShape="1">
          <a:blip r:embed="rId3">
            <a:extLst>
              <a:ext uri="{28A0092B-C50C-407E-A947-70E740481C1C}">
                <a14:useLocalDpi xmlns:a14="http://schemas.microsoft.com/office/drawing/2010/main" val="0"/>
              </a:ext>
            </a:extLst>
          </a:blip>
          <a:srcRect t="14463" b="21562"/>
          <a:stretch/>
        </p:blipFill>
        <p:spPr>
          <a:xfrm>
            <a:off x="0" y="6"/>
            <a:ext cx="9144000" cy="6086475"/>
          </a:xfrm>
          <a:prstGeom prst="rect">
            <a:avLst/>
          </a:prstGeom>
        </p:spPr>
      </p:pic>
    </p:spTree>
    <p:extLst>
      <p:ext uri="{BB962C8B-B14F-4D97-AF65-F5344CB8AC3E}">
        <p14:creationId xmlns:p14="http://schemas.microsoft.com/office/powerpoint/2010/main" val="3952909874"/>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456815" rtl="0" eaLnBrk="1" latinLnBrk="0" hangingPunct="1">
        <a:spcBef>
          <a:spcPct val="0"/>
        </a:spcBef>
        <a:buNone/>
        <a:defRPr sz="4400" kern="1200">
          <a:solidFill>
            <a:schemeClr val="tx1"/>
          </a:solidFill>
          <a:latin typeface="+mj-lt"/>
          <a:ea typeface="+mj-ea"/>
          <a:cs typeface="+mj-cs"/>
        </a:defRPr>
      </a:lvl1pPr>
    </p:titleStyle>
    <p:bodyStyle>
      <a:lvl1pPr marL="342613" indent="-342613" algn="l" defTabSz="456815" rtl="0" eaLnBrk="1" latinLnBrk="0" hangingPunct="1">
        <a:spcBef>
          <a:spcPct val="20000"/>
        </a:spcBef>
        <a:buFont typeface="Arial"/>
        <a:buChar char="•"/>
        <a:defRPr sz="3200" kern="1200">
          <a:solidFill>
            <a:schemeClr val="tx1"/>
          </a:solidFill>
          <a:latin typeface="+mn-lt"/>
          <a:ea typeface="+mn-ea"/>
          <a:cs typeface="+mn-cs"/>
        </a:defRPr>
      </a:lvl1pPr>
      <a:lvl2pPr marL="742327" indent="-285506" algn="l" defTabSz="456815" rtl="0" eaLnBrk="1" latinLnBrk="0" hangingPunct="1">
        <a:spcBef>
          <a:spcPct val="20000"/>
        </a:spcBef>
        <a:buFont typeface="Arial"/>
        <a:buChar char="–"/>
        <a:defRPr sz="2800" kern="1200">
          <a:solidFill>
            <a:schemeClr val="tx1"/>
          </a:solidFill>
          <a:latin typeface="+mn-lt"/>
          <a:ea typeface="+mn-ea"/>
          <a:cs typeface="+mn-cs"/>
        </a:defRPr>
      </a:lvl2pPr>
      <a:lvl3pPr marL="1142041" indent="-228408" algn="l" defTabSz="456815" rtl="0" eaLnBrk="1" latinLnBrk="0" hangingPunct="1">
        <a:spcBef>
          <a:spcPct val="20000"/>
        </a:spcBef>
        <a:buFont typeface="Arial"/>
        <a:buChar char="•"/>
        <a:defRPr sz="2400" kern="1200">
          <a:solidFill>
            <a:schemeClr val="tx1"/>
          </a:solidFill>
          <a:latin typeface="+mn-lt"/>
          <a:ea typeface="+mn-ea"/>
          <a:cs typeface="+mn-cs"/>
        </a:defRPr>
      </a:lvl3pPr>
      <a:lvl4pPr marL="1598856" indent="-228408" algn="l" defTabSz="456815" rtl="0" eaLnBrk="1" latinLnBrk="0" hangingPunct="1">
        <a:spcBef>
          <a:spcPct val="20000"/>
        </a:spcBef>
        <a:buFont typeface="Arial"/>
        <a:buChar char="–"/>
        <a:defRPr sz="2000" kern="1200">
          <a:solidFill>
            <a:schemeClr val="tx1"/>
          </a:solidFill>
          <a:latin typeface="+mn-lt"/>
          <a:ea typeface="+mn-ea"/>
          <a:cs typeface="+mn-cs"/>
        </a:defRPr>
      </a:lvl4pPr>
      <a:lvl5pPr marL="2055671" indent="-228408" algn="l" defTabSz="456815" rtl="0" eaLnBrk="1" latinLnBrk="0" hangingPunct="1">
        <a:spcBef>
          <a:spcPct val="20000"/>
        </a:spcBef>
        <a:buFont typeface="Arial"/>
        <a:buChar char="»"/>
        <a:defRPr sz="2000" kern="1200">
          <a:solidFill>
            <a:schemeClr val="tx1"/>
          </a:solidFill>
          <a:latin typeface="+mn-lt"/>
          <a:ea typeface="+mn-ea"/>
          <a:cs typeface="+mn-cs"/>
        </a:defRPr>
      </a:lvl5pPr>
      <a:lvl6pPr marL="2512488" indent="-228408" algn="l" defTabSz="456815" rtl="0" eaLnBrk="1" latinLnBrk="0" hangingPunct="1">
        <a:spcBef>
          <a:spcPct val="20000"/>
        </a:spcBef>
        <a:buFont typeface="Arial"/>
        <a:buChar char="•"/>
        <a:defRPr sz="2000" kern="1200">
          <a:solidFill>
            <a:schemeClr val="tx1"/>
          </a:solidFill>
          <a:latin typeface="+mn-lt"/>
          <a:ea typeface="+mn-ea"/>
          <a:cs typeface="+mn-cs"/>
        </a:defRPr>
      </a:lvl6pPr>
      <a:lvl7pPr marL="2969303" indent="-228408" algn="l" defTabSz="456815" rtl="0" eaLnBrk="1" latinLnBrk="0" hangingPunct="1">
        <a:spcBef>
          <a:spcPct val="20000"/>
        </a:spcBef>
        <a:buFont typeface="Arial"/>
        <a:buChar char="•"/>
        <a:defRPr sz="2000" kern="1200">
          <a:solidFill>
            <a:schemeClr val="tx1"/>
          </a:solidFill>
          <a:latin typeface="+mn-lt"/>
          <a:ea typeface="+mn-ea"/>
          <a:cs typeface="+mn-cs"/>
        </a:defRPr>
      </a:lvl7pPr>
      <a:lvl8pPr marL="3426121" indent="-228408" algn="l" defTabSz="456815" rtl="0" eaLnBrk="1" latinLnBrk="0" hangingPunct="1">
        <a:spcBef>
          <a:spcPct val="20000"/>
        </a:spcBef>
        <a:buFont typeface="Arial"/>
        <a:buChar char="•"/>
        <a:defRPr sz="2000" kern="1200">
          <a:solidFill>
            <a:schemeClr val="tx1"/>
          </a:solidFill>
          <a:latin typeface="+mn-lt"/>
          <a:ea typeface="+mn-ea"/>
          <a:cs typeface="+mn-cs"/>
        </a:defRPr>
      </a:lvl8pPr>
      <a:lvl9pPr marL="3882938" indent="-228408" algn="l" defTabSz="45681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815" rtl="0" eaLnBrk="1" latinLnBrk="0" hangingPunct="1">
        <a:defRPr sz="1800" kern="1200">
          <a:solidFill>
            <a:schemeClr val="tx1"/>
          </a:solidFill>
          <a:latin typeface="+mn-lt"/>
          <a:ea typeface="+mn-ea"/>
          <a:cs typeface="+mn-cs"/>
        </a:defRPr>
      </a:lvl1pPr>
      <a:lvl2pPr marL="456815" algn="l" defTabSz="456815" rtl="0" eaLnBrk="1" latinLnBrk="0" hangingPunct="1">
        <a:defRPr sz="1800" kern="1200">
          <a:solidFill>
            <a:schemeClr val="tx1"/>
          </a:solidFill>
          <a:latin typeface="+mn-lt"/>
          <a:ea typeface="+mn-ea"/>
          <a:cs typeface="+mn-cs"/>
        </a:defRPr>
      </a:lvl2pPr>
      <a:lvl3pPr marL="913630" algn="l" defTabSz="456815" rtl="0" eaLnBrk="1" latinLnBrk="0" hangingPunct="1">
        <a:defRPr sz="1800" kern="1200">
          <a:solidFill>
            <a:schemeClr val="tx1"/>
          </a:solidFill>
          <a:latin typeface="+mn-lt"/>
          <a:ea typeface="+mn-ea"/>
          <a:cs typeface="+mn-cs"/>
        </a:defRPr>
      </a:lvl3pPr>
      <a:lvl4pPr marL="1370446" algn="l" defTabSz="456815" rtl="0" eaLnBrk="1" latinLnBrk="0" hangingPunct="1">
        <a:defRPr sz="1800" kern="1200">
          <a:solidFill>
            <a:schemeClr val="tx1"/>
          </a:solidFill>
          <a:latin typeface="+mn-lt"/>
          <a:ea typeface="+mn-ea"/>
          <a:cs typeface="+mn-cs"/>
        </a:defRPr>
      </a:lvl4pPr>
      <a:lvl5pPr marL="1827261" algn="l" defTabSz="456815" rtl="0" eaLnBrk="1" latinLnBrk="0" hangingPunct="1">
        <a:defRPr sz="1800" kern="1200">
          <a:solidFill>
            <a:schemeClr val="tx1"/>
          </a:solidFill>
          <a:latin typeface="+mn-lt"/>
          <a:ea typeface="+mn-ea"/>
          <a:cs typeface="+mn-cs"/>
        </a:defRPr>
      </a:lvl5pPr>
      <a:lvl6pPr marL="2284079" algn="l" defTabSz="456815" rtl="0" eaLnBrk="1" latinLnBrk="0" hangingPunct="1">
        <a:defRPr sz="1800" kern="1200">
          <a:solidFill>
            <a:schemeClr val="tx1"/>
          </a:solidFill>
          <a:latin typeface="+mn-lt"/>
          <a:ea typeface="+mn-ea"/>
          <a:cs typeface="+mn-cs"/>
        </a:defRPr>
      </a:lvl6pPr>
      <a:lvl7pPr marL="2740897" algn="l" defTabSz="456815" rtl="0" eaLnBrk="1" latinLnBrk="0" hangingPunct="1">
        <a:defRPr sz="1800" kern="1200">
          <a:solidFill>
            <a:schemeClr val="tx1"/>
          </a:solidFill>
          <a:latin typeface="+mn-lt"/>
          <a:ea typeface="+mn-ea"/>
          <a:cs typeface="+mn-cs"/>
        </a:defRPr>
      </a:lvl7pPr>
      <a:lvl8pPr marL="3197712" algn="l" defTabSz="456815" rtl="0" eaLnBrk="1" latinLnBrk="0" hangingPunct="1">
        <a:defRPr sz="1800" kern="1200">
          <a:solidFill>
            <a:schemeClr val="tx1"/>
          </a:solidFill>
          <a:latin typeface="+mn-lt"/>
          <a:ea typeface="+mn-ea"/>
          <a:cs typeface="+mn-cs"/>
        </a:defRPr>
      </a:lvl8pPr>
      <a:lvl9pPr marL="3654529" algn="l" defTabSz="45681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mailto:corkkerry.priorities@hse.ie"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2464" y="3784972"/>
            <a:ext cx="6483792" cy="2616101"/>
          </a:xfrm>
          <a:prstGeom prst="rect">
            <a:avLst/>
          </a:prstGeom>
          <a:solidFill>
            <a:schemeClr val="bg1"/>
          </a:solidFill>
        </p:spPr>
        <p:txBody>
          <a:bodyPr wrap="square" rtlCol="0">
            <a:spAutoFit/>
          </a:bodyPr>
          <a:lstStyle/>
          <a:p>
            <a:pPr defTabSz="457200" fontAlgn="base">
              <a:spcBef>
                <a:spcPct val="0"/>
              </a:spcBef>
              <a:spcAft>
                <a:spcPct val="0"/>
              </a:spcAft>
            </a:pPr>
            <a:r>
              <a:rPr lang="en-US" sz="5400" b="1" dirty="0" smtClean="0">
                <a:solidFill>
                  <a:srgbClr val="006858"/>
                </a:solidFill>
                <a:latin typeface="Arial" panose="020B0604020202020204" pitchFamily="34" charset="0"/>
                <a:ea typeface="ＭＳ Ｐゴシック" charset="0"/>
                <a:cs typeface="Arial" panose="020B0604020202020204" pitchFamily="34" charset="0"/>
              </a:rPr>
              <a:t>Launching our Strategic Plan</a:t>
            </a:r>
          </a:p>
          <a:p>
            <a:pPr defTabSz="457200" fontAlgn="base">
              <a:spcBef>
                <a:spcPct val="0"/>
              </a:spcBef>
              <a:spcAft>
                <a:spcPct val="0"/>
              </a:spcAft>
            </a:pPr>
            <a:r>
              <a:rPr lang="en-US" sz="2000" b="1" dirty="0" smtClean="0">
                <a:solidFill>
                  <a:srgbClr val="006858"/>
                </a:solidFill>
                <a:latin typeface="Arial" panose="020B0604020202020204" pitchFamily="34" charset="0"/>
                <a:ea typeface="ＭＳ Ｐゴシック" charset="0"/>
                <a:cs typeface="Arial" panose="020B0604020202020204" pitchFamily="34" charset="0"/>
              </a:rPr>
              <a:t>Slide deck for staff meetings in CKCH</a:t>
            </a:r>
          </a:p>
          <a:p>
            <a:pPr defTabSz="457200" fontAlgn="base">
              <a:spcBef>
                <a:spcPct val="0"/>
              </a:spcBef>
              <a:spcAft>
                <a:spcPct val="0"/>
              </a:spcAft>
            </a:pPr>
            <a:r>
              <a:rPr lang="en-US" sz="2000" b="1" dirty="0" smtClean="0">
                <a:solidFill>
                  <a:srgbClr val="006858"/>
                </a:solidFill>
                <a:latin typeface="Arial" panose="020B0604020202020204" pitchFamily="34" charset="0"/>
                <a:ea typeface="ＭＳ Ｐゴシック" charset="0"/>
                <a:cs typeface="Arial" panose="020B0604020202020204" pitchFamily="34" charset="0"/>
              </a:rPr>
              <a:t>October 2019</a:t>
            </a:r>
            <a:r>
              <a:rPr lang="en-US" sz="2000" b="1" dirty="0">
                <a:solidFill>
                  <a:srgbClr val="006858"/>
                </a:solidFill>
                <a:latin typeface="Arial" panose="020B0604020202020204" pitchFamily="34" charset="0"/>
                <a:ea typeface="ＭＳ Ｐゴシック" charset="0"/>
                <a:cs typeface="Arial" panose="020B0604020202020204" pitchFamily="34" charset="0"/>
              </a:rPr>
              <a:t>	</a:t>
            </a:r>
            <a:r>
              <a:rPr lang="en-US" sz="3600" b="1" dirty="0">
                <a:solidFill>
                  <a:prstClr val="black"/>
                </a:solidFill>
                <a:latin typeface="Arial" panose="020B0604020202020204" pitchFamily="34" charset="0"/>
                <a:ea typeface="ＭＳ Ｐゴシック" charset="0"/>
                <a:cs typeface="Arial" panose="020B0604020202020204" pitchFamily="34" charset="0"/>
              </a:rPr>
              <a:t>	</a:t>
            </a:r>
            <a:endParaRPr lang="en-US" sz="3600" b="1" dirty="0" smtClean="0">
              <a:solidFill>
                <a:prstClr val="black"/>
              </a:solidFill>
              <a:latin typeface="Arial" panose="020B0604020202020204" pitchFamily="34" charset="0"/>
              <a:ea typeface="ＭＳ Ｐゴシック" charset="0"/>
              <a:cs typeface="Arial" panose="020B0604020202020204" pitchFamily="34" charset="0"/>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7524328" y="5589240"/>
            <a:ext cx="1097776" cy="979944"/>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251521" y="188640"/>
            <a:ext cx="3096344" cy="897198"/>
          </a:xfrm>
          <a:prstGeom prst="rect">
            <a:avLst/>
          </a:prstGeom>
        </p:spPr>
      </p:pic>
      <p:sp>
        <p:nvSpPr>
          <p:cNvPr id="8" name="Slide Number Placeholder 7"/>
          <p:cNvSpPr>
            <a:spLocks noGrp="1"/>
          </p:cNvSpPr>
          <p:nvPr>
            <p:ph type="sldNum" sz="quarter" idx="4294967295"/>
          </p:nvPr>
        </p:nvSpPr>
        <p:spPr>
          <a:xfrm>
            <a:off x="6553200" y="6356350"/>
            <a:ext cx="2133600" cy="365125"/>
          </a:xfrm>
        </p:spPr>
        <p:txBody>
          <a:bodyPr/>
          <a:lstStyle/>
          <a:p>
            <a:fld id="{E272B162-6472-4526-83A4-3A277842B7A8}" type="slidenum">
              <a:rPr lang="en-IE" smtClean="0"/>
              <a:t>1</a:t>
            </a:fld>
            <a:endParaRPr lang="en-IE"/>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4891" y="173863"/>
            <a:ext cx="3117164" cy="2895097"/>
          </a:xfrm>
          <a:prstGeom prst="rect">
            <a:avLst/>
          </a:prstGeom>
        </p:spPr>
      </p:pic>
    </p:spTree>
    <p:extLst>
      <p:ext uri="{BB962C8B-B14F-4D97-AF65-F5344CB8AC3E}">
        <p14:creationId xmlns:p14="http://schemas.microsoft.com/office/powerpoint/2010/main" val="3728912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6858"/>
                </a:solidFill>
              </a:rPr>
              <a:t>Principles driving the publication/launch plans</a:t>
            </a:r>
            <a:endParaRPr lang="en-US" sz="3600" b="1" dirty="0">
              <a:solidFill>
                <a:srgbClr val="006858"/>
              </a:solidFill>
            </a:endParaRPr>
          </a:p>
        </p:txBody>
      </p:sp>
      <p:sp>
        <p:nvSpPr>
          <p:cNvPr id="3" name="Content Placeholder 2"/>
          <p:cNvSpPr>
            <a:spLocks noGrp="1"/>
          </p:cNvSpPr>
          <p:nvPr>
            <p:ph sz="half" idx="1"/>
          </p:nvPr>
        </p:nvSpPr>
        <p:spPr>
          <a:xfrm>
            <a:off x="457200" y="1600201"/>
            <a:ext cx="4038600" cy="4133056"/>
          </a:xfrm>
        </p:spPr>
        <p:txBody>
          <a:bodyPr>
            <a:normAutofit fontScale="92500" lnSpcReduction="10000"/>
          </a:bodyPr>
          <a:lstStyle/>
          <a:p>
            <a:r>
              <a:rPr lang="en-US" b="1" dirty="0" smtClean="0"/>
              <a:t>Staff need to see their role</a:t>
            </a:r>
            <a:r>
              <a:rPr lang="en-US" dirty="0" smtClean="0"/>
              <a:t> in implementing the strategy  - we need to see the clear line between our work, and our mission, vision, values and priorities.</a:t>
            </a:r>
          </a:p>
          <a:p>
            <a:r>
              <a:rPr lang="en-US" dirty="0"/>
              <a:t>Staff need to see, hear and feel a </a:t>
            </a:r>
            <a:r>
              <a:rPr lang="en-US" b="1" dirty="0"/>
              <a:t>consistent unified message</a:t>
            </a:r>
            <a:r>
              <a:rPr lang="en-US" dirty="0"/>
              <a:t>.</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b="1" dirty="0" smtClean="0"/>
              <a:t>Two-way feedback </a:t>
            </a:r>
            <a:r>
              <a:rPr lang="en-US" dirty="0" smtClean="0"/>
              <a:t>is important.</a:t>
            </a:r>
          </a:p>
          <a:p>
            <a:r>
              <a:rPr lang="en-US" dirty="0" smtClean="0"/>
              <a:t>Senior managers need to be be </a:t>
            </a:r>
            <a:r>
              <a:rPr lang="en-US" b="1" dirty="0" smtClean="0"/>
              <a:t>visible role models</a:t>
            </a:r>
            <a:r>
              <a:rPr lang="en-US" dirty="0" smtClean="0"/>
              <a:t>.</a:t>
            </a:r>
          </a:p>
          <a:p>
            <a:r>
              <a:rPr lang="en-US" dirty="0" smtClean="0"/>
              <a:t>We need to enable </a:t>
            </a:r>
            <a:r>
              <a:rPr lang="en-US" b="1" dirty="0" smtClean="0"/>
              <a:t>story-telling</a:t>
            </a:r>
            <a:r>
              <a:rPr lang="en-US" dirty="0" smtClean="0"/>
              <a:t> – ‘if you can’t tell it, you can’t sell it’. We want to capture real stories of the good work underway.</a:t>
            </a:r>
          </a:p>
        </p:txBody>
      </p:sp>
    </p:spTree>
    <p:extLst>
      <p:ext uri="{BB962C8B-B14F-4D97-AF65-F5344CB8AC3E}">
        <p14:creationId xmlns:p14="http://schemas.microsoft.com/office/powerpoint/2010/main" val="1444213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A clear consistent message</a:t>
            </a:r>
            <a:endParaRPr lang="en-US" b="1" dirty="0">
              <a:solidFill>
                <a:srgbClr val="006858"/>
              </a:solidFill>
            </a:endParaRPr>
          </a:p>
        </p:txBody>
      </p:sp>
      <p:sp>
        <p:nvSpPr>
          <p:cNvPr id="3" name="Content Placeholder 2"/>
          <p:cNvSpPr>
            <a:spLocks noGrp="1"/>
          </p:cNvSpPr>
          <p:nvPr>
            <p:ph sz="half" idx="1"/>
          </p:nvPr>
        </p:nvSpPr>
        <p:spPr>
          <a:xfrm>
            <a:off x="457199" y="1600206"/>
            <a:ext cx="8323545" cy="4525963"/>
          </a:xfrm>
        </p:spPr>
        <p:txBody>
          <a:bodyPr>
            <a:normAutofit/>
          </a:bodyPr>
          <a:lstStyle/>
          <a:p>
            <a:pPr marL="0" indent="0">
              <a:buNone/>
            </a:pPr>
            <a:r>
              <a:rPr lang="en-IE" dirty="0" smtClean="0"/>
              <a:t>During the launch we will:</a:t>
            </a:r>
          </a:p>
          <a:p>
            <a:pPr>
              <a:buFontTx/>
              <a:buChar char="-"/>
            </a:pPr>
            <a:r>
              <a:rPr lang="en-IE" dirty="0" smtClean="0"/>
              <a:t>explain </a:t>
            </a:r>
            <a:r>
              <a:rPr lang="en-IE" dirty="0"/>
              <a:t>some elements of the </a:t>
            </a:r>
            <a:r>
              <a:rPr lang="en-IE" dirty="0" smtClean="0"/>
              <a:t>plan</a:t>
            </a:r>
          </a:p>
          <a:p>
            <a:pPr>
              <a:buFontTx/>
              <a:buChar char="-"/>
            </a:pPr>
            <a:r>
              <a:rPr lang="en-IE" dirty="0" smtClean="0"/>
              <a:t>make </a:t>
            </a:r>
            <a:r>
              <a:rPr lang="en-IE" dirty="0"/>
              <a:t>it clear where individual </a:t>
            </a:r>
            <a:r>
              <a:rPr lang="en-IE" dirty="0" smtClean="0"/>
              <a:t>staff members and teams can </a:t>
            </a:r>
            <a:r>
              <a:rPr lang="en-IE" dirty="0"/>
              <a:t>play a role. </a:t>
            </a:r>
            <a:endParaRPr lang="en-IE" dirty="0" smtClean="0"/>
          </a:p>
          <a:p>
            <a:pPr>
              <a:buFontTx/>
              <a:buChar char="-"/>
            </a:pPr>
            <a:r>
              <a:rPr lang="en-IE" dirty="0" smtClean="0"/>
              <a:t>Tell stories</a:t>
            </a:r>
          </a:p>
          <a:p>
            <a:pPr>
              <a:buFontTx/>
              <a:buChar char="-"/>
            </a:pPr>
            <a:r>
              <a:rPr lang="en-IE" dirty="0" smtClean="0"/>
              <a:t>Ask for feedback</a:t>
            </a:r>
          </a:p>
          <a:p>
            <a:pPr marL="0" indent="0" algn="ctr">
              <a:buNone/>
            </a:pPr>
            <a:r>
              <a:rPr lang="en-IE" b="1" dirty="0" smtClean="0"/>
              <a:t>All of this needs a clear, consistent message which is concise</a:t>
            </a:r>
            <a:r>
              <a:rPr lang="en-IE" b="1" dirty="0"/>
              <a:t>, </a:t>
            </a:r>
            <a:r>
              <a:rPr lang="en-IE" b="1" dirty="0" smtClean="0"/>
              <a:t>memorable </a:t>
            </a:r>
            <a:r>
              <a:rPr lang="en-IE" b="1" dirty="0"/>
              <a:t>and meaningful </a:t>
            </a:r>
            <a:r>
              <a:rPr lang="en-IE" b="1" dirty="0" smtClean="0"/>
              <a:t>…..</a:t>
            </a:r>
            <a:endParaRPr lang="en-IE" b="1" dirty="0"/>
          </a:p>
          <a:p>
            <a:endParaRPr lang="en-US" dirty="0"/>
          </a:p>
        </p:txBody>
      </p:sp>
    </p:spTree>
    <p:extLst>
      <p:ext uri="{BB962C8B-B14F-4D97-AF65-F5344CB8AC3E}">
        <p14:creationId xmlns:p14="http://schemas.microsoft.com/office/powerpoint/2010/main" val="614603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Making Our Priorities Count</a:t>
            </a:r>
            <a:endParaRPr lang="en-US" b="1" dirty="0">
              <a:solidFill>
                <a:srgbClr val="006858"/>
              </a:solidFill>
            </a:endParaRPr>
          </a:p>
        </p:txBody>
      </p:sp>
      <p:sp>
        <p:nvSpPr>
          <p:cNvPr id="3" name="Content Placeholder 2"/>
          <p:cNvSpPr>
            <a:spLocks noGrp="1"/>
          </p:cNvSpPr>
          <p:nvPr>
            <p:ph sz="half" idx="1"/>
          </p:nvPr>
        </p:nvSpPr>
        <p:spPr>
          <a:xfrm>
            <a:off x="457199" y="1412776"/>
            <a:ext cx="8098077" cy="4713393"/>
          </a:xfrm>
        </p:spPr>
        <p:txBody>
          <a:bodyPr>
            <a:normAutofit fontScale="77500" lnSpcReduction="20000"/>
          </a:bodyPr>
          <a:lstStyle/>
          <a:p>
            <a:pPr marL="0" indent="0">
              <a:buNone/>
            </a:pPr>
            <a:r>
              <a:rPr lang="en-IE" b="1" dirty="0" smtClean="0"/>
              <a:t>That clear, consistent message is:</a:t>
            </a:r>
          </a:p>
          <a:p>
            <a:pPr marL="0" indent="0">
              <a:buNone/>
            </a:pPr>
            <a:endParaRPr lang="en-IE" b="1" dirty="0" smtClean="0"/>
          </a:p>
          <a:p>
            <a:pPr marL="0" indent="0" algn="ctr">
              <a:buNone/>
            </a:pPr>
            <a:r>
              <a:rPr lang="en-US" sz="4100" b="1" dirty="0" smtClean="0">
                <a:solidFill>
                  <a:srgbClr val="006858"/>
                </a:solidFill>
              </a:rPr>
              <a:t>Making Our </a:t>
            </a:r>
            <a:r>
              <a:rPr lang="en-US" sz="4100" b="1" dirty="0">
                <a:solidFill>
                  <a:srgbClr val="006858"/>
                </a:solidFill>
              </a:rPr>
              <a:t>Priorities Count</a:t>
            </a:r>
            <a:endParaRPr lang="en-IE" sz="4100" b="1" dirty="0" smtClean="0"/>
          </a:p>
          <a:p>
            <a:pPr marL="0" indent="0">
              <a:buNone/>
            </a:pPr>
            <a:endParaRPr lang="en-IE" b="1" dirty="0" smtClean="0"/>
          </a:p>
          <a:p>
            <a:pPr marL="0" indent="0">
              <a:buNone/>
            </a:pPr>
            <a:r>
              <a:rPr lang="en-IE" b="1" dirty="0" smtClean="0"/>
              <a:t>This works in different ways, and for each of the six priorities:</a:t>
            </a:r>
          </a:p>
          <a:p>
            <a:r>
              <a:rPr lang="en-IE" b="1" dirty="0" smtClean="0"/>
              <a:t>We’re working to Make Our Priorities Count</a:t>
            </a:r>
          </a:p>
          <a:p>
            <a:r>
              <a:rPr lang="en-IE" dirty="0" smtClean="0"/>
              <a:t>When </a:t>
            </a:r>
            <a:r>
              <a:rPr lang="en-IE" dirty="0"/>
              <a:t>it come to our priorities, everyone’s actions </a:t>
            </a:r>
            <a:r>
              <a:rPr lang="en-IE" dirty="0" smtClean="0"/>
              <a:t>count</a:t>
            </a:r>
            <a:endParaRPr lang="en-IE" dirty="0"/>
          </a:p>
          <a:p>
            <a:r>
              <a:rPr lang="en-IE" b="1" i="1" dirty="0" smtClean="0">
                <a:solidFill>
                  <a:srgbClr val="006858"/>
                </a:solidFill>
              </a:rPr>
              <a:t>Engagement</a:t>
            </a:r>
            <a:r>
              <a:rPr lang="en-IE" dirty="0" smtClean="0">
                <a:solidFill>
                  <a:srgbClr val="006858"/>
                </a:solidFill>
              </a:rPr>
              <a:t> </a:t>
            </a:r>
            <a:r>
              <a:rPr lang="en-IE" dirty="0"/>
              <a:t>counts in </a:t>
            </a:r>
            <a:r>
              <a:rPr lang="en-IE" dirty="0" smtClean="0"/>
              <a:t>CKCH</a:t>
            </a:r>
          </a:p>
          <a:p>
            <a:r>
              <a:rPr lang="en-IE" b="1" i="1" dirty="0" smtClean="0">
                <a:solidFill>
                  <a:srgbClr val="006858"/>
                </a:solidFill>
              </a:rPr>
              <a:t>Access</a:t>
            </a:r>
            <a:r>
              <a:rPr lang="en-IE" dirty="0" smtClean="0"/>
              <a:t> counts in CKCH</a:t>
            </a:r>
            <a:endParaRPr lang="en-IE" dirty="0"/>
          </a:p>
          <a:p>
            <a:r>
              <a:rPr lang="en-IE" dirty="0" smtClean="0"/>
              <a:t>Making </a:t>
            </a:r>
            <a:r>
              <a:rPr lang="en-IE" b="1" i="1" dirty="0">
                <a:solidFill>
                  <a:srgbClr val="006858"/>
                </a:solidFill>
              </a:rPr>
              <a:t>Resources</a:t>
            </a:r>
            <a:r>
              <a:rPr lang="en-IE" dirty="0"/>
              <a:t> count in </a:t>
            </a:r>
            <a:r>
              <a:rPr lang="en-IE" dirty="0" smtClean="0"/>
              <a:t>CKCH</a:t>
            </a:r>
          </a:p>
          <a:p>
            <a:r>
              <a:rPr lang="en-IE" dirty="0" smtClean="0"/>
              <a:t>Making </a:t>
            </a:r>
            <a:r>
              <a:rPr lang="en-IE" b="1" i="1" dirty="0" smtClean="0">
                <a:solidFill>
                  <a:srgbClr val="006858"/>
                </a:solidFill>
              </a:rPr>
              <a:t>Health and Wellbeing</a:t>
            </a:r>
            <a:r>
              <a:rPr lang="en-IE" b="1" dirty="0" smtClean="0">
                <a:solidFill>
                  <a:srgbClr val="006858"/>
                </a:solidFill>
              </a:rPr>
              <a:t> </a:t>
            </a:r>
            <a:r>
              <a:rPr lang="en-IE" dirty="0" smtClean="0"/>
              <a:t>Count in CKCH</a:t>
            </a:r>
          </a:p>
          <a:p>
            <a:r>
              <a:rPr lang="en-IE" b="1" i="1" dirty="0" smtClean="0">
                <a:solidFill>
                  <a:srgbClr val="006858"/>
                </a:solidFill>
              </a:rPr>
              <a:t>People</a:t>
            </a:r>
            <a:r>
              <a:rPr lang="en-IE" dirty="0" smtClean="0">
                <a:solidFill>
                  <a:srgbClr val="006858"/>
                </a:solidFill>
              </a:rPr>
              <a:t> </a:t>
            </a:r>
            <a:r>
              <a:rPr lang="en-IE" dirty="0" smtClean="0"/>
              <a:t>Count in CKCH</a:t>
            </a:r>
          </a:p>
          <a:p>
            <a:r>
              <a:rPr lang="en-IE" b="1" i="1" dirty="0" smtClean="0">
                <a:solidFill>
                  <a:srgbClr val="006858"/>
                </a:solidFill>
              </a:rPr>
              <a:t>Quality</a:t>
            </a:r>
            <a:r>
              <a:rPr lang="en-IE" dirty="0" smtClean="0"/>
              <a:t> Counts in CKCH</a:t>
            </a:r>
          </a:p>
          <a:p>
            <a:pPr marL="0" indent="0">
              <a:buNone/>
            </a:pPr>
            <a:endParaRPr lang="en-IE" dirty="0"/>
          </a:p>
          <a:p>
            <a:endParaRPr lang="en-US" dirty="0"/>
          </a:p>
        </p:txBody>
      </p:sp>
    </p:spTree>
    <p:extLst>
      <p:ext uri="{BB962C8B-B14F-4D97-AF65-F5344CB8AC3E}">
        <p14:creationId xmlns:p14="http://schemas.microsoft.com/office/powerpoint/2010/main" val="23155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6858"/>
                </a:solidFill>
              </a:rPr>
              <a:t>Our Priorities Count  visually</a:t>
            </a:r>
            <a:endParaRPr lang="en-US" b="1" dirty="0">
              <a:solidFill>
                <a:srgbClr val="006858"/>
              </a:solidFill>
            </a:endParaRPr>
          </a:p>
        </p:txBody>
      </p:sp>
      <p:sp>
        <p:nvSpPr>
          <p:cNvPr id="3" name="Content Placeholder 2"/>
          <p:cNvSpPr>
            <a:spLocks noGrp="1"/>
          </p:cNvSpPr>
          <p:nvPr>
            <p:ph sz="half" idx="2"/>
          </p:nvPr>
        </p:nvSpPr>
        <p:spPr>
          <a:xfrm>
            <a:off x="6156176" y="1916832"/>
            <a:ext cx="2530624" cy="4209331"/>
          </a:xfrm>
        </p:spPr>
        <p:txBody>
          <a:bodyPr>
            <a:normAutofit/>
          </a:bodyPr>
          <a:lstStyle/>
          <a:p>
            <a:pPr marL="0" indent="0">
              <a:buNone/>
            </a:pPr>
            <a:r>
              <a:rPr lang="en-IE" sz="2200" dirty="0" smtClean="0"/>
              <a:t>See </a:t>
            </a:r>
            <a:r>
              <a:rPr lang="en-IE" sz="1800" dirty="0" smtClean="0"/>
              <a:t>hse.ie/</a:t>
            </a:r>
            <a:r>
              <a:rPr lang="en-IE" sz="1800" dirty="0" err="1" smtClean="0"/>
              <a:t>corkkerrypriorities</a:t>
            </a:r>
            <a:r>
              <a:rPr lang="en-IE" sz="1800" dirty="0" smtClean="0"/>
              <a:t> </a:t>
            </a:r>
          </a:p>
          <a:p>
            <a:pPr marL="0" indent="0">
              <a:buNone/>
            </a:pPr>
            <a:r>
              <a:rPr lang="en-IE" sz="2200" dirty="0" smtClean="0"/>
              <a:t>and the intranet for guidelines on how to use this </a:t>
            </a:r>
            <a:r>
              <a:rPr lang="en-IE" sz="2200" dirty="0" smtClean="0"/>
              <a:t>logo, including templates for letters and email signatures.</a:t>
            </a:r>
          </a:p>
          <a:p>
            <a:pPr marL="0" indent="0">
              <a:buNone/>
            </a:pPr>
            <a:r>
              <a:rPr lang="en-IE" sz="2200" dirty="0" smtClean="0"/>
              <a:t>This logo does not replace the CKCH or HSE logos</a:t>
            </a:r>
            <a:endParaRPr lang="en-IE" sz="2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772816"/>
            <a:ext cx="4104456" cy="3812056"/>
          </a:xfrm>
          <a:prstGeom prst="rect">
            <a:avLst/>
          </a:prstGeom>
        </p:spPr>
      </p:pic>
    </p:spTree>
    <p:extLst>
      <p:ext uri="{BB962C8B-B14F-4D97-AF65-F5344CB8AC3E}">
        <p14:creationId xmlns:p14="http://schemas.microsoft.com/office/powerpoint/2010/main" val="224713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9" y="260648"/>
            <a:ext cx="7906072" cy="1156990"/>
          </a:xfrm>
          <a:prstGeom prst="rect">
            <a:avLst/>
          </a:prstGeom>
        </p:spPr>
        <p:txBody>
          <a:bodyPr>
            <a:normAutofit/>
          </a:bodyPr>
          <a:lstStyle/>
          <a:p>
            <a:r>
              <a:rPr lang="en-US" b="1" dirty="0" smtClean="0">
                <a:solidFill>
                  <a:srgbClr val="006858"/>
                </a:solidFill>
              </a:rPr>
              <a:t>Individual logos for each priority</a:t>
            </a:r>
            <a:endParaRPr lang="en-US" b="1" dirty="0">
              <a:solidFill>
                <a:srgbClr val="006858"/>
              </a:solidFill>
            </a:endParaRPr>
          </a:p>
        </p:txBody>
      </p:sp>
      <p:sp>
        <p:nvSpPr>
          <p:cNvPr id="3" name="TextBox 2"/>
          <p:cNvSpPr txBox="1"/>
          <p:nvPr/>
        </p:nvSpPr>
        <p:spPr>
          <a:xfrm>
            <a:off x="1211353" y="5514074"/>
            <a:ext cx="6552728" cy="369332"/>
          </a:xfrm>
          <a:prstGeom prst="rect">
            <a:avLst/>
          </a:prstGeom>
          <a:noFill/>
        </p:spPr>
        <p:txBody>
          <a:bodyPr wrap="square" rtlCol="0">
            <a:spAutoFit/>
          </a:bodyPr>
          <a:lstStyle/>
          <a:p>
            <a:r>
              <a:rPr lang="en-IE" b="1" dirty="0" smtClean="0">
                <a:solidFill>
                  <a:prstClr val="black"/>
                </a:solidFill>
              </a:rPr>
              <a:t>Draft</a:t>
            </a:r>
            <a:endParaRPr lang="en-IE" b="1" dirty="0">
              <a:solidFill>
                <a:prstClr val="black"/>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134" y="1220454"/>
            <a:ext cx="6921165" cy="4662952"/>
          </a:xfrm>
          <a:prstGeom prst="rect">
            <a:avLst/>
          </a:prstGeom>
        </p:spPr>
      </p:pic>
    </p:spTree>
    <p:extLst>
      <p:ext uri="{BB962C8B-B14F-4D97-AF65-F5344CB8AC3E}">
        <p14:creationId xmlns:p14="http://schemas.microsoft.com/office/powerpoint/2010/main" val="826388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858"/>
                </a:solidFill>
              </a:rPr>
              <a:t>Plans for a launch on October 14th</a:t>
            </a:r>
            <a:endParaRPr lang="en-US" sz="3600" b="1" dirty="0">
              <a:solidFill>
                <a:srgbClr val="006858"/>
              </a:solidFill>
            </a:endParaRPr>
          </a:p>
        </p:txBody>
      </p:sp>
      <p:sp>
        <p:nvSpPr>
          <p:cNvPr id="3" name="Content Placeholder 2"/>
          <p:cNvSpPr>
            <a:spLocks noGrp="1"/>
          </p:cNvSpPr>
          <p:nvPr>
            <p:ph sz="half" idx="1"/>
          </p:nvPr>
        </p:nvSpPr>
        <p:spPr>
          <a:xfrm>
            <a:off x="467544" y="1268760"/>
            <a:ext cx="8229600" cy="4810930"/>
          </a:xfrm>
        </p:spPr>
        <p:txBody>
          <a:bodyPr>
            <a:normAutofit fontScale="85000" lnSpcReduction="20000"/>
          </a:bodyPr>
          <a:lstStyle/>
          <a:p>
            <a:r>
              <a:rPr lang="en-US" dirty="0" smtClean="0"/>
              <a:t>All supporting material will be on hse.ie/</a:t>
            </a:r>
            <a:r>
              <a:rPr lang="en-US" dirty="0" err="1" smtClean="0"/>
              <a:t>corkkerrypriorities</a:t>
            </a:r>
            <a:r>
              <a:rPr lang="en-US" dirty="0" smtClean="0"/>
              <a:t>.</a:t>
            </a:r>
          </a:p>
          <a:p>
            <a:r>
              <a:rPr lang="en-US" dirty="0" smtClean="0"/>
              <a:t>Front-line managers  will have materials to facilitate local meetings/conversations (workbooks which are already available and this slide pack)</a:t>
            </a:r>
          </a:p>
          <a:p>
            <a:r>
              <a:rPr lang="en-IE" b="1" dirty="0" smtClean="0"/>
              <a:t>We will take a story-telling approach, </a:t>
            </a:r>
            <a:r>
              <a:rPr lang="en-IE" dirty="0"/>
              <a:t>w</a:t>
            </a:r>
            <a:r>
              <a:rPr lang="en-IE" dirty="0" smtClean="0"/>
              <a:t>e want to empower </a:t>
            </a:r>
            <a:r>
              <a:rPr lang="en-IE" dirty="0"/>
              <a:t>staff to tell their own </a:t>
            </a:r>
            <a:r>
              <a:rPr lang="en-IE" dirty="0" smtClean="0"/>
              <a:t>stories in words, photos and </a:t>
            </a:r>
            <a:r>
              <a:rPr lang="en-IE" dirty="0"/>
              <a:t>video under the tagline </a:t>
            </a:r>
            <a:r>
              <a:rPr lang="en-IE" dirty="0" smtClean="0"/>
              <a:t>“Tell us how you’re making Our Priorities Count”. Staff will </a:t>
            </a:r>
            <a:r>
              <a:rPr lang="en-IE" dirty="0"/>
              <a:t>be asked to create their own short videos on </a:t>
            </a:r>
            <a:r>
              <a:rPr lang="en-IE" dirty="0" smtClean="0"/>
              <a:t>how they’re </a:t>
            </a:r>
            <a:r>
              <a:rPr lang="en-IE" dirty="0"/>
              <a:t>making a priority count in their </a:t>
            </a:r>
            <a:r>
              <a:rPr lang="en-IE" dirty="0" smtClean="0"/>
              <a:t>day-to-day work</a:t>
            </a:r>
            <a:r>
              <a:rPr lang="en-IE" dirty="0"/>
              <a:t>. </a:t>
            </a:r>
            <a:endParaRPr lang="en-US" dirty="0"/>
          </a:p>
          <a:p>
            <a:pPr marL="0" indent="0">
              <a:buNone/>
            </a:pPr>
            <a:endParaRPr lang="en-IE" sz="3100" b="1" dirty="0" smtClean="0">
              <a:solidFill>
                <a:srgbClr val="006858"/>
              </a:solidFill>
            </a:endParaRPr>
          </a:p>
          <a:p>
            <a:pPr marL="0" indent="0">
              <a:buNone/>
            </a:pPr>
            <a:r>
              <a:rPr lang="en-IE" sz="3100" b="1" dirty="0">
                <a:solidFill>
                  <a:srgbClr val="006858"/>
                </a:solidFill>
              </a:rPr>
              <a:t>	</a:t>
            </a:r>
            <a:r>
              <a:rPr lang="en-IE" sz="3100" b="1" dirty="0" smtClean="0">
                <a:solidFill>
                  <a:srgbClr val="006858"/>
                </a:solidFill>
              </a:rPr>
              <a:t>We’ll share these stories on-line, in a newsletter 	and through Chief Officer updates.</a:t>
            </a:r>
            <a:endParaRPr lang="en-IE" sz="3100" b="1" dirty="0" smtClean="0">
              <a:solidFill>
                <a:srgbClr val="000000"/>
              </a:solidFill>
            </a:endParaRPr>
          </a:p>
          <a:p>
            <a:pPr marL="0" lvl="0" indent="0">
              <a:buNone/>
            </a:pPr>
            <a:r>
              <a:rPr lang="en-IE" dirty="0" smtClean="0"/>
              <a:t>		</a:t>
            </a:r>
            <a:endParaRPr lang="en-US" dirty="0"/>
          </a:p>
        </p:txBody>
      </p:sp>
    </p:spTree>
    <p:extLst>
      <p:ext uri="{BB962C8B-B14F-4D97-AF65-F5344CB8AC3E}">
        <p14:creationId xmlns:p14="http://schemas.microsoft.com/office/powerpoint/2010/main" val="38739695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Launch week</a:t>
            </a:r>
            <a:endParaRPr lang="en-US" b="1" dirty="0">
              <a:solidFill>
                <a:srgbClr val="006858"/>
              </a:solidFill>
            </a:endParaRPr>
          </a:p>
        </p:txBody>
      </p:sp>
      <p:sp>
        <p:nvSpPr>
          <p:cNvPr id="3" name="Content Placeholder 2"/>
          <p:cNvSpPr>
            <a:spLocks noGrp="1"/>
          </p:cNvSpPr>
          <p:nvPr>
            <p:ph sz="half" idx="1"/>
          </p:nvPr>
        </p:nvSpPr>
        <p:spPr>
          <a:xfrm>
            <a:off x="467544" y="1268760"/>
            <a:ext cx="8229600" cy="4525963"/>
          </a:xfrm>
        </p:spPr>
        <p:txBody>
          <a:bodyPr>
            <a:normAutofit lnSpcReduction="10000"/>
          </a:bodyPr>
          <a:lstStyle/>
          <a:p>
            <a:pPr lvl="0"/>
            <a:r>
              <a:rPr lang="en-IE" dirty="0"/>
              <a:t>Each day (Monday to </a:t>
            </a:r>
            <a:r>
              <a:rPr lang="en-IE" dirty="0" smtClean="0"/>
              <a:t>Monday) we will </a:t>
            </a:r>
            <a:r>
              <a:rPr lang="en-IE" dirty="0"/>
              <a:t>focus on one of the six priorities with the theme “Health and Wellbeing Counts in CKCH”; “Resources Count in CKCH” etc. </a:t>
            </a:r>
            <a:endParaRPr lang="en-IE" dirty="0" smtClean="0"/>
          </a:p>
          <a:p>
            <a:r>
              <a:rPr lang="en-US" dirty="0"/>
              <a:t>Monday October 14th – </a:t>
            </a:r>
            <a:r>
              <a:rPr lang="en-US" b="1" dirty="0">
                <a:solidFill>
                  <a:srgbClr val="006858"/>
                </a:solidFill>
              </a:rPr>
              <a:t>Access</a:t>
            </a:r>
          </a:p>
          <a:p>
            <a:r>
              <a:rPr lang="en-US" dirty="0"/>
              <a:t>Tuesday October 15th– </a:t>
            </a:r>
            <a:r>
              <a:rPr lang="en-US" b="1" dirty="0" smtClean="0">
                <a:solidFill>
                  <a:srgbClr val="006858"/>
                </a:solidFill>
              </a:rPr>
              <a:t>People</a:t>
            </a:r>
            <a:endParaRPr lang="en-US" b="1" dirty="0">
              <a:solidFill>
                <a:srgbClr val="006858"/>
              </a:solidFill>
            </a:endParaRPr>
          </a:p>
          <a:p>
            <a:r>
              <a:rPr lang="en-US" dirty="0"/>
              <a:t>Wednesday October 16th – </a:t>
            </a:r>
            <a:r>
              <a:rPr lang="en-US" b="1" dirty="0">
                <a:solidFill>
                  <a:srgbClr val="006858"/>
                </a:solidFill>
              </a:rPr>
              <a:t>Quality</a:t>
            </a:r>
          </a:p>
          <a:p>
            <a:r>
              <a:rPr lang="en-US" dirty="0"/>
              <a:t>Thursday October 17th– </a:t>
            </a:r>
            <a:r>
              <a:rPr lang="en-US" b="1" dirty="0" smtClean="0">
                <a:solidFill>
                  <a:srgbClr val="006858"/>
                </a:solidFill>
              </a:rPr>
              <a:t>Resources</a:t>
            </a:r>
            <a:endParaRPr lang="en-US" b="1" dirty="0">
              <a:solidFill>
                <a:srgbClr val="006858"/>
              </a:solidFill>
            </a:endParaRPr>
          </a:p>
          <a:p>
            <a:r>
              <a:rPr lang="en-US" dirty="0"/>
              <a:t>Friday October 18th– </a:t>
            </a:r>
            <a:r>
              <a:rPr lang="en-US" b="1" dirty="0">
                <a:solidFill>
                  <a:srgbClr val="006858"/>
                </a:solidFill>
              </a:rPr>
              <a:t>Health &amp; Wellbeing</a:t>
            </a:r>
          </a:p>
          <a:p>
            <a:r>
              <a:rPr lang="en-US" dirty="0"/>
              <a:t>Monday October 21</a:t>
            </a:r>
            <a:r>
              <a:rPr lang="en-US" baseline="30000" dirty="0"/>
              <a:t>st</a:t>
            </a:r>
            <a:r>
              <a:rPr lang="en-US" dirty="0"/>
              <a:t>  - </a:t>
            </a:r>
            <a:r>
              <a:rPr lang="en-US" b="1" dirty="0">
                <a:solidFill>
                  <a:srgbClr val="006858"/>
                </a:solidFill>
              </a:rPr>
              <a:t>Engagement</a:t>
            </a:r>
          </a:p>
          <a:p>
            <a:pPr lvl="0"/>
            <a:endParaRPr lang="en-IE" dirty="0"/>
          </a:p>
        </p:txBody>
      </p:sp>
    </p:spTree>
    <p:extLst>
      <p:ext uri="{BB962C8B-B14F-4D97-AF65-F5344CB8AC3E}">
        <p14:creationId xmlns:p14="http://schemas.microsoft.com/office/powerpoint/2010/main" val="325471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Launch week</a:t>
            </a:r>
            <a:endParaRPr lang="en-US" b="1" dirty="0">
              <a:solidFill>
                <a:srgbClr val="006858"/>
              </a:solidFill>
            </a:endParaRPr>
          </a:p>
        </p:txBody>
      </p:sp>
      <p:sp>
        <p:nvSpPr>
          <p:cNvPr id="3" name="Content Placeholder 2"/>
          <p:cNvSpPr>
            <a:spLocks noGrp="1"/>
          </p:cNvSpPr>
          <p:nvPr>
            <p:ph sz="half" idx="1"/>
          </p:nvPr>
        </p:nvSpPr>
        <p:spPr>
          <a:xfrm>
            <a:off x="457200" y="1600206"/>
            <a:ext cx="8229600" cy="4525963"/>
          </a:xfrm>
        </p:spPr>
        <p:txBody>
          <a:bodyPr>
            <a:normAutofit/>
          </a:bodyPr>
          <a:lstStyle/>
          <a:p>
            <a:pPr lvl="0"/>
            <a:r>
              <a:rPr lang="en-IE" dirty="0" smtClean="0"/>
              <a:t>Each day:</a:t>
            </a:r>
          </a:p>
          <a:p>
            <a:pPr marL="0" indent="0">
              <a:buNone/>
            </a:pPr>
            <a:r>
              <a:rPr lang="en-IE" dirty="0" smtClean="0"/>
              <a:t>1) There will be a daily message by broadcast email from the chair of the relevant </a:t>
            </a:r>
            <a:r>
              <a:rPr lang="en-IE" dirty="0" err="1" smtClean="0"/>
              <a:t>workstream</a:t>
            </a:r>
            <a:r>
              <a:rPr lang="en-IE" dirty="0" smtClean="0"/>
              <a:t>. </a:t>
            </a:r>
            <a:r>
              <a:rPr lang="en-IE" dirty="0"/>
              <a:t>This message will outline that day’s </a:t>
            </a:r>
            <a:r>
              <a:rPr lang="en-IE" dirty="0" smtClean="0"/>
              <a:t>focus</a:t>
            </a:r>
          </a:p>
          <a:p>
            <a:endParaRPr lang="en-IE" dirty="0" smtClean="0"/>
          </a:p>
          <a:p>
            <a:pPr marL="0" indent="0">
              <a:buNone/>
            </a:pPr>
            <a:r>
              <a:rPr lang="en-IE" dirty="0" smtClean="0"/>
              <a:t>2) We will send a link to a video each day where we will </a:t>
            </a:r>
            <a:r>
              <a:rPr lang="en-IE" dirty="0"/>
              <a:t>tell the story of how a team or individual </a:t>
            </a:r>
            <a:r>
              <a:rPr lang="en-IE" dirty="0" smtClean="0"/>
              <a:t>is </a:t>
            </a:r>
            <a:r>
              <a:rPr lang="en-IE" dirty="0"/>
              <a:t>making a priority count.</a:t>
            </a:r>
          </a:p>
          <a:p>
            <a:pPr lvl="0"/>
            <a:endParaRPr lang="en-IE" dirty="0" smtClean="0"/>
          </a:p>
          <a:p>
            <a:pPr lvl="0"/>
            <a:endParaRPr lang="en-IE" dirty="0"/>
          </a:p>
          <a:p>
            <a:endParaRPr lang="en-US" dirty="0"/>
          </a:p>
        </p:txBody>
      </p:sp>
    </p:spTree>
    <p:extLst>
      <p:ext uri="{BB962C8B-B14F-4D97-AF65-F5344CB8AC3E}">
        <p14:creationId xmlns:p14="http://schemas.microsoft.com/office/powerpoint/2010/main" val="2503178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Launch week</a:t>
            </a:r>
            <a:endParaRPr lang="en-US" b="1" dirty="0">
              <a:solidFill>
                <a:srgbClr val="006858"/>
              </a:solidFill>
            </a:endParaRPr>
          </a:p>
        </p:txBody>
      </p:sp>
      <p:sp>
        <p:nvSpPr>
          <p:cNvPr id="3" name="Content Placeholder 2"/>
          <p:cNvSpPr>
            <a:spLocks noGrp="1"/>
          </p:cNvSpPr>
          <p:nvPr>
            <p:ph sz="half" idx="1"/>
          </p:nvPr>
        </p:nvSpPr>
        <p:spPr>
          <a:xfrm>
            <a:off x="457200" y="1600206"/>
            <a:ext cx="8229600" cy="4525963"/>
          </a:xfrm>
        </p:spPr>
        <p:txBody>
          <a:bodyPr>
            <a:normAutofit fontScale="92500" lnSpcReduction="20000"/>
          </a:bodyPr>
          <a:lstStyle/>
          <a:p>
            <a:pPr marL="0" lvl="0" indent="0">
              <a:buNone/>
            </a:pPr>
            <a:r>
              <a:rPr lang="en-IE" dirty="0" smtClean="0"/>
              <a:t>Videos for </a:t>
            </a:r>
            <a:r>
              <a:rPr lang="en-IE" dirty="0"/>
              <a:t>e</a:t>
            </a:r>
            <a:r>
              <a:rPr lang="en-IE" dirty="0" smtClean="0"/>
              <a:t>ach day:</a:t>
            </a:r>
          </a:p>
          <a:p>
            <a:r>
              <a:rPr lang="en-US" dirty="0"/>
              <a:t>Monday October 14th – </a:t>
            </a:r>
            <a:r>
              <a:rPr lang="en-US" b="1" dirty="0" smtClean="0">
                <a:solidFill>
                  <a:srgbClr val="006858"/>
                </a:solidFill>
              </a:rPr>
              <a:t>Access – </a:t>
            </a:r>
            <a:r>
              <a:rPr lang="en-US" dirty="0" smtClean="0"/>
              <a:t>The Gathering, City Hall</a:t>
            </a:r>
          </a:p>
          <a:p>
            <a:r>
              <a:rPr lang="en-US" dirty="0" smtClean="0"/>
              <a:t>Tuesday </a:t>
            </a:r>
            <a:r>
              <a:rPr lang="en-US" dirty="0"/>
              <a:t>October 15th– </a:t>
            </a:r>
            <a:r>
              <a:rPr lang="en-US" b="1" dirty="0" smtClean="0">
                <a:solidFill>
                  <a:srgbClr val="006858"/>
                </a:solidFill>
              </a:rPr>
              <a:t>People  – </a:t>
            </a:r>
            <a:r>
              <a:rPr lang="en-US" dirty="0"/>
              <a:t>Directors of </a:t>
            </a:r>
            <a:r>
              <a:rPr lang="en-US" dirty="0" smtClean="0"/>
              <a:t>Nursing Leadership in Management Programme</a:t>
            </a:r>
            <a:endParaRPr lang="en-US" dirty="0"/>
          </a:p>
          <a:p>
            <a:r>
              <a:rPr lang="en-US" dirty="0" smtClean="0"/>
              <a:t>Wednesday </a:t>
            </a:r>
            <a:r>
              <a:rPr lang="en-US" dirty="0"/>
              <a:t>October 16th – </a:t>
            </a:r>
            <a:r>
              <a:rPr lang="en-US" b="1" dirty="0" smtClean="0">
                <a:solidFill>
                  <a:srgbClr val="006858"/>
                </a:solidFill>
              </a:rPr>
              <a:t>Quality –  </a:t>
            </a:r>
            <a:r>
              <a:rPr lang="en-US" dirty="0"/>
              <a:t>S</a:t>
            </a:r>
            <a:r>
              <a:rPr lang="en-US" dirty="0" smtClean="0"/>
              <a:t>uggestions boxes at </a:t>
            </a:r>
            <a:r>
              <a:rPr lang="en-US" dirty="0" err="1" smtClean="0"/>
              <a:t>Eist</a:t>
            </a:r>
            <a:r>
              <a:rPr lang="en-US" dirty="0" smtClean="0"/>
              <a:t> Linn</a:t>
            </a:r>
            <a:endParaRPr lang="en-US" dirty="0"/>
          </a:p>
          <a:p>
            <a:r>
              <a:rPr lang="en-US" dirty="0"/>
              <a:t>Thursday October </a:t>
            </a:r>
            <a:r>
              <a:rPr lang="en-US" dirty="0" smtClean="0"/>
              <a:t>17th–</a:t>
            </a:r>
            <a:r>
              <a:rPr lang="en-US" b="1" dirty="0">
                <a:solidFill>
                  <a:srgbClr val="006858"/>
                </a:solidFill>
              </a:rPr>
              <a:t> </a:t>
            </a:r>
            <a:r>
              <a:rPr lang="en-US" b="1" dirty="0" smtClean="0">
                <a:solidFill>
                  <a:srgbClr val="006858"/>
                </a:solidFill>
              </a:rPr>
              <a:t>Resources  - </a:t>
            </a:r>
            <a:r>
              <a:rPr lang="en-US" dirty="0" smtClean="0">
                <a:solidFill>
                  <a:srgbClr val="000000"/>
                </a:solidFill>
              </a:rPr>
              <a:t>Kerry Disability Services increase in respite bed nights</a:t>
            </a:r>
            <a:endParaRPr lang="en-US" b="1" dirty="0" smtClean="0">
              <a:solidFill>
                <a:srgbClr val="006858"/>
              </a:solidFill>
            </a:endParaRPr>
          </a:p>
          <a:p>
            <a:r>
              <a:rPr lang="en-US" dirty="0" smtClean="0"/>
              <a:t>Friday </a:t>
            </a:r>
            <a:r>
              <a:rPr lang="en-US" dirty="0"/>
              <a:t>October 18th– </a:t>
            </a:r>
            <a:r>
              <a:rPr lang="en-US" b="1" dirty="0">
                <a:solidFill>
                  <a:srgbClr val="006858"/>
                </a:solidFill>
              </a:rPr>
              <a:t>Health &amp; </a:t>
            </a:r>
            <a:r>
              <a:rPr lang="en-US" b="1" dirty="0" smtClean="0">
                <a:solidFill>
                  <a:srgbClr val="006858"/>
                </a:solidFill>
              </a:rPr>
              <a:t>Wellbeing –</a:t>
            </a:r>
            <a:r>
              <a:rPr lang="en-US" dirty="0" err="1" smtClean="0"/>
              <a:t>HWB</a:t>
            </a:r>
            <a:r>
              <a:rPr lang="en-US" dirty="0" smtClean="0"/>
              <a:t> staff initiative</a:t>
            </a:r>
            <a:endParaRPr lang="en-US" dirty="0"/>
          </a:p>
          <a:p>
            <a:r>
              <a:rPr lang="en-US" dirty="0"/>
              <a:t>Monday October 21</a:t>
            </a:r>
            <a:r>
              <a:rPr lang="en-US" baseline="30000" dirty="0"/>
              <a:t>st</a:t>
            </a:r>
            <a:r>
              <a:rPr lang="en-US" dirty="0"/>
              <a:t>  - </a:t>
            </a:r>
            <a:r>
              <a:rPr lang="en-US" b="1" dirty="0" smtClean="0">
                <a:solidFill>
                  <a:srgbClr val="006858"/>
                </a:solidFill>
              </a:rPr>
              <a:t>Engagement – </a:t>
            </a:r>
            <a:r>
              <a:rPr lang="en-US" dirty="0" smtClean="0"/>
              <a:t>the impact of the Plain English guidelines</a:t>
            </a:r>
            <a:endParaRPr lang="en-US" dirty="0"/>
          </a:p>
          <a:p>
            <a:pPr lvl="0"/>
            <a:endParaRPr lang="en-IE" dirty="0" smtClean="0"/>
          </a:p>
          <a:p>
            <a:pPr lvl="0"/>
            <a:endParaRPr lang="en-IE" dirty="0"/>
          </a:p>
          <a:p>
            <a:endParaRPr lang="en-US" dirty="0"/>
          </a:p>
        </p:txBody>
      </p:sp>
    </p:spTree>
    <p:extLst>
      <p:ext uri="{BB962C8B-B14F-4D97-AF65-F5344CB8AC3E}">
        <p14:creationId xmlns:p14="http://schemas.microsoft.com/office/powerpoint/2010/main" val="960635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Throughout launch week</a:t>
            </a:r>
            <a:endParaRPr lang="en-US" b="1" dirty="0">
              <a:solidFill>
                <a:srgbClr val="006858"/>
              </a:solidFill>
            </a:endParaRPr>
          </a:p>
        </p:txBody>
      </p:sp>
      <p:sp>
        <p:nvSpPr>
          <p:cNvPr id="3" name="Content Placeholder 2"/>
          <p:cNvSpPr>
            <a:spLocks noGrp="1"/>
          </p:cNvSpPr>
          <p:nvPr>
            <p:ph sz="half" idx="1"/>
          </p:nvPr>
        </p:nvSpPr>
        <p:spPr>
          <a:xfrm>
            <a:off x="457199" y="1600206"/>
            <a:ext cx="8398701" cy="4525963"/>
          </a:xfrm>
        </p:spPr>
        <p:txBody>
          <a:bodyPr>
            <a:normAutofit lnSpcReduction="10000"/>
          </a:bodyPr>
          <a:lstStyle/>
          <a:p>
            <a:r>
              <a:rPr lang="en-IE" dirty="0"/>
              <a:t>Video story sharing initiative to launch under the theme “Tell everyone how </a:t>
            </a:r>
            <a:r>
              <a:rPr lang="en-IE" dirty="0" smtClean="0"/>
              <a:t>you make our priorities count”.</a:t>
            </a:r>
          </a:p>
          <a:p>
            <a:pPr marL="0" indent="0">
              <a:buNone/>
            </a:pPr>
            <a:endParaRPr lang="en-IE" dirty="0" smtClean="0"/>
          </a:p>
          <a:p>
            <a:r>
              <a:rPr lang="en-IE" dirty="0" smtClean="0"/>
              <a:t>CKCH newsletter to launch.</a:t>
            </a:r>
          </a:p>
          <a:p>
            <a:endParaRPr lang="en-IE" dirty="0"/>
          </a:p>
          <a:p>
            <a:r>
              <a:rPr lang="en-IE" dirty="0" smtClean="0"/>
              <a:t>Details announced of 2019 staff information sessions.</a:t>
            </a:r>
          </a:p>
          <a:p>
            <a:endParaRPr lang="en-IE" dirty="0" smtClean="0"/>
          </a:p>
          <a:p>
            <a:pPr marL="0" indent="0" algn="ctr">
              <a:buNone/>
            </a:pPr>
            <a:r>
              <a:rPr lang="en-IE" b="1" dirty="0" smtClean="0">
                <a:solidFill>
                  <a:srgbClr val="006858"/>
                </a:solidFill>
              </a:rPr>
              <a:t>All reinforcing the message – Making Our Priorities Count</a:t>
            </a:r>
          </a:p>
        </p:txBody>
      </p:sp>
    </p:spTree>
    <p:extLst>
      <p:ext uri="{BB962C8B-B14F-4D97-AF65-F5344CB8AC3E}">
        <p14:creationId xmlns:p14="http://schemas.microsoft.com/office/powerpoint/2010/main" val="213366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3008313" cy="1162050"/>
          </a:xfrm>
        </p:spPr>
        <p:txBody>
          <a:bodyPr>
            <a:normAutofit/>
          </a:bodyPr>
          <a:lstStyle/>
          <a:p>
            <a:r>
              <a:rPr lang="en-US" sz="4400" dirty="0"/>
              <a:t>Our </a:t>
            </a:r>
            <a:r>
              <a:rPr lang="en-US" sz="4400" dirty="0" smtClean="0"/>
              <a:t>Mission</a:t>
            </a:r>
            <a:endParaRPr lang="en-US" sz="4400" dirty="0"/>
          </a:p>
        </p:txBody>
      </p:sp>
      <p:sp>
        <p:nvSpPr>
          <p:cNvPr id="4" name="Text Placeholder 3"/>
          <p:cNvSpPr>
            <a:spLocks noGrp="1"/>
          </p:cNvSpPr>
          <p:nvPr>
            <p:ph type="body" sz="half" idx="2"/>
          </p:nvPr>
        </p:nvSpPr>
        <p:spPr>
          <a:xfrm>
            <a:off x="467544" y="1844824"/>
            <a:ext cx="3008313" cy="4691063"/>
          </a:xfrm>
        </p:spPr>
        <p:txBody>
          <a:bodyPr>
            <a:normAutofit/>
          </a:bodyPr>
          <a:lstStyle/>
          <a:p>
            <a:r>
              <a:rPr lang="en-IE" sz="2000" dirty="0"/>
              <a:t>The mission statement is designed to provide clarity for staff and the public on what we aim to do for the people of Cork and Kerry on a day-to-day basis.</a:t>
            </a:r>
          </a:p>
        </p:txBody>
      </p:sp>
      <p:sp>
        <p:nvSpPr>
          <p:cNvPr id="8" name="Slide Number Placeholder 7"/>
          <p:cNvSpPr>
            <a:spLocks noGrp="1"/>
          </p:cNvSpPr>
          <p:nvPr>
            <p:ph type="sldNum" sz="quarter" idx="12"/>
          </p:nvPr>
        </p:nvSpPr>
        <p:spPr/>
        <p:txBody>
          <a:bodyPr/>
          <a:lstStyle/>
          <a:p>
            <a:pPr defTabSz="456815"/>
            <a:fld id="{FCB022A2-9DB4-487F-8114-56B865D827F1}" type="slidenum">
              <a:rPr lang="en-US" smtClean="0">
                <a:solidFill>
                  <a:prstClr val="black"/>
                </a:solidFill>
                <a:ea typeface="ＭＳ Ｐゴシック" charset="0"/>
              </a:rPr>
              <a:pPr defTabSz="456815"/>
              <a:t>2</a:t>
            </a:fld>
            <a:endParaRPr lang="en-US">
              <a:solidFill>
                <a:prstClr val="black"/>
              </a:solidFill>
              <a:ea typeface="ＭＳ Ｐゴシック" charset="0"/>
            </a:endParaRPr>
          </a:p>
        </p:txBody>
      </p:sp>
      <p:sp>
        <p:nvSpPr>
          <p:cNvPr id="5" name="Flowchart: Process 4"/>
          <p:cNvSpPr/>
          <p:nvPr/>
        </p:nvSpPr>
        <p:spPr>
          <a:xfrm>
            <a:off x="4163629" y="1145220"/>
            <a:ext cx="4341182" cy="4261282"/>
          </a:xfrm>
          <a:prstGeom prst="flowChartProcess">
            <a:avLst/>
          </a:prstGeom>
          <a:solidFill>
            <a:schemeClr val="bg1"/>
          </a:solidFill>
          <a:ln w="38100">
            <a:gradFill>
              <a:gsLst>
                <a:gs pos="0">
                  <a:srgbClr val="015B12"/>
                </a:gs>
                <a:gs pos="100000">
                  <a:schemeClr val="accent2">
                    <a:lumMod val="75000"/>
                  </a:schemeClr>
                </a:gs>
              </a:gsLst>
              <a:lin ang="5400000" scaled="0"/>
            </a:gradFill>
          </a:ln>
          <a:effectLst>
            <a:outerShdw blurRad="50800" dist="38100" algn="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lIns="91363" tIns="45685" rIns="91363" bIns="45685" rtlCol="0" anchor="ctr"/>
          <a:lstStyle/>
          <a:p>
            <a:pPr algn="ctr" defTabSz="456815" fontAlgn="base">
              <a:spcBef>
                <a:spcPct val="0"/>
              </a:spcBef>
              <a:spcAft>
                <a:spcPct val="0"/>
              </a:spcAft>
            </a:pPr>
            <a:r>
              <a:rPr lang="en-IE" sz="3200" b="1" dirty="0">
                <a:solidFill>
                  <a:srgbClr val="006858"/>
                </a:solidFill>
                <a:latin typeface="Arial" panose="020B0604020202020204" pitchFamily="34" charset="0"/>
                <a:ea typeface="ＭＳ Ｐゴシック" charset="0"/>
                <a:cs typeface="Arial" panose="020B0604020202020204" pitchFamily="34" charset="0"/>
              </a:rPr>
              <a:t>CORK</a:t>
            </a:r>
            <a:r>
              <a:rPr lang="en-IE" sz="3200" b="1" dirty="0">
                <a:solidFill>
                  <a:srgbClr val="C0504D">
                    <a:lumMod val="75000"/>
                  </a:srgbClr>
                </a:solidFill>
                <a:latin typeface="Arial" panose="020B0604020202020204" pitchFamily="34" charset="0"/>
                <a:cs typeface="Arial" panose="020B0604020202020204" pitchFamily="34" charset="0"/>
              </a:rPr>
              <a:t> </a:t>
            </a:r>
            <a:r>
              <a:rPr lang="en-IE" sz="3200" b="1" dirty="0">
                <a:solidFill>
                  <a:srgbClr val="B30838"/>
                </a:solidFill>
                <a:latin typeface="Arial" panose="020B0604020202020204" pitchFamily="34" charset="0"/>
                <a:cs typeface="Arial" panose="020B0604020202020204" pitchFamily="34" charset="0"/>
              </a:rPr>
              <a:t>KERRY </a:t>
            </a:r>
          </a:p>
          <a:p>
            <a:pPr algn="ctr" defTabSz="456815" fontAlgn="base">
              <a:spcBef>
                <a:spcPct val="0"/>
              </a:spcBef>
              <a:spcAft>
                <a:spcPct val="0"/>
              </a:spcAft>
            </a:pPr>
            <a:r>
              <a:rPr lang="en-IE" sz="2800" dirty="0">
                <a:solidFill>
                  <a:prstClr val="black">
                    <a:lumMod val="50000"/>
                    <a:lumOff val="50000"/>
                  </a:prstClr>
                </a:solidFill>
                <a:latin typeface="Arial" panose="020B0604020202020204" pitchFamily="34" charset="0"/>
                <a:cs typeface="Arial" panose="020B0604020202020204" pitchFamily="34" charset="0"/>
              </a:rPr>
              <a:t>COMMUNITY HEALTHCARE</a:t>
            </a:r>
          </a:p>
          <a:p>
            <a:pPr algn="ctr" defTabSz="456815" fontAlgn="base">
              <a:spcBef>
                <a:spcPct val="0"/>
              </a:spcBef>
              <a:spcAft>
                <a:spcPct val="0"/>
              </a:spcAft>
            </a:pPr>
            <a:endParaRPr lang="en-IE" sz="2800" dirty="0">
              <a:solidFill>
                <a:prstClr val="black">
                  <a:lumMod val="50000"/>
                  <a:lumOff val="50000"/>
                </a:prstClr>
              </a:solidFill>
              <a:latin typeface="Arial" panose="020B0604020202020204" pitchFamily="34" charset="0"/>
              <a:cs typeface="Arial" panose="020B0604020202020204" pitchFamily="34" charset="0"/>
            </a:endParaRPr>
          </a:p>
          <a:p>
            <a:pPr algn="ctr" defTabSz="456815" fontAlgn="base">
              <a:spcBef>
                <a:spcPct val="0"/>
              </a:spcBef>
              <a:spcAft>
                <a:spcPct val="0"/>
              </a:spcAft>
            </a:pPr>
            <a:r>
              <a:rPr lang="en-IE" sz="2400" b="1" i="1" dirty="0">
                <a:solidFill>
                  <a:prstClr val="black"/>
                </a:solidFill>
                <a:latin typeface="Arial" panose="020B0604020202020204" pitchFamily="34" charset="0"/>
                <a:cs typeface="Arial" panose="020B0604020202020204" pitchFamily="34" charset="0"/>
              </a:rPr>
              <a:t>Providing quality services </a:t>
            </a:r>
          </a:p>
          <a:p>
            <a:pPr algn="ctr" defTabSz="456815" fontAlgn="base">
              <a:spcBef>
                <a:spcPct val="0"/>
              </a:spcBef>
              <a:spcAft>
                <a:spcPct val="0"/>
              </a:spcAft>
            </a:pPr>
            <a:r>
              <a:rPr lang="en-IE" sz="2400" b="1" i="1" dirty="0">
                <a:solidFill>
                  <a:prstClr val="black"/>
                </a:solidFill>
                <a:latin typeface="Arial" panose="020B0604020202020204" pitchFamily="34" charset="0"/>
                <a:cs typeface="Arial" panose="020B0604020202020204" pitchFamily="34" charset="0"/>
              </a:rPr>
              <a:t>to enable everyone  to </a:t>
            </a:r>
          </a:p>
          <a:p>
            <a:pPr algn="ctr" defTabSz="456815" fontAlgn="base">
              <a:spcBef>
                <a:spcPct val="0"/>
              </a:spcBef>
              <a:spcAft>
                <a:spcPct val="0"/>
              </a:spcAft>
            </a:pPr>
            <a:r>
              <a:rPr lang="en-IE" sz="2400" b="1" i="1" dirty="0">
                <a:solidFill>
                  <a:prstClr val="black"/>
                </a:solidFill>
                <a:latin typeface="Arial" panose="020B0604020202020204" pitchFamily="34" charset="0"/>
                <a:cs typeface="Arial" panose="020B0604020202020204" pitchFamily="34" charset="0"/>
              </a:rPr>
              <a:t>optimise their health and wellbeing</a:t>
            </a:r>
          </a:p>
        </p:txBody>
      </p:sp>
      <p:sp>
        <p:nvSpPr>
          <p:cNvPr id="3" name="Rectangle 2"/>
          <p:cNvSpPr/>
          <p:nvPr/>
        </p:nvSpPr>
        <p:spPr>
          <a:xfrm>
            <a:off x="467544" y="404663"/>
            <a:ext cx="8568952" cy="553998"/>
          </a:xfrm>
          <a:prstGeom prst="rect">
            <a:avLst/>
          </a:prstGeom>
        </p:spPr>
        <p:txBody>
          <a:bodyPr wrap="square">
            <a:spAutoFit/>
          </a:bodyPr>
          <a:lstStyle/>
          <a:p>
            <a:r>
              <a:rPr lang="en-US" sz="3000" b="1" dirty="0" smtClean="0">
                <a:solidFill>
                  <a:srgbClr val="006858"/>
                </a:solidFill>
              </a:rPr>
              <a:t>Background – CKCH mission, vision, values, priorities</a:t>
            </a:r>
            <a:endParaRPr lang="en-IE" sz="3000" dirty="0"/>
          </a:p>
        </p:txBody>
      </p:sp>
    </p:spTree>
    <p:extLst>
      <p:ext uri="{BB962C8B-B14F-4D97-AF65-F5344CB8AC3E}">
        <p14:creationId xmlns:p14="http://schemas.microsoft.com/office/powerpoint/2010/main" val="1316612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After launch</a:t>
            </a:r>
            <a:endParaRPr lang="en-US" b="1" dirty="0">
              <a:solidFill>
                <a:srgbClr val="006858"/>
              </a:solidFill>
            </a:endParaRPr>
          </a:p>
        </p:txBody>
      </p:sp>
      <p:sp>
        <p:nvSpPr>
          <p:cNvPr id="3" name="Content Placeholder 2"/>
          <p:cNvSpPr>
            <a:spLocks noGrp="1"/>
          </p:cNvSpPr>
          <p:nvPr>
            <p:ph sz="half" idx="1"/>
          </p:nvPr>
        </p:nvSpPr>
        <p:spPr>
          <a:xfrm>
            <a:off x="457199" y="1484790"/>
            <a:ext cx="8361123" cy="4641379"/>
          </a:xfrm>
        </p:spPr>
        <p:txBody>
          <a:bodyPr>
            <a:normAutofit fontScale="92500" lnSpcReduction="20000"/>
          </a:bodyPr>
          <a:lstStyle/>
          <a:p>
            <a:r>
              <a:rPr lang="en-US" b="1" dirty="0" smtClean="0"/>
              <a:t>Throughout October and November</a:t>
            </a:r>
            <a:r>
              <a:rPr lang="en-US" dirty="0" smtClean="0"/>
              <a:t>: Local teams to hold meetings, facilitated by managers. </a:t>
            </a:r>
          </a:p>
          <a:p>
            <a:r>
              <a:rPr lang="en-US" b="1" dirty="0" smtClean="0"/>
              <a:t>Late October:  </a:t>
            </a:r>
            <a:r>
              <a:rPr lang="en-US" dirty="0" smtClean="0"/>
              <a:t>Update from the Chief Officer Ger Reaney, and preparations for the first edition of the CKCH newsletter.</a:t>
            </a:r>
          </a:p>
          <a:p>
            <a:r>
              <a:rPr lang="en-US" b="1" dirty="0" smtClean="0"/>
              <a:t>Late November: </a:t>
            </a:r>
            <a:r>
              <a:rPr lang="en-US" dirty="0" smtClean="0"/>
              <a:t>First staff videos  and updates shared.</a:t>
            </a:r>
          </a:p>
          <a:p>
            <a:r>
              <a:rPr lang="en-US" b="1" dirty="0" smtClean="0"/>
              <a:t>November 2019: </a:t>
            </a:r>
            <a:r>
              <a:rPr lang="en-US" dirty="0" smtClean="0"/>
              <a:t>2019 staff information sessions, including presentations from local staff members on how they are Making Our Priorities Count.</a:t>
            </a:r>
          </a:p>
          <a:p>
            <a:r>
              <a:rPr lang="en-US" b="1" dirty="0" smtClean="0"/>
              <a:t>December 12th 2019: </a:t>
            </a:r>
            <a:r>
              <a:rPr lang="en-US" dirty="0" smtClean="0"/>
              <a:t>staff awards, </a:t>
            </a:r>
            <a:r>
              <a:rPr lang="en-US" dirty="0" err="1" smtClean="0"/>
              <a:t>recognising</a:t>
            </a:r>
            <a:r>
              <a:rPr lang="en-US" dirty="0" smtClean="0"/>
              <a:t> those Making Our Priorities Count.</a:t>
            </a:r>
          </a:p>
          <a:p>
            <a:r>
              <a:rPr lang="en-US" b="1" dirty="0" smtClean="0"/>
              <a:t>December 2019: </a:t>
            </a:r>
            <a:r>
              <a:rPr lang="en-US" dirty="0" smtClean="0"/>
              <a:t>Review of 2019</a:t>
            </a:r>
            <a:endParaRPr lang="en-US" dirty="0"/>
          </a:p>
        </p:txBody>
      </p:sp>
    </p:spTree>
    <p:extLst>
      <p:ext uri="{BB962C8B-B14F-4D97-AF65-F5344CB8AC3E}">
        <p14:creationId xmlns:p14="http://schemas.microsoft.com/office/powerpoint/2010/main" val="901981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6858"/>
                </a:solidFill>
              </a:rPr>
              <a:t>2020 and beyond</a:t>
            </a:r>
            <a:endParaRPr lang="en-US" b="1" dirty="0">
              <a:solidFill>
                <a:srgbClr val="006858"/>
              </a:solidFill>
            </a:endParaRPr>
          </a:p>
        </p:txBody>
      </p:sp>
      <p:sp>
        <p:nvSpPr>
          <p:cNvPr id="3" name="Content Placeholder 2"/>
          <p:cNvSpPr>
            <a:spLocks noGrp="1"/>
          </p:cNvSpPr>
          <p:nvPr>
            <p:ph sz="half" idx="1"/>
          </p:nvPr>
        </p:nvSpPr>
        <p:spPr>
          <a:xfrm>
            <a:off x="457199" y="1600206"/>
            <a:ext cx="8361123" cy="4525963"/>
          </a:xfrm>
        </p:spPr>
        <p:txBody>
          <a:bodyPr>
            <a:normAutofit/>
          </a:bodyPr>
          <a:lstStyle/>
          <a:p>
            <a:pPr lvl="0"/>
            <a:r>
              <a:rPr lang="en-IE" b="1" dirty="0" smtClean="0"/>
              <a:t>January 2020: </a:t>
            </a:r>
            <a:r>
              <a:rPr lang="en-IE" dirty="0" smtClean="0"/>
              <a:t>Update </a:t>
            </a:r>
            <a:r>
              <a:rPr lang="en-IE" dirty="0"/>
              <a:t>from Chief Officer on some of the projects planned for </a:t>
            </a:r>
            <a:r>
              <a:rPr lang="en-IE" dirty="0" smtClean="0"/>
              <a:t>2020.</a:t>
            </a:r>
          </a:p>
          <a:p>
            <a:pPr lvl="0"/>
            <a:endParaRPr lang="en-IE" dirty="0" smtClean="0"/>
          </a:p>
          <a:p>
            <a:r>
              <a:rPr lang="en-IE" b="1" dirty="0" err="1"/>
              <a:t>Ongoing</a:t>
            </a:r>
            <a:r>
              <a:rPr lang="en-IE" dirty="0"/>
              <a:t>: </a:t>
            </a:r>
            <a:r>
              <a:rPr lang="en-IE" dirty="0" smtClean="0"/>
              <a:t>Regular circulation </a:t>
            </a:r>
            <a:r>
              <a:rPr lang="en-IE" dirty="0"/>
              <a:t>of staff stories; </a:t>
            </a:r>
            <a:r>
              <a:rPr lang="en-IE" dirty="0" smtClean="0"/>
              <a:t>regular reminders </a:t>
            </a:r>
            <a:r>
              <a:rPr lang="en-IE" dirty="0"/>
              <a:t>to check </a:t>
            </a:r>
            <a:r>
              <a:rPr lang="en-IE" dirty="0" smtClean="0"/>
              <a:t>hse.ie/</a:t>
            </a:r>
            <a:r>
              <a:rPr lang="en-IE" dirty="0" err="1" smtClean="0"/>
              <a:t>corkkerrypriorities</a:t>
            </a:r>
            <a:r>
              <a:rPr lang="en-IE" dirty="0"/>
              <a:t>; </a:t>
            </a:r>
            <a:r>
              <a:rPr lang="en-IE" dirty="0" smtClean="0"/>
              <a:t>Quarterly newsletter to focus on Our Priorities Count</a:t>
            </a:r>
          </a:p>
          <a:p>
            <a:endParaRPr lang="en-IE" b="1" dirty="0" smtClean="0"/>
          </a:p>
          <a:p>
            <a:r>
              <a:rPr lang="en-IE" b="1" dirty="0" smtClean="0"/>
              <a:t>October </a:t>
            </a:r>
            <a:r>
              <a:rPr lang="en-IE" b="1" dirty="0"/>
              <a:t>2020</a:t>
            </a:r>
            <a:r>
              <a:rPr lang="en-IE" dirty="0" smtClean="0"/>
              <a:t>: One year review</a:t>
            </a:r>
            <a:endParaRPr lang="en-IE" dirty="0"/>
          </a:p>
          <a:p>
            <a:endParaRPr lang="en-US" dirty="0"/>
          </a:p>
        </p:txBody>
      </p:sp>
    </p:spTree>
    <p:extLst>
      <p:ext uri="{BB962C8B-B14F-4D97-AF65-F5344CB8AC3E}">
        <p14:creationId xmlns:p14="http://schemas.microsoft.com/office/powerpoint/2010/main" val="2762087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6858"/>
                </a:solidFill>
              </a:rPr>
              <a:t>The ask for all staff</a:t>
            </a:r>
            <a:endParaRPr lang="en-US" b="1" dirty="0">
              <a:solidFill>
                <a:srgbClr val="006858"/>
              </a:solidFill>
            </a:endParaRPr>
          </a:p>
        </p:txBody>
      </p:sp>
      <p:sp>
        <p:nvSpPr>
          <p:cNvPr id="3" name="Content Placeholder 2"/>
          <p:cNvSpPr>
            <a:spLocks noGrp="1"/>
          </p:cNvSpPr>
          <p:nvPr>
            <p:ph sz="half" idx="1"/>
          </p:nvPr>
        </p:nvSpPr>
        <p:spPr>
          <a:xfrm>
            <a:off x="457203" y="1600206"/>
            <a:ext cx="8386175" cy="4525963"/>
          </a:xfrm>
        </p:spPr>
        <p:txBody>
          <a:bodyPr/>
          <a:lstStyle/>
          <a:p>
            <a:r>
              <a:rPr lang="en-US" dirty="0" smtClean="0"/>
              <a:t>Discuss the plan and priorities with your team before and after the launch.</a:t>
            </a:r>
          </a:p>
          <a:p>
            <a:endParaRPr lang="en-US" dirty="0" smtClean="0"/>
          </a:p>
          <a:p>
            <a:r>
              <a:rPr lang="en-US" dirty="0" smtClean="0"/>
              <a:t>Share examples of work related to the priorities making a difference, email </a:t>
            </a:r>
            <a:r>
              <a:rPr lang="en-US" dirty="0" smtClean="0">
                <a:hlinkClick r:id="rId2"/>
              </a:rPr>
              <a:t>corkkerry.priorities@hse.ie</a:t>
            </a:r>
            <a:endParaRPr lang="en-US" dirty="0" smtClean="0"/>
          </a:p>
          <a:p>
            <a:endParaRPr lang="en-US" dirty="0" smtClean="0"/>
          </a:p>
          <a:p>
            <a:r>
              <a:rPr lang="en-US" dirty="0" smtClean="0"/>
              <a:t>Take part in staff information sessions and explain how you are Making Our Priorities Count.</a:t>
            </a:r>
          </a:p>
          <a:p>
            <a:endParaRPr lang="en-US" dirty="0" smtClean="0"/>
          </a:p>
        </p:txBody>
      </p:sp>
    </p:spTree>
    <p:extLst>
      <p:ext uri="{BB962C8B-B14F-4D97-AF65-F5344CB8AC3E}">
        <p14:creationId xmlns:p14="http://schemas.microsoft.com/office/powerpoint/2010/main" val="4241593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0159" y="2190135"/>
            <a:ext cx="8222867" cy="646331"/>
          </a:xfrm>
          <a:prstGeom prst="rect">
            <a:avLst/>
          </a:prstGeom>
          <a:noFill/>
        </p:spPr>
        <p:txBody>
          <a:bodyPr wrap="square" rtlCol="0">
            <a:spAutoFit/>
          </a:bodyPr>
          <a:lstStyle/>
          <a:p>
            <a:r>
              <a:rPr lang="en-US" sz="3600" dirty="0" smtClean="0">
                <a:solidFill>
                  <a:srgbClr val="FFFFFF"/>
                </a:solidFill>
              </a:rPr>
              <a:t>Any </a:t>
            </a:r>
            <a:r>
              <a:rPr lang="en-US" sz="3600" dirty="0">
                <a:solidFill>
                  <a:srgbClr val="FFFFFF"/>
                </a:solidFill>
              </a:rPr>
              <a:t>Questions?</a:t>
            </a:r>
          </a:p>
        </p:txBody>
      </p:sp>
    </p:spTree>
    <p:extLst>
      <p:ext uri="{BB962C8B-B14F-4D97-AF65-F5344CB8AC3E}">
        <p14:creationId xmlns:p14="http://schemas.microsoft.com/office/powerpoint/2010/main" val="3114478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ormAutofit fontScale="90000"/>
          </a:bodyPr>
          <a:lstStyle/>
          <a:p>
            <a:r>
              <a:rPr lang="en-US" sz="4400" b="1" dirty="0"/>
              <a:t>Our </a:t>
            </a:r>
            <a:r>
              <a:rPr lang="en-US" sz="4400" b="1" dirty="0" smtClean="0"/>
              <a:t>Vision </a:t>
            </a:r>
            <a:endParaRPr lang="en-US" sz="4400" dirty="0">
              <a:solidFill>
                <a:srgbClr val="FF0000"/>
              </a:solidFill>
            </a:endParaRPr>
          </a:p>
        </p:txBody>
      </p:sp>
      <p:sp>
        <p:nvSpPr>
          <p:cNvPr id="4" name="Text Placeholder 3"/>
          <p:cNvSpPr>
            <a:spLocks noGrp="1"/>
          </p:cNvSpPr>
          <p:nvPr>
            <p:ph type="body" sz="half" idx="2"/>
          </p:nvPr>
        </p:nvSpPr>
        <p:spPr/>
        <p:txBody>
          <a:bodyPr>
            <a:normAutofit/>
          </a:bodyPr>
          <a:lstStyle/>
          <a:p>
            <a:r>
              <a:rPr lang="en-IE" sz="2000" dirty="0"/>
              <a:t>The vision for the future of the CHO sets clear aspirations for the level of service we aim to achieve over the coming years.</a:t>
            </a:r>
          </a:p>
        </p:txBody>
      </p:sp>
      <p:sp>
        <p:nvSpPr>
          <p:cNvPr id="8" name="Slide Number Placeholder 7"/>
          <p:cNvSpPr>
            <a:spLocks noGrp="1"/>
          </p:cNvSpPr>
          <p:nvPr>
            <p:ph type="sldNum" sz="quarter" idx="12"/>
          </p:nvPr>
        </p:nvSpPr>
        <p:spPr/>
        <p:txBody>
          <a:bodyPr/>
          <a:lstStyle/>
          <a:p>
            <a:pPr defTabSz="456815"/>
            <a:fld id="{FCB022A2-9DB4-487F-8114-56B865D827F1}" type="slidenum">
              <a:rPr lang="en-US" smtClean="0">
                <a:solidFill>
                  <a:prstClr val="black"/>
                </a:solidFill>
                <a:ea typeface="ＭＳ Ｐゴシック" charset="0"/>
              </a:rPr>
              <a:pPr defTabSz="456815"/>
              <a:t>3</a:t>
            </a:fld>
            <a:endParaRPr lang="en-US">
              <a:solidFill>
                <a:prstClr val="black"/>
              </a:solidFill>
              <a:ea typeface="ＭＳ Ｐゴシック" charset="0"/>
            </a:endParaRPr>
          </a:p>
        </p:txBody>
      </p:sp>
      <p:graphicFrame>
        <p:nvGraphicFramePr>
          <p:cNvPr id="6" name="Diagram 5"/>
          <p:cNvGraphicFramePr/>
          <p:nvPr>
            <p:extLst>
              <p:ext uri="{D42A27DB-BD31-4B8C-83A1-F6EECF244321}">
                <p14:modId xmlns:p14="http://schemas.microsoft.com/office/powerpoint/2010/main" val="2424115146"/>
              </p:ext>
            </p:extLst>
          </p:nvPr>
        </p:nvGraphicFramePr>
        <p:xfrm>
          <a:off x="2915815" y="692695"/>
          <a:ext cx="6581579" cy="53923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251520" y="260648"/>
            <a:ext cx="8784976" cy="523220"/>
          </a:xfrm>
          <a:prstGeom prst="rect">
            <a:avLst/>
          </a:prstGeom>
        </p:spPr>
        <p:txBody>
          <a:bodyPr wrap="square">
            <a:spAutoFit/>
          </a:bodyPr>
          <a:lstStyle/>
          <a:p>
            <a:pPr algn="ctr"/>
            <a:r>
              <a:rPr lang="en-US" sz="2800" b="1" dirty="0">
                <a:solidFill>
                  <a:srgbClr val="006858"/>
                </a:solidFill>
              </a:rPr>
              <a:t>Background – CKCH mission, vision, values, priorities</a:t>
            </a:r>
            <a:endParaRPr lang="en-IE" sz="2800" dirty="0"/>
          </a:p>
        </p:txBody>
      </p:sp>
    </p:spTree>
    <p:extLst>
      <p:ext uri="{BB962C8B-B14F-4D97-AF65-F5344CB8AC3E}">
        <p14:creationId xmlns:p14="http://schemas.microsoft.com/office/powerpoint/2010/main" val="389255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68353"/>
            <a:ext cx="3008313" cy="1162050"/>
          </a:xfrm>
        </p:spPr>
        <p:txBody>
          <a:bodyPr>
            <a:noAutofit/>
          </a:bodyPr>
          <a:lstStyle/>
          <a:p>
            <a:r>
              <a:rPr lang="en-US" sz="4000" b="1" dirty="0"/>
              <a:t>Our Strategic </a:t>
            </a:r>
            <a:r>
              <a:rPr lang="en-US" sz="4000" b="1" dirty="0" smtClean="0"/>
              <a:t>Priorities</a:t>
            </a:r>
            <a:endParaRPr lang="en-US" sz="4000" b="1" dirty="0"/>
          </a:p>
        </p:txBody>
      </p:sp>
      <p:sp>
        <p:nvSpPr>
          <p:cNvPr id="4" name="Text Placeholder 3"/>
          <p:cNvSpPr>
            <a:spLocks noGrp="1"/>
          </p:cNvSpPr>
          <p:nvPr>
            <p:ph type="body" sz="half" idx="2"/>
          </p:nvPr>
        </p:nvSpPr>
        <p:spPr>
          <a:xfrm>
            <a:off x="457202" y="2184195"/>
            <a:ext cx="3008313" cy="3718107"/>
          </a:xfrm>
        </p:spPr>
        <p:txBody>
          <a:bodyPr>
            <a:normAutofit fontScale="92500" lnSpcReduction="10000"/>
          </a:bodyPr>
          <a:lstStyle/>
          <a:p>
            <a:r>
              <a:rPr lang="en-IE" sz="2000" dirty="0"/>
              <a:t>In order to realise our vision and implement the ethos and values that we want to create, we have identified six strategic priorities for the next 3-5 years. </a:t>
            </a:r>
          </a:p>
          <a:p>
            <a:endParaRPr lang="en-IE" sz="2000" dirty="0"/>
          </a:p>
          <a:p>
            <a:r>
              <a:rPr lang="en-IE" sz="2000" dirty="0"/>
              <a:t>Each priority is underpinned by specific objectives. </a:t>
            </a:r>
            <a:endParaRPr lang="en-IE" sz="2000" dirty="0" smtClean="0"/>
          </a:p>
          <a:p>
            <a:endParaRPr lang="en-IE" sz="2000" dirty="0"/>
          </a:p>
          <a:p>
            <a:r>
              <a:rPr lang="en-IE" sz="2000" dirty="0" smtClean="0"/>
              <a:t>Refer to hand-outs for the objectives for each priority </a:t>
            </a:r>
            <a:endParaRPr lang="en-IE" sz="2000" dirty="0"/>
          </a:p>
          <a:p>
            <a:endParaRPr lang="en-IE" sz="2000" dirty="0"/>
          </a:p>
        </p:txBody>
      </p:sp>
      <p:sp>
        <p:nvSpPr>
          <p:cNvPr id="27" name="Slide Number Placeholder 26"/>
          <p:cNvSpPr>
            <a:spLocks noGrp="1"/>
          </p:cNvSpPr>
          <p:nvPr>
            <p:ph type="sldNum" sz="quarter" idx="12"/>
          </p:nvPr>
        </p:nvSpPr>
        <p:spPr/>
        <p:txBody>
          <a:bodyPr/>
          <a:lstStyle/>
          <a:p>
            <a:pPr defTabSz="456815"/>
            <a:fld id="{FCB022A2-9DB4-487F-8114-56B865D827F1}" type="slidenum">
              <a:rPr lang="en-US" smtClean="0">
                <a:solidFill>
                  <a:prstClr val="black"/>
                </a:solidFill>
                <a:ea typeface="ＭＳ Ｐゴシック" charset="0"/>
              </a:rPr>
              <a:pPr defTabSz="456815"/>
              <a:t>4</a:t>
            </a:fld>
            <a:endParaRPr lang="en-US">
              <a:solidFill>
                <a:prstClr val="black"/>
              </a:solidFill>
              <a:ea typeface="ＭＳ Ｐゴシック" charset="0"/>
            </a:endParaRPr>
          </a:p>
        </p:txBody>
      </p:sp>
      <p:sp>
        <p:nvSpPr>
          <p:cNvPr id="8" name="Rectangle 7"/>
          <p:cNvSpPr/>
          <p:nvPr/>
        </p:nvSpPr>
        <p:spPr>
          <a:xfrm>
            <a:off x="3851919" y="332656"/>
            <a:ext cx="1581215" cy="820259"/>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1. Access </a:t>
            </a:r>
            <a:endParaRPr lang="en-IE" sz="2000" dirty="0">
              <a:solidFill>
                <a:prstClr val="black"/>
              </a:solidFill>
            </a:endParaRPr>
          </a:p>
        </p:txBody>
      </p:sp>
      <p:sp>
        <p:nvSpPr>
          <p:cNvPr id="14" name="Rectangle 13"/>
          <p:cNvSpPr/>
          <p:nvPr/>
        </p:nvSpPr>
        <p:spPr>
          <a:xfrm>
            <a:off x="5505639" y="332656"/>
            <a:ext cx="2954794" cy="820259"/>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provide the best possible access to our services</a:t>
            </a:r>
            <a:endParaRPr lang="en-IE" sz="1600" i="1" dirty="0">
              <a:solidFill>
                <a:prstClr val="black"/>
              </a:solidFill>
            </a:endParaRPr>
          </a:p>
        </p:txBody>
      </p:sp>
      <p:sp>
        <p:nvSpPr>
          <p:cNvPr id="15" name="Rectangle 14"/>
          <p:cNvSpPr/>
          <p:nvPr/>
        </p:nvSpPr>
        <p:spPr>
          <a:xfrm>
            <a:off x="3851919" y="1241016"/>
            <a:ext cx="1581216" cy="943191"/>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2. People </a:t>
            </a:r>
            <a:endParaRPr lang="en-IE" sz="2000" dirty="0">
              <a:solidFill>
                <a:prstClr val="black"/>
              </a:solidFill>
            </a:endParaRPr>
          </a:p>
        </p:txBody>
      </p:sp>
      <p:sp>
        <p:nvSpPr>
          <p:cNvPr id="16" name="Rectangle 15"/>
          <p:cNvSpPr/>
          <p:nvPr/>
        </p:nvSpPr>
        <p:spPr>
          <a:xfrm>
            <a:off x="5505638" y="1241017"/>
            <a:ext cx="2954795" cy="943190"/>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value and respect our staff, those who use our services, and their families and carers</a:t>
            </a:r>
            <a:endParaRPr lang="en-IE" sz="1600" i="1" dirty="0">
              <a:solidFill>
                <a:prstClr val="black"/>
              </a:solidFill>
            </a:endParaRPr>
          </a:p>
        </p:txBody>
      </p:sp>
      <p:sp>
        <p:nvSpPr>
          <p:cNvPr id="17" name="Rectangle 16"/>
          <p:cNvSpPr/>
          <p:nvPr/>
        </p:nvSpPr>
        <p:spPr>
          <a:xfrm>
            <a:off x="3851919" y="2272305"/>
            <a:ext cx="1581216" cy="943191"/>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3. Quality</a:t>
            </a:r>
            <a:endParaRPr lang="en-IE" sz="2000" dirty="0">
              <a:solidFill>
                <a:prstClr val="black"/>
              </a:solidFill>
            </a:endParaRPr>
          </a:p>
        </p:txBody>
      </p:sp>
      <p:sp>
        <p:nvSpPr>
          <p:cNvPr id="18" name="Rectangle 17"/>
          <p:cNvSpPr/>
          <p:nvPr/>
        </p:nvSpPr>
        <p:spPr>
          <a:xfrm>
            <a:off x="5505638" y="2272305"/>
            <a:ext cx="2954795" cy="943191"/>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ensure we deliver the best possible quality, compliant services</a:t>
            </a:r>
            <a:endParaRPr lang="en-IE" sz="1600" i="1" dirty="0">
              <a:solidFill>
                <a:prstClr val="black"/>
              </a:solidFill>
            </a:endParaRPr>
          </a:p>
        </p:txBody>
      </p:sp>
      <p:sp>
        <p:nvSpPr>
          <p:cNvPr id="19" name="Rectangle 18"/>
          <p:cNvSpPr/>
          <p:nvPr/>
        </p:nvSpPr>
        <p:spPr>
          <a:xfrm>
            <a:off x="3851919" y="3303558"/>
            <a:ext cx="1581216" cy="943191"/>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4. Resources</a:t>
            </a:r>
            <a:endParaRPr lang="en-IE" sz="2000" dirty="0">
              <a:solidFill>
                <a:prstClr val="black"/>
              </a:solidFill>
            </a:endParaRPr>
          </a:p>
        </p:txBody>
      </p:sp>
      <p:sp>
        <p:nvSpPr>
          <p:cNvPr id="20" name="Rectangle 19"/>
          <p:cNvSpPr/>
          <p:nvPr/>
        </p:nvSpPr>
        <p:spPr>
          <a:xfrm>
            <a:off x="5505638" y="3303558"/>
            <a:ext cx="2954795" cy="943191"/>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create a culture of efficiency that makes the best use of resources in all of our services </a:t>
            </a:r>
            <a:endParaRPr lang="en-IE" sz="1600" i="1" dirty="0">
              <a:solidFill>
                <a:prstClr val="black"/>
              </a:solidFill>
            </a:endParaRPr>
          </a:p>
        </p:txBody>
      </p:sp>
      <p:sp>
        <p:nvSpPr>
          <p:cNvPr id="21" name="Rectangle 20"/>
          <p:cNvSpPr/>
          <p:nvPr/>
        </p:nvSpPr>
        <p:spPr>
          <a:xfrm>
            <a:off x="3851919" y="4334883"/>
            <a:ext cx="1581216" cy="943191"/>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5. Health and Wellbeing</a:t>
            </a:r>
            <a:endParaRPr lang="en-IE" sz="2000" dirty="0">
              <a:solidFill>
                <a:prstClr val="black"/>
              </a:solidFill>
            </a:endParaRPr>
          </a:p>
        </p:txBody>
      </p:sp>
      <p:sp>
        <p:nvSpPr>
          <p:cNvPr id="22" name="Rectangle 21"/>
          <p:cNvSpPr/>
          <p:nvPr/>
        </p:nvSpPr>
        <p:spPr>
          <a:xfrm>
            <a:off x="5505638" y="4334883"/>
            <a:ext cx="2954795" cy="943191"/>
          </a:xfrm>
          <a:prstGeom prst="rect">
            <a:avLst/>
          </a:prstGeom>
          <a:ln>
            <a:solidFill>
              <a:srgbClr val="00685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improve the health of all who live in Cork and Kerry </a:t>
            </a:r>
            <a:endParaRPr lang="en-IE" sz="1600" i="1" dirty="0">
              <a:solidFill>
                <a:prstClr val="black"/>
              </a:solidFill>
            </a:endParaRPr>
          </a:p>
        </p:txBody>
      </p:sp>
      <p:sp>
        <p:nvSpPr>
          <p:cNvPr id="23" name="Rectangle 22"/>
          <p:cNvSpPr/>
          <p:nvPr/>
        </p:nvSpPr>
        <p:spPr>
          <a:xfrm>
            <a:off x="3851919" y="5366173"/>
            <a:ext cx="1581216" cy="799132"/>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sz="2000" b="1" dirty="0">
                <a:solidFill>
                  <a:prstClr val="black"/>
                </a:solidFill>
              </a:rPr>
              <a:t>6. Engagement</a:t>
            </a:r>
            <a:endParaRPr lang="en-IE" sz="2000" dirty="0">
              <a:solidFill>
                <a:prstClr val="black"/>
              </a:solidFill>
            </a:endParaRPr>
          </a:p>
        </p:txBody>
      </p:sp>
      <p:sp>
        <p:nvSpPr>
          <p:cNvPr id="24" name="Rectangle 23"/>
          <p:cNvSpPr/>
          <p:nvPr/>
        </p:nvSpPr>
        <p:spPr>
          <a:xfrm>
            <a:off x="5505638" y="5366172"/>
            <a:ext cx="2954795" cy="799133"/>
          </a:xfrm>
          <a:prstGeom prst="rect">
            <a:avLst/>
          </a:prstGeom>
          <a:ln>
            <a:solidFill>
              <a:srgbClr val="B30838"/>
            </a:solidFill>
          </a:ln>
        </p:spPr>
        <p:style>
          <a:lnRef idx="2">
            <a:schemeClr val="accent1">
              <a:shade val="50000"/>
            </a:schemeClr>
          </a:lnRef>
          <a:fillRef idx="1001">
            <a:schemeClr val="lt1"/>
          </a:fillRef>
          <a:effectRef idx="0">
            <a:schemeClr val="accent1"/>
          </a:effectRef>
          <a:fontRef idx="minor">
            <a:schemeClr val="lt1"/>
          </a:fontRef>
        </p:style>
        <p:txBody>
          <a:bodyPr lIns="35966" tIns="35966" rIns="35966" bIns="35966" rtlCol="0" anchor="ctr"/>
          <a:lstStyle/>
          <a:p>
            <a:pPr algn="ctr" defTabSz="456815" fontAlgn="base">
              <a:spcBef>
                <a:spcPct val="0"/>
              </a:spcBef>
              <a:spcAft>
                <a:spcPct val="0"/>
              </a:spcAft>
            </a:pPr>
            <a:r>
              <a:rPr lang="en-IE" i="1" dirty="0">
                <a:solidFill>
                  <a:prstClr val="black"/>
                </a:solidFill>
              </a:rPr>
              <a:t>To foster a culture of pride, confidence &amp; trust in our services </a:t>
            </a:r>
            <a:endParaRPr lang="en-IE" sz="1600" i="1" dirty="0">
              <a:solidFill>
                <a:prstClr val="black"/>
              </a:solidFill>
            </a:endParaRPr>
          </a:p>
        </p:txBody>
      </p:sp>
    </p:spTree>
    <p:extLst>
      <p:ext uri="{BB962C8B-B14F-4D97-AF65-F5344CB8AC3E}">
        <p14:creationId xmlns:p14="http://schemas.microsoft.com/office/powerpoint/2010/main" val="2322402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Our Values</a:t>
            </a:r>
          </a:p>
        </p:txBody>
      </p:sp>
      <p:sp>
        <p:nvSpPr>
          <p:cNvPr id="4" name="Text Placeholder 3"/>
          <p:cNvSpPr>
            <a:spLocks noGrp="1"/>
          </p:cNvSpPr>
          <p:nvPr>
            <p:ph type="body" sz="half" idx="2"/>
          </p:nvPr>
        </p:nvSpPr>
        <p:spPr/>
        <p:txBody>
          <a:bodyPr>
            <a:noAutofit/>
          </a:bodyPr>
          <a:lstStyle/>
          <a:p>
            <a:r>
              <a:rPr lang="en-IE" sz="2000" dirty="0"/>
              <a:t>Our set of values are aligned with the national HSE values, but also reflect our local priorities and the particular contexts faced by our staff and the people using our services.</a:t>
            </a:r>
          </a:p>
          <a:p>
            <a:endParaRPr lang="en-IE" sz="2000" dirty="0"/>
          </a:p>
          <a:p>
            <a:r>
              <a:rPr lang="en-IE" sz="2000" dirty="0"/>
              <a:t>These are the characteristics that we want to exhibit in all that we do. </a:t>
            </a:r>
          </a:p>
        </p:txBody>
      </p:sp>
      <p:sp>
        <p:nvSpPr>
          <p:cNvPr id="8" name="Slide Number Placeholder 7"/>
          <p:cNvSpPr>
            <a:spLocks noGrp="1"/>
          </p:cNvSpPr>
          <p:nvPr>
            <p:ph type="sldNum" sz="quarter" idx="12"/>
          </p:nvPr>
        </p:nvSpPr>
        <p:spPr/>
        <p:txBody>
          <a:bodyPr/>
          <a:lstStyle/>
          <a:p>
            <a:pPr defTabSz="456815"/>
            <a:fld id="{FCB022A2-9DB4-487F-8114-56B865D827F1}" type="slidenum">
              <a:rPr lang="en-US" smtClean="0">
                <a:solidFill>
                  <a:prstClr val="black"/>
                </a:solidFill>
                <a:ea typeface="ＭＳ Ｐゴシック" charset="0"/>
              </a:rPr>
              <a:pPr defTabSz="456815"/>
              <a:t>5</a:t>
            </a:fld>
            <a:endParaRPr lang="en-US">
              <a:solidFill>
                <a:prstClr val="black"/>
              </a:solidFill>
              <a:ea typeface="ＭＳ Ｐゴシック" charset="0"/>
            </a:endParaRPr>
          </a:p>
        </p:txBody>
      </p:sp>
      <p:graphicFrame>
        <p:nvGraphicFramePr>
          <p:cNvPr id="5" name="Diagram 4"/>
          <p:cNvGraphicFramePr/>
          <p:nvPr>
            <p:extLst>
              <p:ext uri="{D42A27DB-BD31-4B8C-83A1-F6EECF244321}">
                <p14:modId xmlns:p14="http://schemas.microsoft.com/office/powerpoint/2010/main" val="1697624069"/>
              </p:ext>
            </p:extLst>
          </p:nvPr>
        </p:nvGraphicFramePr>
        <p:xfrm>
          <a:off x="3790784" y="532701"/>
          <a:ext cx="4823533" cy="5255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1989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smtClean="0">
                <a:solidFill>
                  <a:srgbClr val="006858"/>
                </a:solidFill>
              </a:rPr>
              <a:t>Why this, why now?</a:t>
            </a:r>
            <a:endParaRPr lang="en-US" b="1" dirty="0">
              <a:solidFill>
                <a:srgbClr val="006858"/>
              </a:solidFill>
            </a:endParaRPr>
          </a:p>
        </p:txBody>
      </p:sp>
      <p:sp>
        <p:nvSpPr>
          <p:cNvPr id="3" name="Content Placeholder 2"/>
          <p:cNvSpPr>
            <a:spLocks noGrp="1"/>
          </p:cNvSpPr>
          <p:nvPr>
            <p:ph idx="1"/>
          </p:nvPr>
        </p:nvSpPr>
        <p:spPr>
          <a:xfrm>
            <a:off x="457200" y="1340768"/>
            <a:ext cx="8229600" cy="4785395"/>
          </a:xfrm>
        </p:spPr>
        <p:txBody>
          <a:bodyPr>
            <a:normAutofit fontScale="85000" lnSpcReduction="10000"/>
          </a:bodyPr>
          <a:lstStyle/>
          <a:p>
            <a:r>
              <a:rPr lang="en-US" dirty="0" smtClean="0"/>
              <a:t>It helps us to deliver </a:t>
            </a:r>
            <a:r>
              <a:rPr lang="en-US" dirty="0"/>
              <a:t>the best possible services.</a:t>
            </a:r>
          </a:p>
          <a:p>
            <a:r>
              <a:rPr lang="en-US" dirty="0" smtClean="0"/>
              <a:t>Structures may change, but the principles driving the plan will still be important.</a:t>
            </a:r>
          </a:p>
          <a:p>
            <a:r>
              <a:rPr lang="en-US" dirty="0"/>
              <a:t>Achievements and advances under the six strategic priorities transcend and can outlive structures</a:t>
            </a:r>
            <a:r>
              <a:rPr lang="en-US" dirty="0" smtClean="0"/>
              <a:t>.</a:t>
            </a:r>
          </a:p>
          <a:p>
            <a:r>
              <a:rPr lang="en-US" dirty="0" smtClean="0"/>
              <a:t>If we don’t set our own agenda locally, then who will?</a:t>
            </a:r>
          </a:p>
          <a:p>
            <a:r>
              <a:rPr lang="en-IE" dirty="0" smtClean="0"/>
              <a:t>To </a:t>
            </a:r>
            <a:r>
              <a:rPr lang="en-IE" dirty="0"/>
              <a:t>assist in building identity for Cork Kerry Community Healthcare.</a:t>
            </a:r>
          </a:p>
          <a:p>
            <a:pPr>
              <a:spcAft>
                <a:spcPts val="600"/>
              </a:spcAft>
            </a:pPr>
            <a:r>
              <a:rPr lang="en-IE" dirty="0" smtClean="0"/>
              <a:t>It </a:t>
            </a:r>
            <a:r>
              <a:rPr lang="en-IE" dirty="0"/>
              <a:t>p</a:t>
            </a:r>
            <a:r>
              <a:rPr lang="en-IE" dirty="0" smtClean="0"/>
              <a:t>rovides </a:t>
            </a:r>
            <a:r>
              <a:rPr lang="en-IE" dirty="0"/>
              <a:t>a framework for a structured approach to service improvement and </a:t>
            </a:r>
            <a:r>
              <a:rPr lang="en-IE" dirty="0" smtClean="0"/>
              <a:t>change and brings </a:t>
            </a:r>
            <a:r>
              <a:rPr lang="en-IE" dirty="0"/>
              <a:t>objectivity to decision making. </a:t>
            </a:r>
          </a:p>
          <a:p>
            <a:pPr>
              <a:spcAft>
                <a:spcPts val="600"/>
              </a:spcAft>
            </a:pPr>
            <a:endParaRPr lang="en-IE" dirty="0"/>
          </a:p>
          <a:p>
            <a:endParaRPr lang="en-US" dirty="0" smtClean="0"/>
          </a:p>
        </p:txBody>
      </p:sp>
    </p:spTree>
    <p:extLst>
      <p:ext uri="{BB962C8B-B14F-4D97-AF65-F5344CB8AC3E}">
        <p14:creationId xmlns:p14="http://schemas.microsoft.com/office/powerpoint/2010/main" val="53886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256484" cy="676080"/>
          </a:xfrm>
        </p:spPr>
        <p:txBody>
          <a:bodyPr>
            <a:normAutofit fontScale="90000"/>
          </a:bodyPr>
          <a:lstStyle/>
          <a:p>
            <a:pPr algn="ctr"/>
            <a:r>
              <a:rPr lang="en-IE" b="1" dirty="0" smtClean="0">
                <a:solidFill>
                  <a:srgbClr val="006858"/>
                </a:solidFill>
              </a:rPr>
              <a:t>Why Focus on Strategic Planning?</a:t>
            </a:r>
            <a:endParaRPr lang="en-US" dirty="0">
              <a:solidFill>
                <a:srgbClr val="006858"/>
              </a:solidFill>
            </a:endParaRPr>
          </a:p>
        </p:txBody>
      </p:sp>
      <p:sp>
        <p:nvSpPr>
          <p:cNvPr id="3" name="Content Placeholder 2"/>
          <p:cNvSpPr>
            <a:spLocks noGrp="1"/>
          </p:cNvSpPr>
          <p:nvPr>
            <p:ph idx="1"/>
          </p:nvPr>
        </p:nvSpPr>
        <p:spPr/>
        <p:txBody>
          <a:bodyPr>
            <a:normAutofit fontScale="55000" lnSpcReduction="20000"/>
          </a:bodyPr>
          <a:lstStyle/>
          <a:p>
            <a:r>
              <a:rPr lang="en-US" dirty="0"/>
              <a:t>It’s important that we work to achieve our goals now, and don’t wait for </a:t>
            </a:r>
            <a:r>
              <a:rPr lang="en-US" dirty="0" smtClean="0"/>
              <a:t>more </a:t>
            </a:r>
            <a:r>
              <a:rPr lang="en-US" dirty="0" err="1" smtClean="0"/>
              <a:t>organisational</a:t>
            </a:r>
            <a:r>
              <a:rPr lang="en-US" dirty="0" smtClean="0"/>
              <a:t> change.</a:t>
            </a:r>
          </a:p>
          <a:p>
            <a:endParaRPr lang="en-US" dirty="0"/>
          </a:p>
          <a:p>
            <a:r>
              <a:rPr lang="en-US" dirty="0"/>
              <a:t>There’s a value in having a process of planning for and working to shared goals.</a:t>
            </a:r>
          </a:p>
          <a:p>
            <a:pPr marL="342900" indent="-342900">
              <a:spcAft>
                <a:spcPts val="600"/>
              </a:spcAft>
            </a:pPr>
            <a:endParaRPr lang="en-IE" sz="3200" dirty="0" smtClean="0"/>
          </a:p>
          <a:p>
            <a:pPr marL="342900" indent="-342900">
              <a:spcAft>
                <a:spcPts val="600"/>
              </a:spcAft>
            </a:pPr>
            <a:r>
              <a:rPr lang="en-IE" sz="3200" dirty="0" smtClean="0"/>
              <a:t>Multi </a:t>
            </a:r>
            <a:r>
              <a:rPr lang="en-IE" sz="3200" dirty="0"/>
              <a:t>annual perspective rather than planning on a year to year basis through operational plans.</a:t>
            </a:r>
          </a:p>
          <a:p>
            <a:pPr marL="342900" indent="-342900">
              <a:spcAft>
                <a:spcPts val="600"/>
              </a:spcAft>
            </a:pPr>
            <a:r>
              <a:rPr lang="en-IE" sz="3200" dirty="0"/>
              <a:t>Proactively planning to address the needs of the population in Cork and Kerry and incorporating </a:t>
            </a:r>
            <a:r>
              <a:rPr lang="en-IE" dirty="0" smtClean="0"/>
              <a:t>na</a:t>
            </a:r>
            <a:r>
              <a:rPr lang="en-IE" sz="3200" dirty="0" smtClean="0"/>
              <a:t>tional </a:t>
            </a:r>
            <a:r>
              <a:rPr lang="en-IE" sz="3200" dirty="0"/>
              <a:t>initiatives and improvement programmes into these plans. </a:t>
            </a:r>
          </a:p>
          <a:p>
            <a:pPr marL="342900" indent="-342900">
              <a:spcAft>
                <a:spcPts val="600"/>
              </a:spcAft>
            </a:pPr>
            <a:r>
              <a:rPr lang="en-IE" sz="3200" dirty="0"/>
              <a:t>Focus on addressing the needs of the population rather than solely on waiting lists, hospital discharges etc. </a:t>
            </a:r>
          </a:p>
          <a:p>
            <a:pPr marL="342900" indent="-342900">
              <a:spcAft>
                <a:spcPts val="600"/>
              </a:spcAft>
            </a:pPr>
            <a:r>
              <a:rPr lang="en-IE" sz="3200" dirty="0"/>
              <a:t>Building maturity and partnership into relationship with National teams </a:t>
            </a:r>
            <a:endParaRPr lang="en-IE" sz="3200" dirty="0" smtClean="0"/>
          </a:p>
          <a:p>
            <a:pPr>
              <a:spcAft>
                <a:spcPts val="600"/>
              </a:spcAft>
            </a:pPr>
            <a:r>
              <a:rPr lang="en-IE" dirty="0"/>
              <a:t>C</a:t>
            </a:r>
            <a:r>
              <a:rPr lang="en-IE" dirty="0" smtClean="0"/>
              <a:t>larity </a:t>
            </a:r>
            <a:r>
              <a:rPr lang="en-IE" dirty="0"/>
              <a:t>on how various National and local initiatives and improvement projects align with each other.</a:t>
            </a:r>
          </a:p>
          <a:p>
            <a:pPr marL="342900" indent="-342900">
              <a:spcAft>
                <a:spcPts val="600"/>
              </a:spcAft>
            </a:pPr>
            <a:endParaRPr lang="en-IE" sz="3200" dirty="0"/>
          </a:p>
          <a:p>
            <a:pPr>
              <a:buNone/>
            </a:pPr>
            <a:endParaRPr lang="en-IE" sz="3200" dirty="0" smtClean="0"/>
          </a:p>
          <a:p>
            <a:pPr>
              <a:buNone/>
            </a:pPr>
            <a:endParaRPr lang="en-IE" dirty="0" smtClean="0"/>
          </a:p>
          <a:p>
            <a:pPr>
              <a:buNone/>
            </a:pPr>
            <a:endParaRPr lang="en-IE" dirty="0" smtClean="0"/>
          </a:p>
          <a:p>
            <a:pPr>
              <a:buNone/>
            </a:pPr>
            <a:endParaRPr lang="en-IE" dirty="0" smtClean="0"/>
          </a:p>
          <a:p>
            <a:endParaRPr lang="en-US" dirty="0"/>
          </a:p>
        </p:txBody>
      </p:sp>
    </p:spTree>
    <p:extLst>
      <p:ext uri="{BB962C8B-B14F-4D97-AF65-F5344CB8AC3E}">
        <p14:creationId xmlns:p14="http://schemas.microsoft.com/office/powerpoint/2010/main" val="996845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6858"/>
                </a:solidFill>
              </a:rPr>
              <a:t>How we got to here</a:t>
            </a:r>
            <a:endParaRPr lang="en-IE" b="1" dirty="0">
              <a:solidFill>
                <a:srgbClr val="006858"/>
              </a:solidFill>
            </a:endParaRPr>
          </a:p>
        </p:txBody>
      </p:sp>
      <p:sp>
        <p:nvSpPr>
          <p:cNvPr id="3" name="Content Placeholder 2"/>
          <p:cNvSpPr>
            <a:spLocks noGrp="1"/>
          </p:cNvSpPr>
          <p:nvPr>
            <p:ph sz="half" idx="1"/>
          </p:nvPr>
        </p:nvSpPr>
        <p:spPr>
          <a:xfrm>
            <a:off x="467544" y="1412776"/>
            <a:ext cx="8229600" cy="4525963"/>
          </a:xfrm>
        </p:spPr>
        <p:txBody>
          <a:bodyPr>
            <a:normAutofit fontScale="77500" lnSpcReduction="20000"/>
          </a:bodyPr>
          <a:lstStyle/>
          <a:p>
            <a:pPr marL="0" indent="0">
              <a:buNone/>
            </a:pPr>
            <a:r>
              <a:rPr lang="en-IE" b="1" dirty="0" smtClean="0"/>
              <a:t>Work to date:</a:t>
            </a:r>
          </a:p>
          <a:p>
            <a:pPr>
              <a:buFont typeface="Arial" charset="0"/>
              <a:buChar char="•"/>
            </a:pPr>
            <a:r>
              <a:rPr lang="en-IE" sz="2600" dirty="0" smtClean="0"/>
              <a:t>May 2017: Development of CKCH draft mission, vision, values.</a:t>
            </a:r>
          </a:p>
          <a:p>
            <a:pPr>
              <a:buFont typeface="Arial" charset="0"/>
              <a:buChar char="•"/>
            </a:pPr>
            <a:r>
              <a:rPr lang="en-IE" sz="2600" dirty="0" smtClean="0"/>
              <a:t>June 2017: Workshops leading to identification of six strategic priorities.</a:t>
            </a:r>
          </a:p>
          <a:p>
            <a:pPr>
              <a:buFont typeface="Arial" charset="0"/>
              <a:buChar char="•"/>
            </a:pPr>
            <a:r>
              <a:rPr lang="en-IE" sz="2600" dirty="0" smtClean="0"/>
              <a:t>Sept 2017: Strategic Direction document finalised.</a:t>
            </a:r>
          </a:p>
          <a:p>
            <a:pPr>
              <a:buFont typeface="Arial" charset="0"/>
              <a:buChar char="•"/>
            </a:pPr>
            <a:r>
              <a:rPr lang="en-IE" sz="2600" dirty="0" smtClean="0"/>
              <a:t>December 2017: Strategic Direction work launched at staff information events</a:t>
            </a:r>
          </a:p>
          <a:p>
            <a:pPr>
              <a:buFont typeface="Arial" charset="0"/>
              <a:buChar char="•"/>
            </a:pPr>
            <a:r>
              <a:rPr lang="en-IE" sz="2600" dirty="0" smtClean="0"/>
              <a:t>Jan 2018: </a:t>
            </a:r>
            <a:r>
              <a:rPr lang="en-IE" sz="2600" dirty="0" err="1" smtClean="0"/>
              <a:t>Workstreams</a:t>
            </a:r>
            <a:r>
              <a:rPr lang="en-IE" sz="2600" dirty="0"/>
              <a:t> </a:t>
            </a:r>
            <a:r>
              <a:rPr lang="en-IE" sz="2600" dirty="0" smtClean="0"/>
              <a:t>began work, one </a:t>
            </a:r>
            <a:r>
              <a:rPr lang="en-IE" sz="2600" dirty="0" err="1" smtClean="0"/>
              <a:t>workstream</a:t>
            </a:r>
            <a:r>
              <a:rPr lang="en-IE" sz="2600" dirty="0" smtClean="0"/>
              <a:t> for each of the six strategic priorities</a:t>
            </a:r>
          </a:p>
          <a:p>
            <a:pPr>
              <a:buFont typeface="Arial" charset="0"/>
              <a:buChar char="•"/>
            </a:pPr>
            <a:r>
              <a:rPr lang="en-IE" sz="2600" dirty="0" smtClean="0"/>
              <a:t>May 2018: Workshop with all </a:t>
            </a:r>
            <a:r>
              <a:rPr lang="en-IE" sz="2600" dirty="0" err="1" smtClean="0"/>
              <a:t>workstreams</a:t>
            </a:r>
            <a:r>
              <a:rPr lang="en-IE" sz="2600" dirty="0" smtClean="0"/>
              <a:t> to review progress and agree next steps</a:t>
            </a:r>
          </a:p>
          <a:p>
            <a:pPr>
              <a:buFont typeface="Arial" charset="0"/>
              <a:buChar char="•"/>
            </a:pPr>
            <a:r>
              <a:rPr lang="en-IE" sz="2600" dirty="0" smtClean="0"/>
              <a:t>December 2018: </a:t>
            </a:r>
            <a:r>
              <a:rPr lang="en-IE" sz="2600" dirty="0" err="1" smtClean="0"/>
              <a:t>Workstreams</a:t>
            </a:r>
            <a:r>
              <a:rPr lang="en-IE" sz="2600" dirty="0" smtClean="0"/>
              <a:t> complete list of deliverable and outcomes related to each objective</a:t>
            </a:r>
          </a:p>
          <a:p>
            <a:pPr marL="0" indent="0">
              <a:buNone/>
            </a:pPr>
            <a:endParaRPr lang="en-IE" sz="2600" dirty="0" smtClean="0"/>
          </a:p>
          <a:p>
            <a:pPr marL="0" indent="0" algn="ctr">
              <a:buNone/>
            </a:pPr>
            <a:r>
              <a:rPr lang="en-IE" b="1" dirty="0" smtClean="0"/>
              <a:t>NEXT STEP – LAUNCH OF THE PLAN, OCTOBER 2019</a:t>
            </a:r>
          </a:p>
          <a:p>
            <a:pPr>
              <a:buFont typeface="Arial" charset="0"/>
              <a:buChar char="•"/>
            </a:pPr>
            <a:endParaRPr lang="en-IE" dirty="0" smtClean="0"/>
          </a:p>
        </p:txBody>
      </p:sp>
    </p:spTree>
    <p:extLst>
      <p:ext uri="{BB962C8B-B14F-4D97-AF65-F5344CB8AC3E}">
        <p14:creationId xmlns:p14="http://schemas.microsoft.com/office/powerpoint/2010/main" val="3736286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0159" y="2190135"/>
            <a:ext cx="8222867" cy="2862322"/>
          </a:xfrm>
          <a:prstGeom prst="rect">
            <a:avLst/>
          </a:prstGeom>
          <a:noFill/>
        </p:spPr>
        <p:txBody>
          <a:bodyPr wrap="square" rtlCol="0">
            <a:spAutoFit/>
          </a:bodyPr>
          <a:lstStyle/>
          <a:p>
            <a:r>
              <a:rPr lang="en-US" sz="3600" dirty="0" smtClean="0">
                <a:solidFill>
                  <a:srgbClr val="FFFFFF"/>
                </a:solidFill>
              </a:rPr>
              <a:t>Strategic Plan launch, October 2019</a:t>
            </a:r>
          </a:p>
          <a:p>
            <a:endParaRPr lang="en-US" sz="3600" dirty="0" smtClean="0">
              <a:solidFill>
                <a:srgbClr val="FFFFFF"/>
              </a:solidFill>
            </a:endParaRPr>
          </a:p>
          <a:p>
            <a:pPr marL="742950" indent="-742950">
              <a:buAutoNum type="arabicParenR"/>
            </a:pPr>
            <a:r>
              <a:rPr lang="en-US" sz="3600" dirty="0" smtClean="0">
                <a:solidFill>
                  <a:srgbClr val="FFFFFF"/>
                </a:solidFill>
              </a:rPr>
              <a:t>Principles behind the launch</a:t>
            </a:r>
          </a:p>
          <a:p>
            <a:pPr marL="742950" indent="-742950">
              <a:buAutoNum type="arabicParenR"/>
            </a:pPr>
            <a:r>
              <a:rPr lang="en-US" sz="3600" dirty="0" smtClean="0">
                <a:solidFill>
                  <a:srgbClr val="FFFFFF"/>
                </a:solidFill>
              </a:rPr>
              <a:t>The visuals – branding</a:t>
            </a:r>
          </a:p>
          <a:p>
            <a:pPr marL="742950" indent="-742950">
              <a:buAutoNum type="arabicParenR"/>
            </a:pPr>
            <a:r>
              <a:rPr lang="en-US" sz="3600" dirty="0" smtClean="0">
                <a:solidFill>
                  <a:srgbClr val="FFFFFF"/>
                </a:solidFill>
              </a:rPr>
              <a:t>Launch week</a:t>
            </a:r>
            <a:endParaRPr lang="en-US" sz="3600" dirty="0">
              <a:solidFill>
                <a:srgbClr val="FFFFFF"/>
              </a:solidFill>
            </a:endParaRPr>
          </a:p>
        </p:txBody>
      </p:sp>
    </p:spTree>
    <p:extLst>
      <p:ext uri="{BB962C8B-B14F-4D97-AF65-F5344CB8AC3E}">
        <p14:creationId xmlns:p14="http://schemas.microsoft.com/office/powerpoint/2010/main" val="2264236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1545</Words>
  <Application>Microsoft Office PowerPoint</Application>
  <PresentationFormat>On-screen Show (4:3)</PresentationFormat>
  <Paragraphs>195</Paragraphs>
  <Slides>23</Slides>
  <Notes>6</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1_Custom Design</vt:lpstr>
      <vt:lpstr>PowerPoint Presentation</vt:lpstr>
      <vt:lpstr>Our Mission</vt:lpstr>
      <vt:lpstr>Our Vision </vt:lpstr>
      <vt:lpstr>Our Strategic Priorities</vt:lpstr>
      <vt:lpstr>Our Values</vt:lpstr>
      <vt:lpstr>Why this, why now?</vt:lpstr>
      <vt:lpstr>Why Focus on Strategic Planning?</vt:lpstr>
      <vt:lpstr>How we got to here</vt:lpstr>
      <vt:lpstr>PowerPoint Presentation</vt:lpstr>
      <vt:lpstr>Principles driving the publication/launch plans</vt:lpstr>
      <vt:lpstr>A clear consistent message</vt:lpstr>
      <vt:lpstr>Making Our Priorities Count</vt:lpstr>
      <vt:lpstr>Our Priorities Count  visually</vt:lpstr>
      <vt:lpstr>Individual logos for each priority</vt:lpstr>
      <vt:lpstr>Plans for a launch on October 14th</vt:lpstr>
      <vt:lpstr>Launch week</vt:lpstr>
      <vt:lpstr>Launch week</vt:lpstr>
      <vt:lpstr>Launch week</vt:lpstr>
      <vt:lpstr>Throughout launch week</vt:lpstr>
      <vt:lpstr>After launch</vt:lpstr>
      <vt:lpstr>2020 and beyond</vt:lpstr>
      <vt:lpstr>The ask for all staff</vt:lpstr>
      <vt:lpstr>PowerPoint Presentation</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McShane (Support Officer Data &amp; Performance)</dc:creator>
  <cp:lastModifiedBy>Mary Smithwick (Communications Manager)</cp:lastModifiedBy>
  <cp:revision>120</cp:revision>
  <dcterms:created xsi:type="dcterms:W3CDTF">2019-09-10T20:28:00Z</dcterms:created>
  <dcterms:modified xsi:type="dcterms:W3CDTF">2019-10-09T13:31:21Z</dcterms:modified>
</cp:coreProperties>
</file>