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1" r:id="rId2"/>
    <p:sldId id="262" r:id="rId3"/>
    <p:sldId id="263" r:id="rId4"/>
    <p:sldId id="280" r:id="rId5"/>
    <p:sldId id="276" r:id="rId6"/>
    <p:sldId id="282" r:id="rId7"/>
    <p:sldId id="283" r:id="rId8"/>
    <p:sldId id="284" r:id="rId9"/>
    <p:sldId id="285" r:id="rId10"/>
    <p:sldId id="286" r:id="rId11"/>
    <p:sldId id="287" r:id="rId12"/>
    <p:sldId id="317" r:id="rId13"/>
    <p:sldId id="288" r:id="rId14"/>
    <p:sldId id="303" r:id="rId15"/>
    <p:sldId id="304" r:id="rId16"/>
    <p:sldId id="328" r:id="rId17"/>
    <p:sldId id="306" r:id="rId18"/>
    <p:sldId id="289" r:id="rId19"/>
    <p:sldId id="310" r:id="rId20"/>
    <p:sldId id="312" r:id="rId21"/>
    <p:sldId id="290" r:id="rId22"/>
    <p:sldId id="279" r:id="rId23"/>
    <p:sldId id="257" r:id="rId24"/>
    <p:sldId id="292" r:id="rId25"/>
    <p:sldId id="293" r:id="rId26"/>
    <p:sldId id="294" r:id="rId27"/>
    <p:sldId id="291" r:id="rId28"/>
    <p:sldId id="273" r:id="rId29"/>
    <p:sldId id="318" r:id="rId30"/>
    <p:sldId id="316" r:id="rId31"/>
    <p:sldId id="319" r:id="rId32"/>
    <p:sldId id="323" r:id="rId33"/>
    <p:sldId id="321" r:id="rId34"/>
    <p:sldId id="322" r:id="rId35"/>
    <p:sldId id="324" r:id="rId36"/>
    <p:sldId id="326" r:id="rId37"/>
    <p:sldId id="327" r:id="rId38"/>
    <p:sldId id="268" r:id="rId39"/>
    <p:sldId id="269" r:id="rId40"/>
    <p:sldId id="266" r:id="rId41"/>
    <p:sldId id="267" r:id="rId42"/>
    <p:sldId id="301" r:id="rId4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1652" autoAdjust="0"/>
  </p:normalViewPr>
  <p:slideViewPr>
    <p:cSldViewPr showGuides="1">
      <p:cViewPr varScale="1">
        <p:scale>
          <a:sx n="132" d="100"/>
          <a:sy n="132" d="100"/>
        </p:scale>
        <p:origin x="1020" y="13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800" b="1" i="0" baseline="0" dirty="0">
                <a:effectLst/>
              </a:rPr>
              <a:t>Frequency of SIRS Criteria General Variables Present Q1</a:t>
            </a:r>
            <a:endParaRPr lang="en-GB" dirty="0">
              <a:effectLst/>
            </a:endParaRPr>
          </a:p>
        </c:rich>
      </c:tx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'Compliance Audit Q1 2016'!$A$1:$H$1</c:f>
              <c:strCache>
                <c:ptCount val="8"/>
                <c:pt idx="0">
                  <c:v>No. Of Patients</c:v>
                </c:pt>
                <c:pt idx="1">
                  <c:v>Respiratory rate           (&gt;20 RPM)</c:v>
                </c:pt>
                <c:pt idx="2">
                  <c:v>Heart rate                      (&gt; 90 BPM)</c:v>
                </c:pt>
                <c:pt idx="3">
                  <c:v>WCC                               (&lt; 4 or &gt;12)</c:v>
                </c:pt>
                <c:pt idx="4">
                  <c:v>Temperature                  (&gt; 38.3 or &lt; 36°C)</c:v>
                </c:pt>
                <c:pt idx="5">
                  <c:v>Altered Mental State</c:v>
                </c:pt>
                <c:pt idx="6">
                  <c:v>Glucose   (&gt; 7.7mmol in non-diabtetic patient)</c:v>
                </c:pt>
                <c:pt idx="7">
                  <c:v>Risk of                         Neutropenia</c:v>
                </c:pt>
              </c:strCache>
            </c:strRef>
          </c:cat>
          <c:val>
            <c:numRef>
              <c:f>'Compliance Audit Q1 2016'!$A$2:$H$2</c:f>
              <c:numCache>
                <c:formatCode>General</c:formatCode>
                <c:ptCount val="8"/>
                <c:pt idx="0" formatCode="0">
                  <c:v>9</c:v>
                </c:pt>
                <c:pt idx="1">
                  <c:v>5</c:v>
                </c:pt>
                <c:pt idx="2">
                  <c:v>6</c:v>
                </c:pt>
                <c:pt idx="3">
                  <c:v>8</c:v>
                </c:pt>
                <c:pt idx="4">
                  <c:v>5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92-4847-8C8B-3BCF6B51D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39136"/>
        <c:axId val="83340672"/>
      </c:barChart>
      <c:catAx>
        <c:axId val="83339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83340672"/>
        <c:crosses val="autoZero"/>
        <c:auto val="1"/>
        <c:lblAlgn val="ctr"/>
        <c:lblOffset val="100"/>
        <c:noMultiLvlLbl val="0"/>
      </c:catAx>
      <c:valAx>
        <c:axId val="8334067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83339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Sepsis Forms Used and Completed Q1 </a:t>
            </a:r>
          </a:p>
        </c:rich>
      </c:tx>
      <c:overlay val="1"/>
      <c:spPr>
        <a:solidFill>
          <a:sysClr val="window" lastClr="FFFFFF"/>
        </a:solidFill>
      </c:spPr>
    </c:title>
    <c:autoTitleDeleted val="0"/>
    <c:plotArea>
      <c:layout>
        <c:manualLayout>
          <c:layoutTarget val="inner"/>
          <c:xMode val="edge"/>
          <c:yMode val="edge"/>
          <c:x val="8.8876649735838281E-2"/>
          <c:y val="9.7205884190012998E-2"/>
          <c:w val="0.88420643483251782"/>
          <c:h val="0.81021590549166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'Compliance Audit Q1 2016'!$A$76</c:f>
              <c:strCache>
                <c:ptCount val="1"/>
                <c:pt idx="0">
                  <c:v>Q1 Results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'Compliance Audit Q1 2016'!$B$75:$E$75</c:f>
              <c:strCache>
                <c:ptCount val="4"/>
                <c:pt idx="0">
                  <c:v>No. of Patients</c:v>
                </c:pt>
                <c:pt idx="1">
                  <c:v>Form Used</c:v>
                </c:pt>
                <c:pt idx="2">
                  <c:v>Form Completed</c:v>
                </c:pt>
                <c:pt idx="3">
                  <c:v>Form Signed</c:v>
                </c:pt>
              </c:strCache>
            </c:strRef>
          </c:cat>
          <c:val>
            <c:numRef>
              <c:f>'Compliance Audit Q1 2016'!$B$76:$E$76</c:f>
              <c:numCache>
                <c:formatCode>General</c:formatCode>
                <c:ptCount val="4"/>
                <c:pt idx="0">
                  <c:v>9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B7-40E2-8655-B3DEEB488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087296"/>
        <c:axId val="146153856"/>
      </c:barChart>
      <c:catAx>
        <c:axId val="142087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46153856"/>
        <c:crosses val="autoZero"/>
        <c:auto val="1"/>
        <c:lblAlgn val="ctr"/>
        <c:lblOffset val="100"/>
        <c:noMultiLvlLbl val="0"/>
      </c:catAx>
      <c:valAx>
        <c:axId val="146153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42087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Number of minutes after diagnosis/review </a:t>
            </a:r>
            <a:br>
              <a:rPr lang="en-US" sz="1800" b="1" i="0" baseline="0" dirty="0">
                <a:effectLst/>
              </a:rPr>
            </a:br>
            <a:r>
              <a:rPr lang="en-US" sz="1800" b="1" i="0" baseline="0" dirty="0">
                <a:effectLst/>
              </a:rPr>
              <a:t>first dose IV antimicrobials administered Q1</a:t>
            </a:r>
            <a:endParaRPr lang="en-GB" dirty="0">
              <a:effectLst/>
            </a:endParaRPr>
          </a:p>
        </c:rich>
      </c:tx>
      <c:overlay val="1"/>
      <c:spPr>
        <a:solidFill>
          <a:srgbClr val="92D050"/>
        </a:solidFill>
      </c:spPr>
    </c:title>
    <c:autoTitleDeleted val="0"/>
    <c:plotArea>
      <c:layout>
        <c:manualLayout>
          <c:layoutTarget val="inner"/>
          <c:xMode val="edge"/>
          <c:yMode val="edge"/>
          <c:x val="6.2297803052396274E-2"/>
          <c:y val="0.12105599377846908"/>
          <c:w val="0.9307322348595316"/>
          <c:h val="0.79310659926674787"/>
        </c:manualLayout>
      </c:layout>
      <c:lineChart>
        <c:grouping val="standard"/>
        <c:varyColors val="0"/>
        <c:ser>
          <c:idx val="0"/>
          <c:order val="0"/>
          <c:tx>
            <c:strRef>
              <c:f>'Compliance Audit Q1 2016'!$B$76</c:f>
              <c:strCache>
                <c:ptCount val="1"/>
                <c:pt idx="0">
                  <c:v>Minutes</c:v>
                </c:pt>
              </c:strCache>
            </c:strRef>
          </c:tx>
          <c:cat>
            <c:strRef>
              <c:f>'Compliance Audit Q1 2016'!$A$77:$A$85</c:f>
              <c:strCache>
                <c:ptCount val="9"/>
                <c:pt idx="0">
                  <c:v>Patient 1</c:v>
                </c:pt>
                <c:pt idx="1">
                  <c:v>Patient 2</c:v>
                </c:pt>
                <c:pt idx="2">
                  <c:v>Patient 3</c:v>
                </c:pt>
                <c:pt idx="3">
                  <c:v>Patient 4</c:v>
                </c:pt>
                <c:pt idx="4">
                  <c:v>Patient 5</c:v>
                </c:pt>
                <c:pt idx="5">
                  <c:v>Patient 6</c:v>
                </c:pt>
                <c:pt idx="6">
                  <c:v>Patient 7</c:v>
                </c:pt>
                <c:pt idx="7">
                  <c:v>Patient 8</c:v>
                </c:pt>
                <c:pt idx="8">
                  <c:v>Patient 9</c:v>
                </c:pt>
              </c:strCache>
            </c:strRef>
          </c:cat>
          <c:val>
            <c:numRef>
              <c:f>'Compliance Audit Q1 2016'!$B$77:$B$85</c:f>
              <c:numCache>
                <c:formatCode>General</c:formatCode>
                <c:ptCount val="9"/>
                <c:pt idx="0">
                  <c:v>35</c:v>
                </c:pt>
                <c:pt idx="1">
                  <c:v>50</c:v>
                </c:pt>
                <c:pt idx="2">
                  <c:v>49</c:v>
                </c:pt>
                <c:pt idx="3">
                  <c:v>87</c:v>
                </c:pt>
                <c:pt idx="4">
                  <c:v>55</c:v>
                </c:pt>
                <c:pt idx="5">
                  <c:v>340</c:v>
                </c:pt>
                <c:pt idx="6">
                  <c:v>30</c:v>
                </c:pt>
                <c:pt idx="7">
                  <c:v>80</c:v>
                </c:pt>
                <c:pt idx="8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A5-4396-9D9E-9E694C3128B7}"/>
            </c:ext>
          </c:extLst>
        </c:ser>
        <c:ser>
          <c:idx val="1"/>
          <c:order val="1"/>
          <c:tx>
            <c:strRef>
              <c:f>'Compliance Audit Q1 2016'!$C$76</c:f>
              <c:strCache>
                <c:ptCount val="1"/>
                <c:pt idx="0">
                  <c:v>Recommended 60 minutes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'Compliance Audit Q1 2016'!$A$77:$A$85</c:f>
              <c:strCache>
                <c:ptCount val="9"/>
                <c:pt idx="0">
                  <c:v>Patient 1</c:v>
                </c:pt>
                <c:pt idx="1">
                  <c:v>Patient 2</c:v>
                </c:pt>
                <c:pt idx="2">
                  <c:v>Patient 3</c:v>
                </c:pt>
                <c:pt idx="3">
                  <c:v>Patient 4</c:v>
                </c:pt>
                <c:pt idx="4">
                  <c:v>Patient 5</c:v>
                </c:pt>
                <c:pt idx="5">
                  <c:v>Patient 6</c:v>
                </c:pt>
                <c:pt idx="6">
                  <c:v>Patient 7</c:v>
                </c:pt>
                <c:pt idx="7">
                  <c:v>Patient 8</c:v>
                </c:pt>
                <c:pt idx="8">
                  <c:v>Patient 9</c:v>
                </c:pt>
              </c:strCache>
            </c:strRef>
          </c:cat>
          <c:val>
            <c:numRef>
              <c:f>'Compliance Audit Q1 2016'!$C$77:$C$85</c:f>
              <c:numCache>
                <c:formatCode>General</c:formatCode>
                <c:ptCount val="9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A5-4396-9D9E-9E694C312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3680"/>
        <c:axId val="22345216"/>
      </c:lineChart>
      <c:catAx>
        <c:axId val="2234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22345216"/>
        <c:crosses val="autoZero"/>
        <c:auto val="1"/>
        <c:lblAlgn val="ctr"/>
        <c:lblOffset val="100"/>
        <c:noMultiLvlLbl val="0"/>
      </c:catAx>
      <c:valAx>
        <c:axId val="22345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4368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77022431223874843"/>
          <c:y val="0.23551687289088868"/>
          <c:w val="0.21266477107028289"/>
          <c:h val="0.12726913813041851"/>
        </c:manualLayout>
      </c:layout>
      <c:overlay val="0"/>
      <c:spPr>
        <a:solidFill>
          <a:schemeClr val="accent5">
            <a:lumMod val="60000"/>
            <a:lumOff val="40000"/>
          </a:schemeClr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Frequency of SIRS Criteria</a:t>
            </a:r>
            <a:r>
              <a:rPr lang="en-US" baseline="0" dirty="0"/>
              <a:t> General Variables Present Q2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7103148925274798E-2"/>
          <c:y val="0.13131144625041713"/>
          <c:w val="0.87798130709567723"/>
          <c:h val="0.703858937669913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'Compliance Audit Q1 2016'!$A$2</c:f>
              <c:strCache>
                <c:ptCount val="1"/>
                <c:pt idx="0">
                  <c:v>Q2 Results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'Compliance Audit Q1 2016'!$B$1:$I$1</c:f>
              <c:strCache>
                <c:ptCount val="8"/>
                <c:pt idx="0">
                  <c:v>No. Of Patients</c:v>
                </c:pt>
                <c:pt idx="1">
                  <c:v>Respiratory rate           (&gt;20 RPM)</c:v>
                </c:pt>
                <c:pt idx="2">
                  <c:v>Heart rate                      (&gt; 90 BPM)</c:v>
                </c:pt>
                <c:pt idx="3">
                  <c:v>WCC                               (&lt; 4 or &gt;12)</c:v>
                </c:pt>
                <c:pt idx="4">
                  <c:v>Temperature                  (&gt; 38.3 or &lt; 36°C)</c:v>
                </c:pt>
                <c:pt idx="5">
                  <c:v>Altered Mental State</c:v>
                </c:pt>
                <c:pt idx="6">
                  <c:v>Glucose                          (&gt; 7.7mmol in non-diabtetic patient)</c:v>
                </c:pt>
                <c:pt idx="7">
                  <c:v>Risk of                         Neutropenia</c:v>
                </c:pt>
              </c:strCache>
            </c:strRef>
          </c:cat>
          <c:val>
            <c:numRef>
              <c:f>'Compliance Audit Q1 2016'!$B$2:$I$2</c:f>
              <c:numCache>
                <c:formatCode>General</c:formatCode>
                <c:ptCount val="8"/>
                <c:pt idx="0" formatCode="0">
                  <c:v>16</c:v>
                </c:pt>
                <c:pt idx="1">
                  <c:v>6</c:v>
                </c:pt>
                <c:pt idx="2">
                  <c:v>10</c:v>
                </c:pt>
                <c:pt idx="3">
                  <c:v>6</c:v>
                </c:pt>
                <c:pt idx="4">
                  <c:v>6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C7-4B78-975A-588B4BE45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77216"/>
        <c:axId val="29578752"/>
      </c:barChart>
      <c:catAx>
        <c:axId val="29577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9578752"/>
        <c:crosses val="autoZero"/>
        <c:auto val="1"/>
        <c:lblAlgn val="ctr"/>
        <c:lblOffset val="100"/>
        <c:noMultiLvlLbl val="0"/>
      </c:catAx>
      <c:valAx>
        <c:axId val="2957875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9577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Sepsis Forms Used and Completed Q2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'Compliance Audit Q1 2016'!$A$76</c:f>
              <c:strCache>
                <c:ptCount val="1"/>
                <c:pt idx="0">
                  <c:v>Q2 Results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'Compliance Audit Q1 2016'!$B$75:$E$75</c:f>
              <c:strCache>
                <c:ptCount val="4"/>
                <c:pt idx="0">
                  <c:v>No. of Patients</c:v>
                </c:pt>
                <c:pt idx="1">
                  <c:v>Form Used</c:v>
                </c:pt>
                <c:pt idx="2">
                  <c:v>Form Completed</c:v>
                </c:pt>
                <c:pt idx="3">
                  <c:v>Form Signed</c:v>
                </c:pt>
              </c:strCache>
            </c:strRef>
          </c:cat>
          <c:val>
            <c:numRef>
              <c:f>'Compliance Audit Q1 2016'!$B$76:$E$76</c:f>
              <c:numCache>
                <c:formatCode>General</c:formatCode>
                <c:ptCount val="4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61-4099-84D1-A7256CFE1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442112"/>
        <c:axId val="146443648"/>
      </c:barChart>
      <c:catAx>
        <c:axId val="146442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6443648"/>
        <c:crosses val="autoZero"/>
        <c:auto val="1"/>
        <c:lblAlgn val="ctr"/>
        <c:lblOffset val="100"/>
        <c:noMultiLvlLbl val="0"/>
      </c:catAx>
      <c:valAx>
        <c:axId val="14644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442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 dirty="0">
                <a:effectLst/>
              </a:rPr>
              <a:t>Number of minutes after diagnosis/review </a:t>
            </a:r>
            <a:br>
              <a:rPr lang="en-US" sz="1600" b="1" i="0" baseline="0" dirty="0">
                <a:effectLst/>
              </a:rPr>
            </a:br>
            <a:r>
              <a:rPr lang="en-US" sz="1600" b="1" i="0" baseline="0" dirty="0">
                <a:effectLst/>
              </a:rPr>
              <a:t>first dose IV antimicrobials administered Q2</a:t>
            </a:r>
            <a:endParaRPr lang="en-GB" sz="1600" dirty="0">
              <a:effectLst/>
            </a:endParaRPr>
          </a:p>
        </c:rich>
      </c:tx>
      <c:layout>
        <c:manualLayout>
          <c:xMode val="edge"/>
          <c:yMode val="edge"/>
          <c:x val="0.2710416059103723"/>
          <c:y val="0"/>
        </c:manualLayout>
      </c:layout>
      <c:overlay val="1"/>
      <c:spPr>
        <a:solidFill>
          <a:srgbClr val="92D050"/>
        </a:solidFill>
      </c:spPr>
    </c:title>
    <c:autoTitleDeleted val="0"/>
    <c:plotArea>
      <c:layout>
        <c:manualLayout>
          <c:layoutTarget val="inner"/>
          <c:xMode val="edge"/>
          <c:yMode val="edge"/>
          <c:x val="8.8587659181491238E-2"/>
          <c:y val="0.11295901564223015"/>
          <c:w val="0.87142996014387131"/>
          <c:h val="0.77114237562322441"/>
        </c:manualLayout>
      </c:layout>
      <c:lineChart>
        <c:grouping val="standard"/>
        <c:varyColors val="0"/>
        <c:ser>
          <c:idx val="0"/>
          <c:order val="0"/>
          <c:tx>
            <c:strRef>
              <c:f>'Compliance Audit Q1 2016'!$C$121</c:f>
              <c:strCache>
                <c:ptCount val="1"/>
                <c:pt idx="0">
                  <c:v>Q2 Results (16 pts)</c:v>
                </c:pt>
              </c:strCache>
            </c:strRef>
          </c:tx>
          <c:cat>
            <c:strRef>
              <c:f>'Compliance Audit Q1 2016'!$B$122:$B$137</c:f>
              <c:strCache>
                <c:ptCount val="16"/>
                <c:pt idx="0">
                  <c:v>Patient 1</c:v>
                </c:pt>
                <c:pt idx="1">
                  <c:v>Patient 2</c:v>
                </c:pt>
                <c:pt idx="2">
                  <c:v>Patient 3</c:v>
                </c:pt>
                <c:pt idx="3">
                  <c:v>Patient 4</c:v>
                </c:pt>
                <c:pt idx="4">
                  <c:v>Patient 5</c:v>
                </c:pt>
                <c:pt idx="5">
                  <c:v>Patient 6</c:v>
                </c:pt>
                <c:pt idx="6">
                  <c:v>Patient 7</c:v>
                </c:pt>
                <c:pt idx="7">
                  <c:v>Patient 8</c:v>
                </c:pt>
                <c:pt idx="8">
                  <c:v>Patient 9</c:v>
                </c:pt>
                <c:pt idx="9">
                  <c:v>Patient 10</c:v>
                </c:pt>
                <c:pt idx="10">
                  <c:v>Patient 11</c:v>
                </c:pt>
                <c:pt idx="11">
                  <c:v>Patient 12</c:v>
                </c:pt>
                <c:pt idx="12">
                  <c:v>Patient 13</c:v>
                </c:pt>
                <c:pt idx="13">
                  <c:v>Patient 14</c:v>
                </c:pt>
                <c:pt idx="14">
                  <c:v>Patient 15</c:v>
                </c:pt>
                <c:pt idx="15">
                  <c:v>Patient 16</c:v>
                </c:pt>
              </c:strCache>
            </c:strRef>
          </c:cat>
          <c:val>
            <c:numRef>
              <c:f>'Compliance Audit Q1 2016'!$C$122:$C$137</c:f>
              <c:numCache>
                <c:formatCode>General</c:formatCode>
                <c:ptCount val="16"/>
                <c:pt idx="0">
                  <c:v>15</c:v>
                </c:pt>
                <c:pt idx="1">
                  <c:v>0</c:v>
                </c:pt>
                <c:pt idx="2">
                  <c:v>28</c:v>
                </c:pt>
                <c:pt idx="3">
                  <c:v>15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40</c:v>
                </c:pt>
                <c:pt idx="8">
                  <c:v>30</c:v>
                </c:pt>
                <c:pt idx="9">
                  <c:v>145</c:v>
                </c:pt>
                <c:pt idx="10">
                  <c:v>55</c:v>
                </c:pt>
                <c:pt idx="11">
                  <c:v>23</c:v>
                </c:pt>
                <c:pt idx="12">
                  <c:v>30</c:v>
                </c:pt>
                <c:pt idx="13">
                  <c:v>30</c:v>
                </c:pt>
                <c:pt idx="14">
                  <c:v>35</c:v>
                </c:pt>
                <c:pt idx="15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0C-4C40-8470-0BA4DE288591}"/>
            </c:ext>
          </c:extLst>
        </c:ser>
        <c:ser>
          <c:idx val="1"/>
          <c:order val="1"/>
          <c:tx>
            <c:strRef>
              <c:f>'Compliance Audit Q1 2016'!$D$121</c:f>
              <c:strCache>
                <c:ptCount val="1"/>
                <c:pt idx="0">
                  <c:v>Recommended time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'Compliance Audit Q1 2016'!$B$122:$B$137</c:f>
              <c:strCache>
                <c:ptCount val="16"/>
                <c:pt idx="0">
                  <c:v>Patient 1</c:v>
                </c:pt>
                <c:pt idx="1">
                  <c:v>Patient 2</c:v>
                </c:pt>
                <c:pt idx="2">
                  <c:v>Patient 3</c:v>
                </c:pt>
                <c:pt idx="3">
                  <c:v>Patient 4</c:v>
                </c:pt>
                <c:pt idx="4">
                  <c:v>Patient 5</c:v>
                </c:pt>
                <c:pt idx="5">
                  <c:v>Patient 6</c:v>
                </c:pt>
                <c:pt idx="6">
                  <c:v>Patient 7</c:v>
                </c:pt>
                <c:pt idx="7">
                  <c:v>Patient 8</c:v>
                </c:pt>
                <c:pt idx="8">
                  <c:v>Patient 9</c:v>
                </c:pt>
                <c:pt idx="9">
                  <c:v>Patient 10</c:v>
                </c:pt>
                <c:pt idx="10">
                  <c:v>Patient 11</c:v>
                </c:pt>
                <c:pt idx="11">
                  <c:v>Patient 12</c:v>
                </c:pt>
                <c:pt idx="12">
                  <c:v>Patient 13</c:v>
                </c:pt>
                <c:pt idx="13">
                  <c:v>Patient 14</c:v>
                </c:pt>
                <c:pt idx="14">
                  <c:v>Patient 15</c:v>
                </c:pt>
                <c:pt idx="15">
                  <c:v>Patient 16</c:v>
                </c:pt>
              </c:strCache>
            </c:strRef>
          </c:cat>
          <c:val>
            <c:numRef>
              <c:f>'Compliance Audit Q1 2016'!$D$122:$D$137</c:f>
              <c:numCache>
                <c:formatCode>General</c:formatCode>
                <c:ptCount val="16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60</c:v>
                </c:pt>
                <c:pt idx="15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0C-4C40-8470-0BA4DE288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581696"/>
        <c:axId val="75587584"/>
      </c:lineChart>
      <c:catAx>
        <c:axId val="75581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5587584"/>
        <c:crosses val="autoZero"/>
        <c:auto val="1"/>
        <c:lblAlgn val="ctr"/>
        <c:lblOffset val="100"/>
        <c:noMultiLvlLbl val="0"/>
      </c:catAx>
      <c:valAx>
        <c:axId val="75587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581696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78970133493117778"/>
          <c:y val="0.23691799876423142"/>
          <c:w val="0.19156387116362519"/>
          <c:h val="0.11315709340105425"/>
        </c:manualLayout>
      </c:layout>
      <c:overlay val="0"/>
      <c:spPr>
        <a:solidFill>
          <a:schemeClr val="accent1">
            <a:lumMod val="60000"/>
            <a:lumOff val="40000"/>
          </a:schemeClr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Sepsis Forms Used and Completed </a:t>
            </a:r>
          </a:p>
          <a:p>
            <a:pPr>
              <a:defRPr/>
            </a:pPr>
            <a:r>
              <a:rPr lang="en-US"/>
              <a:t>Q1 Vs Q2</a:t>
            </a:r>
          </a:p>
        </c:rich>
      </c:tx>
      <c:layout>
        <c:manualLayout>
          <c:xMode val="edge"/>
          <c:yMode val="edge"/>
          <c:x val="0.29815203655098671"/>
          <c:y val="2.2042609612075002E-4"/>
        </c:manualLayout>
      </c:layout>
      <c:overlay val="1"/>
      <c:spPr>
        <a:solidFill>
          <a:sysClr val="window" lastClr="FFFFFF"/>
        </a:solidFill>
      </c:spPr>
    </c:title>
    <c:autoTitleDeleted val="0"/>
    <c:plotArea>
      <c:layout>
        <c:manualLayout>
          <c:layoutTarget val="inner"/>
          <c:xMode val="edge"/>
          <c:yMode val="edge"/>
          <c:x val="8.8876649735838281E-2"/>
          <c:y val="9.7205884190012998E-2"/>
          <c:w val="0.87356004827479639"/>
          <c:h val="0.80061924322928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'Compliance Audit Q1 2016'!$A$76</c:f>
              <c:strCache>
                <c:ptCount val="1"/>
                <c:pt idx="0">
                  <c:v>Q1 Results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'Compliance Audit Q1 2016'!$B$75:$E$75</c:f>
              <c:strCache>
                <c:ptCount val="4"/>
                <c:pt idx="0">
                  <c:v>No. of Patients</c:v>
                </c:pt>
                <c:pt idx="1">
                  <c:v>Form Used</c:v>
                </c:pt>
                <c:pt idx="2">
                  <c:v>Form Completed</c:v>
                </c:pt>
                <c:pt idx="3">
                  <c:v>Form Signed</c:v>
                </c:pt>
              </c:strCache>
            </c:strRef>
          </c:cat>
          <c:val>
            <c:numRef>
              <c:f>'Compliance Audit Q1 2016'!$B$76:$E$76</c:f>
              <c:numCache>
                <c:formatCode>General</c:formatCode>
                <c:ptCount val="4"/>
                <c:pt idx="0">
                  <c:v>9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EA-47E5-BA39-14DBE43FEC9C}"/>
            </c:ext>
          </c:extLst>
        </c:ser>
        <c:ser>
          <c:idx val="1"/>
          <c:order val="1"/>
          <c:tx>
            <c:strRef>
              <c:f>'Compliance Audit Q1 2016'!$A$77</c:f>
              <c:strCache>
                <c:ptCount val="1"/>
                <c:pt idx="0">
                  <c:v>Q2 Results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'Compliance Audit Q1 2016'!$B$75:$E$75</c:f>
              <c:strCache>
                <c:ptCount val="4"/>
                <c:pt idx="0">
                  <c:v>No. of Patients</c:v>
                </c:pt>
                <c:pt idx="1">
                  <c:v>Form Used</c:v>
                </c:pt>
                <c:pt idx="2">
                  <c:v>Form Completed</c:v>
                </c:pt>
                <c:pt idx="3">
                  <c:v>Form Signed</c:v>
                </c:pt>
              </c:strCache>
            </c:strRef>
          </c:cat>
          <c:val>
            <c:numRef>
              <c:f>'Compliance Audit Q1 2016'!$B$77:$E$77</c:f>
              <c:numCache>
                <c:formatCode>General</c:formatCode>
                <c:ptCount val="4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EA-47E5-BA39-14DBE43FE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648192"/>
        <c:axId val="74670464"/>
      </c:barChart>
      <c:catAx>
        <c:axId val="74648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74670464"/>
        <c:crosses val="autoZero"/>
        <c:auto val="1"/>
        <c:lblAlgn val="ctr"/>
        <c:lblOffset val="100"/>
        <c:noMultiLvlLbl val="0"/>
      </c:catAx>
      <c:valAx>
        <c:axId val="74670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74648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42844915679782"/>
          <c:y val="4.3221324411206227E-2"/>
          <c:w val="0.12891698305436169"/>
          <c:h val="0.13514781441287221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3503165045546"/>
          <c:y val="3.5037533114347728E-2"/>
          <c:w val="0.83790937162266477"/>
          <c:h val="0.788620318548781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Sheet1!$B$47</c:f>
              <c:strCache>
                <c:ptCount val="1"/>
                <c:pt idx="0">
                  <c:v>Q1 Results (9 pts)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Sheet1!$A$48:$A$63</c:f>
              <c:strCache>
                <c:ptCount val="16"/>
                <c:pt idx="0">
                  <c:v>Patient 1</c:v>
                </c:pt>
                <c:pt idx="1">
                  <c:v>Patient 2</c:v>
                </c:pt>
                <c:pt idx="2">
                  <c:v>Patient 3</c:v>
                </c:pt>
                <c:pt idx="3">
                  <c:v>Patient 4</c:v>
                </c:pt>
                <c:pt idx="4">
                  <c:v>Patient 5</c:v>
                </c:pt>
                <c:pt idx="5">
                  <c:v>Patient 6</c:v>
                </c:pt>
                <c:pt idx="6">
                  <c:v>Patient 7</c:v>
                </c:pt>
                <c:pt idx="7">
                  <c:v>Patient 8</c:v>
                </c:pt>
                <c:pt idx="8">
                  <c:v>Patient 9</c:v>
                </c:pt>
                <c:pt idx="9">
                  <c:v>Patient 10</c:v>
                </c:pt>
                <c:pt idx="10">
                  <c:v>Patient 11</c:v>
                </c:pt>
                <c:pt idx="11">
                  <c:v>Patient 12</c:v>
                </c:pt>
                <c:pt idx="12">
                  <c:v>Patient 13</c:v>
                </c:pt>
                <c:pt idx="13">
                  <c:v>Patient 14</c:v>
                </c:pt>
                <c:pt idx="14">
                  <c:v>Patient 15</c:v>
                </c:pt>
                <c:pt idx="15">
                  <c:v>Patient 16</c:v>
                </c:pt>
              </c:strCache>
            </c:strRef>
          </c:cat>
          <c:val>
            <c:numRef>
              <c:f>Sheet1!$B$48:$B$63</c:f>
              <c:numCache>
                <c:formatCode>General</c:formatCode>
                <c:ptCount val="16"/>
                <c:pt idx="0">
                  <c:v>35</c:v>
                </c:pt>
                <c:pt idx="1">
                  <c:v>50</c:v>
                </c:pt>
                <c:pt idx="2">
                  <c:v>49</c:v>
                </c:pt>
                <c:pt idx="3">
                  <c:v>87</c:v>
                </c:pt>
                <c:pt idx="4">
                  <c:v>55</c:v>
                </c:pt>
                <c:pt idx="5">
                  <c:v>340</c:v>
                </c:pt>
                <c:pt idx="6">
                  <c:v>30</c:v>
                </c:pt>
                <c:pt idx="7">
                  <c:v>80</c:v>
                </c:pt>
                <c:pt idx="8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82-4603-AF05-6767F3DC6FAF}"/>
            </c:ext>
          </c:extLst>
        </c:ser>
        <c:ser>
          <c:idx val="1"/>
          <c:order val="1"/>
          <c:tx>
            <c:strRef>
              <c:f>Sheet1!$C$47</c:f>
              <c:strCache>
                <c:ptCount val="1"/>
                <c:pt idx="0">
                  <c:v>Q2 Results (16 pts)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Sheet1!$A$48:$A$63</c:f>
              <c:strCache>
                <c:ptCount val="16"/>
                <c:pt idx="0">
                  <c:v>Patient 1</c:v>
                </c:pt>
                <c:pt idx="1">
                  <c:v>Patient 2</c:v>
                </c:pt>
                <c:pt idx="2">
                  <c:v>Patient 3</c:v>
                </c:pt>
                <c:pt idx="3">
                  <c:v>Patient 4</c:v>
                </c:pt>
                <c:pt idx="4">
                  <c:v>Patient 5</c:v>
                </c:pt>
                <c:pt idx="5">
                  <c:v>Patient 6</c:v>
                </c:pt>
                <c:pt idx="6">
                  <c:v>Patient 7</c:v>
                </c:pt>
                <c:pt idx="7">
                  <c:v>Patient 8</c:v>
                </c:pt>
                <c:pt idx="8">
                  <c:v>Patient 9</c:v>
                </c:pt>
                <c:pt idx="9">
                  <c:v>Patient 10</c:v>
                </c:pt>
                <c:pt idx="10">
                  <c:v>Patient 11</c:v>
                </c:pt>
                <c:pt idx="11">
                  <c:v>Patient 12</c:v>
                </c:pt>
                <c:pt idx="12">
                  <c:v>Patient 13</c:v>
                </c:pt>
                <c:pt idx="13">
                  <c:v>Patient 14</c:v>
                </c:pt>
                <c:pt idx="14">
                  <c:v>Patient 15</c:v>
                </c:pt>
                <c:pt idx="15">
                  <c:v>Patient 16</c:v>
                </c:pt>
              </c:strCache>
            </c:strRef>
          </c:cat>
          <c:val>
            <c:numRef>
              <c:f>Sheet1!$C$48:$C$63</c:f>
              <c:numCache>
                <c:formatCode>General</c:formatCode>
                <c:ptCount val="16"/>
                <c:pt idx="0">
                  <c:v>15</c:v>
                </c:pt>
                <c:pt idx="1">
                  <c:v>1</c:v>
                </c:pt>
                <c:pt idx="2">
                  <c:v>28</c:v>
                </c:pt>
                <c:pt idx="3">
                  <c:v>15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40</c:v>
                </c:pt>
                <c:pt idx="8">
                  <c:v>30</c:v>
                </c:pt>
                <c:pt idx="9">
                  <c:v>145</c:v>
                </c:pt>
                <c:pt idx="10">
                  <c:v>55</c:v>
                </c:pt>
                <c:pt idx="11">
                  <c:v>23</c:v>
                </c:pt>
                <c:pt idx="12">
                  <c:v>30</c:v>
                </c:pt>
                <c:pt idx="13">
                  <c:v>30</c:v>
                </c:pt>
                <c:pt idx="14">
                  <c:v>35</c:v>
                </c:pt>
                <c:pt idx="15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82-4603-AF05-6767F3DC6FAF}"/>
            </c:ext>
          </c:extLst>
        </c:ser>
        <c:ser>
          <c:idx val="2"/>
          <c:order val="2"/>
          <c:tx>
            <c:strRef>
              <c:f>Sheet1!$D$47</c:f>
              <c:strCache>
                <c:ptCount val="1"/>
                <c:pt idx="0">
                  <c:v>Recommended time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Sheet1!$A$48:$A$63</c:f>
              <c:strCache>
                <c:ptCount val="16"/>
                <c:pt idx="0">
                  <c:v>Patient 1</c:v>
                </c:pt>
                <c:pt idx="1">
                  <c:v>Patient 2</c:v>
                </c:pt>
                <c:pt idx="2">
                  <c:v>Patient 3</c:v>
                </c:pt>
                <c:pt idx="3">
                  <c:v>Patient 4</c:v>
                </c:pt>
                <c:pt idx="4">
                  <c:v>Patient 5</c:v>
                </c:pt>
                <c:pt idx="5">
                  <c:v>Patient 6</c:v>
                </c:pt>
                <c:pt idx="6">
                  <c:v>Patient 7</c:v>
                </c:pt>
                <c:pt idx="7">
                  <c:v>Patient 8</c:v>
                </c:pt>
                <c:pt idx="8">
                  <c:v>Patient 9</c:v>
                </c:pt>
                <c:pt idx="9">
                  <c:v>Patient 10</c:v>
                </c:pt>
                <c:pt idx="10">
                  <c:v>Patient 11</c:v>
                </c:pt>
                <c:pt idx="11">
                  <c:v>Patient 12</c:v>
                </c:pt>
                <c:pt idx="12">
                  <c:v>Patient 13</c:v>
                </c:pt>
                <c:pt idx="13">
                  <c:v>Patient 14</c:v>
                </c:pt>
                <c:pt idx="14">
                  <c:v>Patient 15</c:v>
                </c:pt>
                <c:pt idx="15">
                  <c:v>Patient 16</c:v>
                </c:pt>
              </c:strCache>
            </c:strRef>
          </c:cat>
          <c:val>
            <c:numRef>
              <c:f>Sheet1!$D$48:$D$63</c:f>
              <c:numCache>
                <c:formatCode>General</c:formatCode>
                <c:ptCount val="16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60</c:v>
                </c:pt>
                <c:pt idx="15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82-4603-AF05-6767F3DC6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078528"/>
        <c:axId val="143080064"/>
      </c:lineChart>
      <c:catAx>
        <c:axId val="143078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3080064"/>
        <c:crosses val="autoZero"/>
        <c:auto val="1"/>
        <c:lblAlgn val="ctr"/>
        <c:lblOffset val="100"/>
        <c:noMultiLvlLbl val="0"/>
      </c:catAx>
      <c:valAx>
        <c:axId val="1430800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Time in minutes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307852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76769538366527756"/>
          <c:y val="0.21558387729781459"/>
          <c:w val="0.22053991045236998"/>
          <c:h val="0.17119915871354938"/>
        </c:manualLayout>
      </c:layout>
      <c:overlay val="0"/>
      <c:spPr>
        <a:solidFill>
          <a:schemeClr val="accent1">
            <a:lumMod val="40000"/>
            <a:lumOff val="60000"/>
          </a:schemeClr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Sheet2!$A$4:$B$4</c:f>
              <c:strCache>
                <c:ptCount val="2"/>
                <c:pt idx="0">
                  <c:v>No of Patients sepsis classification documented correctly</c:v>
                </c:pt>
                <c:pt idx="1">
                  <c:v>No of Patients audited</c:v>
                </c:pt>
              </c:strCache>
            </c:strRef>
          </c:cat>
          <c:val>
            <c:numRef>
              <c:f>Sheet2!$A$5:$B$5</c:f>
              <c:numCache>
                <c:formatCode>General</c:formatCode>
                <c:ptCount val="2"/>
                <c:pt idx="0">
                  <c:v>14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A1-448C-B391-9E6CFF344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874112"/>
        <c:axId val="142875648"/>
      </c:barChart>
      <c:catAx>
        <c:axId val="142874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2875648"/>
        <c:crosses val="autoZero"/>
        <c:auto val="1"/>
        <c:lblAlgn val="ctr"/>
        <c:lblOffset val="100"/>
        <c:noMultiLvlLbl val="0"/>
      </c:catAx>
      <c:valAx>
        <c:axId val="142875648"/>
        <c:scaling>
          <c:orientation val="minMax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2874112"/>
        <c:crosses val="autoZero"/>
        <c:crossBetween val="between"/>
        <c:majorUnit val="2"/>
      </c:valAx>
    </c:plotArea>
    <c:plotVisOnly val="1"/>
    <c:dispBlanksAs val="gap"/>
    <c:showDLblsOverMax val="0"/>
  </c:chart>
  <c:spPr>
    <a:ln>
      <a:solidFill>
        <a:schemeClr val="accent1">
          <a:lumMod val="40000"/>
          <a:lumOff val="60000"/>
        </a:schemeClr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C5D96-140C-4026-B926-35F64A5B4652}" type="datetimeFigureOut">
              <a:rPr lang="en-GB" smtClean="0"/>
              <a:pPr/>
              <a:t>04/04/2019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6315F-ADE6-4BA8-9E31-FBCD1B2093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5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Correct</a:t>
            </a:r>
            <a:r>
              <a:rPr lang="en-GB" baseline="0" dirty="0"/>
              <a:t> sepsis classification and documentation are not only important in terms of patient management and escalation of treatment but also from a monetary point of view. Every patient that is admitted to the hospital generates money for the hospital through the HIPE coding system. A failure to document a patient’s diagnosis correctly or to record all pertinent information about a patient’s treatment will lead to a loss of revenue for the hospital.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315F-ADE6-4BA8-9E31-FBCD1B20937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377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scored 44% in Q1 audit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315F-ADE6-4BA8-9E31-FBCD1B209372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603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patient decision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315F-ADE6-4BA8-9E31-FBCD1B209372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700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patient</a:t>
            </a:r>
            <a:r>
              <a:rPr lang="en-GB" baseline="0" dirty="0"/>
              <a:t> form not used = 1/7 hx feeling unwell &amp; nausea Hx malignant biliary stricture – not on chemo. SIRS – HR 112 all other criteria within normal limits. No SSF used and abx given at 145 mins. The doctor recorded biliary sepsis as diagnosis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315F-ADE6-4BA8-9E31-FBCD1B209372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944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315F-ADE6-4BA8-9E31-FBCD1B209372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51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Roll-out</a:t>
            </a:r>
            <a:r>
              <a:rPr lang="en-GB" baseline="0" dirty="0"/>
              <a:t> of SSF targeted ED &amp; AMAUs – these were to be audited in Q1 &amp; Q2 audits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315F-ADE6-4BA8-9E31-FBCD1B20937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863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SSF = Sepsis Screening Form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315F-ADE6-4BA8-9E31-FBCD1B20937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249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unclear</a:t>
            </a:r>
            <a:r>
              <a:rPr lang="en-GB" baseline="0" dirty="0"/>
              <a:t> why both of the excluded patients had blood cultures taken when there were no indications. Was this just routine practice?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Limitations - Some patients may not have had blood cultures taken but are sepsis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315F-ADE6-4BA8-9E31-FBCD1B20937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099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315F-ADE6-4BA8-9E31-FBCD1B20937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76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315F-ADE6-4BA8-9E31-FBCD1B20937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735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315F-ADE6-4BA8-9E31-FBCD1B20937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14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Only new point from Q1</a:t>
            </a:r>
            <a:r>
              <a:rPr lang="en-GB" baseline="0" dirty="0"/>
              <a:t> audit was the last point in red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315F-ADE6-4BA8-9E31-FBCD1B20937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788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Again</a:t>
            </a:r>
            <a:r>
              <a:rPr lang="en-GB" baseline="0" dirty="0"/>
              <a:t> s</a:t>
            </a:r>
            <a:r>
              <a:rPr lang="en-GB" dirty="0"/>
              <a:t>ome patients may not have had blood cultures taken but are sepsis</a:t>
            </a:r>
          </a:p>
          <a:p>
            <a:r>
              <a:rPr lang="en-GB" dirty="0"/>
              <a:t>?Improvement in selection of patients for</a:t>
            </a:r>
            <a:r>
              <a:rPr lang="en-GB" baseline="0" dirty="0"/>
              <a:t> blood cultures – all patients eligible for the audit in Q2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315F-ADE6-4BA8-9E31-FBCD1B209372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37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6252-02F6-4620-ACB0-7C1D68D0610E}" type="datetimeFigureOut">
              <a:rPr lang="en-GB" smtClean="0"/>
              <a:pPr/>
              <a:t>04/04/2019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5AC-7603-44AF-AABF-95131CBDD09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41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6252-02F6-4620-ACB0-7C1D68D0610E}" type="datetimeFigureOut">
              <a:rPr lang="en-GB" smtClean="0"/>
              <a:pPr/>
              <a:t>04/04/2019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5AC-7603-44AF-AABF-95131CBDD09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63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6252-02F6-4620-ACB0-7C1D68D0610E}" type="datetimeFigureOut">
              <a:rPr lang="en-GB" smtClean="0"/>
              <a:pPr/>
              <a:t>04/04/2019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5AC-7603-44AF-AABF-95131CBDD09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67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6252-02F6-4620-ACB0-7C1D68D0610E}" type="datetimeFigureOut">
              <a:rPr lang="en-GB" smtClean="0"/>
              <a:pPr/>
              <a:t>04/04/2019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5AC-7603-44AF-AABF-95131CBDD09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49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6252-02F6-4620-ACB0-7C1D68D0610E}" type="datetimeFigureOut">
              <a:rPr lang="en-GB" smtClean="0"/>
              <a:pPr/>
              <a:t>04/04/2019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5AC-7603-44AF-AABF-95131CBDD09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11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6252-02F6-4620-ACB0-7C1D68D0610E}" type="datetimeFigureOut">
              <a:rPr lang="en-GB" smtClean="0"/>
              <a:pPr/>
              <a:t>04/04/2019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5AC-7603-44AF-AABF-95131CBDD09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7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6252-02F6-4620-ACB0-7C1D68D0610E}" type="datetimeFigureOut">
              <a:rPr lang="en-GB" smtClean="0"/>
              <a:pPr/>
              <a:t>04/04/2019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5AC-7603-44AF-AABF-95131CBDD09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67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6252-02F6-4620-ACB0-7C1D68D0610E}" type="datetimeFigureOut">
              <a:rPr lang="en-GB" smtClean="0"/>
              <a:pPr/>
              <a:t>04/04/2019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5AC-7603-44AF-AABF-95131CBDD09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70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6252-02F6-4620-ACB0-7C1D68D0610E}" type="datetimeFigureOut">
              <a:rPr lang="en-GB" smtClean="0"/>
              <a:pPr/>
              <a:t>04/04/2019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5AC-7603-44AF-AABF-95131CBDD09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66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6252-02F6-4620-ACB0-7C1D68D0610E}" type="datetimeFigureOut">
              <a:rPr lang="en-GB" smtClean="0"/>
              <a:pPr/>
              <a:t>04/04/2019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5AC-7603-44AF-AABF-95131CBDD09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45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6252-02F6-4620-ACB0-7C1D68D0610E}" type="datetimeFigureOut">
              <a:rPr lang="en-GB" smtClean="0"/>
              <a:pPr/>
              <a:t>04/04/2019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5AC-7603-44AF-AABF-95131CBDD09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05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66252-02F6-4620-ACB0-7C1D68D0610E}" type="datetimeFigureOut">
              <a:rPr lang="en-GB" smtClean="0"/>
              <a:pPr/>
              <a:t>04/04/2019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A5AC-7603-44AF-AABF-95131CBDD09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76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ie/url?url=http://life-events.hse.ie/sepsis/&amp;rct=j&amp;frm=1&amp;q=&amp;esrc=s&amp;sa=U&amp;ved=0ahUKEwi9n62i6JPPAhXpCMAKHbr7AMgQwW4IFTAA&amp;usg=AFQjCNGlljmIbJL8EvRxvTImsyH4lp9JZ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563638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National Sepsis Compliance Audits 2016</a:t>
            </a:r>
            <a:br>
              <a:rPr lang="en-GB" dirty="0"/>
            </a:br>
            <a:r>
              <a:rPr lang="en-GB" dirty="0"/>
              <a:t>Emergency Department </a:t>
            </a:r>
            <a:br>
              <a:rPr lang="en-GB" dirty="0"/>
            </a:br>
            <a:r>
              <a:rPr lang="en-GB" dirty="0"/>
              <a:t>Cavan General Hospital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1870"/>
            <a:ext cx="6400800" cy="936104"/>
          </a:xfrm>
        </p:spPr>
        <p:txBody>
          <a:bodyPr>
            <a:normAutofit/>
          </a:bodyPr>
          <a:lstStyle/>
          <a:p>
            <a:r>
              <a:rPr lang="en-GB" sz="2400" dirty="0"/>
              <a:t>Ashraf Butt</a:t>
            </a:r>
          </a:p>
          <a:p>
            <a:r>
              <a:rPr lang="en-GB" sz="2400" dirty="0"/>
              <a:t>Consultant in EM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"/>
            <a:ext cx="1763688" cy="97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951"/>
            <a:ext cx="1831293" cy="103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6" name="Picture 2" descr="Image result for HSE Sepsis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23478"/>
            <a:ext cx="981075" cy="1000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557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Q1 Time to First Dose IV Antimicrobials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731195"/>
              </p:ext>
            </p:extLst>
          </p:nvPr>
        </p:nvGraphicFramePr>
        <p:xfrm>
          <a:off x="457200" y="1131590"/>
          <a:ext cx="82296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983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Q1 Time to First Dose IV Antimicrobials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782095"/>
              </p:ext>
            </p:extLst>
          </p:nvPr>
        </p:nvGraphicFramePr>
        <p:xfrm>
          <a:off x="457200" y="1200150"/>
          <a:ext cx="82296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Range of antimicrobials (in mins)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30-340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Mean</a:t>
                      </a:r>
                      <a:r>
                        <a:rPr lang="en-GB" baseline="0" dirty="0"/>
                        <a:t> Time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% antimicrobials</a:t>
                      </a:r>
                      <a:r>
                        <a:rPr lang="en-GB" baseline="0" dirty="0"/>
                        <a:t> given within recommended 60 mins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56% (n5)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705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35" y="1528763"/>
            <a:ext cx="2663309" cy="25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41151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Disappointing results</a:t>
            </a:r>
          </a:p>
        </p:txBody>
      </p:sp>
    </p:spTree>
    <p:extLst>
      <p:ext uri="{BB962C8B-B14F-4D97-AF65-F5344CB8AC3E}">
        <p14:creationId xmlns:p14="http://schemas.microsoft.com/office/powerpoint/2010/main" val="574070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28" name="Picture 4" descr="http://opengov.si.md/wp-content/uploads/2015/02/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3478"/>
            <a:ext cx="51125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ow to bring 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35646"/>
            <a:ext cx="5112568" cy="35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671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9502"/>
            <a:ext cx="39604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SEPSIS SCREENING FORM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Added to ED Chart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Easy access when required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Good reference point for staff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96" y="0"/>
            <a:ext cx="4243387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52320" y="411510"/>
            <a:ext cx="1080120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580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26852"/>
            <a:ext cx="46805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Reinforcement of Practice</a:t>
            </a:r>
          </a:p>
          <a:p>
            <a:endParaRPr lang="en-GB" sz="3200" dirty="0"/>
          </a:p>
          <a:p>
            <a:r>
              <a:rPr lang="en-GB" sz="3200" dirty="0"/>
              <a:t>Nursing Staff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/>
              <a:t>Triage nurse and ED nurses initiate SSF and inform doctors on duty.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81173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26852"/>
            <a:ext cx="46805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Reinforcement of Practice</a:t>
            </a:r>
          </a:p>
          <a:p>
            <a:endParaRPr lang="en-GB" sz="3200" dirty="0"/>
          </a:p>
          <a:p>
            <a:r>
              <a:rPr lang="en-GB" sz="3200" dirty="0"/>
              <a:t>NCHDs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/>
              <a:t>NCHDs to complete the form on every patient with suspicion of infection or if patient triggers SIRS criteria </a:t>
            </a:r>
            <a:r>
              <a:rPr lang="en-GB" sz="2400" i="1" dirty="0"/>
              <a:t>(or neutropenic or at risk group)</a:t>
            </a:r>
          </a:p>
          <a:p>
            <a:endParaRPr lang="en-GB" sz="3200" dirty="0"/>
          </a:p>
          <a:p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30" y="6665"/>
            <a:ext cx="4526870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4751" y="2739625"/>
            <a:ext cx="2580412" cy="225799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30" y="2571750"/>
            <a:ext cx="2378829" cy="250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5032423" y="2787774"/>
            <a:ext cx="864096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/>
          <p:cNvSpPr/>
          <p:nvPr/>
        </p:nvSpPr>
        <p:spPr>
          <a:xfrm>
            <a:off x="4946017" y="3003798"/>
            <a:ext cx="1642207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4886907" y="3531611"/>
            <a:ext cx="1701317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: Rounded Corners 9"/>
          <p:cNvSpPr/>
          <p:nvPr/>
        </p:nvSpPr>
        <p:spPr>
          <a:xfrm>
            <a:off x="4788024" y="4011910"/>
            <a:ext cx="792088" cy="7200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: Rounded Corners 10"/>
          <p:cNvSpPr/>
          <p:nvPr/>
        </p:nvSpPr>
        <p:spPr>
          <a:xfrm>
            <a:off x="5751000" y="4011909"/>
            <a:ext cx="909232" cy="7200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/>
          <p:cNvSpPr/>
          <p:nvPr/>
        </p:nvSpPr>
        <p:spPr>
          <a:xfrm>
            <a:off x="4869817" y="4862022"/>
            <a:ext cx="1634480" cy="190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/>
          <p:cNvSpPr/>
          <p:nvPr/>
        </p:nvSpPr>
        <p:spPr>
          <a:xfrm>
            <a:off x="4838005" y="3395207"/>
            <a:ext cx="216024" cy="2071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6012160" y="2751881"/>
            <a:ext cx="576064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770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26852"/>
            <a:ext cx="46805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Reinforcement of Practice</a:t>
            </a:r>
          </a:p>
          <a:p>
            <a:endParaRPr lang="en-GB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/>
              <a:t>Antimicrobials within 60 minutes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/>
              <a:t>Use of antimicrobial guidelines (App) for appropriate antimicrobials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85810"/>
            <a:ext cx="3104047" cy="319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265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5068"/>
            <a:ext cx="7948972" cy="38884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In-house sessions – EM Consultant &amp; Sepsis ADON</a:t>
            </a:r>
          </a:p>
          <a:p>
            <a:r>
              <a:rPr lang="en-GB" dirty="0"/>
              <a:t>Compass training</a:t>
            </a:r>
          </a:p>
          <a:p>
            <a:r>
              <a:rPr lang="en-GB" dirty="0"/>
              <a:t>NCHD Induction – Sepsis ADON</a:t>
            </a:r>
          </a:p>
          <a:p>
            <a:r>
              <a:rPr lang="en-GB" dirty="0"/>
              <a:t>External Education Sessions – 2 evening sessions</a:t>
            </a:r>
          </a:p>
          <a:p>
            <a:r>
              <a:rPr lang="en-GB" dirty="0"/>
              <a:t>All staff invited – well attended</a:t>
            </a:r>
          </a:p>
          <a:p>
            <a:r>
              <a:rPr lang="en-GB" dirty="0"/>
              <a:t>CPD Points</a:t>
            </a:r>
          </a:p>
          <a:p>
            <a:r>
              <a:rPr lang="en-GB" dirty="0"/>
              <a:t>Nice hotel &amp; dinner!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" y="0"/>
            <a:ext cx="2933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67494"/>
            <a:ext cx="123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SEPSIS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"/>
            <a:ext cx="2350308" cy="156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358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Daily board rounds</a:t>
            </a:r>
          </a:p>
          <a:p>
            <a:r>
              <a:rPr lang="en-GB" dirty="0"/>
              <a:t>Handover time</a:t>
            </a:r>
          </a:p>
          <a:p>
            <a:r>
              <a:rPr lang="en-GB" dirty="0"/>
              <a:t>Weekly teaching sessions</a:t>
            </a:r>
          </a:p>
          <a:p>
            <a:r>
              <a:rPr lang="en-GB" dirty="0"/>
              <a:t>Email updates – NCHDs</a:t>
            </a:r>
          </a:p>
          <a:p>
            <a:r>
              <a:rPr lang="en-GB" dirty="0"/>
              <a:t>Individual reinforcement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03598"/>
            <a:ext cx="4388296" cy="343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01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Overall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To improve:</a:t>
            </a:r>
          </a:p>
          <a:p>
            <a:r>
              <a:rPr lang="en-GB" dirty="0"/>
              <a:t>Detection of sepsis among patients presenting to Emergency Department (ED) Cavan General Hospital (CGH) by using the national ED Sepsis Screening Form (SSF)</a:t>
            </a:r>
          </a:p>
          <a:p>
            <a:r>
              <a:rPr lang="en-GB" dirty="0"/>
              <a:t>Time from detection of sepsis to administration first dose IV antibiotics</a:t>
            </a:r>
          </a:p>
          <a:p>
            <a:r>
              <a:rPr lang="en-GB" dirty="0"/>
              <a:t>Sepsis classification and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540786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0"/>
            <a:ext cx="8229600" cy="857250"/>
          </a:xfrm>
        </p:spPr>
        <p:txBody>
          <a:bodyPr/>
          <a:lstStyle/>
          <a:p>
            <a:r>
              <a:rPr lang="en-GB" dirty="0"/>
              <a:t>Daily Surveillance</a:t>
            </a:r>
          </a:p>
        </p:txBody>
      </p:sp>
      <p:pic>
        <p:nvPicPr>
          <p:cNvPr id="5" name="Content Placeholder 4" descr="C:\Users\mbedding\Documents\Sepsis 2\Ashraf presentation\IMG_1345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640" r="24112" b="12990"/>
          <a:stretch/>
        </p:blipFill>
        <p:spPr bwMode="auto">
          <a:xfrm>
            <a:off x="179512" y="1563638"/>
            <a:ext cx="2149309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mbedding\Documents\Sepsis 2\Ashraf presentation\IMG_134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3" t="42681" r="10081" b="24742"/>
          <a:stretch/>
        </p:blipFill>
        <p:spPr bwMode="auto">
          <a:xfrm>
            <a:off x="6152683" y="2706006"/>
            <a:ext cx="2960866" cy="18933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77" y="1222109"/>
            <a:ext cx="3219921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28184" y="3687387"/>
            <a:ext cx="288032" cy="7298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804248" y="3507854"/>
            <a:ext cx="360040" cy="7200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172400" y="3616656"/>
            <a:ext cx="360040" cy="7200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252718" y="3776650"/>
            <a:ext cx="407513" cy="7200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84355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Review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35758" y="2391076"/>
            <a:ext cx="208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2468" y="110324"/>
            <a:ext cx="2571641" cy="21560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205" y="1096790"/>
            <a:ext cx="2086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Daily ED Card Check</a:t>
            </a:r>
          </a:p>
        </p:txBody>
      </p:sp>
    </p:spTree>
    <p:extLst>
      <p:ext uri="{BB962C8B-B14F-4D97-AF65-F5344CB8AC3E}">
        <p14:creationId xmlns:p14="http://schemas.microsoft.com/office/powerpoint/2010/main" val="3854012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Q2 Audit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IE" dirty="0"/>
              <a:t>SIRS criteria were identified and documented, prompting timely management</a:t>
            </a:r>
            <a:endParaRPr lang="en-GB" dirty="0"/>
          </a:p>
          <a:p>
            <a:pPr lvl="0"/>
            <a:r>
              <a:rPr lang="en-IE" dirty="0"/>
              <a:t>SSF was completed and filed in the notes</a:t>
            </a:r>
            <a:endParaRPr lang="en-GB" dirty="0"/>
          </a:p>
          <a:p>
            <a:pPr lvl="0"/>
            <a:r>
              <a:rPr lang="en-IE" dirty="0"/>
              <a:t>SSF was signed by a doctor</a:t>
            </a:r>
            <a:endParaRPr lang="en-GB" dirty="0"/>
          </a:p>
          <a:p>
            <a:pPr lvl="0"/>
            <a:r>
              <a:rPr lang="en-IE" dirty="0"/>
              <a:t>The first dose of antimicrobials was administered within 1 hour of diagnosis</a:t>
            </a: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The patient was correctly risk stratified as per the NCG, as evidenced by the sepsis classification documented in the patient notes</a:t>
            </a:r>
          </a:p>
        </p:txBody>
      </p:sp>
    </p:spTree>
    <p:extLst>
      <p:ext uri="{BB962C8B-B14F-4D97-AF65-F5344CB8AC3E}">
        <p14:creationId xmlns:p14="http://schemas.microsoft.com/office/powerpoint/2010/main" val="3701948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Q2 Audit Methodology</a:t>
            </a:r>
            <a:br>
              <a:rPr lang="en-GB" dirty="0"/>
            </a:br>
            <a:r>
              <a:rPr lang="en-GB" sz="2700" dirty="0"/>
              <a:t>20/06/16 – 03/07/16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1261 patients seen in ED</a:t>
            </a:r>
          </a:p>
          <a:p>
            <a:r>
              <a:rPr lang="en-GB" dirty="0"/>
              <a:t> 44 Blood cultures taken</a:t>
            </a:r>
          </a:p>
          <a:p>
            <a:r>
              <a:rPr lang="en-GB" dirty="0"/>
              <a:t>36% (n16) randomly selected (Excel 2010 RANDOM function)</a:t>
            </a:r>
          </a:p>
          <a:p>
            <a:r>
              <a:rPr lang="en-GB" dirty="0"/>
              <a:t>All patients eligible for audit</a:t>
            </a:r>
          </a:p>
          <a:p>
            <a:r>
              <a:rPr lang="en-GB" dirty="0"/>
              <a:t> Snapshot of practice</a:t>
            </a:r>
          </a:p>
          <a:p>
            <a:r>
              <a:rPr lang="en-GB" dirty="0"/>
              <a:t>Methodology has limitations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41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Q2 SIRS Criteria Present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405992"/>
              </p:ext>
            </p:extLst>
          </p:nvPr>
        </p:nvGraphicFramePr>
        <p:xfrm>
          <a:off x="323528" y="1200150"/>
          <a:ext cx="8363272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2745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Q2 SIRS Criteria General Variable Not Measured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Blood glucose – 43% not measured at triage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15" y="2575138"/>
            <a:ext cx="39624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45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Q2 Sepsis Form Used/Completed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56897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9563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Q2 SSF Used &amp; Completed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982149"/>
              </p:ext>
            </p:extLst>
          </p:nvPr>
        </p:nvGraphicFramePr>
        <p:xfrm>
          <a:off x="457200" y="1200150"/>
          <a:ext cx="8229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 of patients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Forms used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94% (n15)</a:t>
                      </a:r>
                    </a:p>
                    <a:p>
                      <a:pPr algn="ctr"/>
                      <a:r>
                        <a:rPr lang="en-GB" dirty="0"/>
                        <a:t>113% increase in use of forms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Forms completed (SIRS &amp; Sepsis Six)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93% (n14)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Completed &amp; Signed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87% (n13)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101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Q2 Time to First Dose IV Antimicrobials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855313"/>
              </p:ext>
            </p:extLst>
          </p:nvPr>
        </p:nvGraphicFramePr>
        <p:xfrm>
          <a:off x="457200" y="1059582"/>
          <a:ext cx="8229600" cy="353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1548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Time to First Dose IV Antimicrobials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21509"/>
              </p:ext>
            </p:extLst>
          </p:nvPr>
        </p:nvGraphicFramePr>
        <p:xfrm>
          <a:off x="755576" y="1131590"/>
          <a:ext cx="7718648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9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9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Range of antimicrobials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(mins)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1-145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Mean</a:t>
                      </a:r>
                      <a:r>
                        <a:rPr lang="en-GB" baseline="0" dirty="0"/>
                        <a:t> 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37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% antimicrobials</a:t>
                      </a:r>
                      <a:r>
                        <a:rPr lang="en-GB" baseline="0" dirty="0"/>
                        <a:t> given within recommended 60 mins (all patients)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94% (n15)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%/No antimicrobials administered within recommended 60 mins </a:t>
                      </a:r>
                      <a:r>
                        <a:rPr lang="en-GB" b="1" dirty="0"/>
                        <a:t>SSF</a:t>
                      </a:r>
                      <a:r>
                        <a:rPr lang="en-GB" b="1" baseline="0" dirty="0"/>
                        <a:t> Used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100% (n15)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860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929292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Improvements Q1 Vs Q2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" y="0"/>
            <a:ext cx="1889661" cy="188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160" y="3496156"/>
            <a:ext cx="2188840" cy="177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06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National Sepsis Team – 2016 series planned audits </a:t>
            </a:r>
          </a:p>
          <a:p>
            <a:r>
              <a:rPr lang="en-GB" dirty="0"/>
              <a:t>Audits performed in April and July 2016 at Emergency Department CGH to monitor compliance with National Clinical Guidelines No 6: Sepsis Management (2014)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430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Sepsis Form Completed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156928"/>
              </p:ext>
            </p:extLst>
          </p:nvPr>
        </p:nvGraphicFramePr>
        <p:xfrm>
          <a:off x="457200" y="987574"/>
          <a:ext cx="8229600" cy="3606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4775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Sepsis Forms Completed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152845"/>
              </p:ext>
            </p:extLst>
          </p:nvPr>
        </p:nvGraphicFramePr>
        <p:xfrm>
          <a:off x="457200" y="1200150"/>
          <a:ext cx="8219256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9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9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 of patients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Forms used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44% (n4)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94% (n15)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Forms completed (SIRS &amp; Sepsis Six)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75% (n3)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93% (n14)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Completed &amp; Signed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50% (n2)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87% (n13)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711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Time to First Dose IV Antibiotics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113044"/>
              </p:ext>
            </p:extLst>
          </p:nvPr>
        </p:nvGraphicFramePr>
        <p:xfrm>
          <a:off x="457200" y="1200150"/>
          <a:ext cx="8229600" cy="360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2399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Time to First Dose IV Antimicrobials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404675"/>
              </p:ext>
            </p:extLst>
          </p:nvPr>
        </p:nvGraphicFramePr>
        <p:xfrm>
          <a:off x="457200" y="1200150"/>
          <a:ext cx="82296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Range of antimicrobials (mins)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30-340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1-145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Mean</a:t>
                      </a:r>
                      <a:r>
                        <a:rPr lang="en-GB" baseline="0" dirty="0"/>
                        <a:t> 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37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% antimicrobials</a:t>
                      </a:r>
                      <a:r>
                        <a:rPr lang="en-GB" baseline="0" dirty="0"/>
                        <a:t> within recommended 60 mins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56% (n5)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94% (n15)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345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Time of Antimicrobials With/Without SSF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962165"/>
              </p:ext>
            </p:extLst>
          </p:nvPr>
        </p:nvGraphicFramePr>
        <p:xfrm>
          <a:off x="457200" y="1635646"/>
          <a:ext cx="8229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%/No received</a:t>
                      </a:r>
                      <a:r>
                        <a:rPr lang="en-GB" baseline="0" dirty="0"/>
                        <a:t> antimicrobials within recommended 60 mins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With SSF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75% (n3)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100% (n15)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Without SSF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40% (n2)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0%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204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dirty="0"/>
              <a:t>Most frequent SIRS Criteria not measured at triage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Q1 – blood glucose 43%</a:t>
            </a:r>
          </a:p>
          <a:p>
            <a:endParaRPr lang="en-GB" dirty="0"/>
          </a:p>
          <a:p>
            <a:r>
              <a:rPr lang="en-GB" dirty="0"/>
              <a:t>Q2 – blood glucose 44%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23" y="3302000"/>
            <a:ext cx="39624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427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Sepsis Recognition &amp; Documentation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5616" y="343584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 </a:t>
            </a:r>
            <a:r>
              <a:rPr lang="en-GB" sz="3600" dirty="0" err="1"/>
              <a:t>pt</a:t>
            </a:r>
            <a:r>
              <a:rPr lang="en-GB" sz="3600" dirty="0"/>
              <a:t> = sepsis documented as infection</a:t>
            </a:r>
          </a:p>
          <a:p>
            <a:r>
              <a:rPr lang="en-GB" sz="3600" dirty="0"/>
              <a:t>1 </a:t>
            </a:r>
            <a:r>
              <a:rPr lang="en-GB" sz="3600" dirty="0" err="1"/>
              <a:t>pt</a:t>
            </a:r>
            <a:r>
              <a:rPr lang="en-GB" sz="3600" dirty="0"/>
              <a:t> = infection documented as sepsis</a:t>
            </a: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95012608"/>
              </p:ext>
            </p:extLst>
          </p:nvPr>
        </p:nvGraphicFramePr>
        <p:xfrm>
          <a:off x="462372" y="874515"/>
          <a:ext cx="8219256" cy="2561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0407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Sepsis Recognition &amp;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576"/>
            <a:ext cx="8229600" cy="3589046"/>
          </a:xfrm>
        </p:spPr>
        <p:txBody>
          <a:bodyPr/>
          <a:lstStyle/>
          <a:p>
            <a:r>
              <a:rPr lang="en-GB" dirty="0"/>
              <a:t>88% (n14) patients documented with correct sepsis classification (as per NCG)</a:t>
            </a:r>
          </a:p>
          <a:p>
            <a:r>
              <a:rPr lang="en-GB" dirty="0"/>
              <a:t>Why important?</a:t>
            </a:r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691217"/>
              </p:ext>
            </p:extLst>
          </p:nvPr>
        </p:nvGraphicFramePr>
        <p:xfrm>
          <a:off x="467544" y="2757048"/>
          <a:ext cx="7992888" cy="145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3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 u="none" dirty="0"/>
                        <a:t>Sepsis</a:t>
                      </a:r>
                      <a:r>
                        <a:rPr lang="en-GB" sz="1400" u="none" baseline="0" dirty="0"/>
                        <a:t> NOT  documented in notes</a:t>
                      </a:r>
                      <a:endParaRPr lang="en-GB" sz="1400" u="none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€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Sepsis</a:t>
                      </a:r>
                      <a:r>
                        <a:rPr lang="en-GB" sz="1400" baseline="0" dirty="0"/>
                        <a:t> documented in notes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€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GB" sz="1400" dirty="0"/>
                        <a:t>6/7 admission </a:t>
                      </a:r>
                      <a:r>
                        <a:rPr lang="en-GB" sz="1400" dirty="0" err="1"/>
                        <a:t>Hx</a:t>
                      </a:r>
                      <a:r>
                        <a:rPr lang="en-GB" sz="1400" dirty="0"/>
                        <a:t> UTI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2655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6/7 admission </a:t>
                      </a:r>
                      <a:r>
                        <a:rPr lang="en-GB" sz="1400" dirty="0" err="1"/>
                        <a:t>Hx</a:t>
                      </a:r>
                      <a:r>
                        <a:rPr lang="en-GB" sz="1400" dirty="0"/>
                        <a:t> UTI &amp; Sepsis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6120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GB" sz="1400" dirty="0"/>
                        <a:t>4/7 admission </a:t>
                      </a:r>
                      <a:r>
                        <a:rPr lang="en-GB" sz="1400" dirty="0" err="1"/>
                        <a:t>Hx</a:t>
                      </a:r>
                      <a:r>
                        <a:rPr lang="en-GB" sz="1400" dirty="0"/>
                        <a:t> Gall stones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1845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4/7 admission Biliary sepsis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4410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26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Completion of SSF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improved from 44% to 94%.</a:t>
            </a:r>
          </a:p>
          <a:p>
            <a:r>
              <a:rPr lang="en-GB" dirty="0"/>
              <a:t>Most common SIRS criteria not measured – blood glucose</a:t>
            </a:r>
          </a:p>
          <a:p>
            <a:r>
              <a:rPr lang="en-GB" dirty="0"/>
              <a:t>Average antibiotic time improved from 90 minutes to 37 minutes.</a:t>
            </a:r>
          </a:p>
          <a:p>
            <a:r>
              <a:rPr lang="en-GB" dirty="0"/>
              <a:t>Use of Sepsis form also improved antibiotic administration time.</a:t>
            </a:r>
          </a:p>
          <a:p>
            <a:r>
              <a:rPr lang="en-GB" dirty="0"/>
              <a:t>Need to classify patient into sepsis, severe sepsis and septic shock on diagnosis.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272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collection based on blood culture collected.</a:t>
            </a:r>
          </a:p>
          <a:p>
            <a:r>
              <a:rPr lang="en-GB" dirty="0"/>
              <a:t>If sepsis is missed, no blood culture will be performed.</a:t>
            </a:r>
          </a:p>
        </p:txBody>
      </p:sp>
    </p:spTree>
    <p:extLst>
      <p:ext uri="{BB962C8B-B14F-4D97-AF65-F5344CB8AC3E}">
        <p14:creationId xmlns:p14="http://schemas.microsoft.com/office/powerpoint/2010/main" val="164973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Q1 Audit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lvl="0"/>
            <a:r>
              <a:rPr lang="en-IE" dirty="0"/>
              <a:t>SIRS criteria were identified and documented, prompting timely management</a:t>
            </a:r>
            <a:endParaRPr lang="en-GB" dirty="0"/>
          </a:p>
          <a:p>
            <a:pPr lvl="0"/>
            <a:r>
              <a:rPr lang="en-IE" dirty="0"/>
              <a:t>SSF completed and filed in the notes</a:t>
            </a:r>
            <a:endParaRPr lang="en-GB" dirty="0"/>
          </a:p>
          <a:p>
            <a:pPr lvl="0"/>
            <a:r>
              <a:rPr lang="en-IE" dirty="0"/>
              <a:t>SSF signed by a doctor</a:t>
            </a:r>
            <a:endParaRPr lang="en-GB" dirty="0"/>
          </a:p>
          <a:p>
            <a:pPr lvl="0"/>
            <a:r>
              <a:rPr lang="en-IE" dirty="0"/>
              <a:t>First dose IV antimicrobials administered within 1 hour of diagnosis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271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Significant improvement in sepsis detection and treatment time from behavioural reinforcement and constant reminder at every opportunity.</a:t>
            </a:r>
          </a:p>
        </p:txBody>
      </p:sp>
      <p:pic>
        <p:nvPicPr>
          <p:cNvPr id="16386" name="Picture 2" descr="Image result for free clipart 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241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Mary Bedding RSCI HG Sepsis ADON for conducting audits</a:t>
            </a:r>
          </a:p>
          <a:p>
            <a:r>
              <a:rPr lang="en-GB" dirty="0"/>
              <a:t>Medical Records staff for notes retrieval.</a:t>
            </a:r>
          </a:p>
          <a:p>
            <a:r>
              <a:rPr lang="en-GB" dirty="0"/>
              <a:t>Surveillance Scientist for blood culture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347025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43558"/>
            <a:ext cx="6336703" cy="4013371"/>
          </a:xfrm>
        </p:spPr>
      </p:pic>
    </p:spTree>
    <p:extLst>
      <p:ext uri="{BB962C8B-B14F-4D97-AF65-F5344CB8AC3E}">
        <p14:creationId xmlns:p14="http://schemas.microsoft.com/office/powerpoint/2010/main" val="420034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Q1 Audit Methodology</a:t>
            </a:r>
            <a:br>
              <a:rPr lang="en-GB" dirty="0"/>
            </a:br>
            <a:r>
              <a:rPr lang="en-GB" sz="2700" dirty="0"/>
              <a:t>21/03/16 – 03/04/16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1282 patients seen in ED</a:t>
            </a:r>
          </a:p>
          <a:p>
            <a:r>
              <a:rPr lang="en-GB" dirty="0"/>
              <a:t>85 Blood cultures taken</a:t>
            </a:r>
          </a:p>
          <a:p>
            <a:r>
              <a:rPr lang="en-GB" dirty="0"/>
              <a:t>18% (n11) randomly selected (Excel 2010 RANDOM function)</a:t>
            </a:r>
          </a:p>
          <a:p>
            <a:r>
              <a:rPr lang="en-GB" dirty="0"/>
              <a:t>2 patients excluded – not eligible (No SIRS criteria or risk factors &amp; no antimicrobials commenced)</a:t>
            </a:r>
          </a:p>
          <a:p>
            <a:r>
              <a:rPr lang="en-GB" dirty="0"/>
              <a:t>Snapshot of practice</a:t>
            </a:r>
          </a:p>
          <a:p>
            <a:r>
              <a:rPr lang="en-GB" dirty="0"/>
              <a:t>Methodology has limitations</a:t>
            </a:r>
          </a:p>
        </p:txBody>
      </p:sp>
    </p:spTree>
    <p:extLst>
      <p:ext uri="{BB962C8B-B14F-4D97-AF65-F5344CB8AC3E}">
        <p14:creationId xmlns:p14="http://schemas.microsoft.com/office/powerpoint/2010/main" val="190094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Q1 Results – SIRS Criteria Present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07005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235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Q1 SIRS Criteria General Variable Not Measured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Blood glucose – 44% not measured at triage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87774"/>
            <a:ext cx="39624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322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Q1 Use of the Sepsis Screening Form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886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Q1 SSF Used/Completed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457382"/>
              </p:ext>
            </p:extLst>
          </p:nvPr>
        </p:nvGraphicFramePr>
        <p:xfrm>
          <a:off x="457200" y="1200150"/>
          <a:ext cx="8229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 of patients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Forms used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44% (n4)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Forms completed (SIRS &amp; Sepsis Six)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75% (n3)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Completed &amp; Signed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50% (n2)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650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1218</TotalTime>
  <Words>1300</Words>
  <Application>Microsoft Office PowerPoint</Application>
  <PresentationFormat>On-screen Show (16:9)</PresentationFormat>
  <Paragraphs>238</Paragraphs>
  <Slides>42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 National Sepsis Compliance Audits 2016 Emergency Department  Cavan General Hospital</vt:lpstr>
      <vt:lpstr>Overall Objective</vt:lpstr>
      <vt:lpstr>Introduction</vt:lpstr>
      <vt:lpstr>Q1 Audit Objectives </vt:lpstr>
      <vt:lpstr>Q1 Audit Methodology 21/03/16 – 03/04/16</vt:lpstr>
      <vt:lpstr>Q1 Results – SIRS Criteria Present</vt:lpstr>
      <vt:lpstr>Q1 SIRS Criteria General Variable Not Measured</vt:lpstr>
      <vt:lpstr>Q1 Use of the Sepsis Screening Form</vt:lpstr>
      <vt:lpstr>Q1 SSF Used/Completed</vt:lpstr>
      <vt:lpstr>Q1 Time to First Dose IV Antimicrobials</vt:lpstr>
      <vt:lpstr>Q1 Time to First Dose IV Antimicrobials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</vt:lpstr>
      <vt:lpstr>Reminders</vt:lpstr>
      <vt:lpstr>Daily Surveillance</vt:lpstr>
      <vt:lpstr>Q2 Audit Objectives</vt:lpstr>
      <vt:lpstr>Q2 Audit Methodology 20/06/16 – 03/07/16</vt:lpstr>
      <vt:lpstr>Q2 SIRS Criteria Present</vt:lpstr>
      <vt:lpstr>Q2 SIRS Criteria General Variable Not Measured</vt:lpstr>
      <vt:lpstr>Q2 Sepsis Form Used/Completed</vt:lpstr>
      <vt:lpstr>Q2 SSF Used &amp; Completed</vt:lpstr>
      <vt:lpstr>Q2 Time to First Dose IV Antimicrobials </vt:lpstr>
      <vt:lpstr>Time to First Dose IV Antimicrobials</vt:lpstr>
      <vt:lpstr>PowerPoint Presentation</vt:lpstr>
      <vt:lpstr>Sepsis Form Completed</vt:lpstr>
      <vt:lpstr>Sepsis Forms Completed</vt:lpstr>
      <vt:lpstr>Time to First Dose IV Antibiotics</vt:lpstr>
      <vt:lpstr>Time to First Dose IV Antimicrobials</vt:lpstr>
      <vt:lpstr>Time of Antimicrobials With/Without SSF</vt:lpstr>
      <vt:lpstr>Most frequent SIRS Criteria not measured at triage</vt:lpstr>
      <vt:lpstr>Sepsis Recognition &amp; Documentation </vt:lpstr>
      <vt:lpstr>Sepsis Recognition &amp; Documentation</vt:lpstr>
      <vt:lpstr>Discussion</vt:lpstr>
      <vt:lpstr>Limitations</vt:lpstr>
      <vt:lpstr>Conclusion</vt:lpstr>
      <vt:lpstr>Acknowledgments</vt:lpstr>
      <vt:lpstr>Thank You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Sepsis Compliance Audits 2016 Emergency Department Cavan General Hospital</dc:title>
  <dc:creator>Admin</dc:creator>
  <cp:lastModifiedBy>Gemma Murphy1</cp:lastModifiedBy>
  <cp:revision>115</cp:revision>
  <dcterms:created xsi:type="dcterms:W3CDTF">2016-08-17T10:54:41Z</dcterms:created>
  <dcterms:modified xsi:type="dcterms:W3CDTF">2019-04-04T10:00:27Z</dcterms:modified>
</cp:coreProperties>
</file>