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3"/>
  </p:handoutMasterIdLst>
  <p:sldIdLst>
    <p:sldId id="256" r:id="rId2"/>
    <p:sldId id="284" r:id="rId3"/>
    <p:sldId id="267" r:id="rId4"/>
    <p:sldId id="285" r:id="rId5"/>
    <p:sldId id="287" r:id="rId6"/>
    <p:sldId id="288" r:id="rId7"/>
    <p:sldId id="269" r:id="rId8"/>
    <p:sldId id="268" r:id="rId9"/>
    <p:sldId id="279" r:id="rId10"/>
    <p:sldId id="280" r:id="rId11"/>
    <p:sldId id="281" r:id="rId12"/>
    <p:sldId id="290" r:id="rId13"/>
    <p:sldId id="289" r:id="rId14"/>
    <p:sldId id="286" r:id="rId15"/>
    <p:sldId id="270" r:id="rId16"/>
    <p:sldId id="257" r:id="rId17"/>
    <p:sldId id="272" r:id="rId18"/>
    <p:sldId id="260" r:id="rId19"/>
    <p:sldId id="258" r:id="rId20"/>
    <p:sldId id="275" r:id="rId21"/>
    <p:sldId id="276" r:id="rId22"/>
    <p:sldId id="278" r:id="rId23"/>
    <p:sldId id="261" r:id="rId24"/>
    <p:sldId id="263" r:id="rId25"/>
    <p:sldId id="277" r:id="rId26"/>
    <p:sldId id="262" r:id="rId27"/>
    <p:sldId id="271" r:id="rId28"/>
    <p:sldId id="266" r:id="rId29"/>
    <p:sldId id="264" r:id="rId30"/>
    <p:sldId id="291" r:id="rId31"/>
    <p:sldId id="29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9" d="100"/>
          <a:sy n="109" d="100"/>
        </p:scale>
        <p:origin x="612" y="108"/>
      </p:cViewPr>
      <p:guideLst/>
    </p:cSldViewPr>
  </p:slideViewPr>
  <p:notesTextViewPr>
    <p:cViewPr>
      <p:scale>
        <a:sx n="1" d="1"/>
        <a:sy n="1" d="1"/>
      </p:scale>
      <p:origin x="0" y="0"/>
    </p:cViewPr>
  </p:notesTextViewPr>
  <p:sorterViewPr>
    <p:cViewPr>
      <p:scale>
        <a:sx n="1817" d="2500"/>
        <a:sy n="1817" d="2500"/>
      </p:scale>
      <p:origin x="0" y="-5040"/>
    </p:cViewPr>
  </p:sorterViewPr>
  <p:notesViewPr>
    <p:cSldViewPr snapToGrid="0">
      <p:cViewPr varScale="1">
        <p:scale>
          <a:sx n="47" d="100"/>
          <a:sy n="47" d="100"/>
        </p:scale>
        <p:origin x="2784"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80973E-7B39-4C92-B044-6922E40D41CC}" type="datetimeFigureOut">
              <a:rPr lang="en-IE" smtClean="0"/>
              <a:t>04/04/2019</a:t>
            </a:fld>
            <a:endParaRPr lang="en-IE"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5C6D3-9307-483D-B7F8-1A5D39F5A161}" type="slidenum">
              <a:rPr lang="en-IE" smtClean="0"/>
              <a:t>‹#›</a:t>
            </a:fld>
            <a:endParaRPr lang="en-IE" dirty="0"/>
          </a:p>
        </p:txBody>
      </p:sp>
    </p:spTree>
    <p:extLst>
      <p:ext uri="{BB962C8B-B14F-4D97-AF65-F5344CB8AC3E}">
        <p14:creationId xmlns:p14="http://schemas.microsoft.com/office/powerpoint/2010/main" val="322264144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AA980C0A-8D34-43FE-963E-A2CA6C4AAD6E}" type="datetimeFigureOut">
              <a:rPr lang="en-IE" smtClean="0"/>
              <a:t>04/04/2019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1DC69568-5498-4A8F-836B-335AF01A2F53}" type="slidenum">
              <a:rPr lang="en-IE" smtClean="0"/>
              <a:t>‹#›</a:t>
            </a:fld>
            <a:endParaRPr lang="en-IE" dirty="0"/>
          </a:p>
        </p:txBody>
      </p:sp>
    </p:spTree>
    <p:extLst>
      <p:ext uri="{BB962C8B-B14F-4D97-AF65-F5344CB8AC3E}">
        <p14:creationId xmlns:p14="http://schemas.microsoft.com/office/powerpoint/2010/main" val="788700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AA980C0A-8D34-43FE-963E-A2CA6C4AAD6E}" type="datetimeFigureOut">
              <a:rPr lang="en-IE" smtClean="0"/>
              <a:t>04/04/2019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1DC69568-5498-4A8F-836B-335AF01A2F53}" type="slidenum">
              <a:rPr lang="en-IE" smtClean="0"/>
              <a:t>‹#›</a:t>
            </a:fld>
            <a:endParaRPr lang="en-IE" dirty="0"/>
          </a:p>
        </p:txBody>
      </p:sp>
    </p:spTree>
    <p:extLst>
      <p:ext uri="{BB962C8B-B14F-4D97-AF65-F5344CB8AC3E}">
        <p14:creationId xmlns:p14="http://schemas.microsoft.com/office/powerpoint/2010/main" val="16172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AA980C0A-8D34-43FE-963E-A2CA6C4AAD6E}" type="datetimeFigureOut">
              <a:rPr lang="en-IE" smtClean="0"/>
              <a:t>04/04/2019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1DC69568-5498-4A8F-836B-335AF01A2F53}" type="slidenum">
              <a:rPr lang="en-IE" smtClean="0"/>
              <a:t>‹#›</a:t>
            </a:fld>
            <a:endParaRPr lang="en-IE" dirty="0"/>
          </a:p>
        </p:txBody>
      </p:sp>
    </p:spTree>
    <p:extLst>
      <p:ext uri="{BB962C8B-B14F-4D97-AF65-F5344CB8AC3E}">
        <p14:creationId xmlns:p14="http://schemas.microsoft.com/office/powerpoint/2010/main" val="887551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erner - Divider 2">
    <p:spTree>
      <p:nvGrpSpPr>
        <p:cNvPr id="1" name=""/>
        <p:cNvGrpSpPr/>
        <p:nvPr/>
      </p:nvGrpSpPr>
      <p:grpSpPr>
        <a:xfrm>
          <a:off x="0" y="0"/>
          <a:ext cx="0" cy="0"/>
          <a:chOff x="0" y="0"/>
          <a:chExt cx="0" cy="0"/>
        </a:xfrm>
      </p:grpSpPr>
      <p:sp>
        <p:nvSpPr>
          <p:cNvPr id="4" name="Freeform 25"/>
          <p:cNvSpPr>
            <a:spLocks/>
          </p:cNvSpPr>
          <p:nvPr userDrawn="1"/>
        </p:nvSpPr>
        <p:spPr bwMode="auto">
          <a:xfrm>
            <a:off x="1" y="2505306"/>
            <a:ext cx="11394017" cy="1378086"/>
          </a:xfrm>
          <a:custGeom>
            <a:avLst/>
            <a:gdLst/>
            <a:ahLst/>
            <a:cxnLst>
              <a:cxn ang="0">
                <a:pos x="0" y="0"/>
              </a:cxn>
              <a:cxn ang="0">
                <a:pos x="0" y="1054"/>
              </a:cxn>
              <a:cxn ang="0">
                <a:pos x="3399" y="1054"/>
              </a:cxn>
              <a:cxn ang="0">
                <a:pos x="3874" y="0"/>
              </a:cxn>
              <a:cxn ang="0">
                <a:pos x="0" y="0"/>
              </a:cxn>
            </a:cxnLst>
            <a:rect l="0" t="0" r="r" b="b"/>
            <a:pathLst>
              <a:path w="3874" h="1054">
                <a:moveTo>
                  <a:pt x="0" y="0"/>
                </a:moveTo>
                <a:lnTo>
                  <a:pt x="0" y="1054"/>
                </a:lnTo>
                <a:lnTo>
                  <a:pt x="3399" y="1054"/>
                </a:lnTo>
                <a:lnTo>
                  <a:pt x="3874" y="0"/>
                </a:lnTo>
                <a:lnTo>
                  <a:pt x="0" y="0"/>
                </a:lnTo>
                <a:close/>
              </a:path>
            </a:pathLst>
          </a:custGeom>
          <a:solidFill>
            <a:schemeClr val="accent2"/>
          </a:solidFill>
          <a:ln w="9525">
            <a:noFill/>
            <a:round/>
            <a:headEnd/>
            <a:tailEnd/>
          </a:ln>
          <a:effectLst>
            <a:innerShdw blurRad="114300">
              <a:prstClr val="black"/>
            </a:innerShdw>
          </a:effectLst>
        </p:spPr>
        <p:txBody>
          <a:bodyPr/>
          <a:lstStyle/>
          <a:p>
            <a:pPr fontAlgn="base">
              <a:spcBef>
                <a:spcPct val="0"/>
              </a:spcBef>
              <a:spcAft>
                <a:spcPct val="0"/>
              </a:spcAft>
              <a:defRPr/>
            </a:pPr>
            <a:endParaRPr lang="en-US" sz="3600" b="1" dirty="0">
              <a:solidFill>
                <a:srgbClr val="21345F"/>
              </a:solidFill>
              <a:latin typeface="Arial" charset="0"/>
              <a:ea typeface="ＭＳ Ｐゴシック" charset="-128"/>
            </a:endParaRPr>
          </a:p>
        </p:txBody>
      </p:sp>
      <p:sp>
        <p:nvSpPr>
          <p:cNvPr id="5" name="Freeform 19"/>
          <p:cNvSpPr>
            <a:spLocks/>
          </p:cNvSpPr>
          <p:nvPr userDrawn="1"/>
        </p:nvSpPr>
        <p:spPr bwMode="auto">
          <a:xfrm>
            <a:off x="0" y="3943351"/>
            <a:ext cx="6993467" cy="258763"/>
          </a:xfrm>
          <a:custGeom>
            <a:avLst/>
            <a:gdLst/>
            <a:ahLst/>
            <a:cxnLst>
              <a:cxn ang="0">
                <a:pos x="0" y="0"/>
              </a:cxn>
              <a:cxn ang="0">
                <a:pos x="0" y="163"/>
              </a:cxn>
              <a:cxn ang="0">
                <a:pos x="3331" y="163"/>
              </a:cxn>
              <a:cxn ang="0">
                <a:pos x="3402" y="0"/>
              </a:cxn>
              <a:cxn ang="0">
                <a:pos x="0" y="0"/>
              </a:cxn>
            </a:cxnLst>
            <a:rect l="0" t="0" r="r" b="b"/>
            <a:pathLst>
              <a:path w="3402" h="163">
                <a:moveTo>
                  <a:pt x="0" y="0"/>
                </a:moveTo>
                <a:lnTo>
                  <a:pt x="0" y="163"/>
                </a:lnTo>
                <a:lnTo>
                  <a:pt x="3331" y="163"/>
                </a:lnTo>
                <a:lnTo>
                  <a:pt x="3402" y="0"/>
                </a:lnTo>
                <a:lnTo>
                  <a:pt x="0" y="0"/>
                </a:lnTo>
                <a:close/>
              </a:path>
            </a:pathLst>
          </a:custGeom>
          <a:solidFill>
            <a:schemeClr val="tx2"/>
          </a:solidFill>
          <a:ln w="9525">
            <a:noFill/>
            <a:round/>
            <a:headEnd/>
            <a:tailEnd/>
          </a:ln>
          <a:effectLst>
            <a:outerShdw blurRad="63500" sx="101000" sy="101000" algn="ctr" rotWithShape="0">
              <a:prstClr val="black">
                <a:alpha val="50000"/>
              </a:prstClr>
            </a:outerShdw>
          </a:effectLst>
        </p:spPr>
        <p:txBody>
          <a:bodyPr/>
          <a:lstStyle/>
          <a:p>
            <a:pPr marL="366713" indent="-366713" defTabSz="976313" fontAlgn="base">
              <a:spcBef>
                <a:spcPct val="0"/>
              </a:spcBef>
              <a:spcAft>
                <a:spcPct val="0"/>
              </a:spcAft>
              <a:buSzPct val="140000"/>
              <a:defRPr/>
            </a:pPr>
            <a:endParaRPr lang="en-US" sz="3600" b="1" dirty="0">
              <a:solidFill>
                <a:srgbClr val="21345F"/>
              </a:solidFill>
              <a:latin typeface="Arial" charset="0"/>
              <a:ea typeface="ＭＳ Ｐゴシック" charset="-128"/>
            </a:endParaRPr>
          </a:p>
        </p:txBody>
      </p:sp>
      <p:sp>
        <p:nvSpPr>
          <p:cNvPr id="6" name="Freeform 5"/>
          <p:cNvSpPr/>
          <p:nvPr userDrawn="1"/>
        </p:nvSpPr>
        <p:spPr bwMode="auto">
          <a:xfrm>
            <a:off x="1" y="2209800"/>
            <a:ext cx="11656484" cy="255588"/>
          </a:xfrm>
          <a:custGeom>
            <a:avLst/>
            <a:gdLst>
              <a:gd name="connsiteX0" fmla="*/ 0 w 8683083"/>
              <a:gd name="connsiteY0" fmla="*/ 0 h 275064"/>
              <a:gd name="connsiteX1" fmla="*/ 8683083 w 8683083"/>
              <a:gd name="connsiteY1" fmla="*/ 14868 h 275064"/>
              <a:gd name="connsiteX2" fmla="*/ 8556702 w 8683083"/>
              <a:gd name="connsiteY2" fmla="*/ 275064 h 275064"/>
              <a:gd name="connsiteX3" fmla="*/ 14868 w 8683083"/>
              <a:gd name="connsiteY3" fmla="*/ 275064 h 275064"/>
              <a:gd name="connsiteX4" fmla="*/ 0 w 8683083"/>
              <a:gd name="connsiteY4" fmla="*/ 0 h 275064"/>
              <a:gd name="connsiteX0" fmla="*/ 0 w 8735334"/>
              <a:gd name="connsiteY0" fmla="*/ 0 h 275064"/>
              <a:gd name="connsiteX1" fmla="*/ 8735334 w 8735334"/>
              <a:gd name="connsiteY1" fmla="*/ 16727 h 275064"/>
              <a:gd name="connsiteX2" fmla="*/ 8556702 w 8735334"/>
              <a:gd name="connsiteY2" fmla="*/ 275064 h 275064"/>
              <a:gd name="connsiteX3" fmla="*/ 14868 w 8735334"/>
              <a:gd name="connsiteY3" fmla="*/ 275064 h 275064"/>
              <a:gd name="connsiteX4" fmla="*/ 0 w 8735334"/>
              <a:gd name="connsiteY4" fmla="*/ 0 h 275064"/>
              <a:gd name="connsiteX0" fmla="*/ 0 w 8735334"/>
              <a:gd name="connsiteY0" fmla="*/ 0 h 275064"/>
              <a:gd name="connsiteX1" fmla="*/ 8735334 w 8735334"/>
              <a:gd name="connsiteY1" fmla="*/ 16727 h 275064"/>
              <a:gd name="connsiteX2" fmla="*/ 8560380 w 8735334"/>
              <a:gd name="connsiteY2" fmla="*/ 272315 h 275064"/>
              <a:gd name="connsiteX3" fmla="*/ 14868 w 8735334"/>
              <a:gd name="connsiteY3" fmla="*/ 275064 h 275064"/>
              <a:gd name="connsiteX4" fmla="*/ 0 w 8735334"/>
              <a:gd name="connsiteY4" fmla="*/ 0 h 275064"/>
              <a:gd name="connsiteX0" fmla="*/ 0 w 8735334"/>
              <a:gd name="connsiteY0" fmla="*/ 0 h 275064"/>
              <a:gd name="connsiteX1" fmla="*/ 8735334 w 8735334"/>
              <a:gd name="connsiteY1" fmla="*/ 16727 h 275064"/>
              <a:gd name="connsiteX2" fmla="*/ 8560380 w 8735334"/>
              <a:gd name="connsiteY2" fmla="*/ 272315 h 275064"/>
              <a:gd name="connsiteX3" fmla="*/ 14868 w 8735334"/>
              <a:gd name="connsiteY3" fmla="*/ 275064 h 275064"/>
              <a:gd name="connsiteX4" fmla="*/ 0 w 8735334"/>
              <a:gd name="connsiteY4" fmla="*/ 0 h 275064"/>
              <a:gd name="connsiteX0" fmla="*/ 0 w 8735334"/>
              <a:gd name="connsiteY0" fmla="*/ 0 h 275064"/>
              <a:gd name="connsiteX1" fmla="*/ 8735334 w 8735334"/>
              <a:gd name="connsiteY1" fmla="*/ 16727 h 275064"/>
              <a:gd name="connsiteX2" fmla="*/ 8598616 w 8735334"/>
              <a:gd name="connsiteY2" fmla="*/ 272315 h 275064"/>
              <a:gd name="connsiteX3" fmla="*/ 14868 w 8735334"/>
              <a:gd name="connsiteY3" fmla="*/ 275064 h 275064"/>
              <a:gd name="connsiteX4" fmla="*/ 0 w 8735334"/>
              <a:gd name="connsiteY4" fmla="*/ 0 h 275064"/>
              <a:gd name="connsiteX0" fmla="*/ 0 w 8775974"/>
              <a:gd name="connsiteY0" fmla="*/ 0 h 275064"/>
              <a:gd name="connsiteX1" fmla="*/ 8775974 w 8775974"/>
              <a:gd name="connsiteY1" fmla="*/ 16727 h 275064"/>
              <a:gd name="connsiteX2" fmla="*/ 8598616 w 8775974"/>
              <a:gd name="connsiteY2" fmla="*/ 272315 h 275064"/>
              <a:gd name="connsiteX3" fmla="*/ 14868 w 8775974"/>
              <a:gd name="connsiteY3" fmla="*/ 275064 h 275064"/>
              <a:gd name="connsiteX4" fmla="*/ 0 w 8775974"/>
              <a:gd name="connsiteY4" fmla="*/ 0 h 275064"/>
              <a:gd name="connsiteX0" fmla="*/ 0 w 8761107"/>
              <a:gd name="connsiteY0" fmla="*/ 0 h 258337"/>
              <a:gd name="connsiteX1" fmla="*/ 8761107 w 8761107"/>
              <a:gd name="connsiteY1" fmla="*/ 0 h 258337"/>
              <a:gd name="connsiteX2" fmla="*/ 8583749 w 8761107"/>
              <a:gd name="connsiteY2" fmla="*/ 255588 h 258337"/>
              <a:gd name="connsiteX3" fmla="*/ 1 w 8761107"/>
              <a:gd name="connsiteY3" fmla="*/ 258337 h 258337"/>
              <a:gd name="connsiteX4" fmla="*/ 0 w 8761107"/>
              <a:gd name="connsiteY4" fmla="*/ 0 h 258337"/>
              <a:gd name="connsiteX0" fmla="*/ 0 w 8761107"/>
              <a:gd name="connsiteY0" fmla="*/ 0 h 255588"/>
              <a:gd name="connsiteX1" fmla="*/ 8761107 w 8761107"/>
              <a:gd name="connsiteY1" fmla="*/ 0 h 255588"/>
              <a:gd name="connsiteX2" fmla="*/ 8583749 w 8761107"/>
              <a:gd name="connsiteY2" fmla="*/ 255588 h 255588"/>
              <a:gd name="connsiteX3" fmla="*/ 52252 w 8761107"/>
              <a:gd name="connsiteY3" fmla="*/ 255588 h 255588"/>
              <a:gd name="connsiteX4" fmla="*/ 0 w 8761107"/>
              <a:gd name="connsiteY4" fmla="*/ 0 h 255588"/>
              <a:gd name="connsiteX0" fmla="*/ 0 w 8761107"/>
              <a:gd name="connsiteY0" fmla="*/ 0 h 255588"/>
              <a:gd name="connsiteX1" fmla="*/ 8761107 w 8761107"/>
              <a:gd name="connsiteY1" fmla="*/ 0 h 255588"/>
              <a:gd name="connsiteX2" fmla="*/ 8583749 w 8761107"/>
              <a:gd name="connsiteY2" fmla="*/ 255588 h 255588"/>
              <a:gd name="connsiteX3" fmla="*/ 0 w 8761107"/>
              <a:gd name="connsiteY3" fmla="*/ 255588 h 255588"/>
              <a:gd name="connsiteX4" fmla="*/ 0 w 8761107"/>
              <a:gd name="connsiteY4" fmla="*/ 0 h 255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1107" h="255588">
                <a:moveTo>
                  <a:pt x="0" y="0"/>
                </a:moveTo>
                <a:lnTo>
                  <a:pt x="8761107" y="0"/>
                </a:lnTo>
                <a:lnTo>
                  <a:pt x="8583749" y="255588"/>
                </a:lnTo>
                <a:lnTo>
                  <a:pt x="0" y="255588"/>
                </a:lnTo>
                <a:lnTo>
                  <a:pt x="0" y="0"/>
                </a:lnTo>
                <a:close/>
              </a:path>
            </a:pathLst>
          </a:custGeom>
          <a:solidFill>
            <a:schemeClr val="tx2"/>
          </a:solidFill>
          <a:ln w="9525">
            <a:noFill/>
            <a:round/>
            <a:headEnd/>
            <a:tailEnd/>
          </a:ln>
          <a:effectLst>
            <a:outerShdw blurRad="63500" sx="101000" sy="101000" algn="ctr" rotWithShape="0">
              <a:prstClr val="black">
                <a:alpha val="50000"/>
              </a:prstClr>
            </a:outerShdw>
          </a:effectLst>
        </p:spPr>
        <p:txBody>
          <a:bodyPr/>
          <a:lstStyle/>
          <a:p>
            <a:pPr marL="366713" indent="-366713" defTabSz="976313" fontAlgn="base">
              <a:spcBef>
                <a:spcPct val="0"/>
              </a:spcBef>
              <a:spcAft>
                <a:spcPct val="0"/>
              </a:spcAft>
              <a:buSzPct val="140000"/>
              <a:defRPr/>
            </a:pPr>
            <a:endParaRPr lang="en-US" sz="3600" b="1" dirty="0">
              <a:solidFill>
                <a:srgbClr val="21345F"/>
              </a:solidFill>
              <a:latin typeface="Arial" charset="0"/>
              <a:ea typeface="ＭＳ Ｐゴシック" charset="-128"/>
            </a:endParaRPr>
          </a:p>
        </p:txBody>
      </p:sp>
      <p:pic>
        <p:nvPicPr>
          <p:cNvPr id="7" name="Picture 3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73433" y="1274763"/>
            <a:ext cx="4038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3"/>
          <p:cNvSpPr>
            <a:spLocks noGrp="1"/>
          </p:cNvSpPr>
          <p:nvPr>
            <p:ph type="title"/>
          </p:nvPr>
        </p:nvSpPr>
        <p:spPr>
          <a:xfrm>
            <a:off x="241540" y="2892241"/>
            <a:ext cx="7182928" cy="609600"/>
          </a:xfrm>
        </p:spPr>
        <p:txBody>
          <a:bodyPr/>
          <a:lstStyle>
            <a:lvl1pPr>
              <a:defRPr>
                <a:solidFill>
                  <a:schemeClr val="bg1"/>
                </a:solidFill>
                <a:latin typeface="Franklin Gothic Demi" pitchFamily="34" charset="0"/>
              </a:defRPr>
            </a:lvl1pPr>
          </a:lstStyle>
          <a:p>
            <a:r>
              <a:rPr lang="en-US" smtClean="0"/>
              <a:t>Click to edit Master title style</a:t>
            </a:r>
            <a:endParaRPr lang="en-US" dirty="0"/>
          </a:p>
        </p:txBody>
      </p:sp>
      <p:sp>
        <p:nvSpPr>
          <p:cNvPr id="22" name="Subtitle 2"/>
          <p:cNvSpPr>
            <a:spLocks noGrp="1"/>
          </p:cNvSpPr>
          <p:nvPr>
            <p:ph type="subTitle" idx="1"/>
          </p:nvPr>
        </p:nvSpPr>
        <p:spPr>
          <a:xfrm>
            <a:off x="241541" y="3933959"/>
            <a:ext cx="6694097" cy="271733"/>
          </a:xfrm>
        </p:spPr>
        <p:txBody>
          <a:bodyPr anchor="ctr"/>
          <a:lstStyle>
            <a:lvl1pPr marL="0" indent="0" algn="l">
              <a:buNone/>
              <a:defRPr sz="1400">
                <a:solidFill>
                  <a:schemeClr val="bg1"/>
                </a:solidFill>
                <a:latin typeface="Franklin Gothic Dem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50608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AA980C0A-8D34-43FE-963E-A2CA6C4AAD6E}" type="datetimeFigureOut">
              <a:rPr lang="en-IE" smtClean="0"/>
              <a:t>04/04/2019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1DC69568-5498-4A8F-836B-335AF01A2F53}" type="slidenum">
              <a:rPr lang="en-IE" smtClean="0"/>
              <a:t>‹#›</a:t>
            </a:fld>
            <a:endParaRPr lang="en-IE" dirty="0"/>
          </a:p>
        </p:txBody>
      </p:sp>
    </p:spTree>
    <p:extLst>
      <p:ext uri="{BB962C8B-B14F-4D97-AF65-F5344CB8AC3E}">
        <p14:creationId xmlns:p14="http://schemas.microsoft.com/office/powerpoint/2010/main" val="2767556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980C0A-8D34-43FE-963E-A2CA6C4AAD6E}" type="datetimeFigureOut">
              <a:rPr lang="en-IE" smtClean="0"/>
              <a:t>04/04/2019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1DC69568-5498-4A8F-836B-335AF01A2F53}" type="slidenum">
              <a:rPr lang="en-IE" smtClean="0"/>
              <a:t>‹#›</a:t>
            </a:fld>
            <a:endParaRPr lang="en-IE" dirty="0"/>
          </a:p>
        </p:txBody>
      </p:sp>
    </p:spTree>
    <p:extLst>
      <p:ext uri="{BB962C8B-B14F-4D97-AF65-F5344CB8AC3E}">
        <p14:creationId xmlns:p14="http://schemas.microsoft.com/office/powerpoint/2010/main" val="1452064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AA980C0A-8D34-43FE-963E-A2CA6C4AAD6E}" type="datetimeFigureOut">
              <a:rPr lang="en-IE" smtClean="0"/>
              <a:t>04/04/2019</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1DC69568-5498-4A8F-836B-335AF01A2F53}" type="slidenum">
              <a:rPr lang="en-IE" smtClean="0"/>
              <a:t>‹#›</a:t>
            </a:fld>
            <a:endParaRPr lang="en-IE" dirty="0"/>
          </a:p>
        </p:txBody>
      </p:sp>
    </p:spTree>
    <p:extLst>
      <p:ext uri="{BB962C8B-B14F-4D97-AF65-F5344CB8AC3E}">
        <p14:creationId xmlns:p14="http://schemas.microsoft.com/office/powerpoint/2010/main" val="469655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AA980C0A-8D34-43FE-963E-A2CA6C4AAD6E}" type="datetimeFigureOut">
              <a:rPr lang="en-IE" smtClean="0"/>
              <a:t>04/04/2019</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1DC69568-5498-4A8F-836B-335AF01A2F53}" type="slidenum">
              <a:rPr lang="en-IE" smtClean="0"/>
              <a:t>‹#›</a:t>
            </a:fld>
            <a:endParaRPr lang="en-IE" dirty="0"/>
          </a:p>
        </p:txBody>
      </p:sp>
    </p:spTree>
    <p:extLst>
      <p:ext uri="{BB962C8B-B14F-4D97-AF65-F5344CB8AC3E}">
        <p14:creationId xmlns:p14="http://schemas.microsoft.com/office/powerpoint/2010/main" val="1273543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AA980C0A-8D34-43FE-963E-A2CA6C4AAD6E}" type="datetimeFigureOut">
              <a:rPr lang="en-IE" smtClean="0"/>
              <a:t>04/04/2019</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1DC69568-5498-4A8F-836B-335AF01A2F53}" type="slidenum">
              <a:rPr lang="en-IE" smtClean="0"/>
              <a:t>‹#›</a:t>
            </a:fld>
            <a:endParaRPr lang="en-IE" dirty="0"/>
          </a:p>
        </p:txBody>
      </p:sp>
    </p:spTree>
    <p:extLst>
      <p:ext uri="{BB962C8B-B14F-4D97-AF65-F5344CB8AC3E}">
        <p14:creationId xmlns:p14="http://schemas.microsoft.com/office/powerpoint/2010/main" val="1233689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980C0A-8D34-43FE-963E-A2CA6C4AAD6E}" type="datetimeFigureOut">
              <a:rPr lang="en-IE" smtClean="0"/>
              <a:t>04/04/2019</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1DC69568-5498-4A8F-836B-335AF01A2F53}" type="slidenum">
              <a:rPr lang="en-IE" smtClean="0"/>
              <a:t>‹#›</a:t>
            </a:fld>
            <a:endParaRPr lang="en-IE" dirty="0"/>
          </a:p>
        </p:txBody>
      </p:sp>
    </p:spTree>
    <p:extLst>
      <p:ext uri="{BB962C8B-B14F-4D97-AF65-F5344CB8AC3E}">
        <p14:creationId xmlns:p14="http://schemas.microsoft.com/office/powerpoint/2010/main" val="2917806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980C0A-8D34-43FE-963E-A2CA6C4AAD6E}" type="datetimeFigureOut">
              <a:rPr lang="en-IE" smtClean="0"/>
              <a:t>04/04/2019</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1DC69568-5498-4A8F-836B-335AF01A2F53}" type="slidenum">
              <a:rPr lang="en-IE" smtClean="0"/>
              <a:t>‹#›</a:t>
            </a:fld>
            <a:endParaRPr lang="en-IE" dirty="0"/>
          </a:p>
        </p:txBody>
      </p:sp>
    </p:spTree>
    <p:extLst>
      <p:ext uri="{BB962C8B-B14F-4D97-AF65-F5344CB8AC3E}">
        <p14:creationId xmlns:p14="http://schemas.microsoft.com/office/powerpoint/2010/main" val="3576611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980C0A-8D34-43FE-963E-A2CA6C4AAD6E}" type="datetimeFigureOut">
              <a:rPr lang="en-IE" smtClean="0"/>
              <a:t>04/04/2019</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1DC69568-5498-4A8F-836B-335AF01A2F53}" type="slidenum">
              <a:rPr lang="en-IE" smtClean="0"/>
              <a:t>‹#›</a:t>
            </a:fld>
            <a:endParaRPr lang="en-IE" dirty="0"/>
          </a:p>
        </p:txBody>
      </p:sp>
    </p:spTree>
    <p:extLst>
      <p:ext uri="{BB962C8B-B14F-4D97-AF65-F5344CB8AC3E}">
        <p14:creationId xmlns:p14="http://schemas.microsoft.com/office/powerpoint/2010/main" val="3851085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980C0A-8D34-43FE-963E-A2CA6C4AAD6E}" type="datetimeFigureOut">
              <a:rPr lang="en-IE" smtClean="0"/>
              <a:t>04/04/2019</a:t>
            </a:fld>
            <a:endParaRPr lang="en-IE"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69568-5498-4A8F-836B-335AF01A2F53}" type="slidenum">
              <a:rPr lang="en-IE" smtClean="0"/>
              <a:t>‹#›</a:t>
            </a:fld>
            <a:endParaRPr lang="en-IE" dirty="0"/>
          </a:p>
        </p:txBody>
      </p:sp>
    </p:spTree>
    <p:extLst>
      <p:ext uri="{BB962C8B-B14F-4D97-AF65-F5344CB8AC3E}">
        <p14:creationId xmlns:p14="http://schemas.microsoft.com/office/powerpoint/2010/main" val="3127409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mailto:r.greene@Ucc.ie"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dirty="0" smtClean="0">
                <a:solidFill>
                  <a:schemeClr val="accent5"/>
                </a:solidFill>
              </a:rPr>
              <a:t>Sepsis Alert – Clinical Decision Support</a:t>
            </a:r>
            <a:br>
              <a:rPr lang="en-IE" dirty="0" smtClean="0">
                <a:solidFill>
                  <a:schemeClr val="accent5"/>
                </a:solidFill>
              </a:rPr>
            </a:br>
            <a:r>
              <a:rPr lang="en-IE" sz="4400" dirty="0" smtClean="0">
                <a:solidFill>
                  <a:srgbClr val="FF0000"/>
                </a:solidFill>
              </a:rPr>
              <a:t>Maternal Newborn eHR</a:t>
            </a:r>
            <a:endParaRPr lang="en-IE" sz="4400" dirty="0">
              <a:solidFill>
                <a:srgbClr val="FF0000"/>
              </a:solidFill>
            </a:endParaRPr>
          </a:p>
        </p:txBody>
      </p:sp>
      <p:sp>
        <p:nvSpPr>
          <p:cNvPr id="3" name="Subtitle 2"/>
          <p:cNvSpPr>
            <a:spLocks noGrp="1"/>
          </p:cNvSpPr>
          <p:nvPr>
            <p:ph type="subTitle" idx="1"/>
          </p:nvPr>
        </p:nvSpPr>
        <p:spPr/>
        <p:txBody>
          <a:bodyPr>
            <a:normAutofit lnSpcReduction="10000"/>
          </a:bodyPr>
          <a:lstStyle/>
          <a:p>
            <a:endParaRPr lang="en-IE" dirty="0" smtClean="0"/>
          </a:p>
          <a:p>
            <a:r>
              <a:rPr lang="en-IE" dirty="0" smtClean="0"/>
              <a:t>Richard A Greene</a:t>
            </a:r>
          </a:p>
          <a:p>
            <a:r>
              <a:rPr lang="en-IE" dirty="0" smtClean="0"/>
              <a:t>Maternal Newborn Clinical Management System</a:t>
            </a:r>
          </a:p>
          <a:p>
            <a:r>
              <a:rPr lang="en-IE" dirty="0" smtClean="0"/>
              <a:t>National Project Team,</a:t>
            </a:r>
            <a:endParaRPr lang="en-IE" dirty="0"/>
          </a:p>
        </p:txBody>
      </p:sp>
    </p:spTree>
    <p:extLst>
      <p:ext uri="{BB962C8B-B14F-4D97-AF65-F5344CB8AC3E}">
        <p14:creationId xmlns:p14="http://schemas.microsoft.com/office/powerpoint/2010/main" val="3985326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Times New Roman" pitchFamily="18" charset="0"/>
                <a:cs typeface="Times New Roman" pitchFamily="18" charset="0"/>
              </a:rPr>
              <a:t>Description and benefits</a:t>
            </a:r>
            <a:endParaRPr lang="en-IE" dirty="0">
              <a:latin typeface="Times New Roman" pitchFamily="18" charset="0"/>
              <a:cs typeface="Times New Roman" pitchFamily="18" charset="0"/>
            </a:endParaRPr>
          </a:p>
        </p:txBody>
      </p:sp>
      <p:sp>
        <p:nvSpPr>
          <p:cNvPr id="3" name="Content Placeholder 2"/>
          <p:cNvSpPr>
            <a:spLocks noGrp="1"/>
          </p:cNvSpPr>
          <p:nvPr>
            <p:ph idx="1"/>
          </p:nvPr>
        </p:nvSpPr>
        <p:spPr>
          <a:xfrm>
            <a:off x="1991544" y="1628801"/>
            <a:ext cx="8229600" cy="4525963"/>
          </a:xfrm>
        </p:spPr>
        <p:txBody>
          <a:bodyPr>
            <a:normAutofit fontScale="85000" lnSpcReduction="20000"/>
          </a:bodyPr>
          <a:lstStyle/>
          <a:p>
            <a:pPr>
              <a:buNone/>
            </a:pPr>
            <a:r>
              <a:rPr lang="en-US" b="1" dirty="0">
                <a:latin typeface="Times New Roman" pitchFamily="18" charset="0"/>
                <a:cs typeface="Times New Roman" pitchFamily="18" charset="0"/>
              </a:rPr>
              <a:t>The MN-CMS Project is the design and implementation of an electronic health record (EHR) for all women and babies in maternity services in Ireland. This record will allow all information to be shared with relevant providers of care as and when required</a:t>
            </a:r>
            <a:r>
              <a:rPr lang="en-US" dirty="0">
                <a:latin typeface="Times New Roman" pitchFamily="18" charset="0"/>
                <a:cs typeface="Times New Roman" pitchFamily="18" charset="0"/>
              </a:rPr>
              <a:t>. </a:t>
            </a:r>
            <a:endParaRPr lang="en-IE"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The key benefits include:</a:t>
            </a:r>
            <a:endParaRPr lang="en-IE" dirty="0">
              <a:latin typeface="Times New Roman" pitchFamily="18" charset="0"/>
              <a:cs typeface="Times New Roman" pitchFamily="18" charset="0"/>
            </a:endParaRPr>
          </a:p>
          <a:p>
            <a:pPr lvl="0"/>
            <a:r>
              <a:rPr lang="en-US" dirty="0">
                <a:latin typeface="Times New Roman" pitchFamily="18" charset="0"/>
                <a:cs typeface="Times New Roman" pitchFamily="18" charset="0"/>
              </a:rPr>
              <a:t>Improved patient care as a result of better communication, supported decision making and effective planning of care.</a:t>
            </a:r>
            <a:endParaRPr lang="en-IE" dirty="0">
              <a:latin typeface="Times New Roman" pitchFamily="18" charset="0"/>
              <a:cs typeface="Times New Roman" pitchFamily="18" charset="0"/>
            </a:endParaRPr>
          </a:p>
          <a:p>
            <a:pPr lvl="0"/>
            <a:r>
              <a:rPr lang="en-US" dirty="0">
                <a:latin typeface="Times New Roman" pitchFamily="18" charset="0"/>
                <a:cs typeface="Times New Roman" pitchFamily="18" charset="0"/>
              </a:rPr>
              <a:t>More effective and efficient recording of information reflecting best standards in documentation.</a:t>
            </a:r>
            <a:endParaRPr lang="en-IE" dirty="0">
              <a:latin typeface="Times New Roman" pitchFamily="18" charset="0"/>
              <a:cs typeface="Times New Roman" pitchFamily="18" charset="0"/>
            </a:endParaRPr>
          </a:p>
          <a:p>
            <a:pPr lvl="0"/>
            <a:r>
              <a:rPr lang="en-US" dirty="0">
                <a:latin typeface="Times New Roman" pitchFamily="18" charset="0"/>
                <a:cs typeface="Times New Roman" pitchFamily="18" charset="0"/>
              </a:rPr>
              <a:t>Enhanced clinical audit and research locally as a result of better quality data.</a:t>
            </a:r>
            <a:endParaRPr lang="en-IE" dirty="0">
              <a:latin typeface="Times New Roman" pitchFamily="18" charset="0"/>
              <a:cs typeface="Times New Roman" pitchFamily="18" charset="0"/>
            </a:endParaRPr>
          </a:p>
          <a:p>
            <a:pPr lvl="0"/>
            <a:r>
              <a:rPr lang="en-US" dirty="0">
                <a:latin typeface="Times New Roman" pitchFamily="18" charset="0"/>
                <a:cs typeface="Times New Roman" pitchFamily="18" charset="0"/>
              </a:rPr>
              <a:t>Informed business intelligence that will drive local and national management decisions.</a:t>
            </a:r>
            <a:endParaRPr lang="en-IE" dirty="0">
              <a:latin typeface="Times New Roman" pitchFamily="18" charset="0"/>
              <a:cs typeface="Times New Roman" pitchFamily="18" charset="0"/>
            </a:endParaRPr>
          </a:p>
          <a:p>
            <a:endParaRPr lang="en-IE" dirty="0"/>
          </a:p>
        </p:txBody>
      </p:sp>
      <p:pic>
        <p:nvPicPr>
          <p:cNvPr id="4" name="Picture 4" descr="C:\Users\rdrummond\Desktop\Chart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5140960"/>
            <a:ext cx="1920240" cy="15743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rdrummond\Desktop\Fi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86115" y="144806"/>
            <a:ext cx="1814872" cy="1483995"/>
          </a:xfrm>
          <a:prstGeom prst="rect">
            <a:avLst/>
          </a:prstGeom>
          <a:noFill/>
          <a:extLst>
            <a:ext uri="{909E8E84-426E-40DD-AFC4-6F175D3DCCD1}">
              <a14:hiddenFill xmlns:a14="http://schemas.microsoft.com/office/drawing/2010/main">
                <a:solidFill>
                  <a:srgbClr val="FFFFFF"/>
                </a:solidFill>
              </a14:hiddenFill>
            </a:ext>
          </a:extLst>
        </p:spPr>
      </p:pic>
      <p:sp>
        <p:nvSpPr>
          <p:cNvPr id="6" name="Multiply 5"/>
          <p:cNvSpPr/>
          <p:nvPr/>
        </p:nvSpPr>
        <p:spPr>
          <a:xfrm>
            <a:off x="9986363" y="287680"/>
            <a:ext cx="1537991" cy="1341121"/>
          </a:xfrm>
          <a:prstGeom prst="mathMultiply">
            <a:avLst>
              <a:gd name="adj1" fmla="val 447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7" name="Half Frame 6"/>
          <p:cNvSpPr/>
          <p:nvPr/>
        </p:nvSpPr>
        <p:spPr>
          <a:xfrm rot="13010733">
            <a:off x="814004" y="5583538"/>
            <a:ext cx="286989" cy="1142451"/>
          </a:xfrm>
          <a:prstGeom prst="halfFrame">
            <a:avLst/>
          </a:prstGeom>
          <a:solidFill>
            <a:srgbClr val="00D661"/>
          </a:solidFill>
          <a:ln w="28575">
            <a:solidFill>
              <a:srgbClr val="00D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tx1"/>
              </a:solidFill>
            </a:endParaRPr>
          </a:p>
        </p:txBody>
      </p:sp>
    </p:spTree>
    <p:extLst>
      <p:ext uri="{BB962C8B-B14F-4D97-AF65-F5344CB8AC3E}">
        <p14:creationId xmlns:p14="http://schemas.microsoft.com/office/powerpoint/2010/main" val="3463177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Objectives of MN-CMS project</a:t>
            </a:r>
            <a:endParaRPr lang="en-IE" dirty="0"/>
          </a:p>
        </p:txBody>
      </p:sp>
      <p:sp>
        <p:nvSpPr>
          <p:cNvPr id="3" name="Content Placeholder 2"/>
          <p:cNvSpPr>
            <a:spLocks noGrp="1"/>
          </p:cNvSpPr>
          <p:nvPr>
            <p:ph idx="1"/>
          </p:nvPr>
        </p:nvSpPr>
        <p:spPr/>
        <p:txBody>
          <a:bodyPr>
            <a:normAutofit fontScale="70000" lnSpcReduction="20000"/>
          </a:bodyPr>
          <a:lstStyle/>
          <a:p>
            <a:r>
              <a:rPr lang="en-GB" b="1" dirty="0">
                <a:latin typeface="Times New Roman" pitchFamily="18" charset="0"/>
                <a:cs typeface="Times New Roman" pitchFamily="18" charset="0"/>
              </a:rPr>
              <a:t>The core objective of the MN-CMS project is to implement Cerner’s Millennium </a:t>
            </a:r>
            <a:r>
              <a:rPr lang="en-GB" b="1" dirty="0" smtClean="0">
                <a:latin typeface="Times New Roman" pitchFamily="18" charset="0"/>
                <a:cs typeface="Times New Roman" pitchFamily="18" charset="0"/>
              </a:rPr>
              <a:t>product (Millennium) in all 19 maternity hospitals in Ireland.  </a:t>
            </a:r>
            <a:r>
              <a:rPr lang="en-GB" b="1" dirty="0">
                <a:latin typeface="Times New Roman" pitchFamily="18" charset="0"/>
                <a:cs typeface="Times New Roman" pitchFamily="18" charset="0"/>
              </a:rPr>
              <a:t>Millennium is a highly scalable system and will be configured to meet the main objective of the HSE, namely to have a single national centralised database for Maternity and Neonatal services in Ireland. </a:t>
            </a:r>
            <a:endParaRPr lang="en-GB" b="1" dirty="0" smtClean="0">
              <a:latin typeface="Times New Roman" pitchFamily="18" charset="0"/>
              <a:cs typeface="Times New Roman" pitchFamily="18" charset="0"/>
            </a:endParaRPr>
          </a:p>
          <a:p>
            <a:endParaRPr lang="en-IE" b="1" dirty="0">
              <a:latin typeface="Times New Roman" pitchFamily="18" charset="0"/>
              <a:cs typeface="Times New Roman" pitchFamily="18" charset="0"/>
            </a:endParaRPr>
          </a:p>
          <a:p>
            <a:pPr>
              <a:buNone/>
            </a:pPr>
            <a:r>
              <a:rPr lang="en-GB" dirty="0">
                <a:latin typeface="Times New Roman" pitchFamily="18" charset="0"/>
                <a:cs typeface="Times New Roman" pitchFamily="18" charset="0"/>
              </a:rPr>
              <a:t>Other key objectives include;  </a:t>
            </a:r>
            <a:endParaRPr lang="en-GB" dirty="0" smtClean="0">
              <a:latin typeface="Times New Roman" pitchFamily="18" charset="0"/>
              <a:cs typeface="Times New Roman" pitchFamily="18" charset="0"/>
            </a:endParaRPr>
          </a:p>
          <a:p>
            <a:pPr>
              <a:buNone/>
            </a:pPr>
            <a:endParaRPr lang="en-IE" dirty="0">
              <a:latin typeface="Times New Roman" pitchFamily="18" charset="0"/>
              <a:cs typeface="Times New Roman" pitchFamily="18" charset="0"/>
            </a:endParaRPr>
          </a:p>
          <a:p>
            <a:pPr lvl="0"/>
            <a:r>
              <a:rPr lang="en-GB" dirty="0">
                <a:latin typeface="Times New Roman" pitchFamily="18" charset="0"/>
                <a:cs typeface="Times New Roman" pitchFamily="18" charset="0"/>
              </a:rPr>
              <a:t>Implement a fully integrated maternal and newborn clinical management system to support the business and service objectives of the Hospital</a:t>
            </a:r>
            <a:r>
              <a:rPr lang="en-GB" dirty="0" smtClean="0">
                <a:latin typeface="Times New Roman" pitchFamily="18" charset="0"/>
                <a:cs typeface="Times New Roman" pitchFamily="18" charset="0"/>
              </a:rPr>
              <a:t>.</a:t>
            </a:r>
          </a:p>
          <a:p>
            <a:pPr lvl="0"/>
            <a:r>
              <a:rPr lang="en-GB" dirty="0" smtClean="0">
                <a:latin typeface="Times New Roman" pitchFamily="18" charset="0"/>
                <a:cs typeface="Times New Roman" pitchFamily="18" charset="0"/>
              </a:rPr>
              <a:t> Phase </a:t>
            </a:r>
            <a:r>
              <a:rPr lang="en-GB" dirty="0">
                <a:latin typeface="Times New Roman" pitchFamily="18" charset="0"/>
                <a:cs typeface="Times New Roman" pitchFamily="18" charset="0"/>
              </a:rPr>
              <a:t>out of the paper chart into MN-CMS.</a:t>
            </a:r>
            <a:endParaRPr lang="en-IE" dirty="0">
              <a:latin typeface="Times New Roman" pitchFamily="18" charset="0"/>
              <a:cs typeface="Times New Roman" pitchFamily="18" charset="0"/>
            </a:endParaRPr>
          </a:p>
          <a:p>
            <a:pPr lvl="0"/>
            <a:r>
              <a:rPr lang="en-GB" dirty="0">
                <a:latin typeface="Times New Roman" pitchFamily="18" charset="0"/>
                <a:cs typeface="Times New Roman" pitchFamily="18" charset="0"/>
              </a:rPr>
              <a:t>Integrate MN-CMS with all required 3</a:t>
            </a:r>
            <a:r>
              <a:rPr lang="en-GB" baseline="30000" dirty="0">
                <a:latin typeface="Times New Roman" pitchFamily="18" charset="0"/>
                <a:cs typeface="Times New Roman" pitchFamily="18" charset="0"/>
              </a:rPr>
              <a:t>rd</a:t>
            </a:r>
            <a:r>
              <a:rPr lang="en-GB" dirty="0">
                <a:latin typeface="Times New Roman" pitchFamily="18" charset="0"/>
                <a:cs typeface="Times New Roman" pitchFamily="18" charset="0"/>
              </a:rPr>
              <a:t> party </a:t>
            </a:r>
            <a:r>
              <a:rPr lang="en-GB" dirty="0" smtClean="0">
                <a:latin typeface="Times New Roman" pitchFamily="18" charset="0"/>
                <a:cs typeface="Times New Roman" pitchFamily="18" charset="0"/>
              </a:rPr>
              <a:t>systems</a:t>
            </a:r>
          </a:p>
          <a:p>
            <a:pPr lvl="0"/>
            <a:r>
              <a:rPr lang="en-GB" dirty="0" smtClean="0">
                <a:latin typeface="Times New Roman" pitchFamily="18" charset="0"/>
                <a:cs typeface="Times New Roman" pitchFamily="18" charset="0"/>
              </a:rPr>
              <a:t>Implement </a:t>
            </a:r>
            <a:r>
              <a:rPr lang="en-GB" dirty="0">
                <a:latin typeface="Times New Roman" pitchFamily="18" charset="0"/>
                <a:cs typeface="Times New Roman" pitchFamily="18" charset="0"/>
              </a:rPr>
              <a:t>the necessary infrastructure to support the project.</a:t>
            </a:r>
            <a:endParaRPr lang="en-IE" dirty="0">
              <a:latin typeface="Times New Roman" pitchFamily="18" charset="0"/>
              <a:cs typeface="Times New Roman" pitchFamily="18" charset="0"/>
            </a:endParaRPr>
          </a:p>
          <a:p>
            <a:pPr lvl="0"/>
            <a:r>
              <a:rPr lang="en-GB" dirty="0">
                <a:latin typeface="Times New Roman" pitchFamily="18" charset="0"/>
                <a:cs typeface="Times New Roman" pitchFamily="18" charset="0"/>
              </a:rPr>
              <a:t>Train all staff required to use the system in an appropriate manner.</a:t>
            </a:r>
            <a:endParaRPr lang="en-IE" dirty="0">
              <a:latin typeface="Times New Roman" pitchFamily="18" charset="0"/>
              <a:cs typeface="Times New Roman" pitchFamily="18" charset="0"/>
            </a:endParaRPr>
          </a:p>
          <a:p>
            <a:pPr lvl="0"/>
            <a:r>
              <a:rPr lang="en-GB" dirty="0">
                <a:latin typeface="Times New Roman" pitchFamily="18" charset="0"/>
                <a:cs typeface="Times New Roman" pitchFamily="18" charset="0"/>
              </a:rPr>
              <a:t>Maintenance &amp; Support.</a:t>
            </a:r>
            <a:endParaRPr lang="en-IE" dirty="0">
              <a:latin typeface="Times New Roman" pitchFamily="18" charset="0"/>
              <a:cs typeface="Times New Roman" pitchFamily="18" charset="0"/>
            </a:endParaRPr>
          </a:p>
          <a:p>
            <a:endParaRPr lang="en-IE" dirty="0">
              <a:latin typeface="Times New Roman" pitchFamily="18" charset="0"/>
              <a:cs typeface="Times New Roman" pitchFamily="18" charset="0"/>
            </a:endParaRPr>
          </a:p>
        </p:txBody>
      </p:sp>
    </p:spTree>
    <p:extLst>
      <p:ext uri="{BB962C8B-B14F-4D97-AF65-F5344CB8AC3E}">
        <p14:creationId xmlns:p14="http://schemas.microsoft.com/office/powerpoint/2010/main" val="2616972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Clinical Decision Support for early Recognition of Sepsis</a:t>
            </a:r>
            <a:endParaRPr lang="en-IE" dirty="0"/>
          </a:p>
        </p:txBody>
      </p:sp>
      <p:sp>
        <p:nvSpPr>
          <p:cNvPr id="3" name="Content Placeholder 2"/>
          <p:cNvSpPr>
            <a:spLocks noGrp="1"/>
          </p:cNvSpPr>
          <p:nvPr>
            <p:ph idx="1"/>
          </p:nvPr>
        </p:nvSpPr>
        <p:spPr/>
        <p:txBody>
          <a:bodyPr>
            <a:normAutofit fontScale="92500" lnSpcReduction="10000"/>
          </a:bodyPr>
          <a:lstStyle/>
          <a:p>
            <a:r>
              <a:rPr lang="en-IE" dirty="0" smtClean="0"/>
              <a:t>5 hospitals General hospital population</a:t>
            </a:r>
          </a:p>
          <a:p>
            <a:r>
              <a:rPr lang="en-IE" dirty="0" smtClean="0"/>
              <a:t>6200 patient admissions</a:t>
            </a:r>
          </a:p>
          <a:p>
            <a:r>
              <a:rPr lang="en-IE" dirty="0"/>
              <a:t>CDS began silent surveillance when a patient’s initial diagnostics were </a:t>
            </a:r>
            <a:r>
              <a:rPr lang="en-IE" dirty="0" smtClean="0"/>
              <a:t>in </a:t>
            </a:r>
            <a:r>
              <a:rPr lang="en-IE" dirty="0"/>
              <a:t>their EHR. The sepsis CDS methodology </a:t>
            </a:r>
            <a:r>
              <a:rPr lang="en-IE" dirty="0" smtClean="0"/>
              <a:t>captured </a:t>
            </a:r>
            <a:r>
              <a:rPr lang="en-IE" dirty="0"/>
              <a:t>results, clinical events, and time stamps. </a:t>
            </a:r>
            <a:endParaRPr lang="en-IE" dirty="0" smtClean="0"/>
          </a:p>
          <a:p>
            <a:r>
              <a:rPr lang="en-IE" dirty="0" smtClean="0"/>
              <a:t>817 (13%) patients screened-in – 51% not yet recognized by staff</a:t>
            </a:r>
          </a:p>
          <a:p>
            <a:pPr lvl="1"/>
            <a:r>
              <a:rPr lang="en-IE" dirty="0" smtClean="0"/>
              <a:t>Identified 379/459 sepsis patients (Sens 82%; PPV 46%)</a:t>
            </a:r>
            <a:endParaRPr lang="en-IE" dirty="0"/>
          </a:p>
          <a:p>
            <a:r>
              <a:rPr lang="en-IE" dirty="0" smtClean="0"/>
              <a:t>Of </a:t>
            </a:r>
            <a:r>
              <a:rPr lang="en-IE" dirty="0"/>
              <a:t>the 5383 patients without an alert, 80 patients </a:t>
            </a:r>
            <a:r>
              <a:rPr lang="en-IE" dirty="0" smtClean="0"/>
              <a:t>had </a:t>
            </a:r>
            <a:r>
              <a:rPr lang="en-IE" dirty="0"/>
              <a:t>a sepsis-associated discharge code </a:t>
            </a:r>
            <a:endParaRPr lang="en-IE" dirty="0" smtClean="0"/>
          </a:p>
          <a:p>
            <a:pPr lvl="2"/>
            <a:r>
              <a:rPr lang="en-IE" dirty="0" smtClean="0"/>
              <a:t>5303 </a:t>
            </a:r>
            <a:r>
              <a:rPr lang="en-IE" dirty="0"/>
              <a:t>true negatives and 80 false </a:t>
            </a:r>
            <a:r>
              <a:rPr lang="en-IE" dirty="0" smtClean="0"/>
              <a:t>negatives (99% NPR)</a:t>
            </a:r>
          </a:p>
          <a:p>
            <a:pPr marL="0" indent="0" algn="r">
              <a:buNone/>
            </a:pPr>
            <a:r>
              <a:rPr lang="en-IE" sz="1700" dirty="0" smtClean="0"/>
              <a:t>Amland RC &amp; Hahn-Cover KE, Am J Med Qual, 2014 </a:t>
            </a:r>
            <a:endParaRPr lang="en-IE" sz="1700" dirty="0"/>
          </a:p>
        </p:txBody>
      </p:sp>
    </p:spTree>
    <p:extLst>
      <p:ext uri="{BB962C8B-B14F-4D97-AF65-F5344CB8AC3E}">
        <p14:creationId xmlns:p14="http://schemas.microsoft.com/office/powerpoint/2010/main" val="2776171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Clinical Decision Support in an </a:t>
            </a:r>
            <a:r>
              <a:rPr lang="en-IE" i="1" dirty="0" smtClean="0"/>
              <a:t>e</a:t>
            </a:r>
            <a:r>
              <a:rPr lang="en-IE" dirty="0" smtClean="0"/>
              <a:t>Health Record</a:t>
            </a:r>
            <a:endParaRPr lang="en-IE" dirty="0"/>
          </a:p>
        </p:txBody>
      </p:sp>
      <p:sp>
        <p:nvSpPr>
          <p:cNvPr id="3" name="Content Placeholder 2"/>
          <p:cNvSpPr>
            <a:spLocks noGrp="1"/>
          </p:cNvSpPr>
          <p:nvPr>
            <p:ph idx="1"/>
          </p:nvPr>
        </p:nvSpPr>
        <p:spPr/>
        <p:txBody>
          <a:bodyPr/>
          <a:lstStyle/>
          <a:p>
            <a:endParaRPr lang="en-IE" dirty="0" smtClean="0"/>
          </a:p>
          <a:p>
            <a:r>
              <a:rPr lang="en-IE" dirty="0" smtClean="0"/>
              <a:t>Sepsis </a:t>
            </a:r>
            <a:r>
              <a:rPr lang="en-IE" dirty="0"/>
              <a:t>program enabled by computerized CDS and a cloud-based surveillance capability</a:t>
            </a:r>
          </a:p>
          <a:p>
            <a:pPr lvl="1"/>
            <a:r>
              <a:rPr lang="en-IE" dirty="0"/>
              <a:t>expedited recognition</a:t>
            </a:r>
          </a:p>
          <a:p>
            <a:pPr lvl="1"/>
            <a:r>
              <a:rPr lang="en-IE" dirty="0"/>
              <a:t>reduced ICU services</a:t>
            </a:r>
          </a:p>
          <a:p>
            <a:pPr lvl="1"/>
            <a:r>
              <a:rPr lang="en-IE" dirty="0"/>
              <a:t>improved in-hospital survival</a:t>
            </a:r>
          </a:p>
          <a:p>
            <a:pPr lvl="1"/>
            <a:r>
              <a:rPr lang="en-IE" dirty="0"/>
              <a:t>increased likelihood of discharge home in patients with sepsis. </a:t>
            </a:r>
            <a:endParaRPr lang="en-IE" dirty="0" smtClean="0"/>
          </a:p>
          <a:p>
            <a:pPr marL="0" indent="0" algn="r">
              <a:buNone/>
            </a:pPr>
            <a:r>
              <a:rPr lang="en-IE" sz="1600" dirty="0" smtClean="0"/>
              <a:t>Amland R </a:t>
            </a:r>
            <a:r>
              <a:rPr lang="en-IE" sz="1600" i="1" dirty="0" smtClean="0"/>
              <a:t>et al</a:t>
            </a:r>
            <a:r>
              <a:rPr lang="en-IE" sz="1600" dirty="0" smtClean="0"/>
              <a:t>, J Hosp Med(pending)</a:t>
            </a:r>
          </a:p>
          <a:p>
            <a:endParaRPr lang="en-IE" dirty="0"/>
          </a:p>
        </p:txBody>
      </p:sp>
    </p:spTree>
    <p:extLst>
      <p:ext uri="{BB962C8B-B14F-4D97-AF65-F5344CB8AC3E}">
        <p14:creationId xmlns:p14="http://schemas.microsoft.com/office/powerpoint/2010/main" val="2813270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5"/>
          <p:cNvSpPr>
            <a:spLocks noGrp="1"/>
          </p:cNvSpPr>
          <p:nvPr>
            <p:ph type="title"/>
          </p:nvPr>
        </p:nvSpPr>
        <p:spPr>
          <a:xfrm>
            <a:off x="1704976" y="2892425"/>
            <a:ext cx="7439025" cy="609600"/>
          </a:xfrm>
        </p:spPr>
        <p:txBody>
          <a:bodyPr>
            <a:normAutofit fontScale="90000"/>
          </a:bodyPr>
          <a:lstStyle/>
          <a:p>
            <a:r>
              <a:rPr lang="en-US" dirty="0" smtClean="0"/>
              <a:t>Sepsis Recognition </a:t>
            </a:r>
            <a:endParaRPr lang="en-GB" dirty="0" smtClean="0"/>
          </a:p>
        </p:txBody>
      </p:sp>
      <p:sp>
        <p:nvSpPr>
          <p:cNvPr id="34819" name="Subtitle 6"/>
          <p:cNvSpPr>
            <a:spLocks noGrp="1"/>
          </p:cNvSpPr>
          <p:nvPr>
            <p:ph type="subTitle" idx="1"/>
          </p:nvPr>
        </p:nvSpPr>
        <p:spPr>
          <a:xfrm>
            <a:off x="1704976" y="3933826"/>
            <a:ext cx="5021263" cy="271463"/>
          </a:xfrm>
        </p:spPr>
        <p:txBody>
          <a:bodyPr>
            <a:normAutofit lnSpcReduction="10000"/>
          </a:bodyPr>
          <a:lstStyle/>
          <a:p>
            <a:r>
              <a:rPr lang="en-GB" dirty="0" smtClean="0"/>
              <a:t>Commercial Provider of Millennium - MNCMS </a:t>
            </a:r>
          </a:p>
        </p:txBody>
      </p:sp>
    </p:spTree>
    <p:extLst>
      <p:ext uri="{BB962C8B-B14F-4D97-AF65-F5344CB8AC3E}">
        <p14:creationId xmlns:p14="http://schemas.microsoft.com/office/powerpoint/2010/main" val="387809979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Diagnostic Criteria - Pregnancy</a:t>
            </a:r>
            <a:endParaRPr lang="en-IE" dirty="0"/>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1825625"/>
            <a:ext cx="4989022" cy="4351338"/>
          </a:xfrm>
        </p:spPr>
      </p:pic>
      <p:pic>
        <p:nvPicPr>
          <p:cNvPr id="16" name="Content Placeholder 15"/>
          <p:cNvPicPr>
            <a:picLocks noGrp="1" noChangeAspect="1"/>
          </p:cNvPicPr>
          <p:nvPr>
            <p:ph sz="half" idx="2"/>
          </p:nvPr>
        </p:nvPicPr>
        <p:blipFill>
          <a:blip r:embed="rId3"/>
          <a:stretch>
            <a:fillRect/>
          </a:stretch>
        </p:blipFill>
        <p:spPr>
          <a:xfrm>
            <a:off x="6384174" y="1825625"/>
            <a:ext cx="4713317" cy="4351338"/>
          </a:xfrm>
          <a:prstGeom prst="rect">
            <a:avLst/>
          </a:prstGeom>
        </p:spPr>
      </p:pic>
    </p:spTree>
    <p:extLst>
      <p:ext uri="{BB962C8B-B14F-4D97-AF65-F5344CB8AC3E}">
        <p14:creationId xmlns:p14="http://schemas.microsoft.com/office/powerpoint/2010/main" val="1389393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Discern Alert - SIRS</a:t>
            </a:r>
            <a:endParaRPr lang="en-IE"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81680" y="1341120"/>
            <a:ext cx="5628640" cy="500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2721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538480"/>
            <a:ext cx="10515600" cy="6055360"/>
          </a:xfrm>
        </p:spPr>
      </p:pic>
    </p:spTree>
    <p:extLst>
      <p:ext uri="{BB962C8B-B14F-4D97-AF65-F5344CB8AC3E}">
        <p14:creationId xmlns:p14="http://schemas.microsoft.com/office/powerpoint/2010/main" val="4135576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Reminder &amp; Direct link to documentation</a:t>
            </a:r>
            <a:endParaRPr lang="en-IE"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14725" y="2543969"/>
            <a:ext cx="5162550"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7364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751840"/>
            <a:ext cx="10515599" cy="564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9489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Outline</a:t>
            </a:r>
            <a:endParaRPr lang="en-IE" dirty="0"/>
          </a:p>
        </p:txBody>
      </p:sp>
      <p:sp>
        <p:nvSpPr>
          <p:cNvPr id="3" name="Content Placeholder 2"/>
          <p:cNvSpPr>
            <a:spLocks noGrp="1"/>
          </p:cNvSpPr>
          <p:nvPr>
            <p:ph idx="1"/>
          </p:nvPr>
        </p:nvSpPr>
        <p:spPr/>
        <p:txBody>
          <a:bodyPr/>
          <a:lstStyle/>
          <a:p>
            <a:r>
              <a:rPr lang="en-IE" sz="3600" dirty="0" smtClean="0"/>
              <a:t>Sepsis</a:t>
            </a:r>
          </a:p>
          <a:p>
            <a:r>
              <a:rPr lang="en-IE" sz="3600" dirty="0" smtClean="0"/>
              <a:t>Clinical Decision Support</a:t>
            </a:r>
          </a:p>
          <a:p>
            <a:r>
              <a:rPr lang="en-IE" sz="3600" dirty="0" smtClean="0"/>
              <a:t>Some Evidence</a:t>
            </a:r>
          </a:p>
          <a:p>
            <a:r>
              <a:rPr lang="en-IE" sz="3600" dirty="0" smtClean="0"/>
              <a:t>The MNCMS Project</a:t>
            </a:r>
          </a:p>
          <a:p>
            <a:r>
              <a:rPr lang="en-IE" sz="3600" dirty="0" smtClean="0"/>
              <a:t>Sepsis Alert</a:t>
            </a:r>
          </a:p>
          <a:p>
            <a:pPr lvl="1"/>
            <a:r>
              <a:rPr lang="en-IE" dirty="0" smtClean="0"/>
              <a:t>Base criteria</a:t>
            </a:r>
          </a:p>
          <a:p>
            <a:pPr lvl="1"/>
            <a:r>
              <a:rPr lang="en-IE" dirty="0" smtClean="0"/>
              <a:t>Function</a:t>
            </a:r>
          </a:p>
          <a:p>
            <a:pPr lvl="1"/>
            <a:r>
              <a:rPr lang="en-IE" dirty="0" smtClean="0"/>
              <a:t>Documentation</a:t>
            </a:r>
            <a:endParaRPr lang="en-IE" dirty="0"/>
          </a:p>
        </p:txBody>
      </p:sp>
    </p:spTree>
    <p:extLst>
      <p:ext uri="{BB962C8B-B14F-4D97-AF65-F5344CB8AC3E}">
        <p14:creationId xmlns:p14="http://schemas.microsoft.com/office/powerpoint/2010/main" val="3372592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497840"/>
            <a:ext cx="10515600" cy="6177280"/>
          </a:xfrm>
        </p:spPr>
      </p:pic>
    </p:spTree>
    <p:extLst>
      <p:ext uri="{BB962C8B-B14F-4D97-AF65-F5344CB8AC3E}">
        <p14:creationId xmlns:p14="http://schemas.microsoft.com/office/powerpoint/2010/main" val="15535287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629920"/>
            <a:ext cx="10515600" cy="6156960"/>
          </a:xfrm>
        </p:spPr>
      </p:pic>
    </p:spTree>
    <p:extLst>
      <p:ext uri="{BB962C8B-B14F-4D97-AF65-F5344CB8AC3E}">
        <p14:creationId xmlns:p14="http://schemas.microsoft.com/office/powerpoint/2010/main" val="5914686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436880"/>
            <a:ext cx="10515600" cy="6177280"/>
          </a:xfrm>
        </p:spPr>
      </p:pic>
    </p:spTree>
    <p:extLst>
      <p:ext uri="{BB962C8B-B14F-4D97-AF65-F5344CB8AC3E}">
        <p14:creationId xmlns:p14="http://schemas.microsoft.com/office/powerpoint/2010/main" val="26968442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p:txBody>
          <a:bodyPr/>
          <a:lstStyle/>
          <a:p>
            <a:endParaRPr lang="en-I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5290" y="1165077"/>
            <a:ext cx="5924550" cy="5525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21067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Medical log in:</a:t>
            </a:r>
            <a:endParaRPr lang="en-IE" dirty="0"/>
          </a:p>
        </p:txBody>
      </p:sp>
      <p:sp>
        <p:nvSpPr>
          <p:cNvPr id="3" name="Content Placeholder 2"/>
          <p:cNvSpPr>
            <a:spLocks noGrp="1"/>
          </p:cNvSpPr>
          <p:nvPr>
            <p:ph idx="1"/>
          </p:nvPr>
        </p:nvSpPr>
        <p:spPr/>
        <p:txBody>
          <a:bodyPr/>
          <a:lstStyle/>
          <a:p>
            <a:endParaRPr lang="en-I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040" y="2189957"/>
            <a:ext cx="5664204" cy="3622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65109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548640"/>
            <a:ext cx="10515600" cy="6085840"/>
          </a:xfrm>
        </p:spPr>
      </p:pic>
    </p:spTree>
    <p:extLst>
      <p:ext uri="{BB962C8B-B14F-4D97-AF65-F5344CB8AC3E}">
        <p14:creationId xmlns:p14="http://schemas.microsoft.com/office/powerpoint/2010/main" val="2838516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803861"/>
            <a:ext cx="10515600" cy="4655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14241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365125"/>
            <a:ext cx="10515600" cy="6116954"/>
          </a:xfrm>
        </p:spPr>
      </p:pic>
    </p:spTree>
    <p:extLst>
      <p:ext uri="{BB962C8B-B14F-4D97-AF65-F5344CB8AC3E}">
        <p14:creationId xmlns:p14="http://schemas.microsoft.com/office/powerpoint/2010/main" val="35954331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pic>
        <p:nvPicPr>
          <p:cNvPr id="4" name="Content Placeholder 3"/>
          <p:cNvPicPr>
            <a:picLocks noGrp="1" noChangeAspect="1"/>
          </p:cNvPicPr>
          <p:nvPr>
            <p:ph idx="1"/>
          </p:nvPr>
        </p:nvPicPr>
        <p:blipFill>
          <a:blip r:embed="rId2"/>
          <a:stretch>
            <a:fillRect/>
          </a:stretch>
        </p:blipFill>
        <p:spPr>
          <a:xfrm>
            <a:off x="838200" y="436880"/>
            <a:ext cx="10515600" cy="6309360"/>
          </a:xfrm>
          <a:prstGeom prst="rect">
            <a:avLst/>
          </a:prstGeom>
        </p:spPr>
      </p:pic>
    </p:spTree>
    <p:extLst>
      <p:ext uri="{BB962C8B-B14F-4D97-AF65-F5344CB8AC3E}">
        <p14:creationId xmlns:p14="http://schemas.microsoft.com/office/powerpoint/2010/main" val="3105229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Diagnosis – once documented - Coded</a:t>
            </a:r>
            <a:endParaRPr lang="en-IE"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001520"/>
            <a:ext cx="10515600" cy="3167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6598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Sepsis</a:t>
            </a:r>
            <a:endParaRPr lang="en-IE" dirty="0"/>
          </a:p>
        </p:txBody>
      </p:sp>
      <p:sp>
        <p:nvSpPr>
          <p:cNvPr id="3" name="Content Placeholder 2"/>
          <p:cNvSpPr>
            <a:spLocks noGrp="1"/>
          </p:cNvSpPr>
          <p:nvPr>
            <p:ph idx="1"/>
          </p:nvPr>
        </p:nvSpPr>
        <p:spPr/>
        <p:txBody>
          <a:bodyPr>
            <a:noAutofit/>
          </a:bodyPr>
          <a:lstStyle/>
          <a:p>
            <a:r>
              <a:rPr lang="en-IE" dirty="0"/>
              <a:t>Sepsis is an uncontrolled inflammatory response to an infection. </a:t>
            </a:r>
            <a:endParaRPr lang="en-IE" dirty="0" smtClean="0"/>
          </a:p>
          <a:p>
            <a:r>
              <a:rPr lang="en-IE" dirty="0" smtClean="0"/>
              <a:t>The </a:t>
            </a:r>
            <a:r>
              <a:rPr lang="en-IE" dirty="0"/>
              <a:t>systemic inflammatory response syndrome (SIRS) may be triggered by an infection, trauma, burn, or other </a:t>
            </a:r>
            <a:r>
              <a:rPr lang="en-IE" dirty="0" smtClean="0"/>
              <a:t>offenses</a:t>
            </a:r>
          </a:p>
          <a:p>
            <a:r>
              <a:rPr lang="en-IE" dirty="0" smtClean="0"/>
              <a:t>Treatment delay – rapid advance </a:t>
            </a:r>
            <a:r>
              <a:rPr lang="en-IE" dirty="0"/>
              <a:t>to septic shock, multiple organ dysfunction syndrome (MODS), and death</a:t>
            </a:r>
            <a:r>
              <a:rPr lang="en-IE" dirty="0" smtClean="0"/>
              <a:t>.</a:t>
            </a:r>
          </a:p>
          <a:p>
            <a:r>
              <a:rPr lang="en-IE" dirty="0" smtClean="0"/>
              <a:t> </a:t>
            </a:r>
            <a:r>
              <a:rPr lang="en-IE" dirty="0"/>
              <a:t>E</a:t>
            </a:r>
            <a:r>
              <a:rPr lang="en-IE" dirty="0" smtClean="0"/>
              <a:t>stimated </a:t>
            </a:r>
            <a:r>
              <a:rPr lang="en-IE" dirty="0"/>
              <a:t>5-year mortality rate for patients with severe sepsis is about 60%; </a:t>
            </a:r>
            <a:endParaRPr lang="en-IE" dirty="0" smtClean="0"/>
          </a:p>
          <a:p>
            <a:r>
              <a:rPr lang="en-IE" dirty="0" smtClean="0"/>
              <a:t>Survivors </a:t>
            </a:r>
            <a:r>
              <a:rPr lang="en-IE" dirty="0"/>
              <a:t>experience much lower physical quality of </a:t>
            </a:r>
            <a:r>
              <a:rPr lang="en-IE" dirty="0" smtClean="0"/>
              <a:t>life</a:t>
            </a:r>
          </a:p>
          <a:p>
            <a:r>
              <a:rPr lang="en-IE" dirty="0" smtClean="0">
                <a:solidFill>
                  <a:srgbClr val="FF0000"/>
                </a:solidFill>
              </a:rPr>
              <a:t>Interval </a:t>
            </a:r>
            <a:r>
              <a:rPr lang="en-IE" dirty="0">
                <a:solidFill>
                  <a:srgbClr val="FF0000"/>
                </a:solidFill>
              </a:rPr>
              <a:t>from diagnosis to treatment affects short- and long-term patient </a:t>
            </a:r>
            <a:r>
              <a:rPr lang="en-IE" dirty="0" smtClean="0">
                <a:solidFill>
                  <a:srgbClr val="FF0000"/>
                </a:solidFill>
              </a:rPr>
              <a:t>outcome</a:t>
            </a:r>
            <a:endParaRPr lang="en-IE" dirty="0">
              <a:solidFill>
                <a:srgbClr val="FF0000"/>
              </a:solidFill>
            </a:endParaRPr>
          </a:p>
        </p:txBody>
      </p:sp>
    </p:spTree>
    <p:extLst>
      <p:ext uri="{BB962C8B-B14F-4D97-AF65-F5344CB8AC3E}">
        <p14:creationId xmlns:p14="http://schemas.microsoft.com/office/powerpoint/2010/main" val="3998157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Sepsis Alert and Clinical Decision Support</a:t>
            </a:r>
            <a:endParaRPr lang="en-IE" dirty="0"/>
          </a:p>
        </p:txBody>
      </p:sp>
      <p:sp>
        <p:nvSpPr>
          <p:cNvPr id="3" name="Content Placeholder 2"/>
          <p:cNvSpPr>
            <a:spLocks noGrp="1"/>
          </p:cNvSpPr>
          <p:nvPr>
            <p:ph idx="1"/>
          </p:nvPr>
        </p:nvSpPr>
        <p:spPr/>
        <p:txBody>
          <a:bodyPr/>
          <a:lstStyle/>
          <a:p>
            <a:r>
              <a:rPr lang="en-IE" dirty="0" smtClean="0"/>
              <a:t>Should aid early recognition of Sepsis</a:t>
            </a:r>
          </a:p>
          <a:p>
            <a:pPr lvl="1"/>
            <a:r>
              <a:rPr lang="en-IE" dirty="0" smtClean="0"/>
              <a:t>Especially in a low risk group where sepsis is more likely to be ‘missed’</a:t>
            </a:r>
            <a:endParaRPr lang="en-IE" dirty="0"/>
          </a:p>
          <a:p>
            <a:r>
              <a:rPr lang="en-IE" dirty="0" smtClean="0"/>
              <a:t>Will enhance response to a diagnosis of sepsis</a:t>
            </a:r>
          </a:p>
          <a:p>
            <a:pPr lvl="1"/>
            <a:r>
              <a:rPr lang="en-IE" dirty="0" smtClean="0"/>
              <a:t>Alerts and support orientated documentation</a:t>
            </a:r>
            <a:endParaRPr lang="en-IE" dirty="0"/>
          </a:p>
          <a:p>
            <a:r>
              <a:rPr lang="en-IE" dirty="0" smtClean="0"/>
              <a:t>Will allow audit of sepsis in maternity services</a:t>
            </a:r>
          </a:p>
          <a:p>
            <a:r>
              <a:rPr lang="en-IE" dirty="0" smtClean="0"/>
              <a:t>Will allow assessment of the criteria which have not been validated for maternity patients</a:t>
            </a:r>
            <a:endParaRPr lang="en-IE" dirty="0"/>
          </a:p>
        </p:txBody>
      </p:sp>
    </p:spTree>
    <p:extLst>
      <p:ext uri="{BB962C8B-B14F-4D97-AF65-F5344CB8AC3E}">
        <p14:creationId xmlns:p14="http://schemas.microsoft.com/office/powerpoint/2010/main" val="31900396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Thank You!</a:t>
            </a:r>
            <a:endParaRPr lang="en-IE" dirty="0"/>
          </a:p>
        </p:txBody>
      </p:sp>
      <p:sp>
        <p:nvSpPr>
          <p:cNvPr id="3" name="Subtitle 2"/>
          <p:cNvSpPr>
            <a:spLocks noGrp="1"/>
          </p:cNvSpPr>
          <p:nvPr>
            <p:ph type="subTitle" idx="1"/>
          </p:nvPr>
        </p:nvSpPr>
        <p:spPr/>
        <p:txBody>
          <a:bodyPr/>
          <a:lstStyle/>
          <a:p>
            <a:r>
              <a:rPr lang="en-IE" dirty="0" smtClean="0"/>
              <a:t>Questions/comments</a:t>
            </a:r>
          </a:p>
          <a:p>
            <a:endParaRPr lang="en-IE" dirty="0"/>
          </a:p>
          <a:p>
            <a:r>
              <a:rPr lang="en-IE" smtClean="0">
                <a:hlinkClick r:id="rId2"/>
              </a:rPr>
              <a:t>r.greene@ucc.ie</a:t>
            </a:r>
            <a:endParaRPr lang="en-IE" dirty="0" smtClean="0"/>
          </a:p>
          <a:p>
            <a:endParaRPr lang="en-IE" dirty="0"/>
          </a:p>
        </p:txBody>
      </p:sp>
    </p:spTree>
    <p:extLst>
      <p:ext uri="{BB962C8B-B14F-4D97-AF65-F5344CB8AC3E}">
        <p14:creationId xmlns:p14="http://schemas.microsoft.com/office/powerpoint/2010/main" val="1647954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Screening tool – Early recognition of sepsis</a:t>
            </a:r>
            <a:endParaRPr lang="en-IE" dirty="0"/>
          </a:p>
        </p:txBody>
      </p:sp>
      <p:sp>
        <p:nvSpPr>
          <p:cNvPr id="3" name="Content Placeholder 2"/>
          <p:cNvSpPr>
            <a:spLocks noGrp="1"/>
          </p:cNvSpPr>
          <p:nvPr>
            <p:ph idx="1"/>
          </p:nvPr>
        </p:nvSpPr>
        <p:spPr/>
        <p:txBody>
          <a:bodyPr/>
          <a:lstStyle/>
          <a:p>
            <a:r>
              <a:rPr lang="en-IE" dirty="0" smtClean="0"/>
              <a:t>Twice daily screening – Surgical ICU</a:t>
            </a:r>
          </a:p>
          <a:p>
            <a:r>
              <a:rPr lang="en-IE" dirty="0" smtClean="0"/>
              <a:t>Pulse, Temp, RR and WCC</a:t>
            </a:r>
          </a:p>
          <a:p>
            <a:r>
              <a:rPr lang="en-IE" dirty="0" smtClean="0"/>
              <a:t>Each abnormal </a:t>
            </a:r>
            <a:r>
              <a:rPr lang="en-IE" dirty="0"/>
              <a:t>scores </a:t>
            </a:r>
            <a:r>
              <a:rPr lang="en-IE" dirty="0" smtClean="0"/>
              <a:t>1</a:t>
            </a:r>
          </a:p>
          <a:p>
            <a:r>
              <a:rPr lang="en-IE" dirty="0" smtClean="0"/>
              <a:t>Score </a:t>
            </a:r>
            <a:r>
              <a:rPr lang="en-IE" dirty="0"/>
              <a:t>of 4 Identify </a:t>
            </a:r>
            <a:r>
              <a:rPr lang="en-IE" dirty="0" smtClean="0"/>
              <a:t>Source</a:t>
            </a:r>
          </a:p>
          <a:p>
            <a:r>
              <a:rPr lang="en-IE" dirty="0" smtClean="0"/>
              <a:t>Intensivist advised - ? Commence sepsis protocol</a:t>
            </a:r>
          </a:p>
          <a:p>
            <a:endParaRPr lang="en-IE" dirty="0"/>
          </a:p>
          <a:p>
            <a:r>
              <a:rPr lang="en-IE" dirty="0" smtClean="0"/>
              <a:t>Sepsis mortality decreased 33% 	(35% down to 23%)</a:t>
            </a:r>
          </a:p>
          <a:p>
            <a:pPr marL="0" indent="0" algn="r">
              <a:buNone/>
            </a:pPr>
            <a:r>
              <a:rPr lang="en-IE" sz="1800" dirty="0" smtClean="0"/>
              <a:t>Moore J </a:t>
            </a:r>
            <a:r>
              <a:rPr lang="en-IE" sz="1800" i="1" dirty="0" smtClean="0"/>
              <a:t>et al, J Trauma, </a:t>
            </a:r>
            <a:r>
              <a:rPr lang="en-IE" sz="1800" dirty="0" smtClean="0"/>
              <a:t>2012</a:t>
            </a:r>
            <a:endParaRPr lang="en-IE" sz="1800" dirty="0"/>
          </a:p>
          <a:p>
            <a:endParaRPr lang="en-IE" dirty="0" smtClean="0"/>
          </a:p>
        </p:txBody>
      </p:sp>
    </p:spTree>
    <p:extLst>
      <p:ext uri="{BB962C8B-B14F-4D97-AF65-F5344CB8AC3E}">
        <p14:creationId xmlns:p14="http://schemas.microsoft.com/office/powerpoint/2010/main" val="42009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Electronic tool – Sepsis identification</a:t>
            </a:r>
            <a:endParaRPr lang="en-IE" dirty="0"/>
          </a:p>
        </p:txBody>
      </p:sp>
      <p:sp>
        <p:nvSpPr>
          <p:cNvPr id="3" name="Content Placeholder 2"/>
          <p:cNvSpPr>
            <a:spLocks noGrp="1"/>
          </p:cNvSpPr>
          <p:nvPr>
            <p:ph idx="1"/>
          </p:nvPr>
        </p:nvSpPr>
        <p:spPr/>
        <p:txBody>
          <a:bodyPr/>
          <a:lstStyle/>
          <a:p>
            <a:r>
              <a:rPr lang="en-IE" dirty="0" smtClean="0"/>
              <a:t>Randomized trial – ICU setting</a:t>
            </a:r>
          </a:p>
          <a:p>
            <a:r>
              <a:rPr lang="en-IE" dirty="0" smtClean="0"/>
              <a:t>Detection SIRS – alert to the physician via </a:t>
            </a:r>
            <a:r>
              <a:rPr lang="en-IE" i="1" dirty="0" smtClean="0"/>
              <a:t>e</a:t>
            </a:r>
            <a:r>
              <a:rPr lang="en-IE" dirty="0" smtClean="0"/>
              <a:t>HR </a:t>
            </a:r>
          </a:p>
          <a:p>
            <a:r>
              <a:rPr lang="en-IE" dirty="0" smtClean="0"/>
              <a:t>No management advice or recommendations</a:t>
            </a:r>
          </a:p>
          <a:p>
            <a:r>
              <a:rPr lang="en-IE" dirty="0" smtClean="0"/>
              <a:t>442 patients over 4 months</a:t>
            </a:r>
          </a:p>
          <a:p>
            <a:r>
              <a:rPr lang="en-IE" dirty="0" smtClean="0"/>
              <a:t>Feasible/Safe</a:t>
            </a:r>
          </a:p>
          <a:p>
            <a:r>
              <a:rPr lang="en-IE" dirty="0" smtClean="0"/>
              <a:t>Interventions and outcomes (LOS, Mortality) – no difference</a:t>
            </a:r>
          </a:p>
          <a:p>
            <a:endParaRPr lang="en-IE" dirty="0"/>
          </a:p>
          <a:p>
            <a:pPr marL="0" indent="0" algn="r">
              <a:buNone/>
            </a:pPr>
            <a:r>
              <a:rPr lang="en-IE" sz="1600" dirty="0" smtClean="0"/>
              <a:t>Hooper M </a:t>
            </a:r>
            <a:r>
              <a:rPr lang="en-IE" sz="1600" i="1" dirty="0" smtClean="0"/>
              <a:t>et al</a:t>
            </a:r>
            <a:r>
              <a:rPr lang="en-IE" sz="1600" dirty="0" smtClean="0"/>
              <a:t>, Crit Care Med, 2012</a:t>
            </a:r>
            <a:r>
              <a:rPr lang="en-IE" dirty="0" smtClean="0"/>
              <a:t> </a:t>
            </a:r>
          </a:p>
          <a:p>
            <a:endParaRPr lang="en-IE" dirty="0"/>
          </a:p>
        </p:txBody>
      </p:sp>
      <p:sp>
        <p:nvSpPr>
          <p:cNvPr id="4" name="TextBox 3"/>
          <p:cNvSpPr txBox="1"/>
          <p:nvPr/>
        </p:nvSpPr>
        <p:spPr>
          <a:xfrm>
            <a:off x="1554480" y="5486400"/>
            <a:ext cx="4236720" cy="369332"/>
          </a:xfrm>
          <a:prstGeom prst="rect">
            <a:avLst/>
          </a:prstGeom>
          <a:noFill/>
        </p:spPr>
        <p:txBody>
          <a:bodyPr wrap="square" rtlCol="0">
            <a:spAutoFit/>
          </a:bodyPr>
          <a:lstStyle/>
          <a:p>
            <a:r>
              <a:rPr lang="en-IE" dirty="0" smtClean="0">
                <a:solidFill>
                  <a:srgbClr val="FF0000"/>
                </a:solidFill>
              </a:rPr>
              <a:t>Alert, no decision support</a:t>
            </a:r>
            <a:endParaRPr lang="en-IE" dirty="0">
              <a:solidFill>
                <a:srgbClr val="FF0000"/>
              </a:solidFill>
            </a:endParaRPr>
          </a:p>
        </p:txBody>
      </p:sp>
    </p:spTree>
    <p:extLst>
      <p:ext uri="{BB962C8B-B14F-4D97-AF65-F5344CB8AC3E}">
        <p14:creationId xmlns:p14="http://schemas.microsoft.com/office/powerpoint/2010/main" val="2911719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Alert System and Goal directed therapy</a:t>
            </a:r>
            <a:endParaRPr lang="en-IE" dirty="0"/>
          </a:p>
        </p:txBody>
      </p:sp>
      <p:sp>
        <p:nvSpPr>
          <p:cNvPr id="3" name="Content Placeholder 2"/>
          <p:cNvSpPr>
            <a:spLocks noGrp="1"/>
          </p:cNvSpPr>
          <p:nvPr>
            <p:ph idx="1"/>
          </p:nvPr>
        </p:nvSpPr>
        <p:spPr/>
        <p:txBody>
          <a:bodyPr/>
          <a:lstStyle/>
          <a:p>
            <a:r>
              <a:rPr lang="en-IE" dirty="0" smtClean="0"/>
              <a:t>Training on alert and Sepsis bundle</a:t>
            </a:r>
          </a:p>
          <a:p>
            <a:r>
              <a:rPr lang="en-IE" dirty="0" smtClean="0"/>
              <a:t>Sepsis Management Alert Response Team – Code SMART</a:t>
            </a:r>
          </a:p>
          <a:p>
            <a:pPr lvl="2"/>
            <a:r>
              <a:rPr lang="en-IE" dirty="0" smtClean="0"/>
              <a:t>Med (CC), Sepsis nurse, Resp Technician, Pharmacist</a:t>
            </a:r>
          </a:p>
          <a:p>
            <a:r>
              <a:rPr lang="en-IE" dirty="0" smtClean="0"/>
              <a:t>No differences in positive cultures, infection source, Shock</a:t>
            </a:r>
          </a:p>
          <a:p>
            <a:r>
              <a:rPr lang="en-IE" dirty="0" smtClean="0"/>
              <a:t>Significant Improvement in Sepsis Bundle compliance</a:t>
            </a:r>
          </a:p>
          <a:p>
            <a:pPr lvl="2"/>
            <a:endParaRPr lang="en-IE" dirty="0" smtClean="0"/>
          </a:p>
          <a:p>
            <a:r>
              <a:rPr lang="en-IE" dirty="0" smtClean="0"/>
              <a:t>Significant reduction in sepsis related mortality</a:t>
            </a:r>
          </a:p>
          <a:p>
            <a:endParaRPr lang="en-IE" dirty="0"/>
          </a:p>
          <a:p>
            <a:pPr marL="0" indent="0" algn="r">
              <a:buNone/>
            </a:pPr>
            <a:r>
              <a:rPr lang="en-IE" sz="1600" dirty="0" smtClean="0"/>
              <a:t>La Rosa JA </a:t>
            </a:r>
            <a:r>
              <a:rPr lang="en-IE" sz="1600" i="1" dirty="0" smtClean="0"/>
              <a:t>et al</a:t>
            </a:r>
            <a:r>
              <a:rPr lang="en-IE" sz="1600" dirty="0" smtClean="0"/>
              <a:t>, Crit Care Res Pract, 2012</a:t>
            </a:r>
          </a:p>
          <a:p>
            <a:pPr lvl="2"/>
            <a:endParaRPr lang="en-IE" dirty="0"/>
          </a:p>
        </p:txBody>
      </p:sp>
    </p:spTree>
    <p:extLst>
      <p:ext uri="{BB962C8B-B14F-4D97-AF65-F5344CB8AC3E}">
        <p14:creationId xmlns:p14="http://schemas.microsoft.com/office/powerpoint/2010/main" val="2732460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Evaluation for sepsis—screening Tool.</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1004021436"/>
              </p:ext>
            </p:extLst>
          </p:nvPr>
        </p:nvGraphicFramePr>
        <p:xfrm>
          <a:off x="2568384" y="3649345"/>
          <a:ext cx="4753388" cy="2935704"/>
        </p:xfrm>
        <a:graphic>
          <a:graphicData uri="http://schemas.openxmlformats.org/drawingml/2006/table">
            <a:tbl>
              <a:tblPr/>
              <a:tblGrid>
                <a:gridCol w="4753388">
                  <a:extLst>
                    <a:ext uri="{9D8B030D-6E8A-4147-A177-3AD203B41FA5}">
                      <a16:colId xmlns:a16="http://schemas.microsoft.com/office/drawing/2014/main" val="20000"/>
                    </a:ext>
                  </a:extLst>
                </a:gridCol>
              </a:tblGrid>
              <a:tr h="190627">
                <a:tc>
                  <a:txBody>
                    <a:bodyPr/>
                    <a:lstStyle/>
                    <a:p>
                      <a:pPr algn="l"/>
                      <a:r>
                        <a:rPr lang="en-IE" sz="1100" dirty="0"/>
                        <a:t>(2</a:t>
                      </a:r>
                      <a:r>
                        <a:rPr lang="en-IE" sz="1400" dirty="0"/>
                        <a:t>) </a:t>
                      </a:r>
                      <a:r>
                        <a:rPr lang="en-IE" sz="1400" b="1" dirty="0"/>
                        <a:t>Are any two signs and symptoms of infection present AND new to the patient</a:t>
                      </a:r>
                      <a:r>
                        <a:rPr lang="en-IE" sz="1400" dirty="0"/>
                        <a:t>?</a:t>
                      </a:r>
                    </a:p>
                  </a:txBody>
                  <a:tcPr marL="41441" marR="41441" marT="20721" marB="20721" anchor="ctr">
                    <a:lnL>
                      <a:noFill/>
                    </a:lnL>
                    <a:lnR>
                      <a:noFill/>
                    </a:lnR>
                    <a:lnT>
                      <a:noFill/>
                    </a:lnT>
                    <a:lnB>
                      <a:noFill/>
                    </a:lnB>
                  </a:tcPr>
                </a:tc>
                <a:extLst>
                  <a:ext uri="{0D108BD9-81ED-4DB2-BD59-A6C34878D82A}">
                    <a16:rowId xmlns:a16="http://schemas.microsoft.com/office/drawing/2014/main" val="10000"/>
                  </a:ext>
                </a:extLst>
              </a:tr>
              <a:tr h="190627">
                <a:tc>
                  <a:txBody>
                    <a:bodyPr/>
                    <a:lstStyle/>
                    <a:p>
                      <a:pPr algn="l"/>
                      <a:r>
                        <a:rPr lang="en-IE" sz="1100" dirty="0"/>
                        <a:t> □ Hyperthermia (&gt;101°F or 38.3°C)</a:t>
                      </a:r>
                    </a:p>
                  </a:txBody>
                  <a:tcPr marL="41441" marR="41441" marT="20721" marB="20721" anchor="ctr">
                    <a:lnL>
                      <a:noFill/>
                    </a:lnL>
                    <a:lnR>
                      <a:noFill/>
                    </a:lnR>
                    <a:lnT>
                      <a:noFill/>
                    </a:lnT>
                    <a:lnB>
                      <a:noFill/>
                    </a:lnB>
                  </a:tcPr>
                </a:tc>
                <a:extLst>
                  <a:ext uri="{0D108BD9-81ED-4DB2-BD59-A6C34878D82A}">
                    <a16:rowId xmlns:a16="http://schemas.microsoft.com/office/drawing/2014/main" val="10001"/>
                  </a:ext>
                </a:extLst>
              </a:tr>
              <a:tr h="190627">
                <a:tc>
                  <a:txBody>
                    <a:bodyPr/>
                    <a:lstStyle/>
                    <a:p>
                      <a:pPr algn="l"/>
                      <a:r>
                        <a:rPr lang="en-IE" sz="1100" dirty="0"/>
                        <a:t> □ Hypothermia (&lt;96.8°F or 36°C)</a:t>
                      </a:r>
                    </a:p>
                  </a:txBody>
                  <a:tcPr marL="41441" marR="41441" marT="20721" marB="20721" anchor="ctr">
                    <a:lnL>
                      <a:noFill/>
                    </a:lnL>
                    <a:lnR>
                      <a:noFill/>
                    </a:lnR>
                    <a:lnT>
                      <a:noFill/>
                    </a:lnT>
                    <a:lnB>
                      <a:noFill/>
                    </a:lnB>
                  </a:tcPr>
                </a:tc>
                <a:extLst>
                  <a:ext uri="{0D108BD9-81ED-4DB2-BD59-A6C34878D82A}">
                    <a16:rowId xmlns:a16="http://schemas.microsoft.com/office/drawing/2014/main" val="10002"/>
                  </a:ext>
                </a:extLst>
              </a:tr>
              <a:tr h="190627">
                <a:tc>
                  <a:txBody>
                    <a:bodyPr/>
                    <a:lstStyle/>
                    <a:p>
                      <a:pPr algn="l"/>
                      <a:r>
                        <a:rPr lang="en-IE" sz="1100" dirty="0"/>
                        <a:t> □ Tachycardia (&gt;90 bpm)</a:t>
                      </a:r>
                    </a:p>
                  </a:txBody>
                  <a:tcPr marL="41441" marR="41441" marT="20721" marB="20721" anchor="ctr">
                    <a:lnL>
                      <a:noFill/>
                    </a:lnL>
                    <a:lnR>
                      <a:noFill/>
                    </a:lnR>
                    <a:lnT>
                      <a:noFill/>
                    </a:lnT>
                    <a:lnB>
                      <a:noFill/>
                    </a:lnB>
                  </a:tcPr>
                </a:tc>
                <a:extLst>
                  <a:ext uri="{0D108BD9-81ED-4DB2-BD59-A6C34878D82A}">
                    <a16:rowId xmlns:a16="http://schemas.microsoft.com/office/drawing/2014/main" val="10003"/>
                  </a:ext>
                </a:extLst>
              </a:tr>
              <a:tr h="190627">
                <a:tc>
                  <a:txBody>
                    <a:bodyPr/>
                    <a:lstStyle/>
                    <a:p>
                      <a:pPr algn="l"/>
                      <a:r>
                        <a:rPr lang="en-IE" sz="1100" dirty="0"/>
                        <a:t> □ Tachypnea (&gt;20 bpm)</a:t>
                      </a:r>
                    </a:p>
                  </a:txBody>
                  <a:tcPr marL="41441" marR="41441" marT="20721" marB="20721" anchor="ctr">
                    <a:lnL>
                      <a:noFill/>
                    </a:lnL>
                    <a:lnR>
                      <a:noFill/>
                    </a:lnR>
                    <a:lnT>
                      <a:noFill/>
                    </a:lnT>
                    <a:lnB>
                      <a:noFill/>
                    </a:lnB>
                  </a:tcPr>
                </a:tc>
                <a:extLst>
                  <a:ext uri="{0D108BD9-81ED-4DB2-BD59-A6C34878D82A}">
                    <a16:rowId xmlns:a16="http://schemas.microsoft.com/office/drawing/2014/main" val="10004"/>
                  </a:ext>
                </a:extLst>
              </a:tr>
              <a:tr h="190627">
                <a:tc>
                  <a:txBody>
                    <a:bodyPr/>
                    <a:lstStyle/>
                    <a:p>
                      <a:pPr algn="l"/>
                      <a:r>
                        <a:rPr lang="en-IE" sz="1100" dirty="0"/>
                        <a:t> □ Acutely altered mental status</a:t>
                      </a:r>
                    </a:p>
                  </a:txBody>
                  <a:tcPr marL="41441" marR="41441" marT="20721" marB="20721" anchor="ctr">
                    <a:lnL>
                      <a:noFill/>
                    </a:lnL>
                    <a:lnR>
                      <a:noFill/>
                    </a:lnR>
                    <a:lnT>
                      <a:noFill/>
                    </a:lnT>
                    <a:lnB>
                      <a:noFill/>
                    </a:lnB>
                  </a:tcPr>
                </a:tc>
                <a:extLst>
                  <a:ext uri="{0D108BD9-81ED-4DB2-BD59-A6C34878D82A}">
                    <a16:rowId xmlns:a16="http://schemas.microsoft.com/office/drawing/2014/main" val="10005"/>
                  </a:ext>
                </a:extLst>
              </a:tr>
              <a:tr h="190627">
                <a:tc>
                  <a:txBody>
                    <a:bodyPr/>
                    <a:lstStyle/>
                    <a:p>
                      <a:pPr algn="l"/>
                      <a:r>
                        <a:rPr lang="en-IE" sz="1100" dirty="0"/>
                        <a:t> □ Leukocytosis (WBC count &gt;12,000)</a:t>
                      </a:r>
                    </a:p>
                  </a:txBody>
                  <a:tcPr marL="41441" marR="41441" marT="20721" marB="20721" anchor="ctr">
                    <a:lnL>
                      <a:noFill/>
                    </a:lnL>
                    <a:lnR>
                      <a:noFill/>
                    </a:lnR>
                    <a:lnT>
                      <a:noFill/>
                    </a:lnT>
                    <a:lnB>
                      <a:noFill/>
                    </a:lnB>
                  </a:tcPr>
                </a:tc>
                <a:extLst>
                  <a:ext uri="{0D108BD9-81ED-4DB2-BD59-A6C34878D82A}">
                    <a16:rowId xmlns:a16="http://schemas.microsoft.com/office/drawing/2014/main" val="10006"/>
                  </a:ext>
                </a:extLst>
              </a:tr>
              <a:tr h="190627">
                <a:tc>
                  <a:txBody>
                    <a:bodyPr/>
                    <a:lstStyle/>
                    <a:p>
                      <a:pPr algn="l"/>
                      <a:r>
                        <a:rPr lang="en-IE" sz="1100" dirty="0"/>
                        <a:t> □ Leukopenia (WBC count &lt;4,000)</a:t>
                      </a:r>
                    </a:p>
                  </a:txBody>
                  <a:tcPr marL="41441" marR="41441" marT="20721" marB="20721" anchor="ctr">
                    <a:lnL>
                      <a:noFill/>
                    </a:lnL>
                    <a:lnR>
                      <a:noFill/>
                    </a:lnR>
                    <a:lnT>
                      <a:noFill/>
                    </a:lnT>
                    <a:lnB>
                      <a:noFill/>
                    </a:lnB>
                  </a:tcPr>
                </a:tc>
                <a:extLst>
                  <a:ext uri="{0D108BD9-81ED-4DB2-BD59-A6C34878D82A}">
                    <a16:rowId xmlns:a16="http://schemas.microsoft.com/office/drawing/2014/main" val="10007"/>
                  </a:ext>
                </a:extLst>
              </a:tr>
              <a:tr h="190627">
                <a:tc>
                  <a:txBody>
                    <a:bodyPr/>
                    <a:lstStyle/>
                    <a:p>
                      <a:pPr algn="l"/>
                      <a:r>
                        <a:rPr lang="en-IE" sz="1100" dirty="0"/>
                        <a:t> □ &gt;10% immature neutrophils</a:t>
                      </a:r>
                    </a:p>
                  </a:txBody>
                  <a:tcPr marL="41441" marR="41441" marT="20721" marB="20721" anchor="ctr">
                    <a:lnL>
                      <a:noFill/>
                    </a:lnL>
                    <a:lnR>
                      <a:noFill/>
                    </a:lnR>
                    <a:lnT>
                      <a:noFill/>
                    </a:lnT>
                    <a:lnB>
                      <a:noFill/>
                    </a:lnB>
                  </a:tcPr>
                </a:tc>
                <a:extLst>
                  <a:ext uri="{0D108BD9-81ED-4DB2-BD59-A6C34878D82A}">
                    <a16:rowId xmlns:a16="http://schemas.microsoft.com/office/drawing/2014/main" val="10008"/>
                  </a:ext>
                </a:extLst>
              </a:tr>
              <a:tr h="190627">
                <a:tc>
                  <a:txBody>
                    <a:bodyPr/>
                    <a:lstStyle/>
                    <a:p>
                      <a:pPr algn="l"/>
                      <a:r>
                        <a:rPr lang="en-IE" sz="1100" i="1" dirty="0"/>
                        <a:t>If</a:t>
                      </a:r>
                      <a:r>
                        <a:rPr lang="en-IE" sz="1100" dirty="0"/>
                        <a:t> the answer is yes to both questions 1 and 2, </a:t>
                      </a:r>
                      <a:r>
                        <a:rPr lang="en-IE" sz="1100" i="1" dirty="0"/>
                        <a:t>suspicion of infection</a:t>
                      </a:r>
                      <a:r>
                        <a:rPr lang="en-IE" sz="1100" dirty="0"/>
                        <a:t> is present:</a:t>
                      </a:r>
                    </a:p>
                  </a:txBody>
                  <a:tcPr marL="41441" marR="41441" marT="20721" marB="20721" anchor="ctr">
                    <a:lnL>
                      <a:noFill/>
                    </a:lnL>
                    <a:lnR>
                      <a:noFill/>
                    </a:lnR>
                    <a:lnT>
                      <a:noFill/>
                    </a:lnT>
                    <a:lnB>
                      <a:noFill/>
                    </a:lnB>
                  </a:tcPr>
                </a:tc>
                <a:extLst>
                  <a:ext uri="{0D108BD9-81ED-4DB2-BD59-A6C34878D82A}">
                    <a16:rowId xmlns:a16="http://schemas.microsoft.com/office/drawing/2014/main" val="10009"/>
                  </a:ext>
                </a:extLst>
              </a:tr>
              <a:tr h="343470">
                <a:tc>
                  <a:txBody>
                    <a:bodyPr/>
                    <a:lstStyle/>
                    <a:p>
                      <a:pPr algn="l"/>
                      <a:r>
                        <a:rPr lang="en-IE" sz="1100" dirty="0"/>
                        <a:t> □ Obtain: serum lactate, blood cultures, CBC with diff, basic chemistry labs, bilirubin</a:t>
                      </a:r>
                    </a:p>
                  </a:txBody>
                  <a:tcPr marL="41441" marR="41441" marT="20721" marB="20721" anchor="ctr">
                    <a:lnL>
                      <a:noFill/>
                    </a:lnL>
                    <a:lnR>
                      <a:noFill/>
                    </a:lnR>
                    <a:lnT>
                      <a:noFill/>
                    </a:lnT>
                    <a:lnB>
                      <a:noFill/>
                    </a:lnB>
                  </a:tcPr>
                </a:tc>
                <a:extLst>
                  <a:ext uri="{0D108BD9-81ED-4DB2-BD59-A6C34878D82A}">
                    <a16:rowId xmlns:a16="http://schemas.microsoft.com/office/drawing/2014/main" val="10010"/>
                  </a:ext>
                </a:extLst>
              </a:tr>
              <a:tr h="190627">
                <a:tc>
                  <a:txBody>
                    <a:bodyPr/>
                    <a:lstStyle/>
                    <a:p>
                      <a:pPr algn="l"/>
                      <a:r>
                        <a:rPr lang="en-IE" sz="1100" dirty="0"/>
                        <a:t> □ Pertinent diagnostic tests ___________________________________</a:t>
                      </a:r>
                    </a:p>
                  </a:txBody>
                  <a:tcPr marL="41441" marR="41441" marT="20721" marB="20721" anchor="ctr">
                    <a:lnL>
                      <a:noFill/>
                    </a:lnL>
                    <a:lnR>
                      <a:noFill/>
                    </a:lnR>
                    <a:lnT>
                      <a:noFill/>
                    </a:lnT>
                    <a:lnB>
                      <a:noFill/>
                    </a:lnB>
                  </a:tcPr>
                </a:tc>
                <a:extLst>
                  <a:ext uri="{0D108BD9-81ED-4DB2-BD59-A6C34878D82A}">
                    <a16:rowId xmlns:a16="http://schemas.microsoft.com/office/drawing/2014/main" val="10011"/>
                  </a:ext>
                </a:extLst>
              </a:tr>
            </a:tbl>
          </a:graphicData>
        </a:graphic>
      </p:graphicFrame>
      <p:graphicFrame>
        <p:nvGraphicFramePr>
          <p:cNvPr id="9" name="Content Placeholder 8"/>
          <p:cNvGraphicFramePr>
            <a:graphicFrameLocks noGrp="1"/>
          </p:cNvGraphicFramePr>
          <p:nvPr>
            <p:ph sz="half" idx="1"/>
            <p:extLst>
              <p:ext uri="{D42A27DB-BD31-4B8C-83A1-F6EECF244321}">
                <p14:modId xmlns:p14="http://schemas.microsoft.com/office/powerpoint/2010/main" val="1352035612"/>
              </p:ext>
            </p:extLst>
          </p:nvPr>
        </p:nvGraphicFramePr>
        <p:xfrm>
          <a:off x="116840" y="1497648"/>
          <a:ext cx="4719320" cy="3812782"/>
        </p:xfrm>
        <a:graphic>
          <a:graphicData uri="http://schemas.openxmlformats.org/drawingml/2006/table">
            <a:tbl>
              <a:tblPr/>
              <a:tblGrid>
                <a:gridCol w="4719320">
                  <a:extLst>
                    <a:ext uri="{9D8B030D-6E8A-4147-A177-3AD203B41FA5}">
                      <a16:colId xmlns:a16="http://schemas.microsoft.com/office/drawing/2014/main" val="20000"/>
                    </a:ext>
                  </a:extLst>
                </a:gridCol>
              </a:tblGrid>
              <a:tr h="180230">
                <a:tc>
                  <a:txBody>
                    <a:bodyPr/>
                    <a:lstStyle/>
                    <a:p>
                      <a:pPr algn="l"/>
                      <a:r>
                        <a:rPr lang="en-IE" sz="1200" b="1" dirty="0"/>
                        <a:t>Instructions:</a:t>
                      </a:r>
                      <a:r>
                        <a:rPr lang="en-IE" sz="1200" dirty="0"/>
                        <a:t> Use this screening tool to screen patients for sepsis.</a:t>
                      </a:r>
                    </a:p>
                  </a:txBody>
                  <a:tcPr marL="45057" marR="45057" marT="22529" marB="22529" anchor="ctr">
                    <a:lnL>
                      <a:noFill/>
                    </a:lnL>
                    <a:lnR>
                      <a:noFill/>
                    </a:lnR>
                    <a:lnT>
                      <a:noFill/>
                    </a:lnT>
                    <a:lnB>
                      <a:noFill/>
                    </a:lnB>
                  </a:tcPr>
                </a:tc>
                <a:extLst>
                  <a:ext uri="{0D108BD9-81ED-4DB2-BD59-A6C34878D82A}">
                    <a16:rowId xmlns:a16="http://schemas.microsoft.com/office/drawing/2014/main" val="10000"/>
                  </a:ext>
                </a:extLst>
              </a:tr>
              <a:tr h="180230">
                <a:tc>
                  <a:txBody>
                    <a:bodyPr/>
                    <a:lstStyle/>
                    <a:p>
                      <a:pPr algn="l"/>
                      <a:r>
                        <a:rPr lang="en-IE" sz="1400" b="1" dirty="0"/>
                        <a:t>(1) Is the patient's history suggestive of a new infection:</a:t>
                      </a:r>
                    </a:p>
                  </a:txBody>
                  <a:tcPr marL="45057" marR="45057" marT="22529" marB="22529" anchor="ctr">
                    <a:lnL>
                      <a:noFill/>
                    </a:lnL>
                    <a:lnR>
                      <a:noFill/>
                    </a:lnR>
                    <a:lnT>
                      <a:noFill/>
                    </a:lnT>
                    <a:lnB>
                      <a:noFill/>
                    </a:lnB>
                  </a:tcPr>
                </a:tc>
                <a:extLst>
                  <a:ext uri="{0D108BD9-81ED-4DB2-BD59-A6C34878D82A}">
                    <a16:rowId xmlns:a16="http://schemas.microsoft.com/office/drawing/2014/main" val="10001"/>
                  </a:ext>
                </a:extLst>
              </a:tr>
              <a:tr h="180230">
                <a:tc>
                  <a:txBody>
                    <a:bodyPr/>
                    <a:lstStyle/>
                    <a:p>
                      <a:pPr algn="l"/>
                      <a:r>
                        <a:rPr lang="en-IE" sz="1200" dirty="0"/>
                        <a:t> □ no</a:t>
                      </a:r>
                    </a:p>
                  </a:txBody>
                  <a:tcPr marL="45057" marR="45057" marT="22529" marB="22529" anchor="ctr">
                    <a:lnL>
                      <a:noFill/>
                    </a:lnL>
                    <a:lnR>
                      <a:noFill/>
                    </a:lnR>
                    <a:lnT>
                      <a:noFill/>
                    </a:lnT>
                    <a:lnB>
                      <a:noFill/>
                    </a:lnB>
                  </a:tcPr>
                </a:tc>
                <a:extLst>
                  <a:ext uri="{0D108BD9-81ED-4DB2-BD59-A6C34878D82A}">
                    <a16:rowId xmlns:a16="http://schemas.microsoft.com/office/drawing/2014/main" val="10002"/>
                  </a:ext>
                </a:extLst>
              </a:tr>
              <a:tr h="180230">
                <a:tc>
                  <a:txBody>
                    <a:bodyPr/>
                    <a:lstStyle/>
                    <a:p>
                      <a:pPr algn="l"/>
                      <a:r>
                        <a:rPr lang="en-IE" sz="1200" dirty="0"/>
                        <a:t> □ yes, if yes suspected source</a:t>
                      </a:r>
                    </a:p>
                  </a:txBody>
                  <a:tcPr marL="45057" marR="45057" marT="22529" marB="22529" anchor="ctr">
                    <a:lnL>
                      <a:noFill/>
                    </a:lnL>
                    <a:lnR>
                      <a:noFill/>
                    </a:lnR>
                    <a:lnT>
                      <a:noFill/>
                    </a:lnT>
                    <a:lnB>
                      <a:noFill/>
                    </a:lnB>
                  </a:tcPr>
                </a:tc>
                <a:extLst>
                  <a:ext uri="{0D108BD9-81ED-4DB2-BD59-A6C34878D82A}">
                    <a16:rowId xmlns:a16="http://schemas.microsoft.com/office/drawing/2014/main" val="10003"/>
                  </a:ext>
                </a:extLst>
              </a:tr>
              <a:tr h="180230">
                <a:tc>
                  <a:txBody>
                    <a:bodyPr/>
                    <a:lstStyle/>
                    <a:p>
                      <a:pPr algn="l"/>
                      <a:r>
                        <a:rPr lang="en-IE" sz="1200" dirty="0"/>
                        <a:t>  □ Pneumonia, empyema</a:t>
                      </a:r>
                    </a:p>
                  </a:txBody>
                  <a:tcPr marL="45057" marR="45057" marT="22529" marB="22529" anchor="ctr">
                    <a:lnL>
                      <a:noFill/>
                    </a:lnL>
                    <a:lnR>
                      <a:noFill/>
                    </a:lnR>
                    <a:lnT>
                      <a:noFill/>
                    </a:lnT>
                    <a:lnB>
                      <a:noFill/>
                    </a:lnB>
                  </a:tcPr>
                </a:tc>
                <a:extLst>
                  <a:ext uri="{0D108BD9-81ED-4DB2-BD59-A6C34878D82A}">
                    <a16:rowId xmlns:a16="http://schemas.microsoft.com/office/drawing/2014/main" val="10004"/>
                  </a:ext>
                </a:extLst>
              </a:tr>
              <a:tr h="180230">
                <a:tc>
                  <a:txBody>
                    <a:bodyPr/>
                    <a:lstStyle/>
                    <a:p>
                      <a:pPr algn="l"/>
                      <a:r>
                        <a:rPr lang="en-IE" sz="1200" dirty="0"/>
                        <a:t>  □ Urinary tract infection</a:t>
                      </a:r>
                    </a:p>
                  </a:txBody>
                  <a:tcPr marL="45057" marR="45057" marT="22529" marB="22529" anchor="ctr">
                    <a:lnL>
                      <a:noFill/>
                    </a:lnL>
                    <a:lnR>
                      <a:noFill/>
                    </a:lnR>
                    <a:lnT>
                      <a:noFill/>
                    </a:lnT>
                    <a:lnB>
                      <a:noFill/>
                    </a:lnB>
                  </a:tcPr>
                </a:tc>
                <a:extLst>
                  <a:ext uri="{0D108BD9-81ED-4DB2-BD59-A6C34878D82A}">
                    <a16:rowId xmlns:a16="http://schemas.microsoft.com/office/drawing/2014/main" val="10005"/>
                  </a:ext>
                </a:extLst>
              </a:tr>
              <a:tr h="180230">
                <a:tc>
                  <a:txBody>
                    <a:bodyPr/>
                    <a:lstStyle/>
                    <a:p>
                      <a:pPr algn="l"/>
                      <a:r>
                        <a:rPr lang="en-IE" sz="1200" dirty="0"/>
                        <a:t>  □ Acute abdominal infection</a:t>
                      </a:r>
                    </a:p>
                  </a:txBody>
                  <a:tcPr marL="45057" marR="45057" marT="22529" marB="22529" anchor="ctr">
                    <a:lnL>
                      <a:noFill/>
                    </a:lnL>
                    <a:lnR>
                      <a:noFill/>
                    </a:lnR>
                    <a:lnT>
                      <a:noFill/>
                    </a:lnT>
                    <a:lnB>
                      <a:noFill/>
                    </a:lnB>
                  </a:tcPr>
                </a:tc>
                <a:extLst>
                  <a:ext uri="{0D108BD9-81ED-4DB2-BD59-A6C34878D82A}">
                    <a16:rowId xmlns:a16="http://schemas.microsoft.com/office/drawing/2014/main" val="10006"/>
                  </a:ext>
                </a:extLst>
              </a:tr>
              <a:tr h="180230">
                <a:tc>
                  <a:txBody>
                    <a:bodyPr/>
                    <a:lstStyle/>
                    <a:p>
                      <a:pPr algn="l"/>
                      <a:r>
                        <a:rPr lang="en-IE" sz="1200" dirty="0"/>
                        <a:t>  □ Meningitis</a:t>
                      </a:r>
                    </a:p>
                  </a:txBody>
                  <a:tcPr marL="45057" marR="45057" marT="22529" marB="22529" anchor="ctr">
                    <a:lnL>
                      <a:noFill/>
                    </a:lnL>
                    <a:lnR>
                      <a:noFill/>
                    </a:lnR>
                    <a:lnT>
                      <a:noFill/>
                    </a:lnT>
                    <a:lnB>
                      <a:noFill/>
                    </a:lnB>
                  </a:tcPr>
                </a:tc>
                <a:extLst>
                  <a:ext uri="{0D108BD9-81ED-4DB2-BD59-A6C34878D82A}">
                    <a16:rowId xmlns:a16="http://schemas.microsoft.com/office/drawing/2014/main" val="10007"/>
                  </a:ext>
                </a:extLst>
              </a:tr>
              <a:tr h="180230">
                <a:tc>
                  <a:txBody>
                    <a:bodyPr/>
                    <a:lstStyle/>
                    <a:p>
                      <a:pPr algn="l"/>
                      <a:r>
                        <a:rPr lang="en-IE" sz="1200" dirty="0"/>
                        <a:t>  □ Skin/soft tissue infection</a:t>
                      </a:r>
                    </a:p>
                  </a:txBody>
                  <a:tcPr marL="45057" marR="45057" marT="22529" marB="22529" anchor="ctr">
                    <a:lnL>
                      <a:noFill/>
                    </a:lnL>
                    <a:lnR>
                      <a:noFill/>
                    </a:lnR>
                    <a:lnT>
                      <a:noFill/>
                    </a:lnT>
                    <a:lnB>
                      <a:noFill/>
                    </a:lnB>
                  </a:tcPr>
                </a:tc>
                <a:extLst>
                  <a:ext uri="{0D108BD9-81ED-4DB2-BD59-A6C34878D82A}">
                    <a16:rowId xmlns:a16="http://schemas.microsoft.com/office/drawing/2014/main" val="10008"/>
                  </a:ext>
                </a:extLst>
              </a:tr>
              <a:tr h="403150">
                <a:tc>
                  <a:txBody>
                    <a:bodyPr/>
                    <a:lstStyle/>
                    <a:p>
                      <a:pPr algn="l"/>
                      <a:r>
                        <a:rPr lang="en-IE" sz="1200" dirty="0"/>
                        <a:t>  □ Bone/joint infection</a:t>
                      </a:r>
                    </a:p>
                  </a:txBody>
                  <a:tcPr marL="45057" marR="45057" marT="22529" marB="22529" anchor="ctr">
                    <a:lnL>
                      <a:noFill/>
                    </a:lnL>
                    <a:lnR>
                      <a:noFill/>
                    </a:lnR>
                    <a:lnT>
                      <a:noFill/>
                    </a:lnT>
                    <a:lnB>
                      <a:noFill/>
                    </a:lnB>
                  </a:tcPr>
                </a:tc>
                <a:extLst>
                  <a:ext uri="{0D108BD9-81ED-4DB2-BD59-A6C34878D82A}">
                    <a16:rowId xmlns:a16="http://schemas.microsoft.com/office/drawing/2014/main" val="10009"/>
                  </a:ext>
                </a:extLst>
              </a:tr>
              <a:tr h="180230">
                <a:tc>
                  <a:txBody>
                    <a:bodyPr/>
                    <a:lstStyle/>
                    <a:p>
                      <a:pPr algn="l"/>
                      <a:r>
                        <a:rPr lang="en-IE" sz="1200" dirty="0"/>
                        <a:t>  □ Wound infection</a:t>
                      </a:r>
                    </a:p>
                  </a:txBody>
                  <a:tcPr marL="45057" marR="45057" marT="22529" marB="22529" anchor="ctr">
                    <a:lnL>
                      <a:noFill/>
                    </a:lnL>
                    <a:lnR>
                      <a:noFill/>
                    </a:lnR>
                    <a:lnT>
                      <a:noFill/>
                    </a:lnT>
                    <a:lnB>
                      <a:noFill/>
                    </a:lnB>
                  </a:tcPr>
                </a:tc>
                <a:extLst>
                  <a:ext uri="{0D108BD9-81ED-4DB2-BD59-A6C34878D82A}">
                    <a16:rowId xmlns:a16="http://schemas.microsoft.com/office/drawing/2014/main" val="10010"/>
                  </a:ext>
                </a:extLst>
              </a:tr>
              <a:tr h="180230">
                <a:tc>
                  <a:txBody>
                    <a:bodyPr/>
                    <a:lstStyle/>
                    <a:p>
                      <a:pPr algn="l"/>
                      <a:r>
                        <a:rPr lang="en-IE" sz="1200" dirty="0"/>
                        <a:t>  □ Bloodstream catheter infection</a:t>
                      </a:r>
                    </a:p>
                  </a:txBody>
                  <a:tcPr marL="45057" marR="45057" marT="22529" marB="22529" anchor="ctr">
                    <a:lnL>
                      <a:noFill/>
                    </a:lnL>
                    <a:lnR>
                      <a:noFill/>
                    </a:lnR>
                    <a:lnT>
                      <a:noFill/>
                    </a:lnT>
                    <a:lnB>
                      <a:noFill/>
                    </a:lnB>
                  </a:tcPr>
                </a:tc>
                <a:extLst>
                  <a:ext uri="{0D108BD9-81ED-4DB2-BD59-A6C34878D82A}">
                    <a16:rowId xmlns:a16="http://schemas.microsoft.com/office/drawing/2014/main" val="10011"/>
                  </a:ext>
                </a:extLst>
              </a:tr>
              <a:tr h="180230">
                <a:tc>
                  <a:txBody>
                    <a:bodyPr/>
                    <a:lstStyle/>
                    <a:p>
                      <a:pPr algn="l"/>
                      <a:r>
                        <a:rPr lang="en-IE" sz="1200" dirty="0"/>
                        <a:t>  □ Endocarditis</a:t>
                      </a:r>
                    </a:p>
                  </a:txBody>
                  <a:tcPr marL="45057" marR="45057" marT="22529" marB="22529" anchor="ctr">
                    <a:lnL>
                      <a:noFill/>
                    </a:lnL>
                    <a:lnR>
                      <a:noFill/>
                    </a:lnR>
                    <a:lnT>
                      <a:noFill/>
                    </a:lnT>
                    <a:lnB>
                      <a:noFill/>
                    </a:lnB>
                  </a:tcPr>
                </a:tc>
                <a:extLst>
                  <a:ext uri="{0D108BD9-81ED-4DB2-BD59-A6C34878D82A}">
                    <a16:rowId xmlns:a16="http://schemas.microsoft.com/office/drawing/2014/main" val="10012"/>
                  </a:ext>
                </a:extLst>
              </a:tr>
              <a:tr h="415958">
                <a:tc>
                  <a:txBody>
                    <a:bodyPr/>
                    <a:lstStyle/>
                    <a:p>
                      <a:pPr algn="l"/>
                      <a:r>
                        <a:rPr lang="en-IE" sz="1200" dirty="0"/>
                        <a:t>  □ Implantable device</a:t>
                      </a:r>
                    </a:p>
                  </a:txBody>
                  <a:tcPr marL="45057" marR="45057" marT="22529" marB="22529" anchor="ctr">
                    <a:lnL>
                      <a:noFill/>
                    </a:lnL>
                    <a:lnR>
                      <a:noFill/>
                    </a:lnR>
                    <a:lnT>
                      <a:noFill/>
                    </a:lnT>
                    <a:lnB>
                      <a:noFill/>
                    </a:lnB>
                  </a:tcPr>
                </a:tc>
                <a:extLst>
                  <a:ext uri="{0D108BD9-81ED-4DB2-BD59-A6C34878D82A}">
                    <a16:rowId xmlns:a16="http://schemas.microsoft.com/office/drawing/2014/main" val="10013"/>
                  </a:ext>
                </a:extLst>
              </a:tr>
              <a:tr h="180230">
                <a:tc>
                  <a:txBody>
                    <a:bodyPr/>
                    <a:lstStyle/>
                    <a:p>
                      <a:pPr algn="l"/>
                      <a:r>
                        <a:rPr lang="en-IE" sz="1200" dirty="0"/>
                        <a:t>  □ Other</a:t>
                      </a:r>
                    </a:p>
                  </a:txBody>
                  <a:tcPr marL="45057" marR="45057" marT="22529" marB="22529" anchor="ctr">
                    <a:lnL>
                      <a:noFill/>
                    </a:lnL>
                    <a:lnR>
                      <a:noFill/>
                    </a:lnR>
                    <a:lnT>
                      <a:noFill/>
                    </a:lnT>
                    <a:lnB>
                      <a:noFill/>
                    </a:lnB>
                  </a:tcPr>
                </a:tc>
                <a:extLst>
                  <a:ext uri="{0D108BD9-81ED-4DB2-BD59-A6C34878D82A}">
                    <a16:rowId xmlns:a16="http://schemas.microsoft.com/office/drawing/2014/main" val="10014"/>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773655436"/>
              </p:ext>
            </p:extLst>
          </p:nvPr>
        </p:nvGraphicFramePr>
        <p:xfrm>
          <a:off x="7321772" y="1372345"/>
          <a:ext cx="4753388" cy="3392904"/>
        </p:xfrm>
        <a:graphic>
          <a:graphicData uri="http://schemas.openxmlformats.org/drawingml/2006/table">
            <a:tbl>
              <a:tblPr/>
              <a:tblGrid>
                <a:gridCol w="4753388">
                  <a:extLst>
                    <a:ext uri="{9D8B030D-6E8A-4147-A177-3AD203B41FA5}">
                      <a16:colId xmlns:a16="http://schemas.microsoft.com/office/drawing/2014/main" val="20000"/>
                    </a:ext>
                  </a:extLst>
                </a:gridCol>
              </a:tblGrid>
              <a:tr h="190627">
                <a:tc>
                  <a:txBody>
                    <a:bodyPr/>
                    <a:lstStyle/>
                    <a:p>
                      <a:pPr algn="l"/>
                      <a:r>
                        <a:rPr lang="en-IE" sz="1400" b="1" dirty="0"/>
                        <a:t>(3) Are any of the following organ dysfunction criteria present AND acute:</a:t>
                      </a:r>
                    </a:p>
                  </a:txBody>
                  <a:tcPr marL="41441" marR="41441" marT="20721" marB="20721" anchor="ctr">
                    <a:lnL>
                      <a:noFill/>
                    </a:lnL>
                    <a:lnR>
                      <a:noFill/>
                    </a:lnR>
                    <a:lnT>
                      <a:noFill/>
                    </a:lnT>
                    <a:lnB>
                      <a:noFill/>
                    </a:lnB>
                  </a:tcPr>
                </a:tc>
                <a:extLst>
                  <a:ext uri="{0D108BD9-81ED-4DB2-BD59-A6C34878D82A}">
                    <a16:rowId xmlns:a16="http://schemas.microsoft.com/office/drawing/2014/main" val="10000"/>
                  </a:ext>
                </a:extLst>
              </a:tr>
              <a:tr h="190627">
                <a:tc>
                  <a:txBody>
                    <a:bodyPr/>
                    <a:lstStyle/>
                    <a:p>
                      <a:pPr algn="l"/>
                      <a:r>
                        <a:rPr lang="en-IE" sz="1100" dirty="0"/>
                        <a:t> □ SBP &lt; 90 mmHg or MAP &lt; 65 mmHg</a:t>
                      </a:r>
                    </a:p>
                  </a:txBody>
                  <a:tcPr marL="41441" marR="41441" marT="20721" marB="20721" anchor="ctr">
                    <a:lnL>
                      <a:noFill/>
                    </a:lnL>
                    <a:lnR>
                      <a:noFill/>
                    </a:lnR>
                    <a:lnT>
                      <a:noFill/>
                    </a:lnT>
                    <a:lnB>
                      <a:noFill/>
                    </a:lnB>
                  </a:tcPr>
                </a:tc>
                <a:extLst>
                  <a:ext uri="{0D108BD9-81ED-4DB2-BD59-A6C34878D82A}">
                    <a16:rowId xmlns:a16="http://schemas.microsoft.com/office/drawing/2014/main" val="10001"/>
                  </a:ext>
                </a:extLst>
              </a:tr>
              <a:tr h="190627">
                <a:tc>
                  <a:txBody>
                    <a:bodyPr/>
                    <a:lstStyle/>
                    <a:p>
                      <a:pPr algn="l"/>
                      <a:r>
                        <a:rPr lang="en-IE" sz="1100" dirty="0"/>
                        <a:t> □ SBP decrease &gt;40 mmHg from baseline</a:t>
                      </a:r>
                    </a:p>
                  </a:txBody>
                  <a:tcPr marL="41441" marR="41441" marT="20721" marB="20721" anchor="ctr">
                    <a:lnL>
                      <a:noFill/>
                    </a:lnL>
                    <a:lnR>
                      <a:noFill/>
                    </a:lnR>
                    <a:lnT>
                      <a:noFill/>
                    </a:lnT>
                    <a:lnB>
                      <a:noFill/>
                    </a:lnB>
                  </a:tcPr>
                </a:tc>
                <a:extLst>
                  <a:ext uri="{0D108BD9-81ED-4DB2-BD59-A6C34878D82A}">
                    <a16:rowId xmlns:a16="http://schemas.microsoft.com/office/drawing/2014/main" val="10002"/>
                  </a:ext>
                </a:extLst>
              </a:tr>
              <a:tr h="343470">
                <a:tc>
                  <a:txBody>
                    <a:bodyPr/>
                    <a:lstStyle/>
                    <a:p>
                      <a:pPr algn="l"/>
                      <a:r>
                        <a:rPr lang="en-IE" sz="1100" dirty="0"/>
                        <a:t> □ Bilateral pulmonary infiltrates with a new (or increased) oxygen requirement to maintain SpO</a:t>
                      </a:r>
                      <a:r>
                        <a:rPr lang="en-IE" sz="1100" baseline="-25000" dirty="0"/>
                        <a:t>2</a:t>
                      </a:r>
                      <a:r>
                        <a:rPr lang="en-IE" sz="1100" dirty="0"/>
                        <a:t> &gt; 90%</a:t>
                      </a:r>
                    </a:p>
                  </a:txBody>
                  <a:tcPr marL="41441" marR="41441" marT="20721" marB="20721" anchor="ctr">
                    <a:lnL>
                      <a:noFill/>
                    </a:lnL>
                    <a:lnR>
                      <a:noFill/>
                    </a:lnR>
                    <a:lnT>
                      <a:noFill/>
                    </a:lnT>
                    <a:lnB>
                      <a:noFill/>
                    </a:lnB>
                  </a:tcPr>
                </a:tc>
                <a:extLst>
                  <a:ext uri="{0D108BD9-81ED-4DB2-BD59-A6C34878D82A}">
                    <a16:rowId xmlns:a16="http://schemas.microsoft.com/office/drawing/2014/main" val="10003"/>
                  </a:ext>
                </a:extLst>
              </a:tr>
              <a:tr h="190627">
                <a:tc>
                  <a:txBody>
                    <a:bodyPr/>
                    <a:lstStyle/>
                    <a:p>
                      <a:pPr algn="l"/>
                      <a:r>
                        <a:rPr lang="en-IE" sz="1100" dirty="0"/>
                        <a:t> □ Creatinine &gt; 2 mg/dL or Urine Output &lt; 0.5 mL/kg/hr for more than 2 hours</a:t>
                      </a:r>
                    </a:p>
                  </a:txBody>
                  <a:tcPr marL="41441" marR="41441" marT="20721" marB="20721" anchor="ctr">
                    <a:lnL>
                      <a:noFill/>
                    </a:lnL>
                    <a:lnR>
                      <a:noFill/>
                    </a:lnR>
                    <a:lnT>
                      <a:noFill/>
                    </a:lnT>
                    <a:lnB>
                      <a:noFill/>
                    </a:lnB>
                  </a:tcPr>
                </a:tc>
                <a:extLst>
                  <a:ext uri="{0D108BD9-81ED-4DB2-BD59-A6C34878D82A}">
                    <a16:rowId xmlns:a16="http://schemas.microsoft.com/office/drawing/2014/main" val="10004"/>
                  </a:ext>
                </a:extLst>
              </a:tr>
              <a:tr h="190627">
                <a:tc>
                  <a:txBody>
                    <a:bodyPr/>
                    <a:lstStyle/>
                    <a:p>
                      <a:pPr algn="l"/>
                      <a:r>
                        <a:rPr lang="en-IE" sz="1100" dirty="0"/>
                        <a:t> □ Bilirubin &gt; 2 mg/dL</a:t>
                      </a:r>
                    </a:p>
                  </a:txBody>
                  <a:tcPr marL="41441" marR="41441" marT="20721" marB="20721" anchor="ctr">
                    <a:lnL>
                      <a:noFill/>
                    </a:lnL>
                    <a:lnR>
                      <a:noFill/>
                    </a:lnR>
                    <a:lnT>
                      <a:noFill/>
                    </a:lnT>
                    <a:lnB>
                      <a:noFill/>
                    </a:lnB>
                  </a:tcPr>
                </a:tc>
                <a:extLst>
                  <a:ext uri="{0D108BD9-81ED-4DB2-BD59-A6C34878D82A}">
                    <a16:rowId xmlns:a16="http://schemas.microsoft.com/office/drawing/2014/main" val="10005"/>
                  </a:ext>
                </a:extLst>
              </a:tr>
              <a:tr h="190627">
                <a:tc>
                  <a:txBody>
                    <a:bodyPr/>
                    <a:lstStyle/>
                    <a:p>
                      <a:pPr algn="l"/>
                      <a:r>
                        <a:rPr lang="en-IE" sz="1100" dirty="0"/>
                        <a:t> □ Platelet count &lt;100,000</a:t>
                      </a:r>
                    </a:p>
                  </a:txBody>
                  <a:tcPr marL="41441" marR="41441" marT="20721" marB="20721" anchor="ctr">
                    <a:lnL>
                      <a:noFill/>
                    </a:lnL>
                    <a:lnR>
                      <a:noFill/>
                    </a:lnR>
                    <a:lnT>
                      <a:noFill/>
                    </a:lnT>
                    <a:lnB>
                      <a:noFill/>
                    </a:lnB>
                  </a:tcPr>
                </a:tc>
                <a:extLst>
                  <a:ext uri="{0D108BD9-81ED-4DB2-BD59-A6C34878D82A}">
                    <a16:rowId xmlns:a16="http://schemas.microsoft.com/office/drawing/2014/main" val="10006"/>
                  </a:ext>
                </a:extLst>
              </a:tr>
              <a:tr h="190627">
                <a:tc>
                  <a:txBody>
                    <a:bodyPr/>
                    <a:lstStyle/>
                    <a:p>
                      <a:pPr algn="l"/>
                      <a:r>
                        <a:rPr lang="en-IE" sz="1100" dirty="0"/>
                        <a:t> □ Coagulopathy (INR &gt; 1.5 or aPTT &gt; 60 secs)</a:t>
                      </a:r>
                    </a:p>
                  </a:txBody>
                  <a:tcPr marL="41441" marR="41441" marT="20721" marB="20721" anchor="ctr">
                    <a:lnL>
                      <a:noFill/>
                    </a:lnL>
                    <a:lnR>
                      <a:noFill/>
                    </a:lnR>
                    <a:lnT>
                      <a:noFill/>
                    </a:lnT>
                    <a:lnB>
                      <a:noFill/>
                    </a:lnB>
                  </a:tcPr>
                </a:tc>
                <a:extLst>
                  <a:ext uri="{0D108BD9-81ED-4DB2-BD59-A6C34878D82A}">
                    <a16:rowId xmlns:a16="http://schemas.microsoft.com/office/drawing/2014/main" val="10007"/>
                  </a:ext>
                </a:extLst>
              </a:tr>
              <a:tr h="190627">
                <a:tc>
                  <a:txBody>
                    <a:bodyPr/>
                    <a:lstStyle/>
                    <a:p>
                      <a:pPr algn="l"/>
                      <a:r>
                        <a:rPr lang="en-IE" sz="1100" dirty="0"/>
                        <a:t> □ Serum lactate &gt; 2 mmol/L</a:t>
                      </a:r>
                    </a:p>
                  </a:txBody>
                  <a:tcPr marL="41441" marR="41441" marT="20721" marB="20721" anchor="ctr">
                    <a:lnL>
                      <a:noFill/>
                    </a:lnL>
                    <a:lnR>
                      <a:noFill/>
                    </a:lnR>
                    <a:lnT>
                      <a:noFill/>
                    </a:lnT>
                    <a:lnB>
                      <a:noFill/>
                    </a:lnB>
                  </a:tcPr>
                </a:tc>
                <a:extLst>
                  <a:ext uri="{0D108BD9-81ED-4DB2-BD59-A6C34878D82A}">
                    <a16:rowId xmlns:a16="http://schemas.microsoft.com/office/drawing/2014/main" val="10008"/>
                  </a:ext>
                </a:extLst>
              </a:tr>
              <a:tr h="343470">
                <a:tc>
                  <a:txBody>
                    <a:bodyPr/>
                    <a:lstStyle/>
                    <a:p>
                      <a:pPr algn="l"/>
                      <a:r>
                        <a:rPr lang="en-IE" sz="1100" dirty="0"/>
                        <a:t>  </a:t>
                      </a:r>
                      <a:r>
                        <a:rPr lang="en-IE" sz="1100" i="1" dirty="0"/>
                        <a:t>➢</a:t>
                      </a:r>
                      <a:r>
                        <a:rPr lang="en-IE" sz="1100" dirty="0"/>
                        <a:t>If </a:t>
                      </a:r>
                      <a:r>
                        <a:rPr lang="en-IE" sz="1100" i="1" dirty="0"/>
                        <a:t>suspicion of infection</a:t>
                      </a:r>
                      <a:r>
                        <a:rPr lang="en-IE" sz="1100" dirty="0"/>
                        <a:t> is present AND </a:t>
                      </a:r>
                      <a:r>
                        <a:rPr lang="en-IE" sz="1100" i="1" dirty="0"/>
                        <a:t>organ dysfunction</a:t>
                      </a:r>
                      <a:r>
                        <a:rPr lang="en-IE" sz="1100" dirty="0"/>
                        <a:t> is present, the patient meets criteria for </a:t>
                      </a:r>
                      <a:r>
                        <a:rPr lang="en-IE" sz="1100" i="1" dirty="0"/>
                        <a:t>Severe sepsis</a:t>
                      </a:r>
                      <a:r>
                        <a:rPr lang="en-IE" sz="1100" dirty="0"/>
                        <a:t>.</a:t>
                      </a:r>
                    </a:p>
                  </a:txBody>
                  <a:tcPr marL="41441" marR="41441" marT="20721" marB="20721" anchor="ctr">
                    <a:lnL>
                      <a:noFill/>
                    </a:lnL>
                    <a:lnR>
                      <a:noFill/>
                    </a:lnR>
                    <a:lnT>
                      <a:noFill/>
                    </a:lnT>
                    <a:lnB>
                      <a:noFill/>
                    </a:lnB>
                  </a:tcPr>
                </a:tc>
                <a:extLst>
                  <a:ext uri="{0D108BD9-81ED-4DB2-BD59-A6C34878D82A}">
                    <a16:rowId xmlns:a16="http://schemas.microsoft.com/office/drawing/2014/main" val="10009"/>
                  </a:ext>
                </a:extLst>
              </a:tr>
              <a:tr h="496313">
                <a:tc>
                  <a:txBody>
                    <a:bodyPr/>
                    <a:lstStyle/>
                    <a:p>
                      <a:pPr algn="l"/>
                      <a:r>
                        <a:rPr lang="en-IE" sz="1100" dirty="0"/>
                        <a:t>  </a:t>
                      </a:r>
                      <a:r>
                        <a:rPr lang="en-IE" sz="1100" i="1" dirty="0"/>
                        <a:t>➢</a:t>
                      </a:r>
                      <a:r>
                        <a:rPr lang="en-IE" sz="1100" dirty="0"/>
                        <a:t>If patient meets </a:t>
                      </a:r>
                      <a:r>
                        <a:rPr lang="en-IE" sz="1100" i="1" dirty="0"/>
                        <a:t>Severe sepsis</a:t>
                      </a:r>
                      <a:r>
                        <a:rPr lang="en-IE" sz="1100" dirty="0"/>
                        <a:t> criteria, AND has refractory hypotension (&gt;60 min AND/OR unresponsive to fluid bolus of</a:t>
                      </a:r>
                      <a:br>
                        <a:rPr lang="en-IE" sz="1100" dirty="0"/>
                      </a:br>
                      <a:r>
                        <a:rPr lang="en-IE" sz="1100" dirty="0"/>
                        <a:t>  20 mL/kg), the patient meets criteria for </a:t>
                      </a:r>
                      <a:r>
                        <a:rPr lang="en-IE" sz="1100" i="1" dirty="0"/>
                        <a:t>Septic shock</a:t>
                      </a:r>
                      <a:r>
                        <a:rPr lang="en-IE" sz="1100" dirty="0"/>
                        <a:t>.</a:t>
                      </a:r>
                    </a:p>
                  </a:txBody>
                  <a:tcPr marL="41441" marR="41441" marT="20721" marB="20721" anchor="ctr">
                    <a:lnL>
                      <a:noFill/>
                    </a:lnL>
                    <a:lnR>
                      <a:noFill/>
                    </a:lnR>
                    <a:lnT>
                      <a:noFill/>
                    </a:lnT>
                    <a:lnB>
                      <a:noFill/>
                    </a:lnB>
                  </a:tcPr>
                </a:tc>
                <a:extLst>
                  <a:ext uri="{0D108BD9-81ED-4DB2-BD59-A6C34878D82A}">
                    <a16:rowId xmlns:a16="http://schemas.microsoft.com/office/drawing/2014/main" val="10010"/>
                  </a:ext>
                </a:extLst>
              </a:tr>
              <a:tr h="148943">
                <a:tc>
                  <a:txBody>
                    <a:bodyPr/>
                    <a:lstStyle/>
                    <a:p>
                      <a:pPr algn="l"/>
                      <a:r>
                        <a:rPr lang="en-IE" sz="800" b="1" dirty="0"/>
                        <a:t>Initiate and complete the severe sepsis protocol.</a:t>
                      </a:r>
                      <a:endParaRPr lang="en-IE" sz="800" dirty="0"/>
                    </a:p>
                  </a:txBody>
                  <a:tcPr marL="41441" marR="41441" marT="20721" marB="20721" anchor="ctr">
                    <a:lnL>
                      <a:noFill/>
                    </a:lnL>
                    <a:lnR>
                      <a:noFill/>
                    </a:lnR>
                    <a:lnT>
                      <a:noFill/>
                    </a:lnT>
                    <a:lnB>
                      <a:noFill/>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713051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E"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354965"/>
            <a:ext cx="5257800" cy="5821998"/>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0" y="365125"/>
            <a:ext cx="5257800" cy="5811838"/>
          </a:xfrm>
        </p:spPr>
      </p:pic>
    </p:spTree>
    <p:extLst>
      <p:ext uri="{BB962C8B-B14F-4D97-AF65-F5344CB8AC3E}">
        <p14:creationId xmlns:p14="http://schemas.microsoft.com/office/powerpoint/2010/main" val="1692187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r.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8706" y="2715766"/>
            <a:ext cx="4719294" cy="4117702"/>
          </a:xfrm>
          <a:prstGeom prst="rect">
            <a:avLst/>
          </a:prstGeom>
        </p:spPr>
      </p:pic>
      <p:sp>
        <p:nvSpPr>
          <p:cNvPr id="5" name="Cloud Callout 4"/>
          <p:cNvSpPr/>
          <p:nvPr/>
        </p:nvSpPr>
        <p:spPr>
          <a:xfrm>
            <a:off x="1642584" y="116632"/>
            <a:ext cx="9025417" cy="2880320"/>
          </a:xfrm>
          <a:prstGeom prst="cloudCallout">
            <a:avLst>
              <a:gd name="adj1" fmla="val 18691"/>
              <a:gd name="adj2" fmla="val 58531"/>
            </a:avLst>
          </a:prstGeom>
          <a:solidFill>
            <a:schemeClr val="tx2">
              <a:lumMod val="60000"/>
              <a:lumOff val="40000"/>
            </a:schemeClr>
          </a:solidFill>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a:t>HAVE YOU HEARD ABOUT MN-CMS?</a:t>
            </a:r>
          </a:p>
        </p:txBody>
      </p:sp>
      <p:sp>
        <p:nvSpPr>
          <p:cNvPr id="7" name="Rectangle 6"/>
          <p:cNvSpPr/>
          <p:nvPr/>
        </p:nvSpPr>
        <p:spPr>
          <a:xfrm>
            <a:off x="9823938" y="2492896"/>
            <a:ext cx="844062"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1642585" y="5157195"/>
            <a:ext cx="5068127" cy="954107"/>
          </a:xfrm>
          <a:prstGeom prst="rect">
            <a:avLst/>
          </a:prstGeom>
          <a:noFill/>
        </p:spPr>
        <p:txBody>
          <a:bodyPr wrap="square" rtlCol="0">
            <a:spAutoFit/>
          </a:bodyPr>
          <a:lstStyle/>
          <a:p>
            <a:pPr algn="ctr"/>
            <a:r>
              <a:rPr lang="en-US" sz="2800" dirty="0" smtClean="0">
                <a:solidFill>
                  <a:srgbClr val="215968"/>
                </a:solidFill>
              </a:rPr>
              <a:t>Maternal Newborn Clinical Management System</a:t>
            </a:r>
            <a:endParaRPr lang="en-US" sz="2800" dirty="0">
              <a:solidFill>
                <a:srgbClr val="215968"/>
              </a:solidFill>
            </a:endParaRPr>
          </a:p>
        </p:txBody>
      </p:sp>
    </p:spTree>
    <p:extLst>
      <p:ext uri="{BB962C8B-B14F-4D97-AF65-F5344CB8AC3E}">
        <p14:creationId xmlns:p14="http://schemas.microsoft.com/office/powerpoint/2010/main" val="4148020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TotalTime>
  <Words>809</Words>
  <Application>Microsoft Office PowerPoint</Application>
  <PresentationFormat>Widescreen</PresentationFormat>
  <Paragraphs>145</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ＭＳ Ｐゴシック</vt:lpstr>
      <vt:lpstr>Arial</vt:lpstr>
      <vt:lpstr>Calibri</vt:lpstr>
      <vt:lpstr>Calibri Light</vt:lpstr>
      <vt:lpstr>Franklin Gothic Demi</vt:lpstr>
      <vt:lpstr>Times New Roman</vt:lpstr>
      <vt:lpstr>Office Theme</vt:lpstr>
      <vt:lpstr>Sepsis Alert – Clinical Decision Support Maternal Newborn eHR</vt:lpstr>
      <vt:lpstr>Outline</vt:lpstr>
      <vt:lpstr>Sepsis</vt:lpstr>
      <vt:lpstr>Screening tool – Early recognition of sepsis</vt:lpstr>
      <vt:lpstr>Electronic tool – Sepsis identification</vt:lpstr>
      <vt:lpstr>Alert System and Goal directed therapy</vt:lpstr>
      <vt:lpstr>Evaluation for sepsis—screening Tool.</vt:lpstr>
      <vt:lpstr>PowerPoint Presentation</vt:lpstr>
      <vt:lpstr>PowerPoint Presentation</vt:lpstr>
      <vt:lpstr>Description and benefits</vt:lpstr>
      <vt:lpstr>Objectives of MN-CMS project</vt:lpstr>
      <vt:lpstr>Clinical Decision Support for early Recognition of Sepsis</vt:lpstr>
      <vt:lpstr>Clinical Decision Support in an eHealth Record</vt:lpstr>
      <vt:lpstr>Sepsis Recognition </vt:lpstr>
      <vt:lpstr>Diagnostic Criteria - Pregnancy</vt:lpstr>
      <vt:lpstr>Discern Alert - SIRS</vt:lpstr>
      <vt:lpstr>PowerPoint Presentation</vt:lpstr>
      <vt:lpstr>Reminder &amp; Direct link to documentation</vt:lpstr>
      <vt:lpstr>PowerPoint Presentation</vt:lpstr>
      <vt:lpstr>PowerPoint Presentation</vt:lpstr>
      <vt:lpstr>PowerPoint Presentation</vt:lpstr>
      <vt:lpstr>PowerPoint Presentation</vt:lpstr>
      <vt:lpstr>PowerPoint Presentation</vt:lpstr>
      <vt:lpstr>Medical log in:</vt:lpstr>
      <vt:lpstr>PowerPoint Presentation</vt:lpstr>
      <vt:lpstr>PowerPoint Presentation</vt:lpstr>
      <vt:lpstr>PowerPoint Presentation</vt:lpstr>
      <vt:lpstr>PowerPoint Presentation</vt:lpstr>
      <vt:lpstr>Diagnosis – once documented - Coded</vt:lpstr>
      <vt:lpstr>Sepsis Alert and Clinical Decision Support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Sepsis Alert – Clinical Decision Support - Maternal Newborn eHR</dc:title>
  <dc:creator>Microsoft account</dc:creator>
  <cp:lastModifiedBy>Gemma Murphy1</cp:lastModifiedBy>
  <cp:revision>32</cp:revision>
  <dcterms:created xsi:type="dcterms:W3CDTF">2015-10-30T17:04:53Z</dcterms:created>
  <dcterms:modified xsi:type="dcterms:W3CDTF">2019-04-04T10:37:35Z</dcterms:modified>
</cp:coreProperties>
</file>