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handoutMasterIdLst>
    <p:handoutMasterId r:id="rId26"/>
  </p:handoutMasterIdLst>
  <p:sldIdLst>
    <p:sldId id="289" r:id="rId2"/>
    <p:sldId id="264" r:id="rId3"/>
    <p:sldId id="258" r:id="rId4"/>
    <p:sldId id="297" r:id="rId5"/>
    <p:sldId id="270" r:id="rId6"/>
    <p:sldId id="295" r:id="rId7"/>
    <p:sldId id="267" r:id="rId8"/>
    <p:sldId id="263" r:id="rId9"/>
    <p:sldId id="283" r:id="rId10"/>
    <p:sldId id="280" r:id="rId11"/>
    <p:sldId id="272" r:id="rId12"/>
    <p:sldId id="285" r:id="rId13"/>
    <p:sldId id="300" r:id="rId14"/>
    <p:sldId id="274" r:id="rId15"/>
    <p:sldId id="271" r:id="rId16"/>
    <p:sldId id="286" r:id="rId17"/>
    <p:sldId id="275" r:id="rId18"/>
    <p:sldId id="290" r:id="rId19"/>
    <p:sldId id="302" r:id="rId20"/>
    <p:sldId id="305" r:id="rId21"/>
    <p:sldId id="298" r:id="rId22"/>
    <p:sldId id="277" r:id="rId23"/>
    <p:sldId id="306" r:id="rId24"/>
  </p:sldIdLst>
  <p:sldSz cx="12192000" cy="6858000"/>
  <p:notesSz cx="6808788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ce yixin chan" initials="gyc" lastIdx="1" clrIdx="0">
    <p:extLst>
      <p:ext uri="{19B8F6BF-5375-455C-9EA6-DF929625EA0E}">
        <p15:presenceInfo xmlns:p15="http://schemas.microsoft.com/office/powerpoint/2012/main" userId="17e3914642e1e05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7" autoAdjust="0"/>
    <p:restoredTop sz="89864" autoAdjust="0"/>
  </p:normalViewPr>
  <p:slideViewPr>
    <p:cSldViewPr snapToGrid="0">
      <p:cViewPr varScale="1">
        <p:scale>
          <a:sx n="98" d="100"/>
          <a:sy n="98" d="100"/>
        </p:scale>
        <p:origin x="78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85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sz="4400" b="1" dirty="0"/>
              <a:t>Sepsis</a:t>
            </a:r>
            <a:r>
              <a:rPr lang="en-IE" sz="4400" b="1" baseline="0" dirty="0"/>
              <a:t> 6 Components Performed Within 1 </a:t>
            </a:r>
            <a:r>
              <a:rPr lang="en-IE" sz="4400" b="1" baseline="0" dirty="0" smtClean="0"/>
              <a:t>hour (SPBC) </a:t>
            </a:r>
            <a:endParaRPr lang="en-IE" sz="4400" b="1" dirty="0"/>
          </a:p>
        </c:rich>
      </c:tx>
      <c:layout>
        <c:manualLayout>
          <c:xMode val="edge"/>
          <c:yMode val="edge"/>
          <c:x val="0.10264583333333334"/>
          <c:y val="1.30917346239123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Sheet1!$A$15:$A$21</c:f>
              <c:strCache>
                <c:ptCount val="7"/>
                <c:pt idx="0">
                  <c:v>FBC</c:v>
                </c:pt>
                <c:pt idx="1">
                  <c:v>Blood culture</c:v>
                </c:pt>
                <c:pt idx="2">
                  <c:v>Lactate</c:v>
                </c:pt>
                <c:pt idx="3">
                  <c:v>Urine output measured</c:v>
                </c:pt>
                <c:pt idx="4">
                  <c:v>O2 prescription</c:v>
                </c:pt>
                <c:pt idx="5">
                  <c:v>IV fluids</c:v>
                </c:pt>
                <c:pt idx="6">
                  <c:v>IV antibiotics</c:v>
                </c:pt>
              </c:strCache>
            </c:strRef>
          </c:cat>
          <c:val>
            <c:numRef>
              <c:f>Sheet1!$C$15:$C$21</c:f>
              <c:numCache>
                <c:formatCode>0%</c:formatCode>
                <c:ptCount val="7"/>
                <c:pt idx="0">
                  <c:v>0.44</c:v>
                </c:pt>
                <c:pt idx="1">
                  <c:v>0.26</c:v>
                </c:pt>
                <c:pt idx="2">
                  <c:v>0.15</c:v>
                </c:pt>
                <c:pt idx="3">
                  <c:v>7.0000000000000007E-2</c:v>
                </c:pt>
                <c:pt idx="4">
                  <c:v>0.3</c:v>
                </c:pt>
                <c:pt idx="5">
                  <c:v>0.04</c:v>
                </c:pt>
                <c:pt idx="6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01-412A-A8DB-5542AD6DB338}"/>
            </c:ext>
          </c:extLst>
        </c:ser>
        <c:ser>
          <c:idx val="2"/>
          <c:order val="2"/>
          <c:tx>
            <c:strRef>
              <c:f>Sheet1!$D$14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Sheet1!$A$15:$A$21</c:f>
              <c:strCache>
                <c:ptCount val="7"/>
                <c:pt idx="0">
                  <c:v>FBC</c:v>
                </c:pt>
                <c:pt idx="1">
                  <c:v>Blood culture</c:v>
                </c:pt>
                <c:pt idx="2">
                  <c:v>Lactate</c:v>
                </c:pt>
                <c:pt idx="3">
                  <c:v>Urine output measured</c:v>
                </c:pt>
                <c:pt idx="4">
                  <c:v>O2 prescription</c:v>
                </c:pt>
                <c:pt idx="5">
                  <c:v>IV fluids</c:v>
                </c:pt>
                <c:pt idx="6">
                  <c:v>IV antibiotics</c:v>
                </c:pt>
              </c:strCache>
            </c:strRef>
          </c:cat>
          <c:val>
            <c:numRef>
              <c:f>Sheet1!$D$15:$D$21</c:f>
              <c:numCache>
                <c:formatCode>0%</c:formatCode>
                <c:ptCount val="7"/>
                <c:pt idx="0">
                  <c:v>0.56499999999999995</c:v>
                </c:pt>
                <c:pt idx="1">
                  <c:v>0.28299999999999997</c:v>
                </c:pt>
                <c:pt idx="2">
                  <c:v>0.32600000000000001</c:v>
                </c:pt>
                <c:pt idx="3">
                  <c:v>6.5000000000000002E-2</c:v>
                </c:pt>
                <c:pt idx="4">
                  <c:v>0.45700000000000002</c:v>
                </c:pt>
                <c:pt idx="5">
                  <c:v>0.30399999999999999</c:v>
                </c:pt>
                <c:pt idx="6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01-412A-A8DB-5542AD6DB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815424"/>
        <c:axId val="5981696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Sheet1!$A$15:$A$21</c15:sqref>
                        </c15:formulaRef>
                      </c:ext>
                    </c:extLst>
                    <c:strCache>
                      <c:ptCount val="7"/>
                      <c:pt idx="0">
                        <c:v>FBC</c:v>
                      </c:pt>
                      <c:pt idx="1">
                        <c:v>Blood culture</c:v>
                      </c:pt>
                      <c:pt idx="2">
                        <c:v>Lactate</c:v>
                      </c:pt>
                      <c:pt idx="3">
                        <c:v>Urine output measured</c:v>
                      </c:pt>
                      <c:pt idx="4">
                        <c:v>O2 prescription</c:v>
                      </c:pt>
                      <c:pt idx="5">
                        <c:v>IV fluids</c:v>
                      </c:pt>
                      <c:pt idx="6">
                        <c:v>IV antibiotics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Sheet1!$B$15:$B$21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A201-412A-A8DB-5542AD6DB338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Sheet1!$E$14</c15:sqref>
                        </c15:formulaRef>
                      </c:ext>
                    </c:extLst>
                    <c:strCache>
                      <c:ptCount val="1"/>
                      <c:pt idx="0">
                        <c:v>2015 SIRS≥2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Sheet1!$A$15:$A$21</c15:sqref>
                        </c15:formulaRef>
                      </c:ext>
                    </c:extLst>
                    <c:strCache>
                      <c:ptCount val="7"/>
                      <c:pt idx="0">
                        <c:v>FBC</c:v>
                      </c:pt>
                      <c:pt idx="1">
                        <c:v>Blood culture</c:v>
                      </c:pt>
                      <c:pt idx="2">
                        <c:v>Lactate</c:v>
                      </c:pt>
                      <c:pt idx="3">
                        <c:v>Urine output measured</c:v>
                      </c:pt>
                      <c:pt idx="4">
                        <c:v>O2 prescription</c:v>
                      </c:pt>
                      <c:pt idx="5">
                        <c:v>IV fluids</c:v>
                      </c:pt>
                      <c:pt idx="6">
                        <c:v>IV antibiotics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Sheet1!$E$15:$E$21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0.62</c:v>
                      </c:pt>
                      <c:pt idx="1">
                        <c:v>0.34499999999999997</c:v>
                      </c:pt>
                      <c:pt idx="2">
                        <c:v>0.379</c:v>
                      </c:pt>
                      <c:pt idx="3">
                        <c:v>3.4000000000000002E-2</c:v>
                      </c:pt>
                      <c:pt idx="4">
                        <c:v>0.55200000000000005</c:v>
                      </c:pt>
                      <c:pt idx="5">
                        <c:v>0.34499999999999997</c:v>
                      </c:pt>
                      <c:pt idx="6">
                        <c:v>0.17199999999999999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A201-412A-A8DB-5542AD6DB338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Sheet1!$F$14</c15:sqref>
                        </c15:formulaRef>
                      </c:ext>
                    </c:extLst>
                    <c:strCache>
                      <c:ptCount val="1"/>
                      <c:pt idx="0">
                        <c:v>2015  Severe Sepsis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Sheet1!$A$15:$A$21</c15:sqref>
                        </c15:formulaRef>
                      </c:ext>
                    </c:extLst>
                    <c:strCache>
                      <c:ptCount val="7"/>
                      <c:pt idx="0">
                        <c:v>FBC</c:v>
                      </c:pt>
                      <c:pt idx="1">
                        <c:v>Blood culture</c:v>
                      </c:pt>
                      <c:pt idx="2">
                        <c:v>Lactate</c:v>
                      </c:pt>
                      <c:pt idx="3">
                        <c:v>Urine output measured</c:v>
                      </c:pt>
                      <c:pt idx="4">
                        <c:v>O2 prescription</c:v>
                      </c:pt>
                      <c:pt idx="5">
                        <c:v>IV fluids</c:v>
                      </c:pt>
                      <c:pt idx="6">
                        <c:v>IV antibiotics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Sheet1!$F$15:$F$21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0.59399999999999997</c:v>
                      </c:pt>
                      <c:pt idx="1">
                        <c:v>0.312</c:v>
                      </c:pt>
                      <c:pt idx="2">
                        <c:v>0.375</c:v>
                      </c:pt>
                      <c:pt idx="3">
                        <c:v>3.1E-2</c:v>
                      </c:pt>
                      <c:pt idx="4">
                        <c:v>0.53100000000000003</c:v>
                      </c:pt>
                      <c:pt idx="5">
                        <c:v>0.375</c:v>
                      </c:pt>
                      <c:pt idx="6">
                        <c:v>0.187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A201-412A-A8DB-5542AD6DB338}"/>
                  </c:ext>
                </c:extLst>
              </c15:ser>
            </c15:filteredBarSeries>
          </c:ext>
        </c:extLst>
      </c:barChart>
      <c:catAx>
        <c:axId val="5981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816960"/>
        <c:crosses val="autoZero"/>
        <c:auto val="1"/>
        <c:lblAlgn val="ctr"/>
        <c:lblOffset val="100"/>
        <c:noMultiLvlLbl val="0"/>
      </c:catAx>
      <c:valAx>
        <c:axId val="59816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815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b="1"/>
              <a:t>Source of Infection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E7-4285-BD5C-A8D4BA471F6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E7-4285-BD5C-A8D4BA471F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Respiratory</c:v>
                </c:pt>
                <c:pt idx="1">
                  <c:v>Urinary</c:v>
                </c:pt>
                <c:pt idx="2">
                  <c:v>IA</c:v>
                </c:pt>
                <c:pt idx="3">
                  <c:v>CrBSI</c:v>
                </c:pt>
                <c:pt idx="4">
                  <c:v>SSTI</c:v>
                </c:pt>
                <c:pt idx="5">
                  <c:v>Endovascular</c:v>
                </c:pt>
                <c:pt idx="6">
                  <c:v>ENT</c:v>
                </c:pt>
                <c:pt idx="7">
                  <c:v>Unknown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</c:v>
                </c:pt>
                <c:pt idx="1">
                  <c:v>0.43333333333333335</c:v>
                </c:pt>
                <c:pt idx="2">
                  <c:v>0.26666666666666666</c:v>
                </c:pt>
                <c:pt idx="3">
                  <c:v>6.6666666666666666E-2</c:v>
                </c:pt>
                <c:pt idx="4">
                  <c:v>0.16666666666666666</c:v>
                </c:pt>
                <c:pt idx="5">
                  <c:v>3.3333333333333333E-2</c:v>
                </c:pt>
                <c:pt idx="6">
                  <c:v>0</c:v>
                </c:pt>
                <c:pt idx="7">
                  <c:v>3.3333333333333333E-2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E7-4285-BD5C-A8D4BA471F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Respiratory</c:v>
                </c:pt>
                <c:pt idx="1">
                  <c:v>Urinary</c:v>
                </c:pt>
                <c:pt idx="2">
                  <c:v>IA</c:v>
                </c:pt>
                <c:pt idx="3">
                  <c:v>CrBSI</c:v>
                </c:pt>
                <c:pt idx="4">
                  <c:v>SSTI</c:v>
                </c:pt>
                <c:pt idx="5">
                  <c:v>Endovascular</c:v>
                </c:pt>
                <c:pt idx="6">
                  <c:v>ENT</c:v>
                </c:pt>
                <c:pt idx="7">
                  <c:v>Unknown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0.111</c:v>
                </c:pt>
                <c:pt idx="1">
                  <c:v>0.2</c:v>
                </c:pt>
                <c:pt idx="2">
                  <c:v>0.17777777777777778</c:v>
                </c:pt>
                <c:pt idx="3">
                  <c:v>4.4444444444444446E-2</c:v>
                </c:pt>
                <c:pt idx="4">
                  <c:v>0.1111111111111111</c:v>
                </c:pt>
                <c:pt idx="5">
                  <c:v>0.15</c:v>
                </c:pt>
                <c:pt idx="6">
                  <c:v>2.2222222222222223E-2</c:v>
                </c:pt>
                <c:pt idx="7">
                  <c:v>0.17799999999999999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E7-4285-BD5C-A8D4BA471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362304"/>
        <c:axId val="77363840"/>
      </c:barChart>
      <c:catAx>
        <c:axId val="7736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363840"/>
        <c:crosses val="autoZero"/>
        <c:auto val="1"/>
        <c:lblAlgn val="ctr"/>
        <c:lblOffset val="100"/>
        <c:noMultiLvlLbl val="0"/>
      </c:catAx>
      <c:valAx>
        <c:axId val="7736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362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aseline="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Number of Isolates ( n=50</a:t>
            </a:r>
            <a:r>
              <a:rPr lang="en-US" sz="2000" b="1" dirty="0" smtClean="0"/>
              <a:t>) in 2015</a:t>
            </a:r>
          </a:p>
          <a:p>
            <a:pPr algn="l">
              <a:defRPr sz="2000" b="1"/>
            </a:pPr>
            <a:r>
              <a:rPr lang="en-US" sz="2000" b="1" dirty="0" smtClean="0"/>
              <a:t>Single (n=40)</a:t>
            </a:r>
          </a:p>
          <a:p>
            <a:pPr algn="l">
              <a:defRPr sz="2000" b="1"/>
            </a:pPr>
            <a:r>
              <a:rPr lang="en-US" sz="2000" b="1" dirty="0" smtClean="0"/>
              <a:t>Mixed</a:t>
            </a:r>
            <a:r>
              <a:rPr lang="en-US" sz="2000" b="1" baseline="0" dirty="0" smtClean="0"/>
              <a:t> by 2 (n=5)</a:t>
            </a:r>
          </a:p>
          <a:p>
            <a:pPr algn="l">
              <a:defRPr sz="2000" b="1"/>
            </a:pPr>
            <a:r>
              <a:rPr lang="en-US" sz="2000" b="1" baseline="0" dirty="0" smtClean="0"/>
              <a:t>Gram +</a:t>
            </a:r>
            <a:r>
              <a:rPr lang="en-US" sz="2000" b="1" baseline="0" dirty="0" err="1" smtClean="0"/>
              <a:t>ve</a:t>
            </a:r>
            <a:r>
              <a:rPr lang="en-US" sz="2000" b="1" baseline="0" dirty="0" smtClean="0"/>
              <a:t> (n=29) 58%</a:t>
            </a:r>
          </a:p>
          <a:p>
            <a:pPr algn="l">
              <a:defRPr sz="2000" b="1"/>
            </a:pPr>
            <a:r>
              <a:rPr lang="en-US" sz="2000" b="1" baseline="0" dirty="0" smtClean="0"/>
              <a:t>Gram –</a:t>
            </a:r>
            <a:r>
              <a:rPr lang="en-US" sz="2000" b="1" baseline="0" dirty="0" err="1" smtClean="0"/>
              <a:t>ve</a:t>
            </a:r>
            <a:r>
              <a:rPr lang="en-US" sz="2000" b="1" baseline="0" dirty="0" smtClean="0"/>
              <a:t> ( n= 21) 42%</a:t>
            </a:r>
            <a:endParaRPr lang="en-US" sz="2000" b="1" dirty="0"/>
          </a:p>
        </c:rich>
      </c:tx>
      <c:layout>
        <c:manualLayout>
          <c:xMode val="edge"/>
          <c:yMode val="edge"/>
          <c:x val="1.1820535855836813E-2"/>
          <c:y val="5.66138772526390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987288234915277"/>
          <c:y val="0.10736595425571804"/>
          <c:w val="0.58225598442673376"/>
          <c:h val="0.8582425113527475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31-4400-BD3A-9108882FE9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31-4400-BD3A-9108882FE9F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D31-4400-BD3A-9108882FE9F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D31-4400-BD3A-9108882FE9F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D31-4400-BD3A-9108882FE9F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D31-4400-BD3A-9108882FE9F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D31-4400-BD3A-9108882FE9F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D31-4400-BD3A-9108882FE9F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D31-4400-BD3A-9108882FE9F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D31-4400-BD3A-9108882FE9F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8D31-4400-BD3A-9108882FE9F2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8D31-4400-BD3A-9108882FE9F2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8D31-4400-BD3A-9108882FE9F2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8D31-4400-BD3A-9108882FE9F2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8D31-4400-BD3A-9108882FE9F2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8D31-4400-BD3A-9108882FE9F2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8D31-4400-BD3A-9108882FE9F2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8D31-4400-BD3A-9108882FE9F2}"/>
              </c:ext>
            </c:extLst>
          </c:dPt>
          <c:dLbls>
            <c:dLbl>
              <c:idx val="0"/>
              <c:layout>
                <c:manualLayout>
                  <c:x val="3.9611146684985749E-2"/>
                  <c:y val="6.9535599285067237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Enteroccocus</a:t>
                    </a:r>
                    <a:r>
                      <a:rPr lang="en-US" dirty="0" smtClean="0"/>
                      <a:t> </a:t>
                    </a:r>
                    <a:r>
                      <a:rPr lang="en-US" dirty="0" err="1" smtClean="0"/>
                      <a:t>faecium</a:t>
                    </a:r>
                    <a:r>
                      <a:rPr lang="en-US" baseline="0" dirty="0" smtClean="0"/>
                      <a:t>; 1</a:t>
                    </a:r>
                  </a:p>
                  <a:p>
                    <a:endParaRPr lang="en-US" dirty="0"/>
                  </a:p>
                </c:rich>
              </c:tx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65109478764815"/>
                      <c:h val="8.26541834525916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D31-4400-BD3A-9108882FE9F2}"/>
                </c:ext>
              </c:extLst>
            </c:dLbl>
            <c:dLbl>
              <c:idx val="1"/>
              <c:layout>
                <c:manualLayout>
                  <c:x val="-4.2400238314305129E-3"/>
                  <c:y val="3.241074032412615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Enteroccocus</a:t>
                    </a:r>
                    <a:r>
                      <a:rPr lang="en-US" dirty="0" smtClean="0"/>
                      <a:t> </a:t>
                    </a:r>
                    <a:r>
                      <a:rPr lang="en-US" dirty="0" err="1" smtClean="0"/>
                      <a:t>faecalis</a:t>
                    </a:r>
                    <a:r>
                      <a:rPr lang="en-US" dirty="0" smtClean="0"/>
                      <a:t>; 2</a:t>
                    </a:r>
                    <a:endParaRPr lang="en-US" baseline="0" dirty="0"/>
                  </a:p>
                </c:rich>
              </c:tx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31-4400-BD3A-9108882FE9F2}"/>
                </c:ext>
              </c:extLst>
            </c:dLbl>
            <c:dLbl>
              <c:idx val="2"/>
              <c:layout>
                <c:manualLayout>
                  <c:x val="-1.0027425902818302E-2"/>
                  <c:y val="-1.346213797567547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Streptococcus </a:t>
                    </a:r>
                    <a:r>
                      <a:rPr lang="en-US" dirty="0" err="1" smtClean="0"/>
                      <a:t>pneumoniae</a:t>
                    </a:r>
                    <a:r>
                      <a:rPr lang="en-US" dirty="0" smtClean="0"/>
                      <a:t>; 3</a:t>
                    </a:r>
                    <a:endParaRPr lang="en-US" baseline="0" dirty="0" smtClean="0"/>
                  </a:p>
                </c:rich>
              </c:tx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31-4400-BD3A-9108882FE9F2}"/>
                </c:ext>
              </c:extLst>
            </c:dLbl>
            <c:dLbl>
              <c:idx val="3"/>
              <c:layout>
                <c:manualLayout>
                  <c:x val="-1.3048959645296173E-2"/>
                  <c:y val="-8.391635765047591E-3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04539449347352"/>
                      <c:h val="5.35714757931560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D31-4400-BD3A-9108882FE9F2}"/>
                </c:ext>
              </c:extLst>
            </c:dLbl>
            <c:dLbl>
              <c:idx val="6"/>
              <c:layout>
                <c:manualLayout>
                  <c:x val="1.1562786506083778E-2"/>
                  <c:y val="-2.7306383519065058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917349257517304"/>
                      <c:h val="5.62169209175420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8D31-4400-BD3A-9108882FE9F2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 err="1" smtClean="0"/>
                      <a:t>Streptoccucus</a:t>
                    </a:r>
                    <a:r>
                      <a:rPr lang="en-US" baseline="0" dirty="0" smtClean="0"/>
                      <a:t> </a:t>
                    </a:r>
                    <a:r>
                      <a:rPr lang="en-US" baseline="0" dirty="0" err="1" smtClean="0"/>
                      <a:t>salivarius</a:t>
                    </a:r>
                    <a:r>
                      <a:rPr lang="en-US" baseline="0" dirty="0" smtClean="0"/>
                      <a:t>; 1</a:t>
                    </a:r>
                  </a:p>
                  <a:p>
                    <a:endParaRPr lang="en-US" dirty="0"/>
                  </a:p>
                </c:rich>
              </c:tx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D31-4400-BD3A-9108882FE9F2}"/>
                </c:ext>
              </c:extLst>
            </c:dLbl>
            <c:dLbl>
              <c:idx val="8"/>
              <c:layout>
                <c:manualLayout>
                  <c:x val="-2.1133761383853863E-2"/>
                  <c:y val="4.3641690934087325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D31-4400-BD3A-9108882FE9F2}"/>
                </c:ext>
              </c:extLst>
            </c:dLbl>
            <c:dLbl>
              <c:idx val="10"/>
              <c:layout>
                <c:manualLayout>
                  <c:x val="1.5600362867038914E-2"/>
                  <c:y val="5.4338503559825668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D31-4400-BD3A-9108882FE9F2}"/>
                </c:ext>
              </c:extLst>
            </c:dLbl>
            <c:dLbl>
              <c:idx val="11"/>
              <c:layout>
                <c:manualLayout>
                  <c:x val="-4.2616128520847644E-3"/>
                  <c:y val="2.2478864499204766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D31-4400-BD3A-9108882FE9F2}"/>
                </c:ext>
              </c:extLst>
            </c:dLbl>
            <c:dLbl>
              <c:idx val="12"/>
              <c:layout>
                <c:manualLayout>
                  <c:x val="0"/>
                  <c:y val="7.3361996851968782E-3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D31-4400-BD3A-9108882FE9F2}"/>
                </c:ext>
              </c:extLst>
            </c:dLbl>
            <c:dLbl>
              <c:idx val="14"/>
              <c:layout>
                <c:manualLayout>
                  <c:x val="3.1602459088587068E-2"/>
                  <c:y val="-4.2049458232465975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20139512762246"/>
                      <c:h val="7.84748297069075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D-8D31-4400-BD3A-9108882FE9F2}"/>
                </c:ext>
              </c:extLst>
            </c:dLbl>
            <c:dLbl>
              <c:idx val="15"/>
              <c:layout>
                <c:manualLayout>
                  <c:x val="4.1174452606175908E-2"/>
                  <c:y val="4.27183487556697E-3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67226831545382"/>
                      <c:h val="6.16827834072839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F-8D31-4400-BD3A-9108882FE9F2}"/>
                </c:ext>
              </c:extLst>
            </c:dLbl>
            <c:dLbl>
              <c:idx val="16"/>
              <c:layout>
                <c:manualLayout>
                  <c:x val="8.5970452371267221E-3"/>
                  <c:y val="1.4172016958350729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D31-4400-BD3A-9108882FE9F2}"/>
                </c:ext>
              </c:extLst>
            </c:dLbl>
            <c:dLbl>
              <c:idx val="17"/>
              <c:layout>
                <c:manualLayout>
                  <c:x val="-1.3745530130881291E-2"/>
                  <c:y val="3.5758831543895718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41834451901566"/>
                      <c:h val="7.83628827315767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3-8D31-4400-BD3A-9108882FE9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Sheet2!$A$2:$A$19</c:f>
              <c:strCache>
                <c:ptCount val="18"/>
                <c:pt idx="0">
                  <c:v>Enterococcus faecium</c:v>
                </c:pt>
                <c:pt idx="1">
                  <c:v>Enterococcus faecalis</c:v>
                </c:pt>
                <c:pt idx="2">
                  <c:v>Streptococcus pneumoniae</c:v>
                </c:pt>
                <c:pt idx="3">
                  <c:v>Streptococcus mitis/oralis</c:v>
                </c:pt>
                <c:pt idx="4">
                  <c:v>Streptococus infantarius</c:v>
                </c:pt>
                <c:pt idx="5">
                  <c:v>Streptococcus anginosus</c:v>
                </c:pt>
                <c:pt idx="6">
                  <c:v>Streptococcus dysgalactiae</c:v>
                </c:pt>
                <c:pt idx="7">
                  <c:v>Streptococcus salivarius</c:v>
                </c:pt>
                <c:pt idx="8">
                  <c:v>Abiotrophia defectiva</c:v>
                </c:pt>
                <c:pt idx="9">
                  <c:v>Staphylococcus aureus</c:v>
                </c:pt>
                <c:pt idx="10">
                  <c:v>Granulicatella adiacens</c:v>
                </c:pt>
                <c:pt idx="11">
                  <c:v>Klebsiella pneumoniae</c:v>
                </c:pt>
                <c:pt idx="12">
                  <c:v>Klebsiella oxytoca</c:v>
                </c:pt>
                <c:pt idx="13">
                  <c:v>Escherichia Coli</c:v>
                </c:pt>
                <c:pt idx="14">
                  <c:v>Pantoea agglomerans</c:v>
                </c:pt>
                <c:pt idx="15">
                  <c:v>Pseudomonas aeruginosa</c:v>
                </c:pt>
                <c:pt idx="16">
                  <c:v>Morganella morganni</c:v>
                </c:pt>
                <c:pt idx="17">
                  <c:v>Clostridum perfringens</c:v>
                </c:pt>
              </c:strCache>
            </c:strRef>
          </c:cat>
          <c:val>
            <c:numRef>
              <c:f>Sheet2!$B$2:$B$19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13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15</c:v>
                </c:pt>
                <c:pt idx="14">
                  <c:v>1</c:v>
                </c:pt>
                <c:pt idx="15">
                  <c:v>1</c:v>
                </c:pt>
                <c:pt idx="16">
                  <c:v>2</c:v>
                </c:pt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8D31-4400-BD3A-9108882FE9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4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vert="horz"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982092956011364"/>
          <c:y val="0.12049651563620745"/>
          <c:w val="0.44378162652793257"/>
          <c:h val="0.59747277817730793"/>
        </c:manualLayout>
      </c:layout>
      <c:pieChart>
        <c:varyColors val="1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4C-42A1-A543-6F2C84F75E6D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4C-42A1-A543-6F2C84F75E6D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64C-42A1-A543-6F2C84F75E6D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64C-42A1-A543-6F2C84F75E6D}"/>
              </c:ext>
            </c:extLst>
          </c:dPt>
          <c:dPt>
            <c:idx val="4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64C-42A1-A543-6F2C84F75E6D}"/>
              </c:ext>
            </c:extLst>
          </c:dPt>
          <c:dPt>
            <c:idx val="5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64C-42A1-A543-6F2C84F75E6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64C-42A1-A543-6F2C84F75E6D}"/>
              </c:ext>
            </c:extLst>
          </c:dPt>
          <c:dPt>
            <c:idx val="7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64C-42A1-A543-6F2C84F75E6D}"/>
              </c:ext>
            </c:extLst>
          </c:dPt>
          <c:dLbls>
            <c:dLbl>
              <c:idx val="0"/>
              <c:layout>
                <c:manualLayout>
                  <c:x val="-1.8378830791304451E-2"/>
                  <c:y val="-1.0840570821543615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err="1" smtClean="0"/>
                      <a:t>Enterobacter</a:t>
                    </a:r>
                    <a:r>
                      <a:rPr lang="en-US" sz="1600" dirty="0" smtClean="0"/>
                      <a:t> </a:t>
                    </a:r>
                    <a:r>
                      <a:rPr lang="en-US" sz="1600" dirty="0" err="1" smtClean="0"/>
                      <a:t>aerogenes</a:t>
                    </a:r>
                    <a:r>
                      <a:rPr lang="en-US" sz="1600" baseline="0" dirty="0" smtClean="0"/>
                      <a:t>; 2</a:t>
                    </a:r>
                    <a:endParaRPr lang="en-US" baseline="0" dirty="0"/>
                  </a:p>
                </c:rich>
              </c:tx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4C-42A1-A543-6F2C84F75E6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600" baseline="0" dirty="0" err="1" smtClean="0"/>
                      <a:t>Enterobacter</a:t>
                    </a:r>
                    <a:r>
                      <a:rPr lang="en-US" sz="1600" baseline="0" dirty="0" smtClean="0"/>
                      <a:t> cloacae; 1</a:t>
                    </a:r>
                    <a:endParaRPr lang="en-US" baseline="0" dirty="0"/>
                  </a:p>
                </c:rich>
              </c:tx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4C-42A1-A543-6F2C84F75E6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600" baseline="0" dirty="0" err="1" smtClean="0"/>
                      <a:t>Serratia</a:t>
                    </a:r>
                    <a:r>
                      <a:rPr lang="en-US" sz="1600" baseline="0" dirty="0" smtClean="0"/>
                      <a:t> </a:t>
                    </a:r>
                    <a:r>
                      <a:rPr lang="en-US" sz="1600" baseline="0" dirty="0" err="1" smtClean="0"/>
                      <a:t>marcescens</a:t>
                    </a:r>
                    <a:r>
                      <a:rPr lang="en-US" sz="1600" baseline="0" dirty="0" smtClean="0"/>
                      <a:t>; 1</a:t>
                    </a:r>
                    <a:endParaRPr lang="en-US" baseline="0" dirty="0" smtClean="0"/>
                  </a:p>
                </c:rich>
              </c:tx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4C-42A1-A543-6F2C84F75E6D}"/>
                </c:ext>
              </c:extLst>
            </c:dLbl>
            <c:dLbl>
              <c:idx val="3"/>
              <c:layout>
                <c:manualLayout>
                  <c:x val="-2.2656416116180168E-2"/>
                  <c:y val="2.3269022611441086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4C-42A1-A543-6F2C84F75E6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600" dirty="0" err="1" smtClean="0"/>
                      <a:t>Staphyloccocus</a:t>
                    </a:r>
                    <a:r>
                      <a:rPr lang="en-US" sz="1600" baseline="0" dirty="0" smtClean="0"/>
                      <a:t> </a:t>
                    </a:r>
                    <a:r>
                      <a:rPr lang="en-US" sz="1600" baseline="0" dirty="0" err="1" smtClean="0"/>
                      <a:t>aureus</a:t>
                    </a:r>
                    <a:r>
                      <a:rPr lang="en-US" sz="1600" baseline="0" dirty="0" smtClean="0"/>
                      <a:t>; 6</a:t>
                    </a:r>
                  </a:p>
                  <a:p>
                    <a:r>
                      <a:rPr lang="en-US" sz="1600" baseline="0" dirty="0" smtClean="0">
                        <a:solidFill>
                          <a:srgbClr val="C00000"/>
                        </a:solidFill>
                      </a:rPr>
                      <a:t>No MRSA</a:t>
                    </a:r>
                    <a:endParaRPr lang="en-US" baseline="0" dirty="0" smtClean="0">
                      <a:solidFill>
                        <a:srgbClr val="C00000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64C-42A1-A543-6F2C84F75E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Sheet3!$F$4:$F$11</c:f>
              <c:strCache>
                <c:ptCount val="8"/>
                <c:pt idx="0">
                  <c:v>Enterobacter aerogenes</c:v>
                </c:pt>
                <c:pt idx="1">
                  <c:v>Enterobacter cloacae</c:v>
                </c:pt>
                <c:pt idx="2">
                  <c:v>Serratia marcescens</c:v>
                </c:pt>
                <c:pt idx="3">
                  <c:v>Pseudomonas aeruginosa</c:v>
                </c:pt>
                <c:pt idx="4">
                  <c:v>Escherichia Coli</c:v>
                </c:pt>
                <c:pt idx="5">
                  <c:v>Staphylococcus aureus</c:v>
                </c:pt>
                <c:pt idx="6">
                  <c:v>Klebsiella oxytoca</c:v>
                </c:pt>
                <c:pt idx="7">
                  <c:v>Proteus mirabilis</c:v>
                </c:pt>
              </c:strCache>
            </c:strRef>
          </c:cat>
          <c:val>
            <c:numRef>
              <c:f>Sheet3!$G$4:$G$11</c:f>
              <c:numCache>
                <c:formatCode>General</c:formatCode>
                <c:ptCount val="8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18</c:v>
                </c:pt>
                <c:pt idx="5">
                  <c:v>6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64C-42A1-A543-6F2C84F75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59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400" b="1"/>
              <a:t>The Empirical and Adjusted Antimicrobial choice in Audit Period of 2015</a:t>
            </a:r>
          </a:p>
        </c:rich>
      </c:tx>
      <c:layout>
        <c:manualLayout>
          <c:xMode val="edge"/>
          <c:yMode val="edge"/>
          <c:x val="6.7796141028621498E-2"/>
          <c:y val="2.30430154564012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Sheet2!$C$1</c:f>
              <c:strCache>
                <c:ptCount val="1"/>
                <c:pt idx="0">
                  <c:v>Empiric tx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Sheet2!$A$2:$A$16</c:f>
              <c:strCache>
                <c:ptCount val="15"/>
                <c:pt idx="1">
                  <c:v>Cephalosporin</c:v>
                </c:pt>
                <c:pt idx="2">
                  <c:v>Amoxicillin</c:v>
                </c:pt>
                <c:pt idx="3">
                  <c:v>Coamoxiclav</c:v>
                </c:pt>
                <c:pt idx="4">
                  <c:v>Penicillin</c:v>
                </c:pt>
                <c:pt idx="5">
                  <c:v>Fluoroquinolone</c:v>
                </c:pt>
                <c:pt idx="6">
                  <c:v>Flucloxacillin</c:v>
                </c:pt>
                <c:pt idx="7">
                  <c:v>Gentamicin</c:v>
                </c:pt>
                <c:pt idx="8">
                  <c:v>Metronidazole</c:v>
                </c:pt>
                <c:pt idx="9">
                  <c:v>Clarithromycin</c:v>
                </c:pt>
                <c:pt idx="10">
                  <c:v>Vancomycin</c:v>
                </c:pt>
                <c:pt idx="11">
                  <c:v>Daptomycin</c:v>
                </c:pt>
                <c:pt idx="12">
                  <c:v>Aztreonam</c:v>
                </c:pt>
                <c:pt idx="13">
                  <c:v>Meropenem</c:v>
                </c:pt>
                <c:pt idx="14">
                  <c:v>Piperacillin-tazobactam</c:v>
                </c:pt>
              </c:strCache>
            </c:strRef>
          </c:cat>
          <c:val>
            <c:numRef>
              <c:f>Sheet2!$C$2:$C$16</c:f>
              <c:numCache>
                <c:formatCode>General</c:formatCode>
                <c:ptCount val="15"/>
                <c:pt idx="1">
                  <c:v>2</c:v>
                </c:pt>
                <c:pt idx="2">
                  <c:v>0</c:v>
                </c:pt>
                <c:pt idx="3">
                  <c:v>9</c:v>
                </c:pt>
                <c:pt idx="4">
                  <c:v>4</c:v>
                </c:pt>
                <c:pt idx="5">
                  <c:v>1</c:v>
                </c:pt>
                <c:pt idx="6">
                  <c:v>4</c:v>
                </c:pt>
                <c:pt idx="7">
                  <c:v>5</c:v>
                </c:pt>
                <c:pt idx="8">
                  <c:v>4</c:v>
                </c:pt>
                <c:pt idx="9">
                  <c:v>3</c:v>
                </c:pt>
                <c:pt idx="10">
                  <c:v>5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8E-4E25-ACE9-DFBE9504F1D7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Targeted tx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Sheet2!$A$2:$A$16</c:f>
              <c:strCache>
                <c:ptCount val="15"/>
                <c:pt idx="1">
                  <c:v>Cephalosporin</c:v>
                </c:pt>
                <c:pt idx="2">
                  <c:v>Amoxicillin</c:v>
                </c:pt>
                <c:pt idx="3">
                  <c:v>Coamoxiclav</c:v>
                </c:pt>
                <c:pt idx="4">
                  <c:v>Penicillin</c:v>
                </c:pt>
                <c:pt idx="5">
                  <c:v>Fluoroquinolone</c:v>
                </c:pt>
                <c:pt idx="6">
                  <c:v>Flucloxacillin</c:v>
                </c:pt>
                <c:pt idx="7">
                  <c:v>Gentamicin</c:v>
                </c:pt>
                <c:pt idx="8">
                  <c:v>Metronidazole</c:v>
                </c:pt>
                <c:pt idx="9">
                  <c:v>Clarithromycin</c:v>
                </c:pt>
                <c:pt idx="10">
                  <c:v>Vancomycin</c:v>
                </c:pt>
                <c:pt idx="11">
                  <c:v>Daptomycin</c:v>
                </c:pt>
                <c:pt idx="12">
                  <c:v>Aztreonam</c:v>
                </c:pt>
                <c:pt idx="13">
                  <c:v>Meropenem</c:v>
                </c:pt>
                <c:pt idx="14">
                  <c:v>Piperacillin-tazobactam</c:v>
                </c:pt>
              </c:strCache>
            </c:strRef>
          </c:cat>
          <c:val>
            <c:numRef>
              <c:f>Sheet2!$D$2:$D$16</c:f>
              <c:numCache>
                <c:formatCode>General</c:formatCode>
                <c:ptCount val="15"/>
                <c:pt idx="1">
                  <c:v>4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5</c:v>
                </c:pt>
                <c:pt idx="6">
                  <c:v>5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3</c:v>
                </c:pt>
                <c:pt idx="11">
                  <c:v>1</c:v>
                </c:pt>
                <c:pt idx="12">
                  <c:v>2</c:v>
                </c:pt>
                <c:pt idx="13">
                  <c:v>6</c:v>
                </c:pt>
                <c:pt idx="1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8E-4E25-ACE9-DFBE9504F1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7400320"/>
        <c:axId val="7740211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Sheet2!$B$1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Sheet2!$A$2:$A$16</c15:sqref>
                        </c15:formulaRef>
                      </c:ext>
                    </c:extLst>
                    <c:strCache>
                      <c:ptCount val="15"/>
                      <c:pt idx="1">
                        <c:v>Cephalosporin</c:v>
                      </c:pt>
                      <c:pt idx="2">
                        <c:v>Amoxicillin</c:v>
                      </c:pt>
                      <c:pt idx="3">
                        <c:v>Coamoxiclav</c:v>
                      </c:pt>
                      <c:pt idx="4">
                        <c:v>Penicillin</c:v>
                      </c:pt>
                      <c:pt idx="5">
                        <c:v>Fluoroquinolone</c:v>
                      </c:pt>
                      <c:pt idx="6">
                        <c:v>Flucloxacillin</c:v>
                      </c:pt>
                      <c:pt idx="7">
                        <c:v>Gentamicin</c:v>
                      </c:pt>
                      <c:pt idx="8">
                        <c:v>Metronidazole</c:v>
                      </c:pt>
                      <c:pt idx="9">
                        <c:v>Clarithromycin</c:v>
                      </c:pt>
                      <c:pt idx="10">
                        <c:v>Vancomycin</c:v>
                      </c:pt>
                      <c:pt idx="11">
                        <c:v>Daptomycin</c:v>
                      </c:pt>
                      <c:pt idx="12">
                        <c:v>Aztreonam</c:v>
                      </c:pt>
                      <c:pt idx="13">
                        <c:v>Meropenem</c:v>
                      </c:pt>
                      <c:pt idx="14">
                        <c:v>Piperacillin-tazobactam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Sheet2!$B$2:$B$16</c15:sqref>
                        </c15:formulaRef>
                      </c:ext>
                    </c:extLst>
                    <c:numCache>
                      <c:formatCode>General</c:formatCode>
                      <c:ptCount val="1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6F8E-4E25-ACE9-DFBE9504F1D7}"/>
                  </c:ext>
                </c:extLst>
              </c15:ser>
            </c15:filteredBarSeries>
          </c:ext>
        </c:extLst>
      </c:barChart>
      <c:catAx>
        <c:axId val="77400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402112"/>
        <c:crosses val="autoZero"/>
        <c:auto val="1"/>
        <c:lblAlgn val="ctr"/>
        <c:lblOffset val="100"/>
        <c:noMultiLvlLbl val="0"/>
      </c:catAx>
      <c:valAx>
        <c:axId val="77402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400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876848379939877"/>
          <c:y val="0.74938028579760863"/>
          <c:w val="0.20320923596513235"/>
          <c:h val="4.69160104986876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sz="4400" b="1" baseline="0"/>
              <a:t>Sepsis 6 Components Performed Within 1 hour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'[Chart in Microsoft PowerPoint]Sheet1'!$D$14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PowerPoint]Sheet1'!$A$15:$A$21</c:f>
              <c:strCache>
                <c:ptCount val="7"/>
                <c:pt idx="0">
                  <c:v>FBC</c:v>
                </c:pt>
                <c:pt idx="1">
                  <c:v>Blood culture</c:v>
                </c:pt>
                <c:pt idx="2">
                  <c:v>Lactate</c:v>
                </c:pt>
                <c:pt idx="3">
                  <c:v>Urine output measured</c:v>
                </c:pt>
                <c:pt idx="4">
                  <c:v>O2 prescription</c:v>
                </c:pt>
                <c:pt idx="5">
                  <c:v>IV fluids</c:v>
                </c:pt>
                <c:pt idx="6">
                  <c:v>IV antibiotics</c:v>
                </c:pt>
              </c:strCache>
            </c:strRef>
          </c:cat>
          <c:val>
            <c:numRef>
              <c:f>'[Chart in Microsoft PowerPoint]Sheet1'!$D$15:$D$21</c:f>
              <c:numCache>
                <c:formatCode>0%</c:formatCode>
                <c:ptCount val="7"/>
                <c:pt idx="0">
                  <c:v>0.56499999999999995</c:v>
                </c:pt>
                <c:pt idx="1">
                  <c:v>0.28299999999999997</c:v>
                </c:pt>
                <c:pt idx="2">
                  <c:v>0.32600000000000001</c:v>
                </c:pt>
                <c:pt idx="3">
                  <c:v>6.5000000000000002E-2</c:v>
                </c:pt>
                <c:pt idx="4">
                  <c:v>0.45700000000000002</c:v>
                </c:pt>
                <c:pt idx="5">
                  <c:v>0.30399999999999999</c:v>
                </c:pt>
                <c:pt idx="6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06-4AC5-9272-E26058309E1B}"/>
            </c:ext>
          </c:extLst>
        </c:ser>
        <c:ser>
          <c:idx val="4"/>
          <c:order val="4"/>
          <c:tx>
            <c:strRef>
              <c:f>'[Chart in Microsoft PowerPoint]Sheet1'!$F$14</c:f>
              <c:strCache>
                <c:ptCount val="1"/>
                <c:pt idx="0">
                  <c:v>2015  Severe Sepsis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PowerPoint]Sheet1'!$A$15:$A$21</c:f>
              <c:strCache>
                <c:ptCount val="7"/>
                <c:pt idx="0">
                  <c:v>FBC</c:v>
                </c:pt>
                <c:pt idx="1">
                  <c:v>Blood culture</c:v>
                </c:pt>
                <c:pt idx="2">
                  <c:v>Lactate</c:v>
                </c:pt>
                <c:pt idx="3">
                  <c:v>Urine output measured</c:v>
                </c:pt>
                <c:pt idx="4">
                  <c:v>O2 prescription</c:v>
                </c:pt>
                <c:pt idx="5">
                  <c:v>IV fluids</c:v>
                </c:pt>
                <c:pt idx="6">
                  <c:v>IV antibiotics</c:v>
                </c:pt>
              </c:strCache>
            </c:strRef>
          </c:cat>
          <c:val>
            <c:numRef>
              <c:f>'[Chart in Microsoft PowerPoint]Sheet1'!$F$15:$F$21</c:f>
              <c:numCache>
                <c:formatCode>0%</c:formatCode>
                <c:ptCount val="7"/>
                <c:pt idx="0">
                  <c:v>0.59399999999999997</c:v>
                </c:pt>
                <c:pt idx="1">
                  <c:v>0.312</c:v>
                </c:pt>
                <c:pt idx="2">
                  <c:v>0.375</c:v>
                </c:pt>
                <c:pt idx="3">
                  <c:v>3.1E-2</c:v>
                </c:pt>
                <c:pt idx="4">
                  <c:v>0.53100000000000003</c:v>
                </c:pt>
                <c:pt idx="5">
                  <c:v>0.375</c:v>
                </c:pt>
                <c:pt idx="6">
                  <c:v>0.187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06-4AC5-9272-E26058309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388096"/>
        <c:axId val="8038963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'[Chart in Microsoft PowerPoint]Sheet1'!$B$14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'[Chart in Microsoft PowerPoint]Sheet1'!$A$15:$A$21</c15:sqref>
                        </c15:formulaRef>
                      </c:ext>
                    </c:extLst>
                    <c:strCache>
                      <c:ptCount val="7"/>
                      <c:pt idx="0">
                        <c:v>FBC</c:v>
                      </c:pt>
                      <c:pt idx="1">
                        <c:v>Blood culture</c:v>
                      </c:pt>
                      <c:pt idx="2">
                        <c:v>Lactate</c:v>
                      </c:pt>
                      <c:pt idx="3">
                        <c:v>Urine output measured</c:v>
                      </c:pt>
                      <c:pt idx="4">
                        <c:v>O2 prescription</c:v>
                      </c:pt>
                      <c:pt idx="5">
                        <c:v>IV fluids</c:v>
                      </c:pt>
                      <c:pt idx="6">
                        <c:v>IV antibiotics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'[Chart in Microsoft PowerPoint]Sheet1'!$B$15:$B$21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5D06-4AC5-9272-E26058309E1B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'[Chart in Microsoft PowerPoint]Sheet1'!$C$14</c15:sqref>
                        </c15:formulaRef>
                      </c:ext>
                    </c:extLst>
                    <c:strCache>
                      <c:ptCount val="1"/>
                      <c:pt idx="0">
                        <c:v>2014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'[Chart in Microsoft PowerPoint]Sheet1'!$A$15:$A$21</c15:sqref>
                        </c15:formulaRef>
                      </c:ext>
                    </c:extLst>
                    <c:strCache>
                      <c:ptCount val="7"/>
                      <c:pt idx="0">
                        <c:v>FBC</c:v>
                      </c:pt>
                      <c:pt idx="1">
                        <c:v>Blood culture</c:v>
                      </c:pt>
                      <c:pt idx="2">
                        <c:v>Lactate</c:v>
                      </c:pt>
                      <c:pt idx="3">
                        <c:v>Urine output measured</c:v>
                      </c:pt>
                      <c:pt idx="4">
                        <c:v>O2 prescription</c:v>
                      </c:pt>
                      <c:pt idx="5">
                        <c:v>IV fluids</c:v>
                      </c:pt>
                      <c:pt idx="6">
                        <c:v>IV antibiotics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'[Chart in Microsoft PowerPoint]Sheet1'!$C$15:$C$21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0.44</c:v>
                      </c:pt>
                      <c:pt idx="1">
                        <c:v>0.26</c:v>
                      </c:pt>
                      <c:pt idx="2">
                        <c:v>0.15</c:v>
                      </c:pt>
                      <c:pt idx="3">
                        <c:v>7.0000000000000007E-2</c:v>
                      </c:pt>
                      <c:pt idx="4">
                        <c:v>0.3</c:v>
                      </c:pt>
                      <c:pt idx="5">
                        <c:v>0.04</c:v>
                      </c:pt>
                      <c:pt idx="6">
                        <c:v>0.04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5D06-4AC5-9272-E26058309E1B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'[Chart in Microsoft PowerPoint]Sheet1'!$E$14</c15:sqref>
                        </c15:formulaRef>
                      </c:ext>
                    </c:extLst>
                    <c:strCache>
                      <c:ptCount val="1"/>
                      <c:pt idx="0">
                        <c:v>2015 SIRS≥2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'[Chart in Microsoft PowerPoint]Sheet1'!$A$15:$A$21</c15:sqref>
                        </c15:formulaRef>
                      </c:ext>
                    </c:extLst>
                    <c:strCache>
                      <c:ptCount val="7"/>
                      <c:pt idx="0">
                        <c:v>FBC</c:v>
                      </c:pt>
                      <c:pt idx="1">
                        <c:v>Blood culture</c:v>
                      </c:pt>
                      <c:pt idx="2">
                        <c:v>Lactate</c:v>
                      </c:pt>
                      <c:pt idx="3">
                        <c:v>Urine output measured</c:v>
                      </c:pt>
                      <c:pt idx="4">
                        <c:v>O2 prescription</c:v>
                      </c:pt>
                      <c:pt idx="5">
                        <c:v>IV fluids</c:v>
                      </c:pt>
                      <c:pt idx="6">
                        <c:v>IV antibiotics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'[Chart in Microsoft PowerPoint]Sheet1'!$E$15:$E$21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0.62</c:v>
                      </c:pt>
                      <c:pt idx="1">
                        <c:v>0.34499999999999997</c:v>
                      </c:pt>
                      <c:pt idx="2">
                        <c:v>0.379</c:v>
                      </c:pt>
                      <c:pt idx="3">
                        <c:v>3.4000000000000002E-2</c:v>
                      </c:pt>
                      <c:pt idx="4">
                        <c:v>0.55200000000000005</c:v>
                      </c:pt>
                      <c:pt idx="5">
                        <c:v>0.34499999999999997</c:v>
                      </c:pt>
                      <c:pt idx="6">
                        <c:v>0.17199999999999999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5D06-4AC5-9272-E26058309E1B}"/>
                  </c:ext>
                </c:extLst>
              </c15:ser>
            </c15:filteredBarSeries>
          </c:ext>
        </c:extLst>
      </c:barChart>
      <c:catAx>
        <c:axId val="8038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389632"/>
        <c:crosses val="autoZero"/>
        <c:auto val="1"/>
        <c:lblAlgn val="ctr"/>
        <c:lblOffset val="100"/>
        <c:noMultiLvlLbl val="0"/>
      </c:catAx>
      <c:valAx>
        <c:axId val="8038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388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1089F6-6B2B-4F1C-9AD3-672A65B17270}" type="doc">
      <dgm:prSet loTypeId="urn:microsoft.com/office/officeart/2005/8/layout/venn2" loCatId="relationship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en-IE"/>
        </a:p>
      </dgm:t>
    </dgm:pt>
    <dgm:pt modelId="{6E0C2E7D-F745-4BDB-9841-840FC0DBB873}">
      <dgm:prSet phldrT="[Text]"/>
      <dgm:spPr/>
      <dgm:t>
        <a:bodyPr/>
        <a:lstStyle/>
        <a:p>
          <a:r>
            <a:rPr lang="en-IE" dirty="0" smtClean="0"/>
            <a:t>Change</a:t>
          </a:r>
          <a:endParaRPr lang="en-IE" dirty="0"/>
        </a:p>
      </dgm:t>
    </dgm:pt>
    <dgm:pt modelId="{E1BC780B-51F8-4E19-9FE3-751797B8913F}" type="parTrans" cxnId="{72D64CFB-824F-49E2-9F2E-474C69546E00}">
      <dgm:prSet/>
      <dgm:spPr/>
      <dgm:t>
        <a:bodyPr/>
        <a:lstStyle/>
        <a:p>
          <a:endParaRPr lang="en-IE"/>
        </a:p>
      </dgm:t>
    </dgm:pt>
    <dgm:pt modelId="{C3ECDA3D-C970-4AA4-B101-FE2F3C98606C}" type="sibTrans" cxnId="{72D64CFB-824F-49E2-9F2E-474C69546E00}">
      <dgm:prSet/>
      <dgm:spPr/>
      <dgm:t>
        <a:bodyPr/>
        <a:lstStyle/>
        <a:p>
          <a:endParaRPr lang="en-IE"/>
        </a:p>
      </dgm:t>
    </dgm:pt>
    <dgm:pt modelId="{291EF1DF-6007-49E3-9F3D-1CEC799ED51A}">
      <dgm:prSet phldrT="[Text]"/>
      <dgm:spPr/>
      <dgm:t>
        <a:bodyPr/>
        <a:lstStyle/>
        <a:p>
          <a:r>
            <a:rPr lang="en-IE" dirty="0" smtClean="0"/>
            <a:t>Resources</a:t>
          </a:r>
          <a:endParaRPr lang="en-IE" dirty="0"/>
        </a:p>
      </dgm:t>
    </dgm:pt>
    <dgm:pt modelId="{F4F322AA-D45B-464B-AFE7-1F2FD091C2C6}" type="parTrans" cxnId="{0FB39894-51BB-4DAB-A077-A543E52962EA}">
      <dgm:prSet/>
      <dgm:spPr/>
      <dgm:t>
        <a:bodyPr/>
        <a:lstStyle/>
        <a:p>
          <a:endParaRPr lang="en-IE"/>
        </a:p>
      </dgm:t>
    </dgm:pt>
    <dgm:pt modelId="{56C362A0-27D6-4AD0-A687-5AF56F741397}" type="sibTrans" cxnId="{0FB39894-51BB-4DAB-A077-A543E52962EA}">
      <dgm:prSet/>
      <dgm:spPr/>
      <dgm:t>
        <a:bodyPr/>
        <a:lstStyle/>
        <a:p>
          <a:endParaRPr lang="en-IE"/>
        </a:p>
      </dgm:t>
    </dgm:pt>
    <dgm:pt modelId="{AC81E135-5BD2-4E74-BA58-A8BB5494588E}">
      <dgm:prSet phldrT="[Text]"/>
      <dgm:spPr/>
      <dgm:t>
        <a:bodyPr/>
        <a:lstStyle/>
        <a:p>
          <a:r>
            <a:rPr lang="en-IE" dirty="0" smtClean="0"/>
            <a:t>Integration</a:t>
          </a:r>
          <a:endParaRPr lang="en-IE" dirty="0"/>
        </a:p>
      </dgm:t>
    </dgm:pt>
    <dgm:pt modelId="{0FBC958F-EE00-4328-8140-45A898F0FD6F}" type="parTrans" cxnId="{ABD6FECA-BD2E-486D-B684-79EF273D275B}">
      <dgm:prSet/>
      <dgm:spPr/>
      <dgm:t>
        <a:bodyPr/>
        <a:lstStyle/>
        <a:p>
          <a:endParaRPr lang="en-IE"/>
        </a:p>
      </dgm:t>
    </dgm:pt>
    <dgm:pt modelId="{C5DF283D-AEFF-4193-BA2C-34A9A4B36481}" type="sibTrans" cxnId="{ABD6FECA-BD2E-486D-B684-79EF273D275B}">
      <dgm:prSet/>
      <dgm:spPr/>
      <dgm:t>
        <a:bodyPr/>
        <a:lstStyle/>
        <a:p>
          <a:endParaRPr lang="en-IE"/>
        </a:p>
      </dgm:t>
    </dgm:pt>
    <dgm:pt modelId="{0407235C-721A-4413-B6CD-829FA017CF4B}">
      <dgm:prSet phldrT="[Text]"/>
      <dgm:spPr/>
      <dgm:t>
        <a:bodyPr/>
        <a:lstStyle/>
        <a:p>
          <a:r>
            <a:rPr lang="en-IE" dirty="0" smtClean="0"/>
            <a:t>Beyond </a:t>
          </a:r>
        </a:p>
        <a:p>
          <a:endParaRPr lang="en-IE" dirty="0"/>
        </a:p>
      </dgm:t>
    </dgm:pt>
    <dgm:pt modelId="{28251707-5A91-4F6D-962D-EFC7CA459B89}" type="parTrans" cxnId="{98A2FE79-48CD-43E1-8F83-3EF4944568FC}">
      <dgm:prSet/>
      <dgm:spPr/>
      <dgm:t>
        <a:bodyPr/>
        <a:lstStyle/>
        <a:p>
          <a:endParaRPr lang="en-IE"/>
        </a:p>
      </dgm:t>
    </dgm:pt>
    <dgm:pt modelId="{D188FF63-34E5-42B5-A9BA-E57416C09E91}" type="sibTrans" cxnId="{98A2FE79-48CD-43E1-8F83-3EF4944568FC}">
      <dgm:prSet/>
      <dgm:spPr/>
      <dgm:t>
        <a:bodyPr/>
        <a:lstStyle/>
        <a:p>
          <a:endParaRPr lang="en-IE"/>
        </a:p>
      </dgm:t>
    </dgm:pt>
    <dgm:pt modelId="{B9D9B28D-1BF1-4712-9988-01498E2C2DC4}" type="pres">
      <dgm:prSet presAssocID="{B31089F6-6B2B-4F1C-9AD3-672A65B17270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9A8C8968-89B1-4555-A359-61BF67D37B24}" type="pres">
      <dgm:prSet presAssocID="{B31089F6-6B2B-4F1C-9AD3-672A65B17270}" presName="comp1" presStyleCnt="0"/>
      <dgm:spPr/>
    </dgm:pt>
    <dgm:pt modelId="{0CBF98D5-13B6-44B3-A6C5-25738DF3327F}" type="pres">
      <dgm:prSet presAssocID="{B31089F6-6B2B-4F1C-9AD3-672A65B17270}" presName="circle1" presStyleLbl="node1" presStyleIdx="0" presStyleCnt="4"/>
      <dgm:spPr/>
      <dgm:t>
        <a:bodyPr/>
        <a:lstStyle/>
        <a:p>
          <a:endParaRPr lang="en-IE"/>
        </a:p>
      </dgm:t>
    </dgm:pt>
    <dgm:pt modelId="{35C954EE-A21F-47A8-976F-9CA25B268D92}" type="pres">
      <dgm:prSet presAssocID="{B31089F6-6B2B-4F1C-9AD3-672A65B17270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D8599D3-868A-4339-942B-550B233ACA1E}" type="pres">
      <dgm:prSet presAssocID="{B31089F6-6B2B-4F1C-9AD3-672A65B17270}" presName="comp2" presStyleCnt="0"/>
      <dgm:spPr/>
    </dgm:pt>
    <dgm:pt modelId="{C0182BF5-87A1-40B8-8C30-A75D109A4F48}" type="pres">
      <dgm:prSet presAssocID="{B31089F6-6B2B-4F1C-9AD3-672A65B17270}" presName="circle2" presStyleLbl="node1" presStyleIdx="1" presStyleCnt="4"/>
      <dgm:spPr/>
      <dgm:t>
        <a:bodyPr/>
        <a:lstStyle/>
        <a:p>
          <a:endParaRPr lang="en-IE"/>
        </a:p>
      </dgm:t>
    </dgm:pt>
    <dgm:pt modelId="{78F9FFFC-F436-423B-92BB-DFDDE2D7D72D}" type="pres">
      <dgm:prSet presAssocID="{B31089F6-6B2B-4F1C-9AD3-672A65B17270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60896B5-64A3-4CCD-AC49-9C4CF4B9F371}" type="pres">
      <dgm:prSet presAssocID="{B31089F6-6B2B-4F1C-9AD3-672A65B17270}" presName="comp3" presStyleCnt="0"/>
      <dgm:spPr/>
    </dgm:pt>
    <dgm:pt modelId="{8E209CFE-39C9-494D-9284-09241C51185D}" type="pres">
      <dgm:prSet presAssocID="{B31089F6-6B2B-4F1C-9AD3-672A65B17270}" presName="circle3" presStyleLbl="node1" presStyleIdx="2" presStyleCnt="4"/>
      <dgm:spPr/>
      <dgm:t>
        <a:bodyPr/>
        <a:lstStyle/>
        <a:p>
          <a:endParaRPr lang="en-IE"/>
        </a:p>
      </dgm:t>
    </dgm:pt>
    <dgm:pt modelId="{4D22A0E3-9A36-4C10-A198-5978F865152F}" type="pres">
      <dgm:prSet presAssocID="{B31089F6-6B2B-4F1C-9AD3-672A65B17270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351D422-E3AD-407E-8BD6-E3139758B381}" type="pres">
      <dgm:prSet presAssocID="{B31089F6-6B2B-4F1C-9AD3-672A65B17270}" presName="comp4" presStyleCnt="0"/>
      <dgm:spPr/>
    </dgm:pt>
    <dgm:pt modelId="{879EEBB0-FB76-4C57-841F-D93C75AA0FD4}" type="pres">
      <dgm:prSet presAssocID="{B31089F6-6B2B-4F1C-9AD3-672A65B17270}" presName="circle4" presStyleLbl="node1" presStyleIdx="3" presStyleCnt="4"/>
      <dgm:spPr/>
      <dgm:t>
        <a:bodyPr/>
        <a:lstStyle/>
        <a:p>
          <a:endParaRPr lang="en-IE"/>
        </a:p>
      </dgm:t>
    </dgm:pt>
    <dgm:pt modelId="{63AF129A-96B7-48E2-BF57-361C722FE267}" type="pres">
      <dgm:prSet presAssocID="{B31089F6-6B2B-4F1C-9AD3-672A65B17270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72D64CFB-824F-49E2-9F2E-474C69546E00}" srcId="{B31089F6-6B2B-4F1C-9AD3-672A65B17270}" destId="{6E0C2E7D-F745-4BDB-9841-840FC0DBB873}" srcOrd="0" destOrd="0" parTransId="{E1BC780B-51F8-4E19-9FE3-751797B8913F}" sibTransId="{C3ECDA3D-C970-4AA4-B101-FE2F3C98606C}"/>
    <dgm:cxn modelId="{2A85693A-7B37-413B-888F-CC57DA9A0F1F}" type="presOf" srcId="{0407235C-721A-4413-B6CD-829FA017CF4B}" destId="{879EEBB0-FB76-4C57-841F-D93C75AA0FD4}" srcOrd="0" destOrd="0" presId="urn:microsoft.com/office/officeart/2005/8/layout/venn2"/>
    <dgm:cxn modelId="{E4623BE0-7D58-416F-994A-A92C1EA7A1F6}" type="presOf" srcId="{291EF1DF-6007-49E3-9F3D-1CEC799ED51A}" destId="{78F9FFFC-F436-423B-92BB-DFDDE2D7D72D}" srcOrd="1" destOrd="0" presId="urn:microsoft.com/office/officeart/2005/8/layout/venn2"/>
    <dgm:cxn modelId="{0FB39894-51BB-4DAB-A077-A543E52962EA}" srcId="{B31089F6-6B2B-4F1C-9AD3-672A65B17270}" destId="{291EF1DF-6007-49E3-9F3D-1CEC799ED51A}" srcOrd="1" destOrd="0" parTransId="{F4F322AA-D45B-464B-AFE7-1F2FD091C2C6}" sibTransId="{56C362A0-27D6-4AD0-A687-5AF56F741397}"/>
    <dgm:cxn modelId="{638A6066-4831-4AB9-B539-2E4BB7BEA7B1}" type="presOf" srcId="{0407235C-721A-4413-B6CD-829FA017CF4B}" destId="{63AF129A-96B7-48E2-BF57-361C722FE267}" srcOrd="1" destOrd="0" presId="urn:microsoft.com/office/officeart/2005/8/layout/venn2"/>
    <dgm:cxn modelId="{2505FE45-86A7-4466-AA48-80B4B9FED91D}" type="presOf" srcId="{291EF1DF-6007-49E3-9F3D-1CEC799ED51A}" destId="{C0182BF5-87A1-40B8-8C30-A75D109A4F48}" srcOrd="0" destOrd="0" presId="urn:microsoft.com/office/officeart/2005/8/layout/venn2"/>
    <dgm:cxn modelId="{9ACAC7ED-89B2-47F4-9429-C9245CC50840}" type="presOf" srcId="{6E0C2E7D-F745-4BDB-9841-840FC0DBB873}" destId="{0CBF98D5-13B6-44B3-A6C5-25738DF3327F}" srcOrd="0" destOrd="0" presId="urn:microsoft.com/office/officeart/2005/8/layout/venn2"/>
    <dgm:cxn modelId="{731E4EF7-BC37-47B3-B32E-08FC330D6E55}" type="presOf" srcId="{6E0C2E7D-F745-4BDB-9841-840FC0DBB873}" destId="{35C954EE-A21F-47A8-976F-9CA25B268D92}" srcOrd="1" destOrd="0" presId="urn:microsoft.com/office/officeart/2005/8/layout/venn2"/>
    <dgm:cxn modelId="{D60CD387-67D8-4454-8F84-CF54FBD34DB0}" type="presOf" srcId="{AC81E135-5BD2-4E74-BA58-A8BB5494588E}" destId="{4D22A0E3-9A36-4C10-A198-5978F865152F}" srcOrd="1" destOrd="0" presId="urn:microsoft.com/office/officeart/2005/8/layout/venn2"/>
    <dgm:cxn modelId="{7E85C7DA-BB02-44AA-8982-C4EB66FA8C10}" type="presOf" srcId="{AC81E135-5BD2-4E74-BA58-A8BB5494588E}" destId="{8E209CFE-39C9-494D-9284-09241C51185D}" srcOrd="0" destOrd="0" presId="urn:microsoft.com/office/officeart/2005/8/layout/venn2"/>
    <dgm:cxn modelId="{98A2FE79-48CD-43E1-8F83-3EF4944568FC}" srcId="{B31089F6-6B2B-4F1C-9AD3-672A65B17270}" destId="{0407235C-721A-4413-B6CD-829FA017CF4B}" srcOrd="3" destOrd="0" parTransId="{28251707-5A91-4F6D-962D-EFC7CA459B89}" sibTransId="{D188FF63-34E5-42B5-A9BA-E57416C09E91}"/>
    <dgm:cxn modelId="{01B66E5E-AE85-4186-B057-B12EA9F3954A}" type="presOf" srcId="{B31089F6-6B2B-4F1C-9AD3-672A65B17270}" destId="{B9D9B28D-1BF1-4712-9988-01498E2C2DC4}" srcOrd="0" destOrd="0" presId="urn:microsoft.com/office/officeart/2005/8/layout/venn2"/>
    <dgm:cxn modelId="{ABD6FECA-BD2E-486D-B684-79EF273D275B}" srcId="{B31089F6-6B2B-4F1C-9AD3-672A65B17270}" destId="{AC81E135-5BD2-4E74-BA58-A8BB5494588E}" srcOrd="2" destOrd="0" parTransId="{0FBC958F-EE00-4328-8140-45A898F0FD6F}" sibTransId="{C5DF283D-AEFF-4193-BA2C-34A9A4B36481}"/>
    <dgm:cxn modelId="{2BC7877C-5A85-48C0-8DDD-85992242CE01}" type="presParOf" srcId="{B9D9B28D-1BF1-4712-9988-01498E2C2DC4}" destId="{9A8C8968-89B1-4555-A359-61BF67D37B24}" srcOrd="0" destOrd="0" presId="urn:microsoft.com/office/officeart/2005/8/layout/venn2"/>
    <dgm:cxn modelId="{356627A3-2296-4ACF-B663-9C0F544AA0C2}" type="presParOf" srcId="{9A8C8968-89B1-4555-A359-61BF67D37B24}" destId="{0CBF98D5-13B6-44B3-A6C5-25738DF3327F}" srcOrd="0" destOrd="0" presId="urn:microsoft.com/office/officeart/2005/8/layout/venn2"/>
    <dgm:cxn modelId="{76652055-55D9-422A-905E-1652201C5C48}" type="presParOf" srcId="{9A8C8968-89B1-4555-A359-61BF67D37B24}" destId="{35C954EE-A21F-47A8-976F-9CA25B268D92}" srcOrd="1" destOrd="0" presId="urn:microsoft.com/office/officeart/2005/8/layout/venn2"/>
    <dgm:cxn modelId="{81DC986A-1D04-450D-B901-6DFA625D8A36}" type="presParOf" srcId="{B9D9B28D-1BF1-4712-9988-01498E2C2DC4}" destId="{6D8599D3-868A-4339-942B-550B233ACA1E}" srcOrd="1" destOrd="0" presId="urn:microsoft.com/office/officeart/2005/8/layout/venn2"/>
    <dgm:cxn modelId="{42A4579E-8B50-40FE-A096-3EB6A4F6E3E4}" type="presParOf" srcId="{6D8599D3-868A-4339-942B-550B233ACA1E}" destId="{C0182BF5-87A1-40B8-8C30-A75D109A4F48}" srcOrd="0" destOrd="0" presId="urn:microsoft.com/office/officeart/2005/8/layout/venn2"/>
    <dgm:cxn modelId="{087FD8F9-EAD4-4B96-91B5-CCAD5F87CC39}" type="presParOf" srcId="{6D8599D3-868A-4339-942B-550B233ACA1E}" destId="{78F9FFFC-F436-423B-92BB-DFDDE2D7D72D}" srcOrd="1" destOrd="0" presId="urn:microsoft.com/office/officeart/2005/8/layout/venn2"/>
    <dgm:cxn modelId="{1CCDB8A6-326D-43F5-93A1-A1C907528BD1}" type="presParOf" srcId="{B9D9B28D-1BF1-4712-9988-01498E2C2DC4}" destId="{560896B5-64A3-4CCD-AC49-9C4CF4B9F371}" srcOrd="2" destOrd="0" presId="urn:microsoft.com/office/officeart/2005/8/layout/venn2"/>
    <dgm:cxn modelId="{B0E2287F-17CF-4779-84D4-998172518D3C}" type="presParOf" srcId="{560896B5-64A3-4CCD-AC49-9C4CF4B9F371}" destId="{8E209CFE-39C9-494D-9284-09241C51185D}" srcOrd="0" destOrd="0" presId="urn:microsoft.com/office/officeart/2005/8/layout/venn2"/>
    <dgm:cxn modelId="{D7ED06B0-2C8C-4960-8CA5-488B68636F97}" type="presParOf" srcId="{560896B5-64A3-4CCD-AC49-9C4CF4B9F371}" destId="{4D22A0E3-9A36-4C10-A198-5978F865152F}" srcOrd="1" destOrd="0" presId="urn:microsoft.com/office/officeart/2005/8/layout/venn2"/>
    <dgm:cxn modelId="{4A1607D2-8217-4AB8-8757-649D07211BD1}" type="presParOf" srcId="{B9D9B28D-1BF1-4712-9988-01498E2C2DC4}" destId="{9351D422-E3AD-407E-8BD6-E3139758B381}" srcOrd="3" destOrd="0" presId="urn:microsoft.com/office/officeart/2005/8/layout/venn2"/>
    <dgm:cxn modelId="{D1100457-7E56-4FC9-AAFF-19721F68EEDD}" type="presParOf" srcId="{9351D422-E3AD-407E-8BD6-E3139758B381}" destId="{879EEBB0-FB76-4C57-841F-D93C75AA0FD4}" srcOrd="0" destOrd="0" presId="urn:microsoft.com/office/officeart/2005/8/layout/venn2"/>
    <dgm:cxn modelId="{0CC97AD3-C5BA-4CDF-A075-44EC1349E342}" type="presParOf" srcId="{9351D422-E3AD-407E-8BD6-E3139758B381}" destId="{63AF129A-96B7-48E2-BF57-361C722FE26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F98D5-13B6-44B3-A6C5-25738DF3327F}">
      <dsp:nvSpPr>
        <dsp:cNvPr id="0" name=""/>
        <dsp:cNvSpPr/>
      </dsp:nvSpPr>
      <dsp:spPr>
        <a:xfrm>
          <a:off x="2031999" y="0"/>
          <a:ext cx="4063999" cy="406399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dirty="0" smtClean="0"/>
            <a:t>Change</a:t>
          </a:r>
          <a:endParaRPr lang="en-IE" sz="1500" kern="1200" dirty="0"/>
        </a:p>
      </dsp:txBody>
      <dsp:txXfrm>
        <a:off x="3495852" y="203199"/>
        <a:ext cx="1136294" cy="609600"/>
      </dsp:txXfrm>
    </dsp:sp>
    <dsp:sp modelId="{C0182BF5-87A1-40B8-8C30-A75D109A4F48}">
      <dsp:nvSpPr>
        <dsp:cNvPr id="0" name=""/>
        <dsp:cNvSpPr/>
      </dsp:nvSpPr>
      <dsp:spPr>
        <a:xfrm>
          <a:off x="2438399" y="812799"/>
          <a:ext cx="3251200" cy="32512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dirty="0" smtClean="0"/>
            <a:t>Resources</a:t>
          </a:r>
          <a:endParaRPr lang="en-IE" sz="1500" kern="1200" dirty="0"/>
        </a:p>
      </dsp:txBody>
      <dsp:txXfrm>
        <a:off x="3495852" y="1007871"/>
        <a:ext cx="1136294" cy="585216"/>
      </dsp:txXfrm>
    </dsp:sp>
    <dsp:sp modelId="{8E209CFE-39C9-494D-9284-09241C51185D}">
      <dsp:nvSpPr>
        <dsp:cNvPr id="0" name=""/>
        <dsp:cNvSpPr/>
      </dsp:nvSpPr>
      <dsp:spPr>
        <a:xfrm>
          <a:off x="2844799" y="1625599"/>
          <a:ext cx="2438400" cy="243840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dirty="0" smtClean="0"/>
            <a:t>Integration</a:t>
          </a:r>
          <a:endParaRPr lang="en-IE" sz="1500" kern="1200" dirty="0"/>
        </a:p>
      </dsp:txBody>
      <dsp:txXfrm>
        <a:off x="3495852" y="1808479"/>
        <a:ext cx="1136294" cy="548640"/>
      </dsp:txXfrm>
    </dsp:sp>
    <dsp:sp modelId="{879EEBB0-FB76-4C57-841F-D93C75AA0FD4}">
      <dsp:nvSpPr>
        <dsp:cNvPr id="0" name=""/>
        <dsp:cNvSpPr/>
      </dsp:nvSpPr>
      <dsp:spPr>
        <a:xfrm>
          <a:off x="3251199" y="2438399"/>
          <a:ext cx="1625600" cy="162560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dirty="0" smtClean="0"/>
            <a:t>Beyond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500" kern="1200" dirty="0"/>
        </a:p>
      </dsp:txBody>
      <dsp:txXfrm>
        <a:off x="3489263" y="2844799"/>
        <a:ext cx="1149472" cy="81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0.01413</cdr:x>
      <cdr:y>0.32629</cdr:y>
    </cdr:from>
    <cdr:to>
      <cdr:x>0.22467</cdr:x>
      <cdr:y>0.63151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4172" y="2220969"/>
          <a:ext cx="2595871" cy="20775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E" sz="1200" dirty="0" smtClean="0">
              <a:solidFill>
                <a:srgbClr val="C00000"/>
              </a:solidFill>
            </a:rPr>
            <a:t>1 ESBL,  given </a:t>
          </a:r>
          <a:r>
            <a:rPr lang="en-IE" sz="1200" dirty="0" err="1" smtClean="0">
              <a:solidFill>
                <a:srgbClr val="C00000"/>
              </a:solidFill>
            </a:rPr>
            <a:t>piptaz</a:t>
          </a:r>
          <a:r>
            <a:rPr lang="en-IE" sz="1200" dirty="0" smtClean="0">
              <a:solidFill>
                <a:srgbClr val="C00000"/>
              </a:solidFill>
            </a:rPr>
            <a:t> as empiric</a:t>
          </a:r>
        </a:p>
        <a:p xmlns:a="http://schemas.openxmlformats.org/drawingml/2006/main">
          <a:r>
            <a:rPr lang="en-IE" sz="1200" dirty="0" smtClean="0">
              <a:solidFill>
                <a:srgbClr val="C00000"/>
              </a:solidFill>
            </a:rPr>
            <a:t>3 Cipro r</a:t>
          </a:r>
        </a:p>
        <a:p xmlns:a="http://schemas.openxmlformats.org/drawingml/2006/main">
          <a:r>
            <a:rPr lang="en-IE" sz="1200" dirty="0" smtClean="0">
              <a:solidFill>
                <a:srgbClr val="C00000"/>
              </a:solidFill>
            </a:rPr>
            <a:t>3 </a:t>
          </a:r>
          <a:r>
            <a:rPr lang="en-IE" sz="1200" dirty="0" err="1" smtClean="0">
              <a:solidFill>
                <a:srgbClr val="C00000"/>
              </a:solidFill>
            </a:rPr>
            <a:t>Coamox</a:t>
          </a:r>
          <a:r>
            <a:rPr lang="en-IE" sz="1200" dirty="0" smtClean="0">
              <a:solidFill>
                <a:srgbClr val="C00000"/>
              </a:solidFill>
            </a:rPr>
            <a:t> r, 2 given </a:t>
          </a:r>
          <a:r>
            <a:rPr lang="en-IE" sz="1200" dirty="0" err="1" smtClean="0">
              <a:solidFill>
                <a:srgbClr val="C00000"/>
              </a:solidFill>
            </a:rPr>
            <a:t>coamox</a:t>
          </a:r>
          <a:endParaRPr lang="en-IE" sz="1200" dirty="0" smtClean="0">
            <a:solidFill>
              <a:srgbClr val="C00000"/>
            </a:solidFill>
          </a:endParaRPr>
        </a:p>
        <a:p xmlns:a="http://schemas.openxmlformats.org/drawingml/2006/main">
          <a:r>
            <a:rPr lang="en-IE" sz="1200" dirty="0" smtClean="0">
              <a:solidFill>
                <a:srgbClr val="C00000"/>
              </a:solidFill>
            </a:rPr>
            <a:t>4 </a:t>
          </a:r>
          <a:r>
            <a:rPr lang="en-IE" sz="1200" dirty="0" err="1" smtClean="0">
              <a:solidFill>
                <a:srgbClr val="C00000"/>
              </a:solidFill>
            </a:rPr>
            <a:t>Coamox</a:t>
          </a:r>
          <a:r>
            <a:rPr lang="en-IE" sz="1200" dirty="0" smtClean="0">
              <a:solidFill>
                <a:srgbClr val="C00000"/>
              </a:solidFill>
            </a:rPr>
            <a:t> </a:t>
          </a:r>
          <a:r>
            <a:rPr lang="en-IE" sz="1200" dirty="0" err="1" smtClean="0">
              <a:solidFill>
                <a:srgbClr val="C00000"/>
              </a:solidFill>
            </a:rPr>
            <a:t>i</a:t>
          </a:r>
          <a:endParaRPr lang="en-IE" sz="1200" dirty="0" smtClean="0">
            <a:solidFill>
              <a:srgbClr val="C00000"/>
            </a:solidFill>
          </a:endParaRPr>
        </a:p>
        <a:p xmlns:a="http://schemas.openxmlformats.org/drawingml/2006/main">
          <a:r>
            <a:rPr lang="en-IE" sz="1200" dirty="0" smtClean="0">
              <a:solidFill>
                <a:srgbClr val="C00000"/>
              </a:solidFill>
            </a:rPr>
            <a:t>1 </a:t>
          </a:r>
          <a:r>
            <a:rPr lang="en-IE" sz="1200" dirty="0" err="1" smtClean="0">
              <a:solidFill>
                <a:srgbClr val="C00000"/>
              </a:solidFill>
            </a:rPr>
            <a:t>Piptaz</a:t>
          </a:r>
          <a:r>
            <a:rPr lang="en-IE" sz="1200" dirty="0" smtClean="0">
              <a:solidFill>
                <a:srgbClr val="C00000"/>
              </a:solidFill>
            </a:rPr>
            <a:t> r , given </a:t>
          </a:r>
          <a:r>
            <a:rPr lang="en-IE" sz="1200" dirty="0" err="1" smtClean="0">
              <a:solidFill>
                <a:srgbClr val="C00000"/>
              </a:solidFill>
            </a:rPr>
            <a:t>piptaz</a:t>
          </a:r>
          <a:endParaRPr lang="en-IE" sz="1200" dirty="0" smtClean="0">
            <a:solidFill>
              <a:srgbClr val="C00000"/>
            </a:solidFill>
          </a:endParaRPr>
        </a:p>
        <a:p xmlns:a="http://schemas.openxmlformats.org/drawingml/2006/main">
          <a:r>
            <a:rPr lang="en-IE" sz="1200" dirty="0" smtClean="0">
              <a:solidFill>
                <a:srgbClr val="C00000"/>
              </a:solidFill>
            </a:rPr>
            <a:t>1 Gent </a:t>
          </a:r>
          <a:r>
            <a:rPr lang="en-IE" sz="1200" dirty="0" err="1" smtClean="0">
              <a:solidFill>
                <a:srgbClr val="C00000"/>
              </a:solidFill>
            </a:rPr>
            <a:t>i</a:t>
          </a:r>
          <a:endParaRPr lang="en-IE" sz="1200" dirty="0" smtClean="0">
            <a:solidFill>
              <a:srgbClr val="C00000"/>
            </a:solidFill>
          </a:endParaRPr>
        </a:p>
        <a:p xmlns:a="http://schemas.openxmlformats.org/drawingml/2006/main">
          <a:endParaRPr lang="en-IE" sz="1200" dirty="0"/>
        </a:p>
      </cdr:txBody>
    </cdr:sp>
  </cdr:relSizeAnchor>
  <cdr:relSizeAnchor xmlns:cdr="http://schemas.openxmlformats.org/drawingml/2006/chartDrawing">
    <cdr:from>
      <cdr:x>0.15251</cdr:x>
      <cdr:y>0.88689</cdr:y>
    </cdr:from>
    <cdr:to>
      <cdr:x>0.27734</cdr:x>
      <cdr:y>0.98316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31568" y="6036870"/>
          <a:ext cx="1417320" cy="655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E" sz="1600" dirty="0" smtClean="0">
              <a:solidFill>
                <a:srgbClr val="C00000"/>
              </a:solidFill>
            </a:rPr>
            <a:t>1 MRSA</a:t>
          </a:r>
          <a:r>
            <a:rPr lang="en-IE" sz="1100" dirty="0" smtClean="0">
              <a:solidFill>
                <a:schemeClr val="accent2">
                  <a:lumMod val="75000"/>
                </a:schemeClr>
              </a:solidFill>
            </a:rPr>
            <a:t> </a:t>
          </a:r>
          <a:endParaRPr lang="en-IE" sz="1100" dirty="0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0.81425</cdr:x>
      <cdr:y>0.3182</cdr:y>
    </cdr:from>
    <cdr:to>
      <cdr:x>0.89479</cdr:x>
      <cdr:y>0.45253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244888" y="216591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IE" sz="1100"/>
        </a:p>
      </cdr:txBody>
    </cdr:sp>
  </cdr:relSizeAnchor>
  <cdr:relSizeAnchor xmlns:cdr="http://schemas.openxmlformats.org/drawingml/2006/chartDrawing">
    <cdr:from>
      <cdr:x>0.80821</cdr:x>
      <cdr:y>0.29357</cdr:y>
    </cdr:from>
    <cdr:to>
      <cdr:x>0.88875</cdr:x>
      <cdr:y>0.42791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176308" y="19982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E" sz="1100" dirty="0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0.76254</cdr:x>
      <cdr:y>0.24863</cdr:y>
    </cdr:from>
    <cdr:to>
      <cdr:x>0.84047</cdr:x>
      <cdr:y>0.25887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9401812" y="1692353"/>
          <a:ext cx="960895" cy="697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E" sz="1100" dirty="0"/>
        </a:p>
      </cdr:txBody>
    </cdr:sp>
  </cdr:relSizeAnchor>
  <cdr:relSizeAnchor xmlns:cdr="http://schemas.openxmlformats.org/drawingml/2006/chartDrawing">
    <cdr:from>
      <cdr:x>0.82665</cdr:x>
      <cdr:y>0.24977</cdr:y>
    </cdr:from>
    <cdr:to>
      <cdr:x>0.91087</cdr:x>
      <cdr:y>0.2953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0192226" y="1700103"/>
          <a:ext cx="1038386" cy="3099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E" sz="1100" dirty="0" err="1" smtClean="0">
              <a:solidFill>
                <a:srgbClr val="C00000"/>
              </a:solidFill>
            </a:rPr>
            <a:t>Vanc</a:t>
          </a:r>
          <a:r>
            <a:rPr lang="en-IE" sz="1100" dirty="0" smtClean="0">
              <a:solidFill>
                <a:srgbClr val="C00000"/>
              </a:solidFill>
            </a:rPr>
            <a:t> s</a:t>
          </a:r>
          <a:endParaRPr lang="en-IE" sz="110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0.82476</cdr:x>
      <cdr:y>0.28733</cdr:y>
    </cdr:from>
    <cdr:to>
      <cdr:x>0.88887</cdr:x>
      <cdr:y>0.34312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0168978" y="1955825"/>
          <a:ext cx="790414" cy="3797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E" sz="1100" dirty="0" err="1" smtClean="0">
              <a:solidFill>
                <a:srgbClr val="C00000"/>
              </a:solidFill>
            </a:rPr>
            <a:t>Amox</a:t>
          </a:r>
          <a:r>
            <a:rPr lang="en-IE" sz="1100" dirty="0" smtClean="0">
              <a:solidFill>
                <a:srgbClr val="C00000"/>
              </a:solidFill>
            </a:rPr>
            <a:t> s</a:t>
          </a:r>
          <a:endParaRPr lang="en-IE" sz="110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0.777</cdr:x>
      <cdr:y>0.40459</cdr:y>
    </cdr:from>
    <cdr:to>
      <cdr:x>0.88447</cdr:x>
      <cdr:y>0.48884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9580043" y="2753988"/>
          <a:ext cx="1325105" cy="5734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E" sz="1100" dirty="0" smtClean="0">
              <a:solidFill>
                <a:srgbClr val="C00000"/>
              </a:solidFill>
            </a:rPr>
            <a:t>1 Pen </a:t>
          </a:r>
          <a:r>
            <a:rPr lang="en-IE" sz="1100" dirty="0" err="1" smtClean="0">
              <a:solidFill>
                <a:srgbClr val="C00000"/>
              </a:solidFill>
            </a:rPr>
            <a:t>i</a:t>
          </a:r>
          <a:r>
            <a:rPr lang="en-IE" sz="1100" dirty="0" smtClean="0">
              <a:solidFill>
                <a:srgbClr val="C00000"/>
              </a:solidFill>
            </a:rPr>
            <a:t> (mic 0.5) </a:t>
          </a:r>
        </a:p>
        <a:p xmlns:a="http://schemas.openxmlformats.org/drawingml/2006/main">
          <a:r>
            <a:rPr lang="en-IE" dirty="0" smtClean="0">
              <a:solidFill>
                <a:srgbClr val="C00000"/>
              </a:solidFill>
            </a:rPr>
            <a:t>2 Pen s</a:t>
          </a:r>
          <a:endParaRPr lang="en-IE" sz="110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0.81345</cdr:x>
      <cdr:y>0.82809</cdr:y>
    </cdr:from>
    <cdr:to>
      <cdr:x>0.82288</cdr:x>
      <cdr:y>0.83481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0029493" y="5636672"/>
          <a:ext cx="116238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E" sz="1100" dirty="0"/>
        </a:p>
      </cdr:txBody>
    </cdr:sp>
  </cdr:relSizeAnchor>
  <cdr:relSizeAnchor xmlns:cdr="http://schemas.openxmlformats.org/drawingml/2006/chartDrawing">
    <cdr:from>
      <cdr:x>0.81471</cdr:x>
      <cdr:y>0.85086</cdr:y>
    </cdr:from>
    <cdr:to>
      <cdr:x>0.88384</cdr:x>
      <cdr:y>0.89982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0044992" y="5791655"/>
          <a:ext cx="852406" cy="3332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E" sz="110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0.81471</cdr:x>
      <cdr:y>0.85086</cdr:y>
    </cdr:from>
    <cdr:to>
      <cdr:x>0.87944</cdr:x>
      <cdr:y>0.91234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0044992" y="5791655"/>
          <a:ext cx="798162" cy="4184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E" sz="1100" dirty="0" smtClean="0">
              <a:solidFill>
                <a:srgbClr val="C00000"/>
              </a:solidFill>
            </a:rPr>
            <a:t>Pen r</a:t>
          </a:r>
          <a:endParaRPr lang="en-IE" sz="1100" dirty="0">
            <a:solidFill>
              <a:srgbClr val="C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0.14286</cdr:x>
      <cdr:y>0.56519</cdr:y>
    </cdr:from>
    <cdr:to>
      <cdr:x>0.29578</cdr:x>
      <cdr:y>0.69717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433828" y="4213244"/>
          <a:ext cx="1534704" cy="98389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0.01565</cdr:x>
      <cdr:y>0.06094</cdr:y>
    </cdr:from>
    <cdr:to>
      <cdr:x>0.38515</cdr:x>
      <cdr:y>0.46996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7039" y="454317"/>
          <a:ext cx="3708476" cy="3049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E" sz="2000" b="1" dirty="0" smtClean="0"/>
            <a:t>No of Isolates (n=31) in 2014</a:t>
          </a:r>
        </a:p>
        <a:p xmlns:a="http://schemas.openxmlformats.org/drawingml/2006/main">
          <a:r>
            <a:rPr lang="en-IE" sz="2000" b="1" dirty="0" smtClean="0"/>
            <a:t>Single (n=29)</a:t>
          </a:r>
        </a:p>
        <a:p xmlns:a="http://schemas.openxmlformats.org/drawingml/2006/main">
          <a:r>
            <a:rPr lang="en-IE" sz="2000" b="1" dirty="0" smtClean="0"/>
            <a:t>Mixed by 2 (n=1)</a:t>
          </a:r>
        </a:p>
        <a:p xmlns:a="http://schemas.openxmlformats.org/drawingml/2006/main">
          <a:r>
            <a:rPr lang="en-IE" sz="2000" b="1" dirty="0" smtClean="0"/>
            <a:t>Gram +</a:t>
          </a:r>
          <a:r>
            <a:rPr lang="en-IE" sz="2000" b="1" dirty="0" err="1" smtClean="0"/>
            <a:t>ve</a:t>
          </a:r>
          <a:r>
            <a:rPr lang="en-IE" sz="2000" b="1" dirty="0" smtClean="0"/>
            <a:t> (n=6) 19%</a:t>
          </a:r>
        </a:p>
        <a:p xmlns:a="http://schemas.openxmlformats.org/drawingml/2006/main">
          <a:r>
            <a:rPr lang="en-IE" sz="2000" b="1" dirty="0" smtClean="0"/>
            <a:t>Gram –</a:t>
          </a:r>
          <a:r>
            <a:rPr lang="en-IE" sz="2000" b="1" dirty="0" err="1" smtClean="0"/>
            <a:t>ve</a:t>
          </a:r>
          <a:r>
            <a:rPr lang="en-IE" sz="2000" b="1" dirty="0" smtClean="0"/>
            <a:t> (n=25) 81%</a:t>
          </a:r>
          <a:endParaRPr lang="en-IE" sz="2000" b="1" dirty="0"/>
        </a:p>
      </cdr:txBody>
    </cdr:sp>
  </cdr:relSizeAnchor>
  <cdr:relSizeAnchor xmlns:cdr="http://schemas.openxmlformats.org/drawingml/2006/chartDrawing">
    <cdr:from>
      <cdr:x>0.77513</cdr:x>
      <cdr:y>0.32288</cdr:y>
    </cdr:from>
    <cdr:to>
      <cdr:x>0.91488</cdr:x>
      <cdr:y>0.3551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779427" y="2406917"/>
          <a:ext cx="1402597" cy="2402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E" sz="1100" dirty="0" err="1" smtClean="0">
              <a:solidFill>
                <a:srgbClr val="C00000"/>
              </a:solidFill>
            </a:rPr>
            <a:t>Piptaz</a:t>
          </a:r>
          <a:r>
            <a:rPr lang="en-IE" sz="1100" dirty="0" smtClean="0">
              <a:solidFill>
                <a:srgbClr val="C00000"/>
              </a:solidFill>
            </a:rPr>
            <a:t> I ,given </a:t>
          </a:r>
          <a:r>
            <a:rPr lang="en-IE" sz="1100" dirty="0" err="1" smtClean="0">
              <a:solidFill>
                <a:srgbClr val="C00000"/>
              </a:solidFill>
            </a:rPr>
            <a:t>piptaz</a:t>
          </a:r>
          <a:endParaRPr lang="en-IE" sz="110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0.79443</cdr:x>
      <cdr:y>0.41851</cdr:y>
    </cdr:from>
    <cdr:to>
      <cdr:x>0.93573</cdr:x>
      <cdr:y>0.45178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973155" y="3119839"/>
          <a:ext cx="1418095" cy="2479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E" sz="1100" dirty="0" smtClean="0">
              <a:solidFill>
                <a:srgbClr val="C00000"/>
              </a:solidFill>
            </a:rPr>
            <a:t>Gent s</a:t>
          </a:r>
          <a:endParaRPr lang="en-IE" sz="110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0.78149</cdr:x>
      <cdr:y>0.48793</cdr:y>
    </cdr:from>
    <cdr:to>
      <cdr:x>0.93051</cdr:x>
      <cdr:y>0.54822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843264" y="3637326"/>
          <a:ext cx="1495586" cy="4494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E" dirty="0" smtClean="0">
              <a:solidFill>
                <a:srgbClr val="C00000"/>
              </a:solidFill>
            </a:rPr>
            <a:t>Gent s, given </a:t>
          </a:r>
          <a:r>
            <a:rPr lang="en-IE" dirty="0" err="1" smtClean="0">
              <a:solidFill>
                <a:srgbClr val="C00000"/>
              </a:solidFill>
            </a:rPr>
            <a:t>piptaz</a:t>
          </a:r>
          <a:endParaRPr lang="en-IE" sz="1100" dirty="0">
            <a:solidFill>
              <a:srgbClr val="C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B5366-6132-4E3B-83D4-808676C838ED}" type="datetimeFigureOut">
              <a:rPr lang="en-IE" smtClean="0"/>
              <a:t>04/04/2019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0646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9B2C0-7222-4A0D-8BC1-1ECD3CE8F6B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03134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1"/>
            <a:ext cx="2950475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2D9DD-49E2-4BC1-8054-174F6F5B52FA}" type="datetimeFigureOut">
              <a:rPr lang="en-IE" smtClean="0"/>
              <a:t>04/04/2019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3306"/>
            <a:ext cx="5447030" cy="3913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50475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0647"/>
            <a:ext cx="2950475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70B8B-6C36-4A5A-8082-8274E9F84C34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16991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70B8B-6C36-4A5A-8082-8274E9F84C34}" type="slidenum">
              <a:rPr lang="en-IE" smtClean="0"/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74858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2015:Subset</a:t>
            </a:r>
            <a:r>
              <a:rPr lang="en-IE" baseline="0" dirty="0" smtClean="0"/>
              <a:t> of severe sepsis is 19% lower than UK 32%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70B8B-6C36-4A5A-8082-8274E9F84C34}" type="slidenum">
              <a:rPr lang="en-IE" smtClean="0"/>
              <a:t>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42528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Delay in medical review impacting delay antibiotics, golden</a:t>
            </a:r>
            <a:r>
              <a:rPr lang="en-IE" baseline="0" dirty="0" smtClean="0"/>
              <a:t> hours is lost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70B8B-6C36-4A5A-8082-8274E9F84C34}" type="slidenum">
              <a:rPr lang="en-IE" smtClean="0"/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03136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If empiric have been followed it would</a:t>
            </a:r>
            <a:r>
              <a:rPr lang="en-IE" baseline="0" dirty="0" smtClean="0"/>
              <a:t> have been 100 efficacy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70B8B-6C36-4A5A-8082-8274E9F84C34}" type="slidenum">
              <a:rPr lang="en-IE" smtClean="0"/>
              <a:t>14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33338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Irish data sepsis </a:t>
            </a:r>
            <a:r>
              <a:rPr lang="en-IE" dirty="0" err="1" smtClean="0"/>
              <a:t>icu</a:t>
            </a:r>
            <a:r>
              <a:rPr lang="en-IE" dirty="0" smtClean="0"/>
              <a:t> mortality 29%.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Alos</a:t>
            </a:r>
            <a:r>
              <a:rPr lang="en-IE" baseline="0" dirty="0" smtClean="0"/>
              <a:t> is 36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70B8B-6C36-4A5A-8082-8274E9F84C34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13824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Intervention between 2 periods : educations</a:t>
            </a:r>
            <a:r>
              <a:rPr lang="en-IE" baseline="0" dirty="0" smtClean="0"/>
              <a:t> and Sepsis Performa that is not fully implemented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70B8B-6C36-4A5A-8082-8274E9F84C34}" type="slidenum">
              <a:rPr lang="en-IE" smtClean="0"/>
              <a:t>17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73737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23863" y="1243013"/>
            <a:ext cx="5961062" cy="33543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 </a:t>
            </a:r>
            <a:endParaRPr lang="en-IE" smtClean="0"/>
          </a:p>
          <a:p>
            <a:pPr>
              <a:spcBef>
                <a:spcPct val="0"/>
              </a:spcBef>
            </a:pPr>
            <a:endParaRPr lang="en-IE" smtClean="0"/>
          </a:p>
        </p:txBody>
      </p:sp>
      <p:sp>
        <p:nvSpPr>
          <p:cNvPr id="30723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E" smtClean="0"/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D5DA3B-3300-4A5F-86F4-A61FC848041B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37967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70B8B-6C36-4A5A-8082-8274E9F84C34}" type="slidenum">
              <a:rPr lang="en-IE" smtClean="0"/>
              <a:t>21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51319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38E4-F3CA-44EC-875C-9F35896771DC}" type="datetimeFigureOut">
              <a:rPr lang="en-IE" smtClean="0"/>
              <a:t>04/04/2019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3468-0C70-42DC-9CB1-6550DDBE6597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423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38E4-F3CA-44EC-875C-9F35896771DC}" type="datetimeFigureOut">
              <a:rPr lang="en-IE" smtClean="0"/>
              <a:t>04/04/2019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3468-0C70-42DC-9CB1-6550DDBE6597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96033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38E4-F3CA-44EC-875C-9F35896771DC}" type="datetimeFigureOut">
              <a:rPr lang="en-IE" smtClean="0"/>
              <a:t>04/04/2019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3468-0C70-42DC-9CB1-6550DDBE6597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89962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30132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899" y="3819975"/>
            <a:ext cx="10001252" cy="554850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1" y="4394175"/>
            <a:ext cx="10001251" cy="361800"/>
          </a:xfrm>
        </p:spPr>
        <p:txBody>
          <a:bodyPr/>
          <a:lstStyle>
            <a:lvl1pPr marL="0" indent="0" algn="l">
              <a:buNone/>
              <a:defRPr sz="1400" b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687725"/>
            <a:ext cx="6182400" cy="1239265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104903" y="5386500"/>
            <a:ext cx="6239100" cy="979374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rgbClr val="005EAE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2pPr>
            <a:lvl3pPr marL="0" indent="0">
              <a:spcBef>
                <a:spcPts val="567"/>
              </a:spcBef>
              <a:buNone/>
              <a:defRPr sz="1400">
                <a:solidFill>
                  <a:schemeClr val="accent2"/>
                </a:solidFill>
              </a:defRPr>
            </a:lvl3pPr>
            <a:lvl4pPr>
              <a:spcBef>
                <a:spcPts val="0"/>
              </a:spcBef>
              <a:defRPr sz="14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35826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38E4-F3CA-44EC-875C-9F35896771DC}" type="datetimeFigureOut">
              <a:rPr lang="en-IE" smtClean="0"/>
              <a:t>04/04/2019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3468-0C70-42DC-9CB1-6550DDBE6597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2995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38E4-F3CA-44EC-875C-9F35896771DC}" type="datetimeFigureOut">
              <a:rPr lang="en-IE" smtClean="0"/>
              <a:t>04/04/2019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3468-0C70-42DC-9CB1-6550DDBE6597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5866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38E4-F3CA-44EC-875C-9F35896771DC}" type="datetimeFigureOut">
              <a:rPr lang="en-IE" smtClean="0"/>
              <a:t>04/04/2019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3468-0C70-42DC-9CB1-6550DDBE6597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79136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38E4-F3CA-44EC-875C-9F35896771DC}" type="datetimeFigureOut">
              <a:rPr lang="en-IE" smtClean="0"/>
              <a:t>04/04/2019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3468-0C70-42DC-9CB1-6550DDBE6597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85348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38E4-F3CA-44EC-875C-9F35896771DC}" type="datetimeFigureOut">
              <a:rPr lang="en-IE" smtClean="0"/>
              <a:t>04/04/2019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3468-0C70-42DC-9CB1-6550DDBE6597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1459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38E4-F3CA-44EC-875C-9F35896771DC}" type="datetimeFigureOut">
              <a:rPr lang="en-IE" smtClean="0"/>
              <a:t>04/04/2019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3468-0C70-42DC-9CB1-6550DDBE6597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9741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38E4-F3CA-44EC-875C-9F35896771DC}" type="datetimeFigureOut">
              <a:rPr lang="en-IE" smtClean="0"/>
              <a:t>04/04/2019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3468-0C70-42DC-9CB1-6550DDBE6597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99063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38E4-F3CA-44EC-875C-9F35896771DC}" type="datetimeFigureOut">
              <a:rPr lang="en-IE" smtClean="0"/>
              <a:t>04/04/2019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3468-0C70-42DC-9CB1-6550DDBE6597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41491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538E4-F3CA-44EC-875C-9F35896771DC}" type="datetimeFigureOut">
              <a:rPr lang="en-IE" smtClean="0"/>
              <a:t>04/04/2019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C3468-0C70-42DC-9CB1-6550DDBE6597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9498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E" b="1" dirty="0" smtClean="0"/>
              <a:t>Audit </a:t>
            </a:r>
            <a:r>
              <a:rPr lang="en-IE" b="1" dirty="0"/>
              <a:t>of Sepsis Management and Outcomes of ED in a Tertiary </a:t>
            </a:r>
            <a:r>
              <a:rPr lang="en-IE" b="1" dirty="0" smtClean="0"/>
              <a:t>Hospital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89140" y="4872625"/>
            <a:ext cx="6554863" cy="1493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200" dirty="0"/>
              <a:t>G Chan</a:t>
            </a:r>
            <a:r>
              <a:rPr lang="en-IE" sz="2200" baseline="30000" dirty="0"/>
              <a:t>1</a:t>
            </a:r>
            <a:r>
              <a:rPr lang="en-IE" sz="2200" dirty="0"/>
              <a:t>, E Kidney</a:t>
            </a:r>
            <a:r>
              <a:rPr lang="en-IE" sz="2200" baseline="30000" dirty="0"/>
              <a:t>2</a:t>
            </a:r>
            <a:r>
              <a:rPr lang="en-IE" sz="2200" dirty="0"/>
              <a:t>, L Morrisey</a:t>
            </a:r>
            <a:r>
              <a:rPr lang="en-IE" sz="2200" baseline="30000" dirty="0"/>
              <a:t>2</a:t>
            </a:r>
            <a:r>
              <a:rPr lang="en-IE" sz="2200" dirty="0"/>
              <a:t>, A Ronayne</a:t>
            </a:r>
            <a:r>
              <a:rPr lang="en-IE" sz="2200" baseline="30000" dirty="0"/>
              <a:t>1</a:t>
            </a:r>
            <a:r>
              <a:rPr lang="en-IE" sz="2200" dirty="0"/>
              <a:t>, M Kelleher</a:t>
            </a:r>
            <a:r>
              <a:rPr lang="en-IE" sz="2200" baseline="30000" dirty="0"/>
              <a:t>1</a:t>
            </a:r>
            <a:r>
              <a:rPr lang="en-IE" sz="2200" dirty="0"/>
              <a:t>, U Kennedy</a:t>
            </a:r>
            <a:r>
              <a:rPr lang="en-IE" sz="2200" baseline="30000" dirty="0"/>
              <a:t>2</a:t>
            </a:r>
            <a:r>
              <a:rPr lang="en-IE" sz="2200" dirty="0"/>
              <a:t>, </a:t>
            </a:r>
            <a:r>
              <a:rPr lang="en-IE" sz="2200" dirty="0" smtClean="0"/>
              <a:t>B Boyle</a:t>
            </a:r>
            <a:r>
              <a:rPr lang="en-IE" sz="2200" baseline="30000" dirty="0" smtClean="0"/>
              <a:t>1</a:t>
            </a:r>
            <a:endParaRPr lang="en-IE" sz="2200" baseline="30000" dirty="0"/>
          </a:p>
          <a:p>
            <a:pPr marL="0" indent="0">
              <a:buNone/>
            </a:pPr>
            <a:r>
              <a:rPr lang="en-IE" sz="1600" dirty="0" smtClean="0"/>
              <a:t>Department </a:t>
            </a:r>
            <a:r>
              <a:rPr lang="en-IE" sz="1600" dirty="0"/>
              <a:t>of Clinical Microbiology</a:t>
            </a:r>
            <a:r>
              <a:rPr lang="en-IE" sz="1600" baseline="30000" dirty="0"/>
              <a:t>1</a:t>
            </a:r>
            <a:r>
              <a:rPr lang="en-IE" sz="1600" dirty="0"/>
              <a:t> </a:t>
            </a:r>
            <a:r>
              <a:rPr lang="en-IE" sz="1600" dirty="0" smtClean="0"/>
              <a:t>and Emergency </a:t>
            </a:r>
            <a:r>
              <a:rPr lang="en-IE" sz="1600" dirty="0"/>
              <a:t>Department </a:t>
            </a:r>
            <a:r>
              <a:rPr lang="en-IE" sz="1600" baseline="30000" dirty="0"/>
              <a:t>2</a:t>
            </a:r>
          </a:p>
          <a:p>
            <a:pPr lvl="2"/>
            <a:r>
              <a:rPr lang="en-GB" dirty="0" smtClean="0"/>
              <a:t>03/10/2015</a:t>
            </a:r>
            <a:endParaRPr lang="en-GB" dirty="0"/>
          </a:p>
        </p:txBody>
      </p:sp>
      <p:pic>
        <p:nvPicPr>
          <p:cNvPr id="1026" name="Picture 2" descr="stj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923" y="1565754"/>
            <a:ext cx="3721404" cy="125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irishtimes.com/polopoly_fs/1.2095611.1423330919!/image/image.jpg_gen/derivatives/box_620_330/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437" y="4083485"/>
            <a:ext cx="4553779" cy="242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936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2015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Suitable for IV to PO switch in 21/45 ( 47%)</a:t>
            </a:r>
          </a:p>
          <a:p>
            <a:r>
              <a:rPr lang="en-IE" dirty="0" smtClean="0"/>
              <a:t>16/21 (76%) had PO switch</a:t>
            </a:r>
          </a:p>
          <a:p>
            <a:r>
              <a:rPr lang="en-IE" dirty="0" smtClean="0"/>
              <a:t>22 HCA (49%), NHCA 23/45 (51%)</a:t>
            </a:r>
          </a:p>
          <a:p>
            <a:r>
              <a:rPr lang="en-IE" dirty="0" smtClean="0"/>
              <a:t>3 vaccine preventable</a:t>
            </a:r>
          </a:p>
          <a:p>
            <a:r>
              <a:rPr lang="en-IE" dirty="0" smtClean="0"/>
              <a:t>1 alcohol associated (SBP)</a:t>
            </a:r>
          </a:p>
          <a:p>
            <a:r>
              <a:rPr lang="en-IE" dirty="0" smtClean="0"/>
              <a:t>11/45 (24%) IVDU</a:t>
            </a:r>
            <a:endParaRPr lang="en-IE" dirty="0"/>
          </a:p>
          <a:p>
            <a:pPr marL="457200" lvl="1" indent="0">
              <a:buNone/>
            </a:pPr>
            <a:r>
              <a:rPr lang="en-IE" dirty="0" smtClean="0"/>
              <a:t>4 IE, 1 septic emboli, 1 dental abscess, 1 empyema, 2 SSTI,</a:t>
            </a:r>
          </a:p>
          <a:p>
            <a:pPr marL="457200" lvl="1" indent="0">
              <a:buNone/>
            </a:pPr>
            <a:r>
              <a:rPr lang="en-IE" dirty="0" smtClean="0"/>
              <a:t> 1 </a:t>
            </a:r>
            <a:r>
              <a:rPr lang="en-IE" dirty="0" err="1" smtClean="0"/>
              <a:t>respsepsis</a:t>
            </a:r>
            <a:r>
              <a:rPr lang="en-IE" dirty="0" smtClean="0"/>
              <a:t>/cardiac arrest, 1 unknown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411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224151"/>
              </p:ext>
            </p:extLst>
          </p:nvPr>
        </p:nvGraphicFramePr>
        <p:xfrm>
          <a:off x="162736" y="0"/>
          <a:ext cx="12329585" cy="6806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969051" y="467351"/>
            <a:ext cx="1528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dirty="0" smtClean="0">
                <a:solidFill>
                  <a:srgbClr val="C00000"/>
                </a:solidFill>
              </a:rPr>
              <a:t>fully sensitive</a:t>
            </a:r>
            <a:endParaRPr lang="en-IE" sz="11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5341" y="4611610"/>
            <a:ext cx="7499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dirty="0" err="1" smtClean="0">
                <a:solidFill>
                  <a:srgbClr val="C00000"/>
                </a:solidFill>
              </a:rPr>
              <a:t>Amox</a:t>
            </a:r>
            <a:r>
              <a:rPr lang="en-IE" sz="1100" dirty="0" smtClean="0">
                <a:solidFill>
                  <a:srgbClr val="C00000"/>
                </a:solidFill>
              </a:rPr>
              <a:t> resistant</a:t>
            </a:r>
            <a:endParaRPr lang="en-IE" sz="1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18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3240692"/>
              </p:ext>
            </p:extLst>
          </p:nvPr>
        </p:nvGraphicFramePr>
        <p:xfrm>
          <a:off x="1263833" y="568758"/>
          <a:ext cx="10036275" cy="7454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091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3961640"/>
              </p:ext>
            </p:extLst>
          </p:nvPr>
        </p:nvGraphicFramePr>
        <p:xfrm>
          <a:off x="587141" y="0"/>
          <a:ext cx="1304223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753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Antimicrobial Choice in 2014/2015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644923"/>
              </p:ext>
            </p:extLst>
          </p:nvPr>
        </p:nvGraphicFramePr>
        <p:xfrm>
          <a:off x="838202" y="1399988"/>
          <a:ext cx="10515601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9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1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7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79583">
                <a:tc>
                  <a:txBody>
                    <a:bodyPr/>
                    <a:lstStyle/>
                    <a:p>
                      <a:endParaRPr lang="en-I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 smtClean="0"/>
                        <a:t>Empirical </a:t>
                      </a:r>
                      <a:r>
                        <a:rPr lang="en-IE" sz="2400" b="1" dirty="0" err="1" smtClean="0"/>
                        <a:t>Tx</a:t>
                      </a:r>
                      <a:r>
                        <a:rPr lang="en-IE" sz="2400" b="1" baseline="0" dirty="0" smtClean="0"/>
                        <a:t>  </a:t>
                      </a:r>
                    </a:p>
                    <a:p>
                      <a:pPr algn="ctr"/>
                      <a:r>
                        <a:rPr lang="en-IE" sz="2400" b="1" dirty="0" smtClean="0"/>
                        <a:t>2015</a:t>
                      </a:r>
                      <a:endParaRPr lang="en-I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 smtClean="0"/>
                        <a:t>Empirical </a:t>
                      </a:r>
                      <a:r>
                        <a:rPr lang="en-IE" sz="2400" b="1" dirty="0" err="1" smtClean="0"/>
                        <a:t>Tx</a:t>
                      </a:r>
                      <a:endParaRPr lang="en-IE" sz="2400" b="1" dirty="0" smtClean="0"/>
                    </a:p>
                    <a:p>
                      <a:pPr algn="ctr"/>
                      <a:r>
                        <a:rPr lang="en-IE" sz="2400" b="1" dirty="0" smtClean="0"/>
                        <a:t>2014</a:t>
                      </a:r>
                      <a:endParaRPr lang="en-I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 smtClean="0"/>
                        <a:t>Targeted  </a:t>
                      </a:r>
                      <a:r>
                        <a:rPr lang="en-IE" sz="2400" b="1" dirty="0" err="1" smtClean="0"/>
                        <a:t>Tx</a:t>
                      </a:r>
                      <a:r>
                        <a:rPr lang="en-IE" sz="2400" b="1" dirty="0" smtClean="0"/>
                        <a:t>  </a:t>
                      </a:r>
                    </a:p>
                    <a:p>
                      <a:pPr algn="ctr"/>
                      <a:r>
                        <a:rPr lang="en-IE" sz="2400" b="1" dirty="0" smtClean="0"/>
                        <a:t>2015</a:t>
                      </a:r>
                      <a:endParaRPr lang="en-IE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 smtClean="0"/>
                        <a:t>Targeted </a:t>
                      </a:r>
                      <a:r>
                        <a:rPr lang="en-IE" sz="2400" b="1" dirty="0" err="1" smtClean="0"/>
                        <a:t>Tx</a:t>
                      </a:r>
                      <a:endParaRPr lang="en-IE" sz="2400" b="1" dirty="0" smtClean="0"/>
                    </a:p>
                    <a:p>
                      <a:pPr algn="ctr"/>
                      <a:r>
                        <a:rPr lang="en-IE" sz="2400" b="1" dirty="0" smtClean="0"/>
                        <a:t>2014</a:t>
                      </a:r>
                      <a:endParaRPr lang="en-IE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Antimicrobial</a:t>
                      </a:r>
                      <a:r>
                        <a:rPr lang="en-IE" sz="2400" baseline="0" dirty="0" smtClean="0"/>
                        <a:t> guidelines compliance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E" sz="2400" baseline="0" dirty="0" smtClean="0"/>
                        <a:t>Partial compliance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E" sz="2400" baseline="0" dirty="0" smtClean="0"/>
                        <a:t>Full compliance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28/45</a:t>
                      </a:r>
                    </a:p>
                    <a:p>
                      <a:r>
                        <a:rPr lang="en-IE" sz="2400" dirty="0" smtClean="0"/>
                        <a:t> 62%</a:t>
                      </a:r>
                    </a:p>
                    <a:p>
                      <a:r>
                        <a:rPr lang="en-IE" sz="2400" dirty="0" smtClean="0"/>
                        <a:t>11 (24%)</a:t>
                      </a:r>
                    </a:p>
                    <a:p>
                      <a:r>
                        <a:rPr lang="en-IE" sz="2400" dirty="0" smtClean="0"/>
                        <a:t>17 (38%)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2400" dirty="0" smtClean="0"/>
                    </a:p>
                    <a:p>
                      <a:r>
                        <a:rPr lang="en-IE" sz="2400" dirty="0" smtClean="0"/>
                        <a:t>52%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Appropriate</a:t>
                      </a:r>
                      <a:r>
                        <a:rPr lang="en-IE" sz="2400" baseline="0" dirty="0" smtClean="0"/>
                        <a:t> antibiotic use according to susceptibility data *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baseline="0" dirty="0" smtClean="0"/>
                        <a:t>93% 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73%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100% </a:t>
                      </a:r>
                    </a:p>
                    <a:p>
                      <a:endParaRPr lang="en-I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E" sz="2400" dirty="0" smtClean="0"/>
                        <a:t>Mortality</a:t>
                      </a:r>
                      <a:r>
                        <a:rPr lang="en-IE" sz="2400" baseline="0" dirty="0" smtClean="0"/>
                        <a:t> group (n=7)**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 6/7 (71%)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2/3 (66%)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100%  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100%</a:t>
                      </a:r>
                      <a:r>
                        <a:rPr lang="en-IE" sz="2400" baseline="0" dirty="0" smtClean="0"/>
                        <a:t> </a:t>
                      </a:r>
                      <a:endParaRPr lang="en-I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33653" y="6054297"/>
            <a:ext cx="11059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*Excluding 2 without sensitivity profile and 2 not given empiric antibiotics prior to blood culture results</a:t>
            </a: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** 1 out of hospital cardiac arrest not given empiric antibiotics. </a:t>
            </a:r>
            <a:r>
              <a:rPr lang="en-IE" dirty="0" err="1" smtClean="0"/>
              <a:t>Ecoli</a:t>
            </a:r>
            <a:r>
              <a:rPr lang="en-IE" dirty="0" smtClean="0"/>
              <a:t> BSI and SBP which is </a:t>
            </a:r>
            <a:r>
              <a:rPr lang="en-IE" dirty="0" err="1" smtClean="0"/>
              <a:t>piptaz</a:t>
            </a:r>
            <a:r>
              <a:rPr lang="en-IE" dirty="0" smtClean="0"/>
              <a:t> sensitive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8044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1814486" y="4329314"/>
            <a:ext cx="8367713" cy="1833562"/>
          </a:xfrm>
        </p:spPr>
        <p:txBody>
          <a:bodyPr>
            <a:normAutofit/>
          </a:bodyPr>
          <a:lstStyle/>
          <a:p>
            <a:r>
              <a:rPr lang="en-IE" sz="2400" dirty="0"/>
              <a:t>In 2015, d</a:t>
            </a:r>
            <a:r>
              <a:rPr lang="en-IE" sz="2400" dirty="0" smtClean="0"/>
              <a:t>ischarge summary done in 30/45 (67%), of these, 27/30 (90%) </a:t>
            </a:r>
            <a:r>
              <a:rPr lang="en-IE" sz="2400" dirty="0"/>
              <a:t>had sepsis/infection as </a:t>
            </a:r>
            <a:r>
              <a:rPr lang="en-IE" sz="2400" dirty="0" smtClean="0"/>
              <a:t>diagnosis</a:t>
            </a:r>
            <a:endParaRPr lang="en-IE" sz="2400" dirty="0"/>
          </a:p>
          <a:p>
            <a:r>
              <a:rPr lang="en-IE" sz="2400" dirty="0" smtClean="0"/>
              <a:t>15/45 (33%) </a:t>
            </a:r>
            <a:r>
              <a:rPr lang="en-IE" sz="2400" dirty="0"/>
              <a:t>with no </a:t>
            </a:r>
            <a:r>
              <a:rPr lang="en-IE" sz="2400" dirty="0" smtClean="0"/>
              <a:t>discharge summary : </a:t>
            </a:r>
            <a:r>
              <a:rPr lang="en-IE" sz="2400" dirty="0"/>
              <a:t>1 current inpatient, 2 AMA, 7 </a:t>
            </a:r>
            <a:r>
              <a:rPr lang="en-IE" sz="2400" dirty="0" smtClean="0"/>
              <a:t>RIP, 5/15 (33%) discharged without letter</a:t>
            </a:r>
            <a:endParaRPr lang="en-IE" sz="2400" dirty="0"/>
          </a:p>
          <a:p>
            <a:endParaRPr lang="en-IE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158595"/>
              </p:ext>
            </p:extLst>
          </p:nvPr>
        </p:nvGraphicFramePr>
        <p:xfrm>
          <a:off x="877068" y="938294"/>
          <a:ext cx="9867133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9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7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5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4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Outcome</a:t>
                      </a:r>
                      <a:endParaRPr lang="en-I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2015</a:t>
                      </a:r>
                      <a:endParaRPr lang="en-I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2014</a:t>
                      </a:r>
                      <a:endParaRPr lang="en-I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b="1" dirty="0" smtClean="0"/>
                        <a:t> P value</a:t>
                      </a:r>
                      <a:endParaRPr lang="en-IE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30-day</a:t>
                      </a:r>
                      <a:r>
                        <a:rPr lang="en-IE" sz="2400" baseline="0" dirty="0" smtClean="0"/>
                        <a:t> mortality, No (%) 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7/45 (15.6%)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3/30 (10%)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NS</a:t>
                      </a:r>
                      <a:endParaRPr lang="en-I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Discharge by</a:t>
                      </a:r>
                      <a:r>
                        <a:rPr lang="en-IE" sz="2400" baseline="0" dirty="0" smtClean="0"/>
                        <a:t> </a:t>
                      </a:r>
                      <a:r>
                        <a:rPr lang="en-IE" sz="2400" dirty="0" smtClean="0"/>
                        <a:t>30</a:t>
                      </a:r>
                      <a:r>
                        <a:rPr lang="en-IE" sz="2400" baseline="0" dirty="0" smtClean="0"/>
                        <a:t> day(%)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35/45</a:t>
                      </a:r>
                      <a:r>
                        <a:rPr lang="en-IE" sz="2400" baseline="0" dirty="0" smtClean="0"/>
                        <a:t> (78%)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22/30</a:t>
                      </a:r>
                      <a:r>
                        <a:rPr lang="en-IE" sz="2400" baseline="0" dirty="0" smtClean="0"/>
                        <a:t> (73%)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NS</a:t>
                      </a:r>
                      <a:endParaRPr lang="en-I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Mean length of stay, days 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23 (1-132)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21 (1-72)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NS</a:t>
                      </a:r>
                      <a:endParaRPr lang="en-I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Total</a:t>
                      </a:r>
                      <a:r>
                        <a:rPr lang="en-IE" sz="2400" baseline="0" dirty="0" smtClean="0"/>
                        <a:t> length of stay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1054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628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ICU</a:t>
                      </a:r>
                      <a:r>
                        <a:rPr lang="en-IE" sz="2400" baseline="0" dirty="0" smtClean="0"/>
                        <a:t> admission, No(%)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9/45 (20%)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3/30 (10%)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NS</a:t>
                      </a:r>
                      <a:endParaRPr lang="en-I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ICU mortality,</a:t>
                      </a:r>
                      <a:r>
                        <a:rPr lang="en-IE" sz="2400" baseline="0" dirty="0" smtClean="0"/>
                        <a:t> No (%)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2/9( 22%)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1/3 (33%)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NS</a:t>
                      </a:r>
                      <a:endParaRPr lang="en-I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940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b="1" dirty="0" smtClean="0"/>
              <a:t>Review of Bed Day </a:t>
            </a:r>
            <a:r>
              <a:rPr lang="en-IE" b="1" dirty="0"/>
              <a:t>C</a:t>
            </a:r>
            <a:r>
              <a:rPr lang="en-IE" b="1" dirty="0" smtClean="0"/>
              <a:t>ost of SPBC Two 5- </a:t>
            </a:r>
            <a:r>
              <a:rPr lang="en-IE" b="1" dirty="0"/>
              <a:t>M</a:t>
            </a:r>
            <a:r>
              <a:rPr lang="en-IE" b="1" dirty="0" smtClean="0"/>
              <a:t>onth </a:t>
            </a:r>
            <a:br>
              <a:rPr lang="en-IE" b="1" dirty="0" smtClean="0"/>
            </a:br>
            <a:r>
              <a:rPr lang="en-IE" b="1" dirty="0" smtClean="0"/>
              <a:t>Period 2014/2015</a:t>
            </a:r>
            <a:endParaRPr lang="en-IE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9447319"/>
              </p:ext>
            </p:extLst>
          </p:nvPr>
        </p:nvGraphicFramePr>
        <p:xfrm>
          <a:off x="1813341" y="1597604"/>
          <a:ext cx="8042931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5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7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Mean</a:t>
                      </a:r>
                      <a:r>
                        <a:rPr lang="en-IE" sz="2400" baseline="0" dirty="0" smtClean="0"/>
                        <a:t> LOS 2014</a:t>
                      </a:r>
                    </a:p>
                    <a:p>
                      <a:r>
                        <a:rPr lang="en-IE" sz="2400" baseline="0" dirty="0" smtClean="0"/>
                        <a:t>Bed day Cost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20 days</a:t>
                      </a:r>
                    </a:p>
                    <a:p>
                      <a:r>
                        <a:rPr lang="en-IE" sz="2400" baseline="0" dirty="0" smtClean="0"/>
                        <a:t>€</a:t>
                      </a:r>
                      <a:r>
                        <a:rPr lang="en-IE" sz="2400" dirty="0" smtClean="0"/>
                        <a:t>402,240</a:t>
                      </a:r>
                      <a:endParaRPr lang="en-I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Mean </a:t>
                      </a:r>
                      <a:r>
                        <a:rPr lang="en-IE" sz="2400" baseline="0" dirty="0" smtClean="0"/>
                        <a:t> LOS 2015</a:t>
                      </a:r>
                    </a:p>
                    <a:p>
                      <a:r>
                        <a:rPr lang="en-IE" sz="2400" baseline="0" dirty="0" smtClean="0"/>
                        <a:t>Total ICU stay </a:t>
                      </a:r>
                    </a:p>
                    <a:p>
                      <a:r>
                        <a:rPr lang="en-IE" sz="2400" baseline="0" dirty="0" smtClean="0"/>
                        <a:t>Non-ICU stay</a:t>
                      </a:r>
                    </a:p>
                    <a:p>
                      <a:r>
                        <a:rPr lang="en-IE" sz="2400" baseline="0" dirty="0" smtClean="0"/>
                        <a:t>Total 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23 days</a:t>
                      </a:r>
                    </a:p>
                    <a:p>
                      <a:r>
                        <a:rPr lang="en-IE" sz="2400" dirty="0" smtClean="0"/>
                        <a:t>62 days</a:t>
                      </a:r>
                    </a:p>
                    <a:p>
                      <a:r>
                        <a:rPr lang="en-IE" sz="2400" dirty="0" smtClean="0"/>
                        <a:t>992 days</a:t>
                      </a:r>
                    </a:p>
                    <a:p>
                      <a:r>
                        <a:rPr lang="en-IE" sz="2400" dirty="0" smtClean="0"/>
                        <a:t>1054 days</a:t>
                      </a:r>
                      <a:r>
                        <a:rPr lang="en-IE" sz="2400" baseline="0" dirty="0" smtClean="0"/>
                        <a:t> </a:t>
                      </a:r>
                      <a:endParaRPr lang="en-I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ICU cos</a:t>
                      </a:r>
                      <a:r>
                        <a:rPr lang="en-IE" sz="2400" baseline="0" dirty="0" smtClean="0"/>
                        <a:t>t  (per day €3500)</a:t>
                      </a:r>
                    </a:p>
                    <a:p>
                      <a:r>
                        <a:rPr lang="en-IE" sz="2400" baseline="0" dirty="0" smtClean="0"/>
                        <a:t>AMAU cost  (per day €356) </a:t>
                      </a:r>
                    </a:p>
                    <a:p>
                      <a:r>
                        <a:rPr lang="en-IE" sz="2400" baseline="0" dirty="0" smtClean="0"/>
                        <a:t>Total 2015 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baseline="0" dirty="0" smtClean="0"/>
                        <a:t>€</a:t>
                      </a:r>
                      <a:r>
                        <a:rPr lang="en-IE" sz="2400" dirty="0" smtClean="0"/>
                        <a:t>217,000 </a:t>
                      </a:r>
                    </a:p>
                    <a:p>
                      <a:r>
                        <a:rPr lang="en-IE" sz="2400" baseline="0" dirty="0" smtClean="0"/>
                        <a:t>€</a:t>
                      </a:r>
                      <a:r>
                        <a:rPr lang="en-IE" sz="2400" dirty="0" smtClean="0"/>
                        <a:t>353,152</a:t>
                      </a:r>
                    </a:p>
                    <a:p>
                      <a:r>
                        <a:rPr lang="en-IE" sz="2400" baseline="0" dirty="0" smtClean="0"/>
                        <a:t>€</a:t>
                      </a:r>
                      <a:r>
                        <a:rPr lang="en-IE" sz="2400" dirty="0" smtClean="0"/>
                        <a:t>570152</a:t>
                      </a:r>
                      <a:endParaRPr lang="en-I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Total for 10 month </a:t>
                      </a:r>
                    </a:p>
                    <a:p>
                      <a:r>
                        <a:rPr lang="en-IE" sz="2400" dirty="0" smtClean="0"/>
                        <a:t>Estimate for  12 months 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baseline="0" dirty="0" smtClean="0">
                          <a:solidFill>
                            <a:srgbClr val="FF0000"/>
                          </a:solidFill>
                        </a:rPr>
                        <a:t>€</a:t>
                      </a:r>
                      <a:r>
                        <a:rPr lang="en-IE" sz="2400" dirty="0" smtClean="0">
                          <a:solidFill>
                            <a:srgbClr val="FF0000"/>
                          </a:solidFill>
                        </a:rPr>
                        <a:t>972,392</a:t>
                      </a:r>
                    </a:p>
                    <a:p>
                      <a:r>
                        <a:rPr lang="en-IE" sz="2400" dirty="0" smtClean="0">
                          <a:solidFill>
                            <a:srgbClr val="FF0000"/>
                          </a:solidFill>
                        </a:rPr>
                        <a:t>1- 1.3 million euro in bed days</a:t>
                      </a:r>
                    </a:p>
                    <a:p>
                      <a:r>
                        <a:rPr lang="en-IE" sz="2400" dirty="0" smtClean="0">
                          <a:solidFill>
                            <a:srgbClr val="FF0000"/>
                          </a:solidFill>
                        </a:rPr>
                        <a:t>costs alone </a:t>
                      </a:r>
                      <a:endParaRPr lang="en-IE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66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Summary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Improvement of time to medical review and time to antibiotics</a:t>
            </a:r>
          </a:p>
          <a:p>
            <a:r>
              <a:rPr lang="en-IE" dirty="0" smtClean="0"/>
              <a:t>Suboptimal Sepsis 6 </a:t>
            </a:r>
            <a:r>
              <a:rPr lang="en-IE" dirty="0"/>
              <a:t>B</a:t>
            </a:r>
            <a:r>
              <a:rPr lang="en-IE" dirty="0" smtClean="0"/>
              <a:t>undle adherence </a:t>
            </a:r>
          </a:p>
          <a:p>
            <a:r>
              <a:rPr lang="en-IE" dirty="0" smtClean="0"/>
              <a:t>Suboptimal compliance of empirical antimicrobial guidelines  (62%) and de-escalation therapy</a:t>
            </a:r>
          </a:p>
          <a:p>
            <a:r>
              <a:rPr lang="en-IE" dirty="0" smtClean="0"/>
              <a:t>Suboptimal sepsis coding on discharge </a:t>
            </a: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2219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624417" y="87722"/>
            <a:ext cx="10972800" cy="1143000"/>
          </a:xfrm>
        </p:spPr>
        <p:txBody>
          <a:bodyPr/>
          <a:lstStyle/>
          <a:p>
            <a:r>
              <a:rPr lang="en-IE" sz="1600" dirty="0" smtClean="0"/>
              <a:t>“ I would challenge you to a battle of wits but I see you are unarmed”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284" y="5516570"/>
            <a:ext cx="10684933" cy="63817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/>
              <a:t>Life without struggle is a life without success!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64351211"/>
              </p:ext>
            </p:extLst>
          </p:nvPr>
        </p:nvGraphicFramePr>
        <p:xfrm>
          <a:off x="2032000" y="1397000"/>
          <a:ext cx="812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701" name="Rectangle 2"/>
          <p:cNvSpPr>
            <a:spLocks noChangeArrowheads="1"/>
          </p:cNvSpPr>
          <p:nvPr/>
        </p:nvSpPr>
        <p:spPr bwMode="auto">
          <a:xfrm>
            <a:off x="3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IE">
              <a:latin typeface="Calibri" pitchFamily="34" charset="0"/>
            </a:endParaRPr>
          </a:p>
        </p:txBody>
      </p:sp>
      <p:pic>
        <p:nvPicPr>
          <p:cNvPr id="2050" name="Picture 2" descr="https://encrypted-tbn1.gstatic.com/images?q=tbn:ANd9GcQJ6ZczB-GdMl4bCNcQwqi2-_3Eem6W696YZObiQVXI5JUcdaR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079" y="1404495"/>
            <a:ext cx="3589338" cy="183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9054" y="1729556"/>
            <a:ext cx="6096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2800" dirty="0"/>
              <a:t>Future considerations 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Sepsis ED </a:t>
            </a:r>
            <a:r>
              <a:rPr lang="en-IE" sz="2800" dirty="0" err="1" smtClean="0"/>
              <a:t>proforma</a:t>
            </a:r>
            <a:endParaRPr lang="en-I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Sepsis </a:t>
            </a:r>
            <a:r>
              <a:rPr lang="en-IE" sz="2800" dirty="0" smtClean="0"/>
              <a:t>call</a:t>
            </a:r>
            <a:endParaRPr lang="en-I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National </a:t>
            </a:r>
            <a:r>
              <a:rPr lang="en-IE" sz="2800" dirty="0" smtClean="0"/>
              <a:t>audit programme</a:t>
            </a:r>
            <a:endParaRPr lang="en-I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 smtClean="0"/>
              <a:t>Sepsis online </a:t>
            </a:r>
            <a:r>
              <a:rPr lang="en-IE" sz="2800" dirty="0" err="1"/>
              <a:t>e</a:t>
            </a:r>
            <a:r>
              <a:rPr lang="en-IE" sz="2800" dirty="0" err="1" smtClean="0"/>
              <a:t>learning</a:t>
            </a:r>
            <a:endParaRPr lang="en-I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IVDU cohort interventions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38476922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3225" y="727668"/>
            <a:ext cx="6987946" cy="4955089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79425" y="496729"/>
            <a:ext cx="7134293" cy="5058863"/>
          </a:xfrm>
        </p:spPr>
      </p:pic>
    </p:spTree>
    <p:extLst>
      <p:ext uri="{BB962C8B-B14F-4D97-AF65-F5344CB8AC3E}">
        <p14:creationId xmlns:p14="http://schemas.microsoft.com/office/powerpoint/2010/main" val="104945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Methods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800" dirty="0" smtClean="0"/>
              <a:t>Retrospective audit of patients who attended ED of SJH with significant positive blood culture(SPBC) </a:t>
            </a:r>
          </a:p>
          <a:p>
            <a:r>
              <a:rPr lang="en-IE" sz="2800" dirty="0" smtClean="0"/>
              <a:t>1</a:t>
            </a:r>
            <a:r>
              <a:rPr lang="en-IE" sz="2800" baseline="30000" dirty="0" smtClean="0"/>
              <a:t>st</a:t>
            </a:r>
            <a:r>
              <a:rPr lang="en-IE" sz="2800" dirty="0" smtClean="0"/>
              <a:t> Jan-30 May 2014 and 2015</a:t>
            </a:r>
          </a:p>
          <a:p>
            <a:r>
              <a:rPr lang="en-IE" sz="2800" dirty="0" smtClean="0"/>
              <a:t>SJH ethical approval</a:t>
            </a:r>
          </a:p>
          <a:p>
            <a:r>
              <a:rPr lang="en-IE" sz="2800" dirty="0" smtClean="0"/>
              <a:t>Review of ED patient records, Microbiology Telepath System, EPR system</a:t>
            </a:r>
          </a:p>
          <a:p>
            <a:r>
              <a:rPr lang="en-IE" sz="2800" dirty="0" smtClean="0"/>
              <a:t>Data collection and analysis with Microsoft Excel:</a:t>
            </a:r>
          </a:p>
          <a:p>
            <a:pPr lvl="1"/>
            <a:r>
              <a:rPr lang="en-IE" dirty="0" smtClean="0"/>
              <a:t> SIRS criteria, Sepsis 6, time for medical review, antimicrobial choice, microbiology advice, adherence to antimicrobial guidelines, susceptibility data, 30-day mortality and length of stay</a:t>
            </a:r>
          </a:p>
        </p:txBody>
      </p:sp>
    </p:spTree>
    <p:extLst>
      <p:ext uri="{BB962C8B-B14F-4D97-AF65-F5344CB8AC3E}">
        <p14:creationId xmlns:p14="http://schemas.microsoft.com/office/powerpoint/2010/main" val="12203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32952" y="1182976"/>
            <a:ext cx="6972725" cy="494429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25559" y="1734953"/>
            <a:ext cx="6844781" cy="4853572"/>
          </a:xfrm>
        </p:spPr>
      </p:pic>
    </p:spTree>
    <p:extLst>
      <p:ext uri="{BB962C8B-B14F-4D97-AF65-F5344CB8AC3E}">
        <p14:creationId xmlns:p14="http://schemas.microsoft.com/office/powerpoint/2010/main" val="101918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Aims</a:t>
            </a:r>
            <a:endParaRPr lang="en-IE" b="1" dirty="0"/>
          </a:p>
        </p:txBody>
      </p:sp>
      <p:pic>
        <p:nvPicPr>
          <p:cNvPr id="4" name="Picture 4" descr="http://www.irishtimes.com/polopoly_fs/1.2095611.1423330919!/image/image.jpg_gen/derivatives/box_620_330/imag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  <a14:imgEffect>
                      <a14:sharpenSoften amount="-100000"/>
                    </a14:imgEffect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9529" y="0"/>
            <a:ext cx="143715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Early recognition of sepsis and prompt intervention is prudent as sepsis is a time-dependent emergency</a:t>
            </a:r>
          </a:p>
          <a:p>
            <a:r>
              <a:rPr lang="en-IE" dirty="0"/>
              <a:t>I</a:t>
            </a:r>
            <a:r>
              <a:rPr lang="en-IE" dirty="0" smtClean="0"/>
              <a:t>mportance of appropriate antimicrobial use for infections according to local prescribing guidelines</a:t>
            </a:r>
            <a:endParaRPr lang="en-IE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532340" y="663879"/>
            <a:ext cx="38204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Conclusion</a:t>
            </a:r>
            <a:endParaRPr lang="en-IE" sz="4400" b="1" dirty="0"/>
          </a:p>
        </p:txBody>
      </p:sp>
    </p:spTree>
    <p:extLst>
      <p:ext uri="{BB962C8B-B14F-4D97-AF65-F5344CB8AC3E}">
        <p14:creationId xmlns:p14="http://schemas.microsoft.com/office/powerpoint/2010/main" val="19488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Acknowledgements</a:t>
            </a:r>
            <a:r>
              <a:rPr lang="en-IE" dirty="0" smtClean="0"/>
              <a:t>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Microbiology Department, SJH</a:t>
            </a:r>
          </a:p>
          <a:p>
            <a:r>
              <a:rPr lang="en-IE" dirty="0" smtClean="0"/>
              <a:t>Emergency Department, SJH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785" y="1296650"/>
            <a:ext cx="4567717" cy="532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0648838"/>
              </p:ext>
            </p:extLst>
          </p:nvPr>
        </p:nvGraphicFramePr>
        <p:xfrm>
          <a:off x="0" y="0"/>
          <a:ext cx="12191999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011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Aims</a:t>
            </a:r>
            <a:endParaRPr lang="en-IE" b="1" dirty="0"/>
          </a:p>
        </p:txBody>
      </p:sp>
      <p:pic>
        <p:nvPicPr>
          <p:cNvPr id="4" name="Picture 4" descr="http://www.irishtimes.com/polopoly_fs/1.2095611.1423330919!/image/image.jpg_gen/derivatives/box_620_330/imag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  <a14:imgEffect>
                      <a14:sharpenSoften amount="-100000"/>
                    </a14:imgEffect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9529" y="0"/>
            <a:ext cx="143715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 audit the compliance of sepsis management in ED of those with significant blood stream infection over a 5-month period of consecutive 2 years</a:t>
            </a:r>
          </a:p>
          <a:p>
            <a:r>
              <a:rPr lang="en-I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 audit the compliance of empirical antimicrobial guidelines and the antimicrobial choice in those presenting to ED with significant positive bloodstream infection (SPBC)</a:t>
            </a:r>
          </a:p>
          <a:p>
            <a:r>
              <a:rPr lang="en-I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 review the bed day cost for SPBC infections presenting to ED</a:t>
            </a:r>
          </a:p>
          <a:p>
            <a:endParaRPr lang="en-IE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532340" y="663879"/>
            <a:ext cx="38204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/>
              <a:t>AIMS</a:t>
            </a:r>
            <a:endParaRPr lang="en-IE" sz="4400" b="1" dirty="0"/>
          </a:p>
        </p:txBody>
      </p:sp>
    </p:spTree>
    <p:extLst>
      <p:ext uri="{BB962C8B-B14F-4D97-AF65-F5344CB8AC3E}">
        <p14:creationId xmlns:p14="http://schemas.microsoft.com/office/powerpoint/2010/main" val="20005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Audit standards</a:t>
            </a:r>
            <a:endParaRPr lang="en-IE" b="1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417" y="612772"/>
            <a:ext cx="6815313" cy="5478463"/>
          </a:xfr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12800" y="1164657"/>
            <a:ext cx="5106737" cy="4961511"/>
          </a:xfrm>
        </p:spPr>
        <p:txBody>
          <a:bodyPr>
            <a:normAutofit/>
          </a:bodyPr>
          <a:lstStyle/>
          <a:p>
            <a:r>
              <a:rPr lang="en-IE" dirty="0"/>
              <a:t>Surviving </a:t>
            </a:r>
            <a:r>
              <a:rPr lang="en-IE" dirty="0" smtClean="0"/>
              <a:t>Sepsis Guidelines</a:t>
            </a:r>
            <a:endParaRPr lang="en-IE" dirty="0"/>
          </a:p>
          <a:p>
            <a:r>
              <a:rPr lang="en-IE" dirty="0"/>
              <a:t>Sepsis </a:t>
            </a:r>
            <a:r>
              <a:rPr lang="en-IE" dirty="0" smtClean="0"/>
              <a:t>6 bundle to be </a:t>
            </a:r>
            <a:r>
              <a:rPr lang="en-IE" dirty="0"/>
              <a:t>performed within 1</a:t>
            </a:r>
            <a:r>
              <a:rPr lang="en-IE" dirty="0" smtClean="0"/>
              <a:t> </a:t>
            </a:r>
            <a:r>
              <a:rPr lang="en-IE" dirty="0"/>
              <a:t>hour once diagnosis of </a:t>
            </a:r>
            <a:r>
              <a:rPr lang="en-IE" dirty="0" smtClean="0"/>
              <a:t>sepsis is made</a:t>
            </a:r>
            <a:endParaRPr lang="en-IE" dirty="0"/>
          </a:p>
          <a:p>
            <a:r>
              <a:rPr lang="en-IE" dirty="0" smtClean="0"/>
              <a:t>Hospital </a:t>
            </a:r>
            <a:r>
              <a:rPr lang="en-IE" dirty="0"/>
              <a:t>antimicrobial </a:t>
            </a:r>
            <a:r>
              <a:rPr lang="en-IE" dirty="0" smtClean="0"/>
              <a:t>guidelines</a:t>
            </a:r>
            <a:endParaRPr lang="en-IE" dirty="0"/>
          </a:p>
          <a:p>
            <a:pPr marL="457200" lvl="1" indent="0">
              <a:buNone/>
            </a:pPr>
            <a:endParaRPr lang="en-IE" dirty="0" smtClean="0"/>
          </a:p>
        </p:txBody>
      </p:sp>
      <p:sp>
        <p:nvSpPr>
          <p:cNvPr id="8" name="Rectangle 7"/>
          <p:cNvSpPr/>
          <p:nvPr/>
        </p:nvSpPr>
        <p:spPr>
          <a:xfrm>
            <a:off x="7634288" y="59912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dirty="0"/>
              <a:t>Sepsis Management</a:t>
            </a:r>
          </a:p>
          <a:p>
            <a:r>
              <a:rPr lang="en-IE" dirty="0"/>
              <a:t>National Clinical Guideline No.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096" y="4081198"/>
            <a:ext cx="3794998" cy="259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7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Results</a:t>
            </a:r>
            <a:endParaRPr lang="en-IE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51187268"/>
                  </p:ext>
                </p:extLst>
              </p:nvPr>
            </p:nvGraphicFramePr>
            <p:xfrm>
              <a:off x="1348634" y="1828799"/>
              <a:ext cx="9424145" cy="36682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97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7058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9380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50748">
                    <a:tc>
                      <a:txBody>
                        <a:bodyPr/>
                        <a:lstStyle/>
                        <a:p>
                          <a:endParaRPr lang="en-IE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E" sz="2800" dirty="0" smtClean="0"/>
                            <a:t>Year 2014, n=30</a:t>
                          </a:r>
                          <a:endParaRPr lang="en-IE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E" sz="2800" dirty="0" smtClean="0"/>
                            <a:t>Year</a:t>
                          </a:r>
                          <a:r>
                            <a:rPr lang="en-IE" sz="2800" baseline="0" dirty="0" smtClean="0"/>
                            <a:t> 2015, n=45</a:t>
                          </a:r>
                          <a:endParaRPr lang="en-IE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03866">
                    <a:tc>
                      <a:txBody>
                        <a:bodyPr/>
                        <a:lstStyle/>
                        <a:p>
                          <a:r>
                            <a:rPr lang="en-IE" sz="2800" dirty="0" smtClean="0"/>
                            <a:t>No</a:t>
                          </a:r>
                          <a:r>
                            <a:rPr lang="en-IE" sz="2800" baseline="0" dirty="0" smtClean="0"/>
                            <a:t> of significant positive blood culture (SPBC)</a:t>
                          </a:r>
                          <a:endParaRPr lang="en-IE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E" sz="2800" dirty="0" smtClean="0"/>
                            <a:t>30</a:t>
                          </a:r>
                          <a:endParaRPr lang="en-IE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E" sz="2800" dirty="0" smtClean="0"/>
                            <a:t>45</a:t>
                          </a:r>
                          <a:endParaRPr lang="en-IE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65732">
                    <a:tc>
                      <a:txBody>
                        <a:bodyPr/>
                        <a:lstStyle/>
                        <a:p>
                          <a:r>
                            <a:rPr lang="en-IE" sz="2800" dirty="0" smtClean="0"/>
                            <a:t>Gender, No(%)</a:t>
                          </a:r>
                          <a:r>
                            <a:rPr lang="en-IE" sz="2800" baseline="0" dirty="0" smtClean="0"/>
                            <a:t> of male</a:t>
                          </a:r>
                          <a:endParaRPr lang="en-IE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E" sz="2800" baseline="0" dirty="0" smtClean="0"/>
                            <a:t>20 (66.7%)</a:t>
                          </a:r>
                          <a:endParaRPr lang="en-IE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E" sz="2800" baseline="0" dirty="0" smtClean="0"/>
                            <a:t> 26 (57.8%)</a:t>
                          </a:r>
                          <a:endParaRPr lang="en-IE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65732">
                    <a:tc>
                      <a:txBody>
                        <a:bodyPr/>
                        <a:lstStyle/>
                        <a:p>
                          <a:r>
                            <a:rPr lang="en-IE" sz="2800" dirty="0" smtClean="0"/>
                            <a:t>Age, mean(range),years</a:t>
                          </a:r>
                          <a:endParaRPr lang="en-IE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E" sz="2800" dirty="0" smtClean="0"/>
                            <a:t>64</a:t>
                          </a:r>
                          <a:r>
                            <a:rPr lang="en-IE" sz="2800" baseline="0" dirty="0" smtClean="0"/>
                            <a:t> </a:t>
                          </a:r>
                          <a:r>
                            <a:rPr lang="en-IE" sz="2800" dirty="0" smtClean="0"/>
                            <a:t>(31-94)</a:t>
                          </a:r>
                          <a:endParaRPr lang="en-IE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E" sz="2800" dirty="0" smtClean="0"/>
                            <a:t>63 (24-96)</a:t>
                          </a:r>
                          <a:endParaRPr lang="en-IE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65732">
                    <a:tc>
                      <a:txBody>
                        <a:bodyPr/>
                        <a:lstStyle/>
                        <a:p>
                          <a:r>
                            <a:rPr lang="en-IE" sz="2800" dirty="0" smtClean="0"/>
                            <a:t>SIRS</a:t>
                          </a:r>
                          <a14:m>
                            <m:oMath xmlns:m="http://schemas.openxmlformats.org/officeDocument/2006/math">
                              <m:r>
                                <a:rPr lang="en-IE" sz="280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IE" sz="2800" dirty="0" smtClean="0"/>
                            <a:t>2(%)</a:t>
                          </a:r>
                          <a:endParaRPr lang="en-IE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E" sz="2800" dirty="0" smtClean="0"/>
                            <a:t>48%</a:t>
                          </a:r>
                          <a:endParaRPr lang="en-IE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E" sz="2800" dirty="0" smtClean="0"/>
                            <a:t>64%</a:t>
                          </a:r>
                          <a:endParaRPr lang="en-IE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65732">
                    <a:tc>
                      <a:txBody>
                        <a:bodyPr/>
                        <a:lstStyle/>
                        <a:p>
                          <a:r>
                            <a:rPr lang="en-IE" sz="2800" dirty="0" smtClean="0"/>
                            <a:t>ICU</a:t>
                          </a:r>
                          <a:r>
                            <a:rPr lang="en-IE" sz="2800" baseline="0" dirty="0" smtClean="0"/>
                            <a:t> admission, No(%)</a:t>
                          </a:r>
                          <a:endParaRPr lang="en-IE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E" sz="2800" dirty="0" smtClean="0"/>
                            <a:t>3 (10%)</a:t>
                          </a:r>
                          <a:endParaRPr lang="en-IE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E" sz="2800" dirty="0" smtClean="0"/>
                            <a:t>9 (20%)</a:t>
                          </a:r>
                          <a:endParaRPr lang="en-IE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51187268"/>
                  </p:ext>
                </p:extLst>
              </p:nvPr>
            </p:nvGraphicFramePr>
            <p:xfrm>
              <a:off x="1348634" y="1828799"/>
              <a:ext cx="9424145" cy="36682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9751"/>
                    <a:gridCol w="2870587"/>
                    <a:gridCol w="2793807"/>
                  </a:tblGrid>
                  <a:tr h="650748">
                    <a:tc>
                      <a:txBody>
                        <a:bodyPr/>
                        <a:lstStyle/>
                        <a:p>
                          <a:endParaRPr lang="en-IE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E" sz="2800" dirty="0" smtClean="0"/>
                            <a:t>Year 2014, n=30</a:t>
                          </a:r>
                          <a:endParaRPr lang="en-IE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E" sz="2800" dirty="0" smtClean="0"/>
                            <a:t>Year</a:t>
                          </a:r>
                          <a:r>
                            <a:rPr lang="en-IE" sz="2800" baseline="0" dirty="0" smtClean="0"/>
                            <a:t> 2015, n=45</a:t>
                          </a:r>
                          <a:endParaRPr lang="en-IE" sz="2800" dirty="0"/>
                        </a:p>
                      </a:txBody>
                      <a:tcPr/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r>
                            <a:rPr lang="en-IE" sz="2800" dirty="0" smtClean="0"/>
                            <a:t>No</a:t>
                          </a:r>
                          <a:r>
                            <a:rPr lang="en-IE" sz="2800" baseline="0" dirty="0" smtClean="0"/>
                            <a:t> of significant positive blood culture (SPBC)</a:t>
                          </a:r>
                          <a:endParaRPr lang="en-IE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E" sz="2800" dirty="0" smtClean="0"/>
                            <a:t>30</a:t>
                          </a:r>
                          <a:endParaRPr lang="en-IE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E" sz="2800" dirty="0" smtClean="0"/>
                            <a:t>45</a:t>
                          </a:r>
                          <a:endParaRPr lang="en-IE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IE" sz="2800" dirty="0" smtClean="0"/>
                            <a:t>Gender, No(%)</a:t>
                          </a:r>
                          <a:r>
                            <a:rPr lang="en-IE" sz="2800" baseline="0" dirty="0" smtClean="0"/>
                            <a:t> of male</a:t>
                          </a:r>
                          <a:endParaRPr lang="en-IE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E" sz="2800" baseline="0" dirty="0" smtClean="0"/>
                            <a:t>20 (66.7%)</a:t>
                          </a:r>
                          <a:endParaRPr lang="en-IE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E" sz="2800" baseline="0" dirty="0" smtClean="0"/>
                            <a:t> 26 (57.8%)</a:t>
                          </a:r>
                          <a:endParaRPr lang="en-IE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IE" sz="2800" dirty="0" smtClean="0"/>
                            <a:t>Age, mean(range),years</a:t>
                          </a:r>
                          <a:endParaRPr lang="en-IE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E" sz="2800" dirty="0" smtClean="0"/>
                            <a:t>64</a:t>
                          </a:r>
                          <a:r>
                            <a:rPr lang="en-IE" sz="2800" baseline="0" dirty="0" smtClean="0"/>
                            <a:t> </a:t>
                          </a:r>
                          <a:r>
                            <a:rPr lang="en-IE" sz="2800" dirty="0" smtClean="0"/>
                            <a:t>(31-94)</a:t>
                          </a:r>
                          <a:endParaRPr lang="en-IE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E" sz="2800" dirty="0" smtClean="0"/>
                            <a:t>63 </a:t>
                          </a:r>
                          <a:r>
                            <a:rPr lang="en-IE" sz="2800" dirty="0" smtClean="0"/>
                            <a:t>(24-96)</a:t>
                          </a:r>
                          <a:endParaRPr lang="en-IE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518824" r="-150729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E" sz="2800" dirty="0" smtClean="0"/>
                            <a:t>48%</a:t>
                          </a:r>
                          <a:endParaRPr lang="en-IE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E" sz="2800" dirty="0" smtClean="0"/>
                            <a:t>64%</a:t>
                          </a:r>
                          <a:endParaRPr lang="en-IE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IE" sz="2800" dirty="0" smtClean="0"/>
                            <a:t>ICU</a:t>
                          </a:r>
                          <a:r>
                            <a:rPr lang="en-IE" sz="2800" baseline="0" dirty="0" smtClean="0"/>
                            <a:t> admission, No(%)</a:t>
                          </a:r>
                          <a:endParaRPr lang="en-IE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E" sz="2800" dirty="0" smtClean="0"/>
                            <a:t>3 (10%)</a:t>
                          </a:r>
                          <a:endParaRPr lang="en-IE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E" sz="2800" dirty="0" smtClean="0"/>
                            <a:t>9 (20%)</a:t>
                          </a:r>
                          <a:endParaRPr lang="en-IE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5638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3271279"/>
              </p:ext>
            </p:extLst>
          </p:nvPr>
        </p:nvGraphicFramePr>
        <p:xfrm>
          <a:off x="1" y="67456"/>
          <a:ext cx="12192000" cy="6790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195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225646"/>
              </p:ext>
            </p:extLst>
          </p:nvPr>
        </p:nvGraphicFramePr>
        <p:xfrm>
          <a:off x="2193492" y="1761422"/>
          <a:ext cx="8127999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3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1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400">
                <a:tc>
                  <a:txBody>
                    <a:bodyPr/>
                    <a:lstStyle/>
                    <a:p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2014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2015</a:t>
                      </a:r>
                      <a:endParaRPr lang="en-I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IE" sz="2800" dirty="0" smtClean="0"/>
                        <a:t>Mean time to medical review, hours</a:t>
                      </a:r>
                    </a:p>
                    <a:p>
                      <a:r>
                        <a:rPr lang="en-IE" sz="2800" dirty="0" smtClean="0"/>
                        <a:t>SIRS≥ 2</a:t>
                      </a:r>
                    </a:p>
                    <a:p>
                      <a:r>
                        <a:rPr lang="en-IE" sz="2800" baseline="0" dirty="0" smtClean="0"/>
                        <a:t>Severe sepsis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dirty="0" smtClean="0"/>
                        <a:t>2:36</a:t>
                      </a:r>
                      <a:endParaRPr lang="en-I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dirty="0" smtClean="0">
                          <a:solidFill>
                            <a:srgbClr val="FF0000"/>
                          </a:solidFill>
                        </a:rPr>
                        <a:t>1:20</a:t>
                      </a:r>
                    </a:p>
                    <a:p>
                      <a:r>
                        <a:rPr lang="en-IE" sz="2800" dirty="0" smtClean="0">
                          <a:solidFill>
                            <a:srgbClr val="FF0000"/>
                          </a:solidFill>
                        </a:rPr>
                        <a:t>1:12</a:t>
                      </a:r>
                    </a:p>
                    <a:p>
                      <a:r>
                        <a:rPr lang="en-IE" sz="2800" dirty="0" smtClean="0">
                          <a:solidFill>
                            <a:srgbClr val="FF0000"/>
                          </a:solidFill>
                        </a:rPr>
                        <a:t>1:10</a:t>
                      </a:r>
                      <a:endParaRPr lang="en-IE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IE" sz="2800" dirty="0" smtClean="0"/>
                        <a:t>Mean time</a:t>
                      </a:r>
                      <a:r>
                        <a:rPr lang="en-IE" sz="2800" baseline="0" dirty="0" smtClean="0"/>
                        <a:t> to antibiotics, hours</a:t>
                      </a:r>
                    </a:p>
                    <a:p>
                      <a:r>
                        <a:rPr lang="en-IE" sz="2800" dirty="0" smtClean="0"/>
                        <a:t>SIRS≥ 2</a:t>
                      </a:r>
                    </a:p>
                    <a:p>
                      <a:r>
                        <a:rPr lang="en-IE" sz="2800" baseline="0" dirty="0" smtClean="0"/>
                        <a:t>Severe sepsis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dirty="0" smtClean="0"/>
                        <a:t>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dirty="0" smtClean="0">
                          <a:solidFill>
                            <a:srgbClr val="FF0000"/>
                          </a:solidFill>
                        </a:rPr>
                        <a:t>3:05</a:t>
                      </a:r>
                    </a:p>
                    <a:p>
                      <a:r>
                        <a:rPr lang="en-IE" sz="2800" dirty="0" smtClean="0">
                          <a:solidFill>
                            <a:srgbClr val="FF0000"/>
                          </a:solidFill>
                        </a:rPr>
                        <a:t>3:09</a:t>
                      </a:r>
                    </a:p>
                    <a:p>
                      <a:r>
                        <a:rPr lang="en-IE" sz="2800" dirty="0" smtClean="0">
                          <a:solidFill>
                            <a:srgbClr val="FF0000"/>
                          </a:solidFill>
                        </a:rPr>
                        <a:t>2:34</a:t>
                      </a:r>
                      <a:endParaRPr lang="en-IE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800" dirty="0" smtClean="0"/>
                        <a:t>Mean time to micro advice, hours</a:t>
                      </a:r>
                      <a:endParaRPr lang="en-I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dirty="0" smtClean="0"/>
                        <a:t>23:28</a:t>
                      </a:r>
                      <a:endParaRPr lang="en-I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654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IE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88875"/>
              </p:ext>
            </p:extLst>
          </p:nvPr>
        </p:nvGraphicFramePr>
        <p:xfrm>
          <a:off x="0" y="51206"/>
          <a:ext cx="12192000" cy="6806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434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SPBC 2015</a:t>
            </a:r>
            <a:endParaRPr lang="en-IE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4856480" cy="4425211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IE" dirty="0"/>
              <a:t>5/45 (11</a:t>
            </a:r>
            <a:r>
              <a:rPr lang="en-IE" dirty="0" smtClean="0"/>
              <a:t>%) </a:t>
            </a:r>
            <a:r>
              <a:rPr lang="en-IE" dirty="0"/>
              <a:t>no empiric antibiotics given by </a:t>
            </a:r>
            <a:r>
              <a:rPr lang="en-IE" dirty="0" smtClean="0"/>
              <a:t>ED staff   </a:t>
            </a:r>
          </a:p>
          <a:p>
            <a:r>
              <a:rPr lang="en-IE" dirty="0" smtClean="0"/>
              <a:t>2 </a:t>
            </a:r>
            <a:r>
              <a:rPr lang="en-IE" dirty="0"/>
              <a:t>cardiopulmonary </a:t>
            </a:r>
            <a:r>
              <a:rPr lang="en-IE" dirty="0" smtClean="0"/>
              <a:t>arrest:</a:t>
            </a:r>
          </a:p>
          <a:p>
            <a:pPr marL="0" indent="0">
              <a:buNone/>
            </a:pPr>
            <a:r>
              <a:rPr lang="en-IE" dirty="0" smtClean="0"/>
              <a:t>	1 </a:t>
            </a:r>
            <a:r>
              <a:rPr lang="en-IE" dirty="0"/>
              <a:t>resp sepsis, 1 </a:t>
            </a:r>
            <a:r>
              <a:rPr lang="en-IE" dirty="0" smtClean="0"/>
              <a:t>SBP</a:t>
            </a:r>
          </a:p>
          <a:p>
            <a:r>
              <a:rPr lang="en-IE" dirty="0" smtClean="0"/>
              <a:t>SIRS</a:t>
            </a:r>
            <a:r>
              <a:rPr lang="en-IE" dirty="0"/>
              <a:t>≥</a:t>
            </a:r>
            <a:r>
              <a:rPr lang="en-IE" dirty="0" smtClean="0"/>
              <a:t>2:</a:t>
            </a:r>
          </a:p>
          <a:p>
            <a:pPr marL="457200" lvl="1" indent="0">
              <a:buNone/>
            </a:pPr>
            <a:r>
              <a:rPr lang="en-IE" sz="2800" dirty="0" smtClean="0"/>
              <a:t>	1 </a:t>
            </a:r>
            <a:r>
              <a:rPr lang="en-IE" sz="2800" dirty="0"/>
              <a:t>IE</a:t>
            </a:r>
          </a:p>
          <a:p>
            <a:pPr marL="914400" lvl="2" indent="0">
              <a:buNone/>
            </a:pPr>
            <a:r>
              <a:rPr lang="en-IE" sz="2800" dirty="0"/>
              <a:t>1 SSTI </a:t>
            </a:r>
          </a:p>
          <a:p>
            <a:pPr marL="914400" lvl="2" indent="0">
              <a:buNone/>
            </a:pPr>
            <a:r>
              <a:rPr lang="en-IE" sz="2800" dirty="0"/>
              <a:t>1 unknown source</a:t>
            </a:r>
          </a:p>
          <a:p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958038" y="1600205"/>
            <a:ext cx="5091764" cy="4492588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IE" dirty="0" smtClean="0"/>
              <a:t>8/45 (17.8%) had source control</a:t>
            </a:r>
            <a:endParaRPr lang="en-IE" dirty="0"/>
          </a:p>
          <a:p>
            <a:r>
              <a:rPr lang="en-IE" dirty="0" smtClean="0"/>
              <a:t>2 Surgical drainage of abscess</a:t>
            </a:r>
          </a:p>
          <a:p>
            <a:r>
              <a:rPr lang="en-IE" dirty="0" smtClean="0"/>
              <a:t>1 Nephrostomy </a:t>
            </a:r>
          </a:p>
          <a:p>
            <a:r>
              <a:rPr lang="en-IE" dirty="0" smtClean="0"/>
              <a:t>3 ERCP and biliary stenting</a:t>
            </a:r>
          </a:p>
          <a:p>
            <a:r>
              <a:rPr lang="en-IE" dirty="0" smtClean="0"/>
              <a:t>1 Cholecystectomy </a:t>
            </a:r>
          </a:p>
          <a:p>
            <a:r>
              <a:rPr lang="en-IE" dirty="0" smtClean="0"/>
              <a:t>1 Drainage of empyema</a:t>
            </a:r>
          </a:p>
          <a:p>
            <a:endParaRPr lang="en-IE" dirty="0" smtClean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3654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4965</TotalTime>
  <Words>1135</Words>
  <Application>Microsoft Office PowerPoint</Application>
  <PresentationFormat>Widescreen</PresentationFormat>
  <Paragraphs>244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Cambria Math</vt:lpstr>
      <vt:lpstr>Office Theme</vt:lpstr>
      <vt:lpstr>Audit of Sepsis Management and Outcomes of ED in a Tertiary Hospital</vt:lpstr>
      <vt:lpstr>Methods</vt:lpstr>
      <vt:lpstr>Aims</vt:lpstr>
      <vt:lpstr>Audit standards</vt:lpstr>
      <vt:lpstr>Results</vt:lpstr>
      <vt:lpstr>PowerPoint Presentation</vt:lpstr>
      <vt:lpstr>PowerPoint Presentation</vt:lpstr>
      <vt:lpstr> </vt:lpstr>
      <vt:lpstr>SPBC 2015</vt:lpstr>
      <vt:lpstr>2015</vt:lpstr>
      <vt:lpstr>PowerPoint Presentation</vt:lpstr>
      <vt:lpstr>PowerPoint Presentation</vt:lpstr>
      <vt:lpstr>PowerPoint Presentation</vt:lpstr>
      <vt:lpstr>Antimicrobial Choice in 2014/2015</vt:lpstr>
      <vt:lpstr>PowerPoint Presentation</vt:lpstr>
      <vt:lpstr>Review of Bed Day Cost of SPBC Two 5- Month  Period 2014/2015</vt:lpstr>
      <vt:lpstr>Summary</vt:lpstr>
      <vt:lpstr>“ I would challenge you to a battle of wits but I see you are unarmed” Challenges</vt:lpstr>
      <vt:lpstr>PowerPoint Presentation</vt:lpstr>
      <vt:lpstr>PowerPoint Presentation</vt:lpstr>
      <vt:lpstr>Aims</vt:lpstr>
      <vt:lpstr>Acknowledgements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 of Sepsis Management and Outcomes of ED in a Tertiary Hospital</dc:title>
  <dc:creator>grace yixin chan</dc:creator>
  <cp:lastModifiedBy>Gemma Murphy1</cp:lastModifiedBy>
  <cp:revision>184</cp:revision>
  <cp:lastPrinted>2015-09-29T14:55:36Z</cp:lastPrinted>
  <dcterms:created xsi:type="dcterms:W3CDTF">2015-09-25T21:06:15Z</dcterms:created>
  <dcterms:modified xsi:type="dcterms:W3CDTF">2019-04-04T10:15:56Z</dcterms:modified>
</cp:coreProperties>
</file>