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1" r:id="rId6"/>
    <p:sldId id="260" r:id="rId7"/>
    <p:sldId id="269" r:id="rId8"/>
    <p:sldId id="270" r:id="rId9"/>
    <p:sldId id="262" r:id="rId10"/>
    <p:sldId id="263" r:id="rId11"/>
    <p:sldId id="265" r:id="rId12"/>
    <p:sldId id="266" r:id="rId13"/>
    <p:sldId id="267" r:id="rId14"/>
    <p:sldId id="268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876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156F31-2DC2-42F3-B784-A8FA294A04B0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061D881E-850C-4ADD-8087-1F8CE47E53C6}">
      <dgm:prSet phldrT="[Text]"/>
      <dgm:spPr/>
      <dgm:t>
        <a:bodyPr/>
        <a:lstStyle/>
        <a:p>
          <a:r>
            <a:rPr lang="en-IE" dirty="0" smtClean="0"/>
            <a:t>Nurses &amp; Doctors Complete the Sepsis Audit Tool</a:t>
          </a:r>
          <a:endParaRPr lang="en-IE" dirty="0"/>
        </a:p>
      </dgm:t>
    </dgm:pt>
    <dgm:pt modelId="{C55CB85C-B756-45BD-B21C-733A9E2EA2D8}" type="parTrans" cxnId="{B647F761-F6D9-4E2C-92EA-3CFDB461A964}">
      <dgm:prSet/>
      <dgm:spPr/>
      <dgm:t>
        <a:bodyPr/>
        <a:lstStyle/>
        <a:p>
          <a:endParaRPr lang="en-IE"/>
        </a:p>
      </dgm:t>
    </dgm:pt>
    <dgm:pt modelId="{C5B5EE96-6591-4364-976B-9AFFE6266D07}" type="sibTrans" cxnId="{B647F761-F6D9-4E2C-92EA-3CFDB461A964}">
      <dgm:prSet/>
      <dgm:spPr/>
      <dgm:t>
        <a:bodyPr/>
        <a:lstStyle/>
        <a:p>
          <a:endParaRPr lang="en-IE"/>
        </a:p>
      </dgm:t>
    </dgm:pt>
    <dgm:pt modelId="{592F96A2-6950-408D-8C17-F5A033B7E8CA}">
      <dgm:prSet phldrT="[Text]"/>
      <dgm:spPr/>
      <dgm:t>
        <a:bodyPr/>
        <a:lstStyle/>
        <a:p>
          <a:r>
            <a:rPr lang="en-IE" dirty="0" smtClean="0"/>
            <a:t>Give 3, Take 3</a:t>
          </a:r>
          <a:endParaRPr lang="en-IE" dirty="0"/>
        </a:p>
      </dgm:t>
    </dgm:pt>
    <dgm:pt modelId="{4B708826-C2FF-47E6-9FF3-E9D24F78BC96}" type="parTrans" cxnId="{65A369A8-17E9-40A2-80B8-639B92908842}">
      <dgm:prSet/>
      <dgm:spPr/>
      <dgm:t>
        <a:bodyPr/>
        <a:lstStyle/>
        <a:p>
          <a:endParaRPr lang="en-IE"/>
        </a:p>
      </dgm:t>
    </dgm:pt>
    <dgm:pt modelId="{E37888F4-8962-4269-A8A4-E12F3476E0A6}" type="sibTrans" cxnId="{65A369A8-17E9-40A2-80B8-639B92908842}">
      <dgm:prSet/>
      <dgm:spPr/>
      <dgm:t>
        <a:bodyPr/>
        <a:lstStyle/>
        <a:p>
          <a:endParaRPr lang="en-IE"/>
        </a:p>
      </dgm:t>
    </dgm:pt>
    <dgm:pt modelId="{0BC6EFF4-A9CD-4FE2-AD93-2777E999C2D7}">
      <dgm:prSet phldrT="[Text]"/>
      <dgm:spPr/>
      <dgm:t>
        <a:bodyPr/>
        <a:lstStyle/>
        <a:p>
          <a:r>
            <a:rPr lang="en-IE" dirty="0" smtClean="0"/>
            <a:t>Scanning of Forms</a:t>
          </a:r>
          <a:endParaRPr lang="en-IE" dirty="0"/>
        </a:p>
      </dgm:t>
    </dgm:pt>
    <dgm:pt modelId="{54C20299-9D00-47DB-988E-1812FAC43C1E}" type="parTrans" cxnId="{D8E54D1C-2D6C-4F63-8D4D-2743F2F01EA6}">
      <dgm:prSet/>
      <dgm:spPr/>
      <dgm:t>
        <a:bodyPr/>
        <a:lstStyle/>
        <a:p>
          <a:endParaRPr lang="en-IE"/>
        </a:p>
      </dgm:t>
    </dgm:pt>
    <dgm:pt modelId="{28AC0B40-6027-47F4-8E65-6C4EF05D47D6}" type="sibTrans" cxnId="{D8E54D1C-2D6C-4F63-8D4D-2743F2F01EA6}">
      <dgm:prSet/>
      <dgm:spPr/>
      <dgm:t>
        <a:bodyPr/>
        <a:lstStyle/>
        <a:p>
          <a:endParaRPr lang="en-IE"/>
        </a:p>
      </dgm:t>
    </dgm:pt>
    <dgm:pt modelId="{1329FF61-F33A-4484-9C47-DBE714EFFF3D}">
      <dgm:prSet/>
      <dgm:spPr/>
      <dgm:t>
        <a:bodyPr/>
        <a:lstStyle/>
        <a:p>
          <a:r>
            <a:rPr lang="en-IE" dirty="0" smtClean="0"/>
            <a:t>Data Analysis</a:t>
          </a:r>
          <a:endParaRPr lang="en-IE" dirty="0"/>
        </a:p>
      </dgm:t>
    </dgm:pt>
    <dgm:pt modelId="{5263BD01-5BB6-4B72-9377-ABAF3E6FD97B}" type="parTrans" cxnId="{62364840-1034-4591-B2BF-E04209EB9C6E}">
      <dgm:prSet/>
      <dgm:spPr/>
      <dgm:t>
        <a:bodyPr/>
        <a:lstStyle/>
        <a:p>
          <a:endParaRPr lang="en-IE"/>
        </a:p>
      </dgm:t>
    </dgm:pt>
    <dgm:pt modelId="{6B80ADAA-84B9-41AB-BBCE-1BC235488676}" type="sibTrans" cxnId="{62364840-1034-4591-B2BF-E04209EB9C6E}">
      <dgm:prSet/>
      <dgm:spPr/>
      <dgm:t>
        <a:bodyPr/>
        <a:lstStyle/>
        <a:p>
          <a:endParaRPr lang="en-IE"/>
        </a:p>
      </dgm:t>
    </dgm:pt>
    <dgm:pt modelId="{734680A5-8D73-42B3-B4BA-BAFD644F10D7}">
      <dgm:prSet/>
      <dgm:spPr/>
      <dgm:t>
        <a:bodyPr/>
        <a:lstStyle/>
        <a:p>
          <a:r>
            <a:rPr lang="en-IE" dirty="0" smtClean="0"/>
            <a:t>Reporting</a:t>
          </a:r>
          <a:endParaRPr lang="en-IE" dirty="0"/>
        </a:p>
      </dgm:t>
    </dgm:pt>
    <dgm:pt modelId="{BE59DE7C-128E-4070-B392-36D1530082E8}" type="parTrans" cxnId="{CD6680D3-3ABE-4A42-B644-6DF33550B3BF}">
      <dgm:prSet/>
      <dgm:spPr/>
      <dgm:t>
        <a:bodyPr/>
        <a:lstStyle/>
        <a:p>
          <a:endParaRPr lang="en-IE"/>
        </a:p>
      </dgm:t>
    </dgm:pt>
    <dgm:pt modelId="{E1201947-C676-4C80-824C-C5BBB9919CB5}" type="sibTrans" cxnId="{CD6680D3-3ABE-4A42-B644-6DF33550B3BF}">
      <dgm:prSet/>
      <dgm:spPr/>
      <dgm:t>
        <a:bodyPr/>
        <a:lstStyle/>
        <a:p>
          <a:endParaRPr lang="en-IE"/>
        </a:p>
      </dgm:t>
    </dgm:pt>
    <dgm:pt modelId="{977BE47F-E7A9-448E-B5EC-CA8149C1D5F3}" type="pres">
      <dgm:prSet presAssocID="{00156F31-2DC2-42F3-B784-A8FA294A04B0}" presName="CompostProcess" presStyleCnt="0">
        <dgm:presLayoutVars>
          <dgm:dir/>
          <dgm:resizeHandles val="exact"/>
        </dgm:presLayoutVars>
      </dgm:prSet>
      <dgm:spPr/>
    </dgm:pt>
    <dgm:pt modelId="{F23BB028-8E3C-4EF7-87EF-F0F5A22C3D0C}" type="pres">
      <dgm:prSet presAssocID="{00156F31-2DC2-42F3-B784-A8FA294A04B0}" presName="arrow" presStyleLbl="bgShp" presStyleIdx="0" presStyleCnt="1" custLinFactNeighborX="3169" custLinFactNeighborY="2653"/>
      <dgm:spPr/>
    </dgm:pt>
    <dgm:pt modelId="{5A580A94-0545-4880-81A4-B0609619C47E}" type="pres">
      <dgm:prSet presAssocID="{00156F31-2DC2-42F3-B784-A8FA294A04B0}" presName="linearProcess" presStyleCnt="0"/>
      <dgm:spPr/>
    </dgm:pt>
    <dgm:pt modelId="{21D89C21-2DB3-4971-B4D6-FCC9E7B1DDD8}" type="pres">
      <dgm:prSet presAssocID="{1329FF61-F33A-4484-9C47-DBE714EFFF3D}" presName="textNode" presStyleLbl="node1" presStyleIdx="0" presStyleCnt="5" custLinFactX="294155" custLinFactNeighborX="300000" custLinFactNeighborY="-343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3F18C4D-D81A-4762-9791-07F2EF0D56D9}" type="pres">
      <dgm:prSet presAssocID="{6B80ADAA-84B9-41AB-BBCE-1BC235488676}" presName="sibTrans" presStyleCnt="0"/>
      <dgm:spPr/>
    </dgm:pt>
    <dgm:pt modelId="{0A6B899B-04B8-436F-9A15-FC8B5E665043}" type="pres">
      <dgm:prSet presAssocID="{734680A5-8D73-42B3-B4BA-BAFD644F10D7}" presName="textNode" presStyleLbl="node1" presStyleIdx="1" presStyleCnt="5" custLinFactX="290274" custLinFactNeighborX="300000" custLinFactNeighborY="-346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E73683A-3A10-4F8B-849B-4B890B944C8B}" type="pres">
      <dgm:prSet presAssocID="{E1201947-C676-4C80-824C-C5BBB9919CB5}" presName="sibTrans" presStyleCnt="0"/>
      <dgm:spPr/>
    </dgm:pt>
    <dgm:pt modelId="{4FA28E09-67D2-4724-8BF1-11B98962D05C}" type="pres">
      <dgm:prSet presAssocID="{061D881E-850C-4ADD-8087-1F8CE47E53C6}" presName="textNode" presStyleLbl="node1" presStyleIdx="2" presStyleCnt="5" custLinFactX="-196885" custLinFactNeighborX="-200000" custLinFactNeighborY="-249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23D38A1-383F-416D-A4CF-736CF363D01B}" type="pres">
      <dgm:prSet presAssocID="{C5B5EE96-6591-4364-976B-9AFFE6266D07}" presName="sibTrans" presStyleCnt="0"/>
      <dgm:spPr/>
    </dgm:pt>
    <dgm:pt modelId="{C670247A-701B-4F9F-A18B-E623FD62F4C1}" type="pres">
      <dgm:prSet presAssocID="{592F96A2-6950-408D-8C17-F5A033B7E8CA}" presName="textNode" presStyleLbl="node1" presStyleIdx="3" presStyleCnt="5" custLinFactX="-200000" custLinFactNeighborX="-221014" custLinFactNeighborY="-201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6D0D538-F74E-4200-B9BD-75B9638D88E0}" type="pres">
      <dgm:prSet presAssocID="{E37888F4-8962-4269-A8A4-E12F3476E0A6}" presName="sibTrans" presStyleCnt="0"/>
      <dgm:spPr/>
    </dgm:pt>
    <dgm:pt modelId="{047E5320-DEF1-46BB-BD27-98B48434E90D}" type="pres">
      <dgm:prSet presAssocID="{0BC6EFF4-A9CD-4FE2-AD93-2777E999C2D7}" presName="textNode" presStyleLbl="node1" presStyleIdx="4" presStyleCnt="5" custLinFactX="-200000" custLinFactNeighborX="-265645" custLinFactNeighborY="-255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2D432526-E3F6-45A2-AE22-D455F67B766D}" type="presOf" srcId="{00156F31-2DC2-42F3-B784-A8FA294A04B0}" destId="{977BE47F-E7A9-448E-B5EC-CA8149C1D5F3}" srcOrd="0" destOrd="0" presId="urn:microsoft.com/office/officeart/2005/8/layout/hProcess9"/>
    <dgm:cxn modelId="{5FED452B-DF75-477A-96D1-48BE2585E7BF}" type="presOf" srcId="{0BC6EFF4-A9CD-4FE2-AD93-2777E999C2D7}" destId="{047E5320-DEF1-46BB-BD27-98B48434E90D}" srcOrd="0" destOrd="0" presId="urn:microsoft.com/office/officeart/2005/8/layout/hProcess9"/>
    <dgm:cxn modelId="{D8E54D1C-2D6C-4F63-8D4D-2743F2F01EA6}" srcId="{00156F31-2DC2-42F3-B784-A8FA294A04B0}" destId="{0BC6EFF4-A9CD-4FE2-AD93-2777E999C2D7}" srcOrd="4" destOrd="0" parTransId="{54C20299-9D00-47DB-988E-1812FAC43C1E}" sibTransId="{28AC0B40-6027-47F4-8E65-6C4EF05D47D6}"/>
    <dgm:cxn modelId="{59BDF0BB-6F0D-41DE-8DBF-705F05DD9064}" type="presOf" srcId="{061D881E-850C-4ADD-8087-1F8CE47E53C6}" destId="{4FA28E09-67D2-4724-8BF1-11B98962D05C}" srcOrd="0" destOrd="0" presId="urn:microsoft.com/office/officeart/2005/8/layout/hProcess9"/>
    <dgm:cxn modelId="{CD6680D3-3ABE-4A42-B644-6DF33550B3BF}" srcId="{00156F31-2DC2-42F3-B784-A8FA294A04B0}" destId="{734680A5-8D73-42B3-B4BA-BAFD644F10D7}" srcOrd="1" destOrd="0" parTransId="{BE59DE7C-128E-4070-B392-36D1530082E8}" sibTransId="{E1201947-C676-4C80-824C-C5BBB9919CB5}"/>
    <dgm:cxn modelId="{65A369A8-17E9-40A2-80B8-639B92908842}" srcId="{00156F31-2DC2-42F3-B784-A8FA294A04B0}" destId="{592F96A2-6950-408D-8C17-F5A033B7E8CA}" srcOrd="3" destOrd="0" parTransId="{4B708826-C2FF-47E6-9FF3-E9D24F78BC96}" sibTransId="{E37888F4-8962-4269-A8A4-E12F3476E0A6}"/>
    <dgm:cxn modelId="{B647F761-F6D9-4E2C-92EA-3CFDB461A964}" srcId="{00156F31-2DC2-42F3-B784-A8FA294A04B0}" destId="{061D881E-850C-4ADD-8087-1F8CE47E53C6}" srcOrd="2" destOrd="0" parTransId="{C55CB85C-B756-45BD-B21C-733A9E2EA2D8}" sibTransId="{C5B5EE96-6591-4364-976B-9AFFE6266D07}"/>
    <dgm:cxn modelId="{D9457932-3DC4-4A4E-BD6F-9BD063FA94CA}" type="presOf" srcId="{734680A5-8D73-42B3-B4BA-BAFD644F10D7}" destId="{0A6B899B-04B8-436F-9A15-FC8B5E665043}" srcOrd="0" destOrd="0" presId="urn:microsoft.com/office/officeart/2005/8/layout/hProcess9"/>
    <dgm:cxn modelId="{3325BD48-85A7-4B59-8001-46EA258D3589}" type="presOf" srcId="{1329FF61-F33A-4484-9C47-DBE714EFFF3D}" destId="{21D89C21-2DB3-4971-B4D6-FCC9E7B1DDD8}" srcOrd="0" destOrd="0" presId="urn:microsoft.com/office/officeart/2005/8/layout/hProcess9"/>
    <dgm:cxn modelId="{62364840-1034-4591-B2BF-E04209EB9C6E}" srcId="{00156F31-2DC2-42F3-B784-A8FA294A04B0}" destId="{1329FF61-F33A-4484-9C47-DBE714EFFF3D}" srcOrd="0" destOrd="0" parTransId="{5263BD01-5BB6-4B72-9377-ABAF3E6FD97B}" sibTransId="{6B80ADAA-84B9-41AB-BBCE-1BC235488676}"/>
    <dgm:cxn modelId="{C6DEDA8D-F2A9-4B96-BC11-139F759B65CD}" type="presOf" srcId="{592F96A2-6950-408D-8C17-F5A033B7E8CA}" destId="{C670247A-701B-4F9F-A18B-E623FD62F4C1}" srcOrd="0" destOrd="0" presId="urn:microsoft.com/office/officeart/2005/8/layout/hProcess9"/>
    <dgm:cxn modelId="{D4B700D7-B1AE-4047-9CA0-485EC5B3FA3B}" type="presParOf" srcId="{977BE47F-E7A9-448E-B5EC-CA8149C1D5F3}" destId="{F23BB028-8E3C-4EF7-87EF-F0F5A22C3D0C}" srcOrd="0" destOrd="0" presId="urn:microsoft.com/office/officeart/2005/8/layout/hProcess9"/>
    <dgm:cxn modelId="{322E290A-0213-4E7A-8A8B-5C24F8A16924}" type="presParOf" srcId="{977BE47F-E7A9-448E-B5EC-CA8149C1D5F3}" destId="{5A580A94-0545-4880-81A4-B0609619C47E}" srcOrd="1" destOrd="0" presId="urn:microsoft.com/office/officeart/2005/8/layout/hProcess9"/>
    <dgm:cxn modelId="{D419CCB3-0CE5-4688-9687-27BFB085C25A}" type="presParOf" srcId="{5A580A94-0545-4880-81A4-B0609619C47E}" destId="{21D89C21-2DB3-4971-B4D6-FCC9E7B1DDD8}" srcOrd="0" destOrd="0" presId="urn:microsoft.com/office/officeart/2005/8/layout/hProcess9"/>
    <dgm:cxn modelId="{6CC509DB-FD8E-42CA-AB8E-5BFB94BBA9A7}" type="presParOf" srcId="{5A580A94-0545-4880-81A4-B0609619C47E}" destId="{A3F18C4D-D81A-4762-9791-07F2EF0D56D9}" srcOrd="1" destOrd="0" presId="urn:microsoft.com/office/officeart/2005/8/layout/hProcess9"/>
    <dgm:cxn modelId="{5807C24B-A680-4324-B3EC-056A081B18BA}" type="presParOf" srcId="{5A580A94-0545-4880-81A4-B0609619C47E}" destId="{0A6B899B-04B8-436F-9A15-FC8B5E665043}" srcOrd="2" destOrd="0" presId="urn:microsoft.com/office/officeart/2005/8/layout/hProcess9"/>
    <dgm:cxn modelId="{3C80E767-8CBB-40F9-AAD7-4E65AB534269}" type="presParOf" srcId="{5A580A94-0545-4880-81A4-B0609619C47E}" destId="{9E73683A-3A10-4F8B-849B-4B890B944C8B}" srcOrd="3" destOrd="0" presId="urn:microsoft.com/office/officeart/2005/8/layout/hProcess9"/>
    <dgm:cxn modelId="{64AF8B86-0653-4D49-B986-D101B72CA6BB}" type="presParOf" srcId="{5A580A94-0545-4880-81A4-B0609619C47E}" destId="{4FA28E09-67D2-4724-8BF1-11B98962D05C}" srcOrd="4" destOrd="0" presId="urn:microsoft.com/office/officeart/2005/8/layout/hProcess9"/>
    <dgm:cxn modelId="{6543478F-9298-4261-B9F6-9ABE8044E932}" type="presParOf" srcId="{5A580A94-0545-4880-81A4-B0609619C47E}" destId="{523D38A1-383F-416D-A4CF-736CF363D01B}" srcOrd="5" destOrd="0" presId="urn:microsoft.com/office/officeart/2005/8/layout/hProcess9"/>
    <dgm:cxn modelId="{8595CEF3-9477-4732-A310-92B8B7AD8FD0}" type="presParOf" srcId="{5A580A94-0545-4880-81A4-B0609619C47E}" destId="{C670247A-701B-4F9F-A18B-E623FD62F4C1}" srcOrd="6" destOrd="0" presId="urn:microsoft.com/office/officeart/2005/8/layout/hProcess9"/>
    <dgm:cxn modelId="{DD72AE83-CCC1-429D-93DE-3311DFFDB9A3}" type="presParOf" srcId="{5A580A94-0545-4880-81A4-B0609619C47E}" destId="{96D0D538-F74E-4200-B9BD-75B9638D88E0}" srcOrd="7" destOrd="0" presId="urn:microsoft.com/office/officeart/2005/8/layout/hProcess9"/>
    <dgm:cxn modelId="{48C0419D-066E-492D-85D1-3F752885B487}" type="presParOf" srcId="{5A580A94-0545-4880-81A4-B0609619C47E}" destId="{047E5320-DEF1-46BB-BD27-98B48434E90D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BB028-8E3C-4EF7-87EF-F0F5A22C3D0C}">
      <dsp:nvSpPr>
        <dsp:cNvPr id="0" name=""/>
        <dsp:cNvSpPr/>
      </dsp:nvSpPr>
      <dsp:spPr>
        <a:xfrm>
          <a:off x="1118528" y="0"/>
          <a:ext cx="9326880" cy="4837545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89C21-2DB3-4971-B4D6-FCC9E7B1DDD8}">
      <dsp:nvSpPr>
        <dsp:cNvPr id="0" name=""/>
        <dsp:cNvSpPr/>
      </dsp:nvSpPr>
      <dsp:spPr>
        <a:xfrm>
          <a:off x="6522734" y="1384737"/>
          <a:ext cx="2108299" cy="193501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kern="1200" dirty="0" smtClean="0"/>
            <a:t>Data Analysis</a:t>
          </a:r>
          <a:endParaRPr lang="en-IE" sz="2200" kern="1200" dirty="0"/>
        </a:p>
      </dsp:txBody>
      <dsp:txXfrm>
        <a:off x="6617194" y="1479197"/>
        <a:ext cx="1919379" cy="1746098"/>
      </dsp:txXfrm>
    </dsp:sp>
    <dsp:sp modelId="{0A6B899B-04B8-436F-9A15-FC8B5E665043}">
      <dsp:nvSpPr>
        <dsp:cNvPr id="0" name=""/>
        <dsp:cNvSpPr/>
      </dsp:nvSpPr>
      <dsp:spPr>
        <a:xfrm>
          <a:off x="8654625" y="1384292"/>
          <a:ext cx="2108299" cy="193501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kern="1200" dirty="0" smtClean="0"/>
            <a:t>Reporting</a:t>
          </a:r>
          <a:endParaRPr lang="en-IE" sz="2200" kern="1200" dirty="0"/>
        </a:p>
      </dsp:txBody>
      <dsp:txXfrm>
        <a:off x="8749085" y="1478752"/>
        <a:ext cx="1919379" cy="1746098"/>
      </dsp:txXfrm>
    </dsp:sp>
    <dsp:sp modelId="{4FA28E09-67D2-4724-8BF1-11B98962D05C}">
      <dsp:nvSpPr>
        <dsp:cNvPr id="0" name=""/>
        <dsp:cNvSpPr/>
      </dsp:nvSpPr>
      <dsp:spPr>
        <a:xfrm>
          <a:off x="70495" y="1402926"/>
          <a:ext cx="2108299" cy="193501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kern="1200" dirty="0" smtClean="0"/>
            <a:t>Nurses &amp; Doctors Complete the Sepsis Audit Tool</a:t>
          </a:r>
          <a:endParaRPr lang="en-IE" sz="2200" kern="1200" dirty="0"/>
        </a:p>
      </dsp:txBody>
      <dsp:txXfrm>
        <a:off x="164955" y="1497386"/>
        <a:ext cx="1919379" cy="1746098"/>
      </dsp:txXfrm>
    </dsp:sp>
    <dsp:sp modelId="{C670247A-701B-4F9F-A18B-E623FD62F4C1}">
      <dsp:nvSpPr>
        <dsp:cNvPr id="0" name=""/>
        <dsp:cNvSpPr/>
      </dsp:nvSpPr>
      <dsp:spPr>
        <a:xfrm>
          <a:off x="2196384" y="1412292"/>
          <a:ext cx="2108299" cy="193501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kern="1200" dirty="0" smtClean="0"/>
            <a:t>Give 3, Take 3</a:t>
          </a:r>
          <a:endParaRPr lang="en-IE" sz="2200" kern="1200" dirty="0"/>
        </a:p>
      </dsp:txBody>
      <dsp:txXfrm>
        <a:off x="2290844" y="1506752"/>
        <a:ext cx="1919379" cy="1746098"/>
      </dsp:txXfrm>
    </dsp:sp>
    <dsp:sp modelId="{047E5320-DEF1-46BB-BD27-98B48434E90D}">
      <dsp:nvSpPr>
        <dsp:cNvPr id="0" name=""/>
        <dsp:cNvSpPr/>
      </dsp:nvSpPr>
      <dsp:spPr>
        <a:xfrm>
          <a:off x="4363050" y="1401901"/>
          <a:ext cx="2108299" cy="193501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kern="1200" dirty="0" smtClean="0"/>
            <a:t>Scanning of Forms</a:t>
          </a:r>
          <a:endParaRPr lang="en-IE" sz="2200" kern="1200" dirty="0"/>
        </a:p>
      </dsp:txBody>
      <dsp:txXfrm>
        <a:off x="4457510" y="1496361"/>
        <a:ext cx="1919379" cy="1746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1460-41DA-834A-BA54-06686C95AA7F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0FE2-7A4E-EF44-8698-4054A5DC8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1460-41DA-834A-BA54-06686C95AA7F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0FE2-7A4E-EF44-8698-4054A5DC8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1460-41DA-834A-BA54-06686C95AA7F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0FE2-7A4E-EF44-8698-4054A5DC8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1460-41DA-834A-BA54-06686C95AA7F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0FE2-7A4E-EF44-8698-4054A5DC8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1460-41DA-834A-BA54-06686C95AA7F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0FE2-7A4E-EF44-8698-4054A5DC8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1460-41DA-834A-BA54-06686C95AA7F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0FE2-7A4E-EF44-8698-4054A5DC8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1460-41DA-834A-BA54-06686C95AA7F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0FE2-7A4E-EF44-8698-4054A5DC8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1460-41DA-834A-BA54-06686C95AA7F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0FE2-7A4E-EF44-8698-4054A5DC8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1460-41DA-834A-BA54-06686C95AA7F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0FE2-7A4E-EF44-8698-4054A5DC8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1460-41DA-834A-BA54-06686C95AA7F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0FE2-7A4E-EF44-8698-4054A5DC8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1460-41DA-834A-BA54-06686C95AA7F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0FE2-7A4E-EF44-8698-4054A5DC8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01460-41DA-834A-BA54-06686C95AA7F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50FE2-7A4E-EF44-8698-4054A5DC8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1649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" </a:t>
            </a:r>
            <a:r>
              <a:rPr lang="ga-IE" b="1" dirty="0">
                <a:latin typeface="Century Gothic" panose="020B0502020202020204" pitchFamily="34" charset="0"/>
              </a:rPr>
              <a:t>Beacon Hospital Sepsis Management Implementation Journey</a:t>
            </a:r>
            <a:r>
              <a:rPr lang="en-GB" b="1" dirty="0">
                <a:latin typeface="Century Gothic" panose="020B0502020202020204" pitchFamily="34" charset="0"/>
              </a:rPr>
              <a:t>”</a:t>
            </a:r>
            <a:endParaRPr lang="en-IE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000897"/>
            <a:ext cx="8534400" cy="1752600"/>
          </a:xfrm>
        </p:spPr>
        <p:txBody>
          <a:bodyPr>
            <a:normAutofit/>
          </a:bodyPr>
          <a:lstStyle/>
          <a:p>
            <a:r>
              <a:rPr lang="en-IE" sz="2800" dirty="0" smtClean="0">
                <a:latin typeface="Century Gothic" panose="020B0502020202020204" pitchFamily="34" charset="0"/>
              </a:rPr>
              <a:t>Beacon Hospital</a:t>
            </a:r>
          </a:p>
          <a:p>
            <a:r>
              <a:rPr lang="en-IE" sz="2800" dirty="0" smtClean="0">
                <a:latin typeface="Century Gothic" panose="020B0502020202020204" pitchFamily="34" charset="0"/>
              </a:rPr>
              <a:t>Sandyford</a:t>
            </a:r>
          </a:p>
          <a:p>
            <a:r>
              <a:rPr lang="en-IE" sz="2800" dirty="0" smtClean="0">
                <a:latin typeface="Century Gothic" panose="020B0502020202020204" pitchFamily="34" charset="0"/>
              </a:rPr>
              <a:t>Dublin 18</a:t>
            </a:r>
            <a:endParaRPr lang="en-IE" sz="28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r"/>
            <a:r>
              <a:rPr lang="en-US" sz="2800" dirty="0" smtClean="0">
                <a:latin typeface="Century Gothic" panose="020B0502020202020204" pitchFamily="34" charset="0"/>
                <a:cs typeface="WhitneyHTF-Medium"/>
              </a:rPr>
              <a:t>Challenges of the Journey</a:t>
            </a:r>
            <a:endParaRPr lang="en-US" sz="2800" dirty="0">
              <a:latin typeface="Century Gothic" panose="020B0502020202020204" pitchFamily="34" charset="0"/>
              <a:cs typeface="WhitneyHTF-Medium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6815" y="1422222"/>
            <a:ext cx="7778895" cy="3431344"/>
          </a:xfrm>
        </p:spPr>
        <p:txBody>
          <a:bodyPr>
            <a:normAutofit fontScale="85000" lnSpcReduction="10000"/>
          </a:bodyPr>
          <a:lstStyle/>
          <a:p>
            <a:r>
              <a:rPr lang="en-IE" dirty="0" smtClean="0">
                <a:latin typeface="Century Gothic" panose="020B0502020202020204" pitchFamily="34" charset="0"/>
              </a:rPr>
              <a:t>Designing the Sepsis Box and check-list</a:t>
            </a:r>
          </a:p>
          <a:p>
            <a:pPr lvl="1"/>
            <a:r>
              <a:rPr lang="en-IE" dirty="0" smtClean="0">
                <a:latin typeface="Century Gothic" panose="020B0502020202020204" pitchFamily="34" charset="0"/>
              </a:rPr>
              <a:t>Everything necessary for “Give 3, Take 3”</a:t>
            </a:r>
          </a:p>
          <a:p>
            <a:r>
              <a:rPr lang="en-IE" dirty="0" smtClean="0">
                <a:latin typeface="Century Gothic" panose="020B0502020202020204" pitchFamily="34" charset="0"/>
              </a:rPr>
              <a:t>National Sepsis Forms</a:t>
            </a:r>
          </a:p>
          <a:p>
            <a:r>
              <a:rPr lang="en-IE" dirty="0" smtClean="0">
                <a:latin typeface="Century Gothic" panose="020B0502020202020204" pitchFamily="34" charset="0"/>
              </a:rPr>
              <a:t>Coding – ongoing challenge</a:t>
            </a:r>
          </a:p>
          <a:p>
            <a:r>
              <a:rPr lang="en-IE" dirty="0" smtClean="0">
                <a:latin typeface="Century Gothic" panose="020B0502020202020204" pitchFamily="34" charset="0"/>
              </a:rPr>
              <a:t>Added Sepsis, Severe Sepsis, Septic Shock</a:t>
            </a:r>
          </a:p>
          <a:p>
            <a:r>
              <a:rPr lang="en-IE" dirty="0" smtClean="0">
                <a:latin typeface="Century Gothic" panose="020B0502020202020204" pitchFamily="34" charset="0"/>
              </a:rPr>
              <a:t>Scanning of Forms</a:t>
            </a:r>
          </a:p>
          <a:p>
            <a:pPr lvl="1"/>
            <a:r>
              <a:rPr lang="en-IE" dirty="0" smtClean="0">
                <a:latin typeface="Century Gothic" panose="020B0502020202020204" pitchFamily="34" charset="0"/>
              </a:rPr>
              <a:t>Ward Staff Training</a:t>
            </a:r>
            <a:endParaRPr lang="en-IE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0" b="15459"/>
          <a:stretch/>
        </p:blipFill>
        <p:spPr>
          <a:xfrm>
            <a:off x="5214123" y="4094655"/>
            <a:ext cx="2476832" cy="2502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710" y="1219022"/>
            <a:ext cx="3814618" cy="5100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2274" y="4800375"/>
            <a:ext cx="1426940" cy="2017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5469" y="5169855"/>
            <a:ext cx="2017858" cy="142694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r"/>
            <a:r>
              <a:rPr lang="en-US" sz="2800" dirty="0" smtClean="0">
                <a:latin typeface="Century Gothic" panose="020B0502020202020204" pitchFamily="34" charset="0"/>
                <a:cs typeface="WhitneyHTF-Medium"/>
              </a:rPr>
              <a:t>Results Thus Far</a:t>
            </a:r>
            <a:endParaRPr lang="en-US" sz="2800" dirty="0">
              <a:latin typeface="Century Gothic" panose="020B0502020202020204" pitchFamily="34" charset="0"/>
              <a:cs typeface="WhitneyHTF-Medium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30445" y="4867565"/>
            <a:ext cx="5384800" cy="1745672"/>
          </a:xfrm>
        </p:spPr>
        <p:txBody>
          <a:bodyPr>
            <a:normAutofit fontScale="85000" lnSpcReduction="20000"/>
          </a:bodyPr>
          <a:lstStyle/>
          <a:p>
            <a:r>
              <a:rPr lang="en-IE" sz="2400" dirty="0" smtClean="0">
                <a:latin typeface="Century Gothic" panose="020B0502020202020204" pitchFamily="34" charset="0"/>
              </a:rPr>
              <a:t>There has been a consistent increase in the number of forms completed each quarter</a:t>
            </a:r>
          </a:p>
          <a:p>
            <a:r>
              <a:rPr lang="en-IE" sz="2400" dirty="0" smtClean="0">
                <a:latin typeface="Century Gothic" panose="020B0502020202020204" pitchFamily="34" charset="0"/>
              </a:rPr>
              <a:t>Within in the past 12 months we have seen an increase from 0 forms filled &amp; scanned, to 54 in Q2 2016</a:t>
            </a:r>
            <a:endParaRPr lang="en-IE" sz="2400" dirty="0">
              <a:latin typeface="Century Gothic" panose="020B0502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197600" y="4867563"/>
            <a:ext cx="5600164" cy="1745673"/>
          </a:xfrm>
        </p:spPr>
        <p:txBody>
          <a:bodyPr>
            <a:normAutofit fontScale="85000" lnSpcReduction="20000"/>
          </a:bodyPr>
          <a:lstStyle/>
          <a:p>
            <a:r>
              <a:rPr lang="en-IE" sz="2400" dirty="0" smtClean="0">
                <a:latin typeface="Century Gothic" panose="020B0502020202020204" pitchFamily="34" charset="0"/>
              </a:rPr>
              <a:t>Compliance with giving all of the Sepsis 6 remains about 25% within the first 2 quarters of 2016</a:t>
            </a:r>
          </a:p>
          <a:p>
            <a:r>
              <a:rPr lang="en-IE" sz="2400" dirty="0" smtClean="0">
                <a:latin typeface="Century Gothic" panose="020B0502020202020204" pitchFamily="34" charset="0"/>
              </a:rPr>
              <a:t>We also had 100%  compliance with taking </a:t>
            </a:r>
            <a:r>
              <a:rPr lang="en-IE" sz="2400" u="sng" dirty="0" smtClean="0">
                <a:latin typeface="Century Gothic" panose="020B0502020202020204" pitchFamily="34" charset="0"/>
              </a:rPr>
              <a:t>Blood Cultures </a:t>
            </a:r>
            <a:r>
              <a:rPr lang="en-IE" sz="2400" dirty="0" smtClean="0">
                <a:latin typeface="Century Gothic" panose="020B0502020202020204" pitchFamily="34" charset="0"/>
              </a:rPr>
              <a:t>and </a:t>
            </a:r>
            <a:r>
              <a:rPr lang="en-IE" sz="2400" u="sng" dirty="0" smtClean="0">
                <a:latin typeface="Century Gothic" panose="020B0502020202020204" pitchFamily="34" charset="0"/>
              </a:rPr>
              <a:t>Lactate &amp; FBC</a:t>
            </a:r>
            <a:r>
              <a:rPr lang="en-IE" sz="2400" dirty="0" smtClean="0">
                <a:latin typeface="Century Gothic" panose="020B0502020202020204" pitchFamily="34" charset="0"/>
              </a:rPr>
              <a:t> in Q2 2016</a:t>
            </a:r>
            <a:endParaRPr lang="en-IE" sz="2400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57" y="1304903"/>
            <a:ext cx="5530588" cy="33409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600" y="1192170"/>
            <a:ext cx="5600164" cy="345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52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r"/>
            <a:r>
              <a:rPr lang="en-US" sz="2800" dirty="0" smtClean="0">
                <a:latin typeface="Century Gothic" panose="020B0502020202020204" pitchFamily="34" charset="0"/>
                <a:cs typeface="WhitneyHTF-Medium"/>
              </a:rPr>
              <a:t>Overall Compliance</a:t>
            </a:r>
            <a:endParaRPr lang="en-US" sz="2800" dirty="0">
              <a:latin typeface="Century Gothic" panose="020B0502020202020204" pitchFamily="34" charset="0"/>
              <a:cs typeface="WhitneyHTF-Medium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2131962" y="5153891"/>
            <a:ext cx="7928075" cy="1616363"/>
          </a:xfrm>
        </p:spPr>
        <p:txBody>
          <a:bodyPr>
            <a:normAutofit fontScale="70000" lnSpcReduction="20000"/>
          </a:bodyPr>
          <a:lstStyle/>
          <a:p>
            <a:r>
              <a:rPr lang="en-IE" sz="2400" dirty="0" smtClean="0">
                <a:latin typeface="Century Gothic" panose="020B0502020202020204" pitchFamily="34" charset="0"/>
              </a:rPr>
              <a:t>Compliance with giving all of the Sepsis 6 within 1 hour is 36.2%</a:t>
            </a:r>
          </a:p>
          <a:p>
            <a:pPr lvl="1"/>
            <a:r>
              <a:rPr lang="en-IE" sz="2000" dirty="0" smtClean="0">
                <a:latin typeface="Century Gothic" panose="020B0502020202020204" pitchFamily="34" charset="0"/>
              </a:rPr>
              <a:t>This data includes all forms filled and scanned from Q1 2015 to Q2 2016 (inclusive)</a:t>
            </a:r>
          </a:p>
          <a:p>
            <a:r>
              <a:rPr lang="en-IE" sz="2400" dirty="0" smtClean="0">
                <a:latin typeface="Century Gothic" panose="020B0502020202020204" pitchFamily="34" charset="0"/>
              </a:rPr>
              <a:t>We also had 100%  compliance with taking </a:t>
            </a:r>
            <a:r>
              <a:rPr lang="en-IE" sz="2400" u="sng" dirty="0" smtClean="0">
                <a:latin typeface="Century Gothic" panose="020B0502020202020204" pitchFamily="34" charset="0"/>
              </a:rPr>
              <a:t>Lactate &amp; FBC</a:t>
            </a:r>
            <a:r>
              <a:rPr lang="en-IE" sz="2400" dirty="0" smtClean="0">
                <a:latin typeface="Century Gothic" panose="020B0502020202020204" pitchFamily="34" charset="0"/>
              </a:rPr>
              <a:t> overall</a:t>
            </a:r>
          </a:p>
          <a:p>
            <a:r>
              <a:rPr lang="en-IE" sz="2400" dirty="0" smtClean="0">
                <a:latin typeface="Century Gothic" panose="020B0502020202020204" pitchFamily="34" charset="0"/>
              </a:rPr>
              <a:t>The two main areas to concentrate on are</a:t>
            </a:r>
          </a:p>
          <a:p>
            <a:pPr lvl="1"/>
            <a:r>
              <a:rPr lang="en-IE" sz="2000" dirty="0" smtClean="0">
                <a:latin typeface="Century Gothic" panose="020B0502020202020204" pitchFamily="34" charset="0"/>
              </a:rPr>
              <a:t>Giving O2</a:t>
            </a:r>
          </a:p>
          <a:p>
            <a:pPr lvl="1"/>
            <a:r>
              <a:rPr lang="en-IE" sz="2000" dirty="0" smtClean="0">
                <a:latin typeface="Century Gothic" panose="020B0502020202020204" pitchFamily="34" charset="0"/>
              </a:rPr>
              <a:t>Taking Urine</a:t>
            </a:r>
            <a:endParaRPr lang="en-IE" sz="20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962" y="980911"/>
            <a:ext cx="7928075" cy="404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20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r"/>
            <a:r>
              <a:rPr lang="en-US" sz="2800" dirty="0" smtClean="0">
                <a:latin typeface="Century Gothic" panose="020B0502020202020204" pitchFamily="34" charset="0"/>
                <a:cs typeface="WhitneyHTF-Medium"/>
              </a:rPr>
              <a:t>Changes Made From this Analysis</a:t>
            </a:r>
            <a:endParaRPr lang="en-US" sz="2800" dirty="0">
              <a:latin typeface="Century Gothic" panose="020B0502020202020204" pitchFamily="34" charset="0"/>
              <a:cs typeface="WhitneyHTF-Medium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01309" y="1249015"/>
            <a:ext cx="7490691" cy="5033818"/>
          </a:xfrm>
        </p:spPr>
        <p:txBody>
          <a:bodyPr/>
          <a:lstStyle/>
          <a:p>
            <a:r>
              <a:rPr lang="en-IE" dirty="0" smtClean="0">
                <a:latin typeface="Century Gothic" panose="020B0502020202020204" pitchFamily="34" charset="0"/>
              </a:rPr>
              <a:t>Laboratory – New Lactate machine added</a:t>
            </a:r>
          </a:p>
          <a:p>
            <a:pPr lvl="1"/>
            <a:r>
              <a:rPr lang="en-IE" dirty="0" smtClean="0">
                <a:latin typeface="Century Gothic" panose="020B0502020202020204" pitchFamily="34" charset="0"/>
              </a:rPr>
              <a:t>Data from the lab shows an increase in the numbers of Lactates and Blood Cultures being carried out</a:t>
            </a:r>
          </a:p>
          <a:p>
            <a:r>
              <a:rPr lang="en-IE" dirty="0" smtClean="0">
                <a:latin typeface="Century Gothic" panose="020B0502020202020204" pitchFamily="34" charset="0"/>
              </a:rPr>
              <a:t>Ongoing education to </a:t>
            </a:r>
            <a:r>
              <a:rPr lang="en-IE" u="sng" dirty="0" smtClean="0">
                <a:latin typeface="Century Gothic" panose="020B0502020202020204" pitchFamily="34" charset="0"/>
              </a:rPr>
              <a:t>all</a:t>
            </a:r>
            <a:r>
              <a:rPr lang="en-IE" dirty="0" smtClean="0">
                <a:latin typeface="Century Gothic" panose="020B0502020202020204" pitchFamily="34" charset="0"/>
              </a:rPr>
              <a:t> staff</a:t>
            </a:r>
          </a:p>
          <a:p>
            <a:pPr lvl="1"/>
            <a:r>
              <a:rPr lang="en-IE" dirty="0" smtClean="0">
                <a:latin typeface="Century Gothic" panose="020B0502020202020204" pitchFamily="34" charset="0"/>
              </a:rPr>
              <a:t>Compliance with the National Guidelines</a:t>
            </a:r>
            <a:endParaRPr lang="en-IE" dirty="0">
              <a:latin typeface="Century Gothic" panose="020B0502020202020204" pitchFamily="34" charset="0"/>
            </a:endParaRPr>
          </a:p>
          <a:p>
            <a:r>
              <a:rPr lang="en-IE" dirty="0">
                <a:latin typeface="Century Gothic" panose="020B0502020202020204" pitchFamily="34" charset="0"/>
              </a:rPr>
              <a:t>Changed the Sepsis form to include time boxes</a:t>
            </a:r>
          </a:p>
          <a:p>
            <a:pPr marL="0" indent="0">
              <a:buNone/>
            </a:pPr>
            <a:endParaRPr lang="en-IE" dirty="0" smtClean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90" y="1115232"/>
            <a:ext cx="3980873" cy="532285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491345" y="3793633"/>
            <a:ext cx="766618" cy="9051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257964" y="4594853"/>
            <a:ext cx="785091" cy="8176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3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r"/>
            <a:r>
              <a:rPr lang="en-US" sz="2800" dirty="0" smtClean="0">
                <a:latin typeface="Century Gothic" panose="020B0502020202020204" pitchFamily="34" charset="0"/>
                <a:cs typeface="WhitneyHTF-Medium"/>
              </a:rPr>
              <a:t>Future Plans</a:t>
            </a:r>
            <a:endParaRPr lang="en-US" sz="2800" dirty="0">
              <a:latin typeface="Century Gothic" panose="020B0502020202020204" pitchFamily="34" charset="0"/>
              <a:cs typeface="WhitneyHTF-Medium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274619"/>
            <a:ext cx="10972800" cy="5264726"/>
          </a:xfrm>
        </p:spPr>
        <p:txBody>
          <a:bodyPr>
            <a:normAutofit lnSpcReduction="10000"/>
          </a:bodyPr>
          <a:lstStyle/>
          <a:p>
            <a:r>
              <a:rPr lang="en-IE" dirty="0" smtClean="0">
                <a:latin typeface="Century Gothic" panose="020B0502020202020204" pitchFamily="34" charset="0"/>
              </a:rPr>
              <a:t>The presented results are process measures</a:t>
            </a:r>
          </a:p>
          <a:p>
            <a:r>
              <a:rPr lang="en-IE" dirty="0">
                <a:latin typeface="Century Gothic" panose="020B0502020202020204" pitchFamily="34" charset="0"/>
              </a:rPr>
              <a:t>H</a:t>
            </a:r>
            <a:r>
              <a:rPr lang="en-IE" dirty="0" smtClean="0">
                <a:latin typeface="Century Gothic" panose="020B0502020202020204" pitchFamily="34" charset="0"/>
              </a:rPr>
              <a:t>oping to incorporate outcomes measures</a:t>
            </a:r>
          </a:p>
          <a:p>
            <a:pPr lvl="1"/>
            <a:r>
              <a:rPr lang="en-IE" dirty="0" smtClean="0">
                <a:latin typeface="Century Gothic" panose="020B0502020202020204" pitchFamily="34" charset="0"/>
              </a:rPr>
              <a:t>Patient Outcomes</a:t>
            </a:r>
          </a:p>
          <a:p>
            <a:pPr lvl="2"/>
            <a:r>
              <a:rPr lang="en-IE" dirty="0" smtClean="0">
                <a:latin typeface="Century Gothic" panose="020B0502020202020204" pitchFamily="34" charset="0"/>
              </a:rPr>
              <a:t>Length of Stay</a:t>
            </a:r>
          </a:p>
          <a:p>
            <a:pPr lvl="2"/>
            <a:r>
              <a:rPr lang="en-IE" dirty="0" smtClean="0">
                <a:latin typeface="Century Gothic" panose="020B0502020202020204" pitchFamily="34" charset="0"/>
              </a:rPr>
              <a:t>Mortality</a:t>
            </a:r>
          </a:p>
          <a:p>
            <a:pPr lvl="2"/>
            <a:r>
              <a:rPr lang="en-IE" dirty="0" smtClean="0">
                <a:latin typeface="Century Gothic" panose="020B0502020202020204" pitchFamily="34" charset="0"/>
              </a:rPr>
              <a:t>SOFA Score</a:t>
            </a:r>
          </a:p>
          <a:p>
            <a:r>
              <a:rPr lang="en-IE" dirty="0" smtClean="0">
                <a:latin typeface="Century Gothic" panose="020B0502020202020204" pitchFamily="34" charset="0"/>
              </a:rPr>
              <a:t>Costing of Sepsis</a:t>
            </a:r>
          </a:p>
          <a:p>
            <a:r>
              <a:rPr lang="en-IE" dirty="0" smtClean="0">
                <a:latin typeface="Century Gothic" panose="020B0502020202020204" pitchFamily="34" charset="0"/>
              </a:rPr>
              <a:t>Ongoing education to all staff</a:t>
            </a:r>
          </a:p>
          <a:p>
            <a:r>
              <a:rPr lang="en-IE" dirty="0">
                <a:latin typeface="Century Gothic" panose="020B0502020202020204" pitchFamily="34" charset="0"/>
              </a:rPr>
              <a:t>Establishing ‘Link Professionals’ in all departments </a:t>
            </a:r>
          </a:p>
          <a:p>
            <a:pPr lvl="1"/>
            <a:r>
              <a:rPr lang="en-IE" dirty="0" smtClean="0">
                <a:latin typeface="Century Gothic" panose="020B0502020202020204" pitchFamily="34" charset="0"/>
              </a:rPr>
              <a:t>Encourage </a:t>
            </a:r>
            <a:r>
              <a:rPr lang="en-IE" dirty="0">
                <a:latin typeface="Century Gothic" panose="020B0502020202020204" pitchFamily="34" charset="0"/>
              </a:rPr>
              <a:t>staff </a:t>
            </a:r>
            <a:r>
              <a:rPr lang="en-IE" dirty="0" smtClean="0">
                <a:latin typeface="Century Gothic" panose="020B0502020202020204" pitchFamily="34" charset="0"/>
              </a:rPr>
              <a:t>to be more proactive filling-in </a:t>
            </a:r>
            <a:r>
              <a:rPr lang="en-IE" dirty="0">
                <a:latin typeface="Century Gothic" panose="020B0502020202020204" pitchFamily="34" charset="0"/>
              </a:rPr>
              <a:t>and scanning forms correctly</a:t>
            </a:r>
          </a:p>
          <a:p>
            <a:endParaRPr lang="en-IE" dirty="0" smtClean="0">
              <a:latin typeface="Century Gothic" panose="020B0502020202020204" pitchFamily="34" charset="0"/>
            </a:endParaRPr>
          </a:p>
          <a:p>
            <a:endParaRPr lang="en-IE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7237" y="2318327"/>
            <a:ext cx="10972800" cy="32142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9600" dirty="0" smtClean="0">
                <a:latin typeface="Century Gothic" panose="020B0502020202020204" pitchFamily="34" charset="0"/>
              </a:rPr>
              <a:t>THANK YOU</a:t>
            </a:r>
          </a:p>
          <a:p>
            <a:endParaRPr lang="en-IE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42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552" y="2399741"/>
            <a:ext cx="4136449" cy="2119352"/>
          </a:xfrm>
        </p:spPr>
        <p:txBody>
          <a:bodyPr>
            <a:normAutofit lnSpcReduction="10000"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WhitneyHTF-Book"/>
                <a:cs typeface="WhitneyHTF-Book"/>
              </a:rPr>
              <a:t>Sepsis National Concern </a:t>
            </a:r>
            <a:endParaRPr lang="en-US" sz="2000" dirty="0">
              <a:latin typeface="WhitneyHTF-Book"/>
              <a:cs typeface="WhitneyHTF-Book"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WhitneyHTF-Book"/>
                <a:cs typeface="WhitneyHTF-Book"/>
              </a:rPr>
              <a:t>How our Journey Began</a:t>
            </a:r>
            <a:endParaRPr lang="en-US" sz="2000" dirty="0">
              <a:latin typeface="WhitneyHTF-Book"/>
              <a:cs typeface="WhitneyHTF-Book"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WhitneyHTF-Book"/>
                <a:cs typeface="WhitneyHTF-Book"/>
              </a:rPr>
              <a:t>Staff Educational Tools</a:t>
            </a:r>
            <a:endParaRPr lang="en-US" sz="2000" dirty="0">
              <a:latin typeface="WhitneyHTF-Book"/>
              <a:cs typeface="WhitneyHTF-Book"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WhitneyHTF-Book"/>
                <a:cs typeface="WhitneyHTF-Book"/>
              </a:rPr>
              <a:t>Results</a:t>
            </a:r>
            <a:endParaRPr lang="en-US" sz="2000" dirty="0">
              <a:latin typeface="WhitneyHTF-Book"/>
              <a:cs typeface="WhitneyHTF-Book"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WhitneyHTF-Book"/>
                <a:cs typeface="WhitneyHTF-Book"/>
              </a:rPr>
              <a:t>Future Plans </a:t>
            </a:r>
            <a:endParaRPr lang="en-US" sz="2000" dirty="0">
              <a:latin typeface="WhitneyHTF-Book"/>
              <a:cs typeface="WhitneyHTF-Book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07360" y="381850"/>
            <a:ext cx="4794157" cy="5500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2800" dirty="0">
                <a:latin typeface="WhitneyHTF-Medium"/>
                <a:ea typeface="+mj-ea"/>
                <a:cs typeface="WhitneyHTF-Medium"/>
              </a:rPr>
              <a:t>Contents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r"/>
            <a:r>
              <a:rPr lang="en-US" sz="2800" dirty="0" smtClean="0">
                <a:latin typeface="Century Gothic" panose="020B0502020202020204" pitchFamily="34" charset="0"/>
                <a:cs typeface="WhitneyHTF-Medium"/>
              </a:rPr>
              <a:t>Sepsis – A National Concern</a:t>
            </a:r>
            <a:endParaRPr lang="en-US" sz="2800" dirty="0">
              <a:latin typeface="Century Gothic" panose="020B0502020202020204" pitchFamily="34" charset="0"/>
              <a:cs typeface="WhitneyHTF-Medium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43762"/>
            <a:ext cx="5386917" cy="639762"/>
          </a:xfrm>
        </p:spPr>
        <p:txBody>
          <a:bodyPr/>
          <a:lstStyle/>
          <a:p>
            <a:r>
              <a:rPr lang="en-IE" dirty="0">
                <a:latin typeface="Century Gothic" panose="020B0502020202020204" pitchFamily="34" charset="0"/>
              </a:rPr>
              <a:t>National High-Profile </a:t>
            </a:r>
            <a:r>
              <a:rPr lang="en-IE" dirty="0" smtClean="0">
                <a:latin typeface="Century Gothic" panose="020B0502020202020204" pitchFamily="34" charset="0"/>
              </a:rPr>
              <a:t>Cases</a:t>
            </a:r>
            <a:endParaRPr lang="en-IE" dirty="0">
              <a:latin typeface="Century Gothic" panose="020B0502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>
                <a:latin typeface="Century Gothic" panose="020B0502020202020204" pitchFamily="34" charset="0"/>
              </a:rPr>
              <a:t>Development of National </a:t>
            </a:r>
            <a:r>
              <a:rPr lang="en-IE" dirty="0" smtClean="0">
                <a:latin typeface="Century Gothic" panose="020B0502020202020204" pitchFamily="34" charset="0"/>
              </a:rPr>
              <a:t>Guidelines following high-profile cases</a:t>
            </a:r>
            <a:endParaRPr lang="en-IE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IE" dirty="0" smtClean="0">
              <a:latin typeface="Century Gothic" panose="020B0502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193368" y="1243762"/>
            <a:ext cx="5389033" cy="639762"/>
          </a:xfrm>
        </p:spPr>
        <p:txBody>
          <a:bodyPr/>
          <a:lstStyle/>
          <a:p>
            <a:r>
              <a:rPr lang="en-IE" dirty="0">
                <a:latin typeface="Century Gothic" panose="020B0502020202020204" pitchFamily="34" charset="0"/>
              </a:rPr>
              <a:t>Hospital Case </a:t>
            </a:r>
            <a:r>
              <a:rPr lang="en-IE" dirty="0" smtClean="0">
                <a:latin typeface="Century Gothic" panose="020B0502020202020204" pitchFamily="34" charset="0"/>
              </a:rPr>
              <a:t>Reviews</a:t>
            </a:r>
            <a:endParaRPr lang="en-IE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IE" dirty="0" smtClean="0">
                <a:latin typeface="Century Gothic" panose="020B0502020202020204" pitchFamily="34" charset="0"/>
              </a:rPr>
              <a:t>Quality </a:t>
            </a:r>
            <a:r>
              <a:rPr lang="en-IE" dirty="0">
                <a:latin typeface="Century Gothic" panose="020B0502020202020204" pitchFamily="34" charset="0"/>
              </a:rPr>
              <a:t>&amp; Open Disclosure</a:t>
            </a:r>
          </a:p>
          <a:p>
            <a:pPr lvl="1"/>
            <a:r>
              <a:rPr lang="en-IE" dirty="0">
                <a:latin typeface="Century Gothic" panose="020B0502020202020204" pitchFamily="34" charset="0"/>
              </a:rPr>
              <a:t>Formatted weekly multidisciplinary forum – Patient Safety Committee</a:t>
            </a:r>
          </a:p>
          <a:p>
            <a:endParaRPr lang="en-IE" dirty="0"/>
          </a:p>
        </p:txBody>
      </p:sp>
      <p:pic>
        <p:nvPicPr>
          <p:cNvPr id="1028" name="Picture 4" descr="Image result for sepsis ireland savi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6" t="27760" r="63355" b="56564"/>
          <a:stretch/>
        </p:blipFill>
        <p:spPr bwMode="auto">
          <a:xfrm>
            <a:off x="759180" y="4059066"/>
            <a:ext cx="2921126" cy="108148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63500">
              <a:schemeClr val="bg1">
                <a:lumMod val="6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266" y="4059066"/>
            <a:ext cx="1905000" cy="1933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9752" r="31269"/>
          <a:stretch/>
        </p:blipFill>
        <p:spPr>
          <a:xfrm>
            <a:off x="8700654" y="4059066"/>
            <a:ext cx="2264042" cy="18404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r"/>
            <a:r>
              <a:rPr lang="en-US" sz="2800" dirty="0" smtClean="0">
                <a:latin typeface="Century Gothic" panose="020B0502020202020204" pitchFamily="34" charset="0"/>
                <a:cs typeface="WhitneyHTF-Medium"/>
              </a:rPr>
              <a:t>How Did the Journey Begin?</a:t>
            </a:r>
            <a:endParaRPr lang="en-US" sz="2800" dirty="0">
              <a:latin typeface="Century Gothic" panose="020B0502020202020204" pitchFamily="34" charset="0"/>
              <a:cs typeface="WhitneyHTF-Medium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09600" y="1302328"/>
            <a:ext cx="10972800" cy="5126181"/>
          </a:xfrm>
        </p:spPr>
        <p:txBody>
          <a:bodyPr>
            <a:normAutofit fontScale="85000" lnSpcReduction="20000"/>
          </a:bodyPr>
          <a:lstStyle/>
          <a:p>
            <a:r>
              <a:rPr lang="en-IE" dirty="0" smtClean="0">
                <a:latin typeface="Century Gothic" panose="020B0502020202020204" pitchFamily="34" charset="0"/>
              </a:rPr>
              <a:t>Beacon Hospital</a:t>
            </a:r>
          </a:p>
          <a:p>
            <a:pPr lvl="1"/>
            <a:r>
              <a:rPr lang="en-IE" dirty="0">
                <a:latin typeface="Century Gothic" panose="020B0502020202020204" pitchFamily="34" charset="0"/>
              </a:rPr>
              <a:t>JCI </a:t>
            </a:r>
            <a:r>
              <a:rPr lang="en-IE" dirty="0" smtClean="0">
                <a:latin typeface="Century Gothic" panose="020B0502020202020204" pitchFamily="34" charset="0"/>
              </a:rPr>
              <a:t>accredited</a:t>
            </a:r>
          </a:p>
          <a:p>
            <a:pPr lvl="1"/>
            <a:r>
              <a:rPr lang="en-IE" dirty="0" smtClean="0">
                <a:latin typeface="Century Gothic" panose="020B0502020202020204" pitchFamily="34" charset="0"/>
              </a:rPr>
              <a:t>183 Bed, private Hospital</a:t>
            </a:r>
          </a:p>
          <a:p>
            <a:pPr lvl="1"/>
            <a:r>
              <a:rPr lang="en-IE" dirty="0" smtClean="0">
                <a:latin typeface="Century Gothic" panose="020B0502020202020204" pitchFamily="34" charset="0"/>
              </a:rPr>
              <a:t>1.55% HCAI infection rate</a:t>
            </a:r>
          </a:p>
          <a:p>
            <a:r>
              <a:rPr lang="en-IE" dirty="0" smtClean="0">
                <a:latin typeface="Century Gothic" panose="020B0502020202020204" pitchFamily="34" charset="0"/>
              </a:rPr>
              <a:t>Busy Emergency department Servicing National &amp; Local Referrals</a:t>
            </a:r>
          </a:p>
          <a:p>
            <a:r>
              <a:rPr lang="en-IE" dirty="0" smtClean="0">
                <a:latin typeface="Century Gothic" panose="020B0502020202020204" pitchFamily="34" charset="0"/>
              </a:rPr>
              <a:t>Diverse Range of Specialties</a:t>
            </a:r>
          </a:p>
          <a:p>
            <a:pPr lvl="1"/>
            <a:r>
              <a:rPr lang="en-IE" dirty="0" smtClean="0">
                <a:latin typeface="Century Gothic" panose="020B0502020202020204" pitchFamily="34" charset="0"/>
              </a:rPr>
              <a:t>Surgical &amp; Medical</a:t>
            </a:r>
          </a:p>
          <a:p>
            <a:pPr lvl="1"/>
            <a:r>
              <a:rPr lang="en-IE" dirty="0" smtClean="0">
                <a:latin typeface="Century Gothic" panose="020B0502020202020204" pitchFamily="34" charset="0"/>
              </a:rPr>
              <a:t>Orthopaedics</a:t>
            </a:r>
          </a:p>
          <a:p>
            <a:pPr lvl="1"/>
            <a:r>
              <a:rPr lang="en-IE" dirty="0" smtClean="0">
                <a:latin typeface="Century Gothic" panose="020B0502020202020204" pitchFamily="34" charset="0"/>
              </a:rPr>
              <a:t>Cardiothoracic</a:t>
            </a:r>
          </a:p>
          <a:p>
            <a:pPr lvl="1"/>
            <a:r>
              <a:rPr lang="en-IE" dirty="0" smtClean="0">
                <a:latin typeface="Century Gothic" panose="020B0502020202020204" pitchFamily="34" charset="0"/>
              </a:rPr>
              <a:t>Colorectal</a:t>
            </a:r>
          </a:p>
          <a:p>
            <a:pPr lvl="1"/>
            <a:r>
              <a:rPr lang="en-IE" dirty="0" smtClean="0">
                <a:latin typeface="Century Gothic" panose="020B0502020202020204" pitchFamily="34" charset="0"/>
              </a:rPr>
              <a:t>Oncology Programme</a:t>
            </a:r>
            <a:endParaRPr lang="en-IE" dirty="0">
              <a:latin typeface="Century Gothic" panose="020B0502020202020204" pitchFamily="34" charset="0"/>
            </a:endParaRPr>
          </a:p>
          <a:p>
            <a:pPr lvl="1"/>
            <a:r>
              <a:rPr lang="en-IE" dirty="0" smtClean="0">
                <a:latin typeface="Century Gothic" panose="020B0502020202020204" pitchFamily="34" charset="0"/>
              </a:rPr>
              <a:t>New Urology &amp; Endoscopy Departments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5479" r="16255"/>
          <a:stretch/>
        </p:blipFill>
        <p:spPr>
          <a:xfrm>
            <a:off x="9398814" y="1062181"/>
            <a:ext cx="1287657" cy="12826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43" y="3820885"/>
            <a:ext cx="3309257" cy="220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2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689599" y="492686"/>
            <a:ext cx="6006609" cy="5500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2800" dirty="0" smtClean="0">
                <a:latin typeface="Century Gothic" panose="020B0502020202020204" pitchFamily="34" charset="0"/>
                <a:ea typeface="+mj-ea"/>
                <a:cs typeface="WhitneyHTF-Medium"/>
              </a:rPr>
              <a:t>Quality, Patient Safety  and Sepsis</a:t>
            </a:r>
            <a:endParaRPr lang="en-US" sz="2800" dirty="0">
              <a:latin typeface="Century Gothic" panose="020B0502020202020204" pitchFamily="34" charset="0"/>
              <a:ea typeface="+mj-ea"/>
              <a:cs typeface="WhitneyHTF-Medium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9600" y="1470892"/>
            <a:ext cx="10972800" cy="5179290"/>
          </a:xfrm>
        </p:spPr>
        <p:txBody>
          <a:bodyPr>
            <a:normAutofit lnSpcReduction="10000"/>
          </a:bodyPr>
          <a:lstStyle/>
          <a:p>
            <a:r>
              <a:rPr lang="en-IE" dirty="0" smtClean="0">
                <a:latin typeface="Century Gothic" panose="020B0502020202020204" pitchFamily="34" charset="0"/>
              </a:rPr>
              <a:t>Journey made easier due to already established communication tools regarding deteriorating patients</a:t>
            </a:r>
          </a:p>
          <a:p>
            <a:pPr lvl="1"/>
            <a:r>
              <a:rPr lang="en-IE" dirty="0" smtClean="0">
                <a:latin typeface="Century Gothic" panose="020B0502020202020204" pitchFamily="34" charset="0"/>
              </a:rPr>
              <a:t>R.S.V.P = Reason, Situation, Vitals, Plan</a:t>
            </a:r>
          </a:p>
          <a:p>
            <a:pPr lvl="1"/>
            <a:r>
              <a:rPr lang="en-IE" dirty="0" smtClean="0">
                <a:latin typeface="Century Gothic" panose="020B0502020202020204" pitchFamily="34" charset="0"/>
              </a:rPr>
              <a:t>ALERT Team = Alerts necessary team members</a:t>
            </a:r>
          </a:p>
          <a:p>
            <a:pPr marL="457200" lvl="1" indent="0">
              <a:buNone/>
            </a:pPr>
            <a:endParaRPr lang="en-IE" dirty="0" smtClean="0">
              <a:latin typeface="Century Gothic" panose="020B0502020202020204" pitchFamily="34" charset="0"/>
            </a:endParaRPr>
          </a:p>
          <a:p>
            <a:r>
              <a:rPr lang="en-IE" dirty="0" smtClean="0">
                <a:latin typeface="Century Gothic" panose="020B0502020202020204" pitchFamily="34" charset="0"/>
              </a:rPr>
              <a:t>Strong culture of Quality and Patient Safety</a:t>
            </a:r>
          </a:p>
          <a:p>
            <a:r>
              <a:rPr lang="en-IE" dirty="0" smtClean="0">
                <a:latin typeface="Century Gothic" panose="020B0502020202020204" pitchFamily="34" charset="0"/>
              </a:rPr>
              <a:t>Risk management</a:t>
            </a:r>
          </a:p>
          <a:p>
            <a:pPr lvl="1"/>
            <a:r>
              <a:rPr lang="en-IE" dirty="0" smtClean="0">
                <a:latin typeface="Century Gothic" panose="020B0502020202020204" pitchFamily="34" charset="0"/>
              </a:rPr>
              <a:t>Case reviews and RCA’s, conducted &amp; evaluated by MDT to improve patient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r"/>
            <a:r>
              <a:rPr lang="en-US" sz="2800" dirty="0" smtClean="0">
                <a:latin typeface="Century Gothic" panose="020B0502020202020204" pitchFamily="34" charset="0"/>
                <a:cs typeface="WhitneyHTF-Medium"/>
              </a:rPr>
              <a:t>Initiation of the Sepsis Project</a:t>
            </a:r>
            <a:endParaRPr lang="en-US" sz="2800" dirty="0">
              <a:latin typeface="Century Gothic" panose="020B0502020202020204" pitchFamily="34" charset="0"/>
              <a:cs typeface="WhitneyHTF-Medium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70045" y="1246947"/>
            <a:ext cx="6643543" cy="2454422"/>
          </a:xfrm>
        </p:spPr>
        <p:txBody>
          <a:bodyPr>
            <a:normAutofit fontScale="77500" lnSpcReduction="20000"/>
          </a:bodyPr>
          <a:lstStyle/>
          <a:p>
            <a:r>
              <a:rPr lang="en-IE" dirty="0">
                <a:latin typeface="Century Gothic" panose="020B0502020202020204" pitchFamily="34" charset="0"/>
              </a:rPr>
              <a:t>Consultant Clinical Lead </a:t>
            </a:r>
            <a:r>
              <a:rPr lang="en-IE" dirty="0" smtClean="0">
                <a:latin typeface="Century Gothic" panose="020B0502020202020204" pitchFamily="34" charset="0"/>
              </a:rPr>
              <a:t>appointed</a:t>
            </a:r>
          </a:p>
          <a:p>
            <a:r>
              <a:rPr lang="en-IE" dirty="0" smtClean="0">
                <a:latin typeface="Century Gothic" panose="020B0502020202020204" pitchFamily="34" charset="0"/>
              </a:rPr>
              <a:t>Staff Education</a:t>
            </a:r>
          </a:p>
          <a:p>
            <a:pPr lvl="1"/>
            <a:r>
              <a:rPr lang="en-IE" dirty="0" smtClean="0">
                <a:latin typeface="Century Gothic" panose="020B0502020202020204" pitchFamily="34" charset="0"/>
              </a:rPr>
              <a:t>ED, nurse managers</a:t>
            </a:r>
          </a:p>
          <a:p>
            <a:r>
              <a:rPr lang="en-IE" dirty="0" smtClean="0">
                <a:latin typeface="Century Gothic" panose="020B0502020202020204" pitchFamily="34" charset="0"/>
              </a:rPr>
              <a:t>Mandatory Training Implemented</a:t>
            </a:r>
          </a:p>
          <a:p>
            <a:pPr lvl="1"/>
            <a:r>
              <a:rPr lang="en-IE" dirty="0" smtClean="0">
                <a:latin typeface="Century Gothic" panose="020B0502020202020204" pitchFamily="34" charset="0"/>
              </a:rPr>
              <a:t>Online (Moodle)</a:t>
            </a:r>
          </a:p>
          <a:p>
            <a:pPr lvl="1"/>
            <a:r>
              <a:rPr lang="en-IE" dirty="0" smtClean="0">
                <a:latin typeface="Century Gothic" panose="020B0502020202020204" pitchFamily="34" charset="0"/>
              </a:rPr>
              <a:t>Orientation</a:t>
            </a:r>
          </a:p>
          <a:p>
            <a:pPr lvl="1"/>
            <a:r>
              <a:rPr lang="en-IE" dirty="0" smtClean="0">
                <a:latin typeface="Century Gothic" panose="020B0502020202020204" pitchFamily="34" charset="0"/>
              </a:rPr>
              <a:t>Category 1 Approval for In-House Education (Valid 2 </a:t>
            </a:r>
            <a:r>
              <a:rPr lang="en-IE" dirty="0" err="1" smtClean="0">
                <a:latin typeface="Century Gothic" panose="020B0502020202020204" pitchFamily="34" charset="0"/>
              </a:rPr>
              <a:t>yrs</a:t>
            </a:r>
            <a:r>
              <a:rPr lang="en-IE" dirty="0" smtClean="0">
                <a:latin typeface="Century Gothic" panose="020B0502020202020204" pitchFamily="34" charset="0"/>
              </a:rPr>
              <a:t>)</a:t>
            </a:r>
          </a:p>
          <a:p>
            <a:r>
              <a:rPr lang="en-IE" dirty="0" smtClean="0">
                <a:latin typeface="Century Gothic" panose="020B0502020202020204" pitchFamily="34" charset="0"/>
              </a:rPr>
              <a:t>PDSA and Lean Methodology Used</a:t>
            </a:r>
            <a:endParaRPr lang="en-IE" dirty="0">
              <a:latin typeface="Century Gothic" panose="020B0502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7057997" y="1153702"/>
            <a:ext cx="5795432" cy="5246255"/>
          </a:xfrm>
        </p:spPr>
        <p:txBody>
          <a:bodyPr/>
          <a:lstStyle/>
          <a:p>
            <a:r>
              <a:rPr lang="en-IE" dirty="0">
                <a:latin typeface="Century Gothic" panose="020B0502020202020204" pitchFamily="34" charset="0"/>
              </a:rPr>
              <a:t>Train the </a:t>
            </a:r>
            <a:r>
              <a:rPr lang="en-IE" dirty="0" smtClean="0">
                <a:latin typeface="Century Gothic" panose="020B0502020202020204" pitchFamily="34" charset="0"/>
              </a:rPr>
              <a:t>Trainer</a:t>
            </a:r>
          </a:p>
          <a:p>
            <a:r>
              <a:rPr lang="en-IE" dirty="0" smtClean="0">
                <a:latin typeface="Century Gothic" panose="020B0502020202020204" pitchFamily="34" charset="0"/>
              </a:rPr>
              <a:t>Vida Hamilton Presentation</a:t>
            </a:r>
          </a:p>
          <a:p>
            <a:r>
              <a:rPr lang="en-IE" dirty="0" smtClean="0">
                <a:latin typeface="Century Gothic" panose="020B0502020202020204" pitchFamily="34" charset="0"/>
              </a:rPr>
              <a:t>Sepsis Box Launched</a:t>
            </a:r>
          </a:p>
          <a:p>
            <a:r>
              <a:rPr lang="en-IE" dirty="0" smtClean="0">
                <a:latin typeface="Century Gothic" panose="020B0502020202020204" pitchFamily="34" charset="0"/>
              </a:rPr>
              <a:t>Launch of the Sepsis Guidelines</a:t>
            </a:r>
          </a:p>
          <a:p>
            <a:pPr lvl="1"/>
            <a:r>
              <a:rPr lang="en-IE" dirty="0" smtClean="0">
                <a:latin typeface="Century Gothic" panose="020B0502020202020204" pitchFamily="34" charset="0"/>
              </a:rPr>
              <a:t>April 2015</a:t>
            </a:r>
            <a:endParaRPr lang="en-IE" dirty="0"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54" y="3531142"/>
            <a:ext cx="6794281" cy="30746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4" b="19928"/>
          <a:stretch/>
        </p:blipFill>
        <p:spPr>
          <a:xfrm>
            <a:off x="8122638" y="3317966"/>
            <a:ext cx="2910794" cy="3287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689599" y="298722"/>
            <a:ext cx="6006609" cy="5500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2800" dirty="0" smtClean="0">
                <a:latin typeface="Century Gothic" panose="020B0502020202020204" pitchFamily="34" charset="0"/>
                <a:ea typeface="+mj-ea"/>
                <a:cs typeface="WhitneyHTF-Medium"/>
              </a:rPr>
              <a:t>Sepsis Educational Tools </a:t>
            </a:r>
            <a:endParaRPr lang="en-US" sz="2800" dirty="0">
              <a:latin typeface="Century Gothic" panose="020B0502020202020204" pitchFamily="34" charset="0"/>
              <a:ea typeface="+mj-ea"/>
              <a:cs typeface="WhitneyHTF-Medium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10135" y="1936535"/>
            <a:ext cx="5386917" cy="639762"/>
          </a:xfrm>
        </p:spPr>
        <p:txBody>
          <a:bodyPr/>
          <a:lstStyle/>
          <a:p>
            <a:r>
              <a:rPr lang="en-IE" dirty="0" smtClean="0">
                <a:latin typeface="Century Gothic" panose="020B0502020202020204" pitchFamily="34" charset="0"/>
              </a:rPr>
              <a:t>Moodle Online Education</a:t>
            </a:r>
            <a:endParaRPr lang="en-IE" dirty="0">
              <a:latin typeface="Century Gothic" panose="020B050202020202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430" b="5279"/>
          <a:stretch/>
        </p:blipFill>
        <p:spPr>
          <a:xfrm>
            <a:off x="40680" y="2576297"/>
            <a:ext cx="5062609" cy="319643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7247500" y="1126854"/>
            <a:ext cx="3070705" cy="449483"/>
          </a:xfrm>
        </p:spPr>
        <p:txBody>
          <a:bodyPr>
            <a:normAutofit lnSpcReduction="10000"/>
          </a:bodyPr>
          <a:lstStyle/>
          <a:p>
            <a:r>
              <a:rPr lang="en-IE" dirty="0" smtClean="0">
                <a:latin typeface="Century Gothic" panose="020B0502020202020204" pitchFamily="34" charset="0"/>
              </a:rPr>
              <a:t>Staff Lanyard Card</a:t>
            </a:r>
            <a:endParaRPr lang="en-IE" dirty="0">
              <a:latin typeface="Century Gothic" panose="020B0502020202020204" pitchFamily="34" charset="0"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6972014" y="3859212"/>
            <a:ext cx="3452781" cy="4363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>
                <a:latin typeface="Century Gothic" panose="020B0502020202020204" pitchFamily="34" charset="0"/>
              </a:rPr>
              <a:t>Staff Information Card</a:t>
            </a:r>
            <a:endParaRPr lang="en-IE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189" y="4312846"/>
            <a:ext cx="5609621" cy="2135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1226" y="1635667"/>
            <a:ext cx="2851174" cy="2008909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6"/>
          <a:stretch>
            <a:fillRect/>
          </a:stretch>
        </p:blipFill>
        <p:spPr>
          <a:xfrm>
            <a:off x="5880052" y="1635667"/>
            <a:ext cx="2851174" cy="200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9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689599" y="298722"/>
            <a:ext cx="6006609" cy="5500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2800" dirty="0" smtClean="0">
                <a:latin typeface="Century Gothic" panose="020B0502020202020204" pitchFamily="34" charset="0"/>
                <a:ea typeface="+mj-ea"/>
                <a:cs typeface="WhitneyHTF-Medium"/>
              </a:rPr>
              <a:t>Sepsis Box </a:t>
            </a:r>
            <a:endParaRPr lang="en-US" sz="2800" dirty="0">
              <a:latin typeface="Century Gothic" panose="020B0502020202020204" pitchFamily="34" charset="0"/>
              <a:ea typeface="+mj-ea"/>
              <a:cs typeface="WhitneyHTF-Medium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687782" y="1996501"/>
            <a:ext cx="688702" cy="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073004" y="1972695"/>
            <a:ext cx="635284" cy="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501893" y="2835564"/>
            <a:ext cx="1" cy="523978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807469" y="2761462"/>
            <a:ext cx="0" cy="279221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807469" y="4678892"/>
            <a:ext cx="0" cy="279221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119" y="941265"/>
            <a:ext cx="3962743" cy="3042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41" y="1231233"/>
            <a:ext cx="2176461" cy="1530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642" y="3428999"/>
            <a:ext cx="2639797" cy="1902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6458" y="1170061"/>
            <a:ext cx="2097206" cy="1530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4585" y="3089812"/>
            <a:ext cx="2129079" cy="15302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4567" y="4948462"/>
            <a:ext cx="2542252" cy="19021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16809" y="4997235"/>
            <a:ext cx="2475191" cy="18533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66819" y="4948463"/>
            <a:ext cx="2523963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4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r"/>
            <a:r>
              <a:rPr lang="en-US" sz="2800" dirty="0" smtClean="0">
                <a:latin typeface="Century Gothic" panose="020B0502020202020204" pitchFamily="34" charset="0"/>
                <a:cs typeface="WhitneyHTF-Medium"/>
              </a:rPr>
              <a:t>Reporting of Sepsis</a:t>
            </a:r>
            <a:endParaRPr lang="en-US" sz="2800" dirty="0">
              <a:latin typeface="Century Gothic" panose="020B0502020202020204" pitchFamily="34" charset="0"/>
              <a:cs typeface="WhitneyHTF-Medium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69214"/>
              </p:ext>
            </p:extLst>
          </p:nvPr>
        </p:nvGraphicFramePr>
        <p:xfrm>
          <a:off x="840509" y="1064491"/>
          <a:ext cx="10972800" cy="4837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4897" y="6055877"/>
            <a:ext cx="10928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 smtClean="0">
                <a:latin typeface="Century Gothic" panose="020B0502020202020204" pitchFamily="34" charset="0"/>
              </a:rPr>
              <a:t>All printers are scan enabled - </a:t>
            </a:r>
            <a:r>
              <a:rPr lang="en-IE" sz="1600" dirty="0">
                <a:latin typeface="Century Gothic" panose="020B0502020202020204" pitchFamily="34" charset="0"/>
              </a:rPr>
              <a:t>F</a:t>
            </a:r>
            <a:r>
              <a:rPr lang="en-IE" sz="1600" dirty="0" smtClean="0">
                <a:latin typeface="Century Gothic" panose="020B0502020202020204" pitchFamily="34" charset="0"/>
              </a:rPr>
              <a:t>orms scanned directly into “National Sepsis Guidelines” folder for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 smtClean="0">
                <a:latin typeface="Century Gothic" panose="020B0502020202020204" pitchFamily="34" charset="0"/>
              </a:rPr>
              <a:t>Ward staff educated in method of scanning</a:t>
            </a:r>
            <a:endParaRPr lang="en-IE" sz="16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546</Words>
  <Application>Microsoft Office PowerPoint</Application>
  <PresentationFormat>Widescreen</PresentationFormat>
  <Paragraphs>102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WhitneyHTF-Book</vt:lpstr>
      <vt:lpstr>WhitneyHTF-Medium</vt:lpstr>
      <vt:lpstr>Office Theme</vt:lpstr>
      <vt:lpstr>" Beacon Hospital Sepsis Management Implementation Journey”</vt:lpstr>
      <vt:lpstr>PowerPoint Presentation</vt:lpstr>
      <vt:lpstr>Sepsis – A National Concern</vt:lpstr>
      <vt:lpstr>How Did the Journey Begin?</vt:lpstr>
      <vt:lpstr>PowerPoint Presentation</vt:lpstr>
      <vt:lpstr>Initiation of the Sepsis Project</vt:lpstr>
      <vt:lpstr>PowerPoint Presentation</vt:lpstr>
      <vt:lpstr>PowerPoint Presentation</vt:lpstr>
      <vt:lpstr>Reporting of Sepsis</vt:lpstr>
      <vt:lpstr>Challenges of the Journey</vt:lpstr>
      <vt:lpstr>Results Thus Far</vt:lpstr>
      <vt:lpstr>Overall Compliance</vt:lpstr>
      <vt:lpstr>Changes Made From this Analysis</vt:lpstr>
      <vt:lpstr>Future Plans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Beacon Hospital Sepsis Management Implementation Journey</dc:title>
  <dc:creator>Catalyst DNA</dc:creator>
  <cp:lastModifiedBy>Gemma Murphy1</cp:lastModifiedBy>
  <cp:revision>56</cp:revision>
  <dcterms:created xsi:type="dcterms:W3CDTF">2014-10-21T15:00:03Z</dcterms:created>
  <dcterms:modified xsi:type="dcterms:W3CDTF">2019-04-04T08:36:04Z</dcterms:modified>
</cp:coreProperties>
</file>