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4" r:id="rId3"/>
    <p:sldId id="286" r:id="rId4"/>
    <p:sldId id="267" r:id="rId5"/>
    <p:sldId id="258" r:id="rId6"/>
    <p:sldId id="261" r:id="rId7"/>
    <p:sldId id="273" r:id="rId8"/>
    <p:sldId id="271" r:id="rId9"/>
    <p:sldId id="268" r:id="rId10"/>
    <p:sldId id="269" r:id="rId11"/>
    <p:sldId id="270" r:id="rId12"/>
    <p:sldId id="287" r:id="rId13"/>
    <p:sldId id="272" r:id="rId14"/>
    <p:sldId id="274" r:id="rId15"/>
    <p:sldId id="275" r:id="rId16"/>
    <p:sldId id="276" r:id="rId17"/>
    <p:sldId id="279" r:id="rId18"/>
    <p:sldId id="278" r:id="rId19"/>
    <p:sldId id="265" r:id="rId20"/>
    <p:sldId id="263" r:id="rId21"/>
    <p:sldId id="280" r:id="rId22"/>
    <p:sldId id="288" r:id="rId23"/>
    <p:sldId id="281" r:id="rId24"/>
    <p:sldId id="282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5BA1-061B-4814-85F7-D9401E06A9F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DF4A7-B502-41BB-925F-8B67F41E0A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14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314E38-C170-41A6-9C1F-33C720681BA6}" type="slidenum">
              <a:rPr lang="en-GB" smtClean="0"/>
              <a:pPr eaLnBrk="1" hangingPunct="1"/>
              <a:t>2</a:t>
            </a:fld>
            <a:endParaRPr lang="en-GB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144"/>
            <a:ext cx="5027916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1AFAF-CF01-41F7-B266-744AE2585E37}" type="slidenum">
              <a:rPr lang="en-AU" altLang="en-US"/>
              <a:pPr/>
              <a:t>17</a:t>
            </a:fld>
            <a:endParaRPr lang="en-AU" altLang="en-US" dirty="0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1050" cy="3443287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15" y="4284663"/>
            <a:ext cx="5570914" cy="4537075"/>
          </a:xfrm>
        </p:spPr>
        <p:txBody>
          <a:bodyPr>
            <a:noAutofit/>
          </a:bodyPr>
          <a:lstStyle/>
          <a:p>
            <a:r>
              <a:rPr lang="en-IE" altLang="en-US" sz="1100" dirty="0" smtClean="0"/>
              <a:t>Forms have been developed for roll</a:t>
            </a:r>
            <a:r>
              <a:rPr lang="en-IE" altLang="en-US" sz="1100" baseline="0" dirty="0" smtClean="0"/>
              <a:t> out in Irish hospitals in 2015 by the National Clinical Effectiveness Committee </a:t>
            </a:r>
          </a:p>
          <a:p>
            <a:r>
              <a:rPr lang="en-IE" altLang="en-US" sz="1100" baseline="0" dirty="0" smtClean="0"/>
              <a:t>Refer participants to the form that is included in their folder</a:t>
            </a:r>
          </a:p>
        </p:txBody>
      </p:sp>
    </p:spTree>
    <p:extLst>
      <p:ext uri="{BB962C8B-B14F-4D97-AF65-F5344CB8AC3E}">
        <p14:creationId xmlns:p14="http://schemas.microsoft.com/office/powerpoint/2010/main" val="3906259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D9D54E-F657-4E2A-93F8-AADD8B5A6876}" type="slidenum">
              <a:rPr lang="en-GB" smtClean="0"/>
              <a:pPr eaLnBrk="1" hangingPunct="1"/>
              <a:t>19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NHS Information Authority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Clinical Classifications Service - Version 0.1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81F95C-CFDA-4F4B-8862-7C5D6843AFA2}" type="slidenum">
              <a:rPr lang="en-GB" smtClean="0"/>
              <a:pPr eaLnBrk="1" hangingPunct="1"/>
              <a:t>20</a:t>
            </a:fld>
            <a:endParaRPr lang="en-GB" dirty="0" smtClean="0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2B8ECD-C241-4F89-8846-1C5EEF322AA7}" type="slidenum">
              <a:rPr lang="en-GB" smtClean="0"/>
              <a:pPr eaLnBrk="1" hangingPunct="1"/>
              <a:t>21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314E38-C170-41A6-9C1F-33C720681BA6}" type="slidenum">
              <a:rPr lang="en-GB" smtClean="0"/>
              <a:pPr eaLnBrk="1" hangingPunct="1"/>
              <a:t>22</a:t>
            </a:fld>
            <a:endParaRPr lang="en-GB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144"/>
            <a:ext cx="5027916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2B8ECD-C241-4F89-8846-1C5EEF322AA7}" type="slidenum">
              <a:rPr lang="en-GB" smtClean="0"/>
              <a:pPr eaLnBrk="1" hangingPunct="1"/>
              <a:t>23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2B8ECD-C241-4F89-8846-1C5EEF322AA7}" type="slidenum">
              <a:rPr lang="en-GB" smtClean="0"/>
              <a:pPr eaLnBrk="1" hangingPunct="1"/>
              <a:t>24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2B8ECD-C241-4F89-8846-1C5EEF322AA7}" type="slidenum">
              <a:rPr lang="en-GB" smtClean="0"/>
              <a:pPr eaLnBrk="1" hangingPunct="1"/>
              <a:t>25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314E38-C170-41A6-9C1F-33C720681BA6}" type="slidenum">
              <a:rPr lang="en-GB" smtClean="0"/>
              <a:pPr eaLnBrk="1" hangingPunct="1"/>
              <a:t>3</a:t>
            </a:fld>
            <a:endParaRPr lang="en-GB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144"/>
            <a:ext cx="5027916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314E38-C170-41A6-9C1F-33C720681BA6}" type="slidenum">
              <a:rPr lang="en-GB" smtClean="0"/>
              <a:pPr eaLnBrk="1" hangingPunct="1"/>
              <a:t>5</a:t>
            </a:fld>
            <a:endParaRPr lang="en-GB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144"/>
            <a:ext cx="5027916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NHS Information Authority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Clinical Classifications Service - Version 0.1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0058A-76B1-44B9-96C5-40C9FF615A14}" type="slidenum">
              <a:rPr lang="en-GB" smtClean="0"/>
              <a:pPr eaLnBrk="1" hangingPunct="1"/>
              <a:t>6</a:t>
            </a:fld>
            <a:endParaRPr lang="en-GB" dirty="0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GB" dirty="0" smtClean="0"/>
          </a:p>
          <a:p>
            <a:pPr marL="685800" lvl="1" indent="-228600"/>
            <a:endParaRPr lang="en-GB" dirty="0" smtClean="0"/>
          </a:p>
          <a:p>
            <a:pPr marL="685800" lvl="1" indent="-228600"/>
            <a:endParaRPr lang="en-GB" dirty="0" smtClean="0"/>
          </a:p>
          <a:p>
            <a:pPr marL="228600" indent="-228600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314E38-C170-41A6-9C1F-33C720681BA6}" type="slidenum">
              <a:rPr lang="en-GB" smtClean="0"/>
              <a:pPr eaLnBrk="1" hangingPunct="1"/>
              <a:t>7</a:t>
            </a:fld>
            <a:endParaRPr lang="en-GB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144"/>
            <a:ext cx="5027916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2012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7493B0-7574-4AE2-9397-97E566862C97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HOP Training. ESRI</a:t>
            </a:r>
            <a:endParaRPr lang="en-I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5589"/>
            <a:ext cx="5028579" cy="411292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2012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HOP Training. ESRI</a:t>
            </a:r>
            <a:endParaRPr lang="en-I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57030-E4DA-4D62-A7F3-10196D5F3BD1}" type="slidenum">
              <a:rPr lang="en-GB" smtClean="0">
                <a:latin typeface="Arial" pitchFamily="34" charset="0"/>
              </a:rPr>
              <a:pPr/>
              <a:t>11</a:t>
            </a:fld>
            <a:endParaRPr lang="en-GB" dirty="0" smtClean="0">
              <a:latin typeface="Arial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5630"/>
            <a:ext cx="4984750" cy="4467939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National file is used very quickly within the HSE – constantly</a:t>
            </a:r>
            <a:r>
              <a:rPr lang="en-US" baseline="0" dirty="0" smtClean="0">
                <a:latin typeface="Arial" pitchFamily="34" charset="0"/>
              </a:rPr>
              <a:t> requesting this quicker for ABF, Clinical Programmes etc.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We refresh the national file each month. 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Data quality begins with the edits at data entry moving on to the checker, HCAT for auditing etc. 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Data is constantly being checked – from clinical prog, hospital themselves, why so many of a certain procedure, why difference in this activity from year to year etc. 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63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314E38-C170-41A6-9C1F-33C720681BA6}" type="slidenum">
              <a:rPr lang="en-GB" smtClean="0"/>
              <a:pPr eaLnBrk="1" hangingPunct="1"/>
              <a:t>12</a:t>
            </a:fld>
            <a:endParaRPr lang="en-GB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144"/>
            <a:ext cx="5027916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hse+logo&amp;view=detailv2&amp;adlt=strict&amp;id=E319CF73C4719D29A28F0313DD6E7560832D1C56&amp;selectedIndex=12&amp;ccid=7hHLVCbV&amp;simid=608049318689181329&amp;thid=OIP.Mee11cb5426d5445500d3d89841dd6199o0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F4E3D5-A33D-47B8-85F3-F7B25385335C}" type="datetime1">
              <a:rPr lang="en-GB" smtClean="0"/>
              <a:t>04/04/2019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A64B23-64E5-4206-B0E2-5E997AF5C23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525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 descr="hse[v]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" y="174724"/>
            <a:ext cx="957653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DE22-EBE6-4CE3-8B96-A0839F02A0F0}" type="datetime1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4B23-64E5-4206-B0E2-5E997AF5C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8ABC-C501-42ED-8DC3-2E46B2CA86F7}" type="datetime1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4B23-64E5-4206-B0E2-5E997AF5C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B17-597C-43F4-A849-1E75D5A1EE97}" type="datetime1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4B23-64E5-4206-B0E2-5E997AF5C23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3" descr="image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5227"/>
            <a:ext cx="1368152" cy="107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http://tse1.mm.bing.net/th?&amp;id=OIP.Mee11cb5426d5445500d3d89841dd6199o0&amp;w=300&amp;h=300&amp;c=0&amp;pid=1.9&amp;rs=0&amp;p=0&amp;r=0&amp;url=http%3A%2F%2Fwww.imt.ie%2Fnews%2Flatest-news%2F2015%2F07%2Fhse-wants-honest-compassionate-accountable-staff.html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8571"/>
            <a:ext cx="974082" cy="97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AF5-A1F9-4BEE-BCFF-311F77964587}" type="datetime1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4B23-64E5-4206-B0E2-5E997AF5C23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0D5E-C0BB-421C-BA93-2CB073420482}" type="datetime1">
              <a:rPr lang="en-GB" smtClean="0"/>
              <a:t>04/04/2019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4B23-64E5-4206-B0E2-5E997AF5C23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89EE-22C9-49AB-AA19-436364179DF3}" type="datetime1">
              <a:rPr lang="en-GB" smtClean="0"/>
              <a:t>04/04/2019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4B23-64E5-4206-B0E2-5E997AF5C234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FBE4-8E6D-45FB-B236-263A53E5AA63}" type="datetime1">
              <a:rPr lang="en-GB" smtClean="0"/>
              <a:t>04/04/2019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4B23-64E5-4206-B0E2-5E997AF5C23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334B-4555-477A-A9E7-ED29DDA173F1}" type="datetime1">
              <a:rPr lang="en-GB" smtClean="0"/>
              <a:t>04/04/2019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4B23-64E5-4206-B0E2-5E997AF5C23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233B2FD-BB38-4A58-9801-63DD65B191B7}" type="datetime1">
              <a:rPr lang="en-GB" smtClean="0"/>
              <a:t>04/04/2019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4B23-64E5-4206-B0E2-5E997AF5C234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36A635-A6F6-406D-AFD8-81A825ECB409}" type="datetime1">
              <a:rPr lang="en-GB" smtClean="0"/>
              <a:t>04/04/2019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A64B23-64E5-4206-B0E2-5E997AF5C23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5639F5-518F-4EA8-945A-73F80648D995}" type="datetime1">
              <a:rPr lang="en-GB" smtClean="0"/>
              <a:t>04/04/2019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A64B23-64E5-4206-B0E2-5E997AF5C234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source=images&amp;cd=&amp;cad=rja&amp;uact=8&amp;ved=0ahUKEwjxirqJppTPAhWiJ8AKHaQHB8gQjRwIBw&amp;url=http://letarussell.com/3-keys-successful-collaboration/&amp;psig=AFQjCNH_347P9Bq1xM7KA_rUxPe76wGlrQ&amp;ust=147412936725091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source=images&amp;cd=&amp;cad=rja&amp;uact=8&amp;ved=0ahUKEwjxirqJppTPAhWiJ8AKHaQHB8gQjRwIBw&amp;url=http://letarussell.com/3-keys-successful-collaboration/&amp;psig=AFQjCNH_347P9Bq1xM7KA_rUxPe76wGlrQ&amp;ust=147412936725091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eirdre.murphy@hpo.i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source=images&amp;cd=&amp;cad=rja&amp;uact=8&amp;ved=0ahUKEwjh0Zbh4LvOAhXlLcAKHTmXDy8QjRwIBw&amp;url=http://chched.blogspot.com/2015/10/staff-meetings-for-collaboration-only.html&amp;bvm=bv.129422649,d.ZGg&amp;psig=AFQjCNHKdbvhWAwKfCSAAjQYzCZ37EW-Sg&amp;ust=147108701032803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effectLst/>
                <a:latin typeface="Calibri" pitchFamily="34" charset="0"/>
              </a:rPr>
              <a:t>The challenges for SIRs &amp; Sepsis data capture and reporting in ICD-10-AM in HIPE</a:t>
            </a:r>
          </a:p>
        </p:txBody>
      </p:sp>
      <p:pic>
        <p:nvPicPr>
          <p:cNvPr id="4" name="Picture 3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41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FDCB-EB0A-4B89-A7C4-EDB1CCE5363C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6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2286000" y="2208214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779963" y="1412776"/>
            <a:ext cx="7696200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6666"/>
              </a:buClr>
              <a:tabLst>
                <a:tab pos="274638" algn="l"/>
              </a:tabLst>
            </a:pPr>
            <a:r>
              <a:rPr lang="en-IE" sz="28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  <a:tabLst>
                <a:tab pos="274638" algn="l"/>
              </a:tabLst>
            </a:pPr>
            <a:r>
              <a:rPr lang="en-IE" sz="26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Training </a:t>
            </a:r>
          </a:p>
          <a:p>
            <a:pPr eaLnBrk="0" hangingPunct="0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  <a:tabLst>
                <a:tab pos="274638" algn="l"/>
              </a:tabLst>
            </a:pPr>
            <a:r>
              <a:rPr lang="en-IE" sz="26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Classification </a:t>
            </a:r>
          </a:p>
          <a:p>
            <a:pPr eaLnBrk="0" hangingPunct="0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  <a:tabLst>
                <a:tab pos="274638" algn="l"/>
              </a:tabLst>
            </a:pPr>
            <a:r>
              <a:rPr lang="en-IE" sz="26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Software – data entry / reporting</a:t>
            </a:r>
          </a:p>
          <a:p>
            <a:pPr eaLnBrk="0" hangingPunct="0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  <a:tabLst>
                <a:tab pos="274638" algn="l"/>
              </a:tabLst>
            </a:pPr>
            <a:r>
              <a:rPr lang="en-IE" sz="26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600" dirty="0">
                <a:latin typeface="Calibri" pitchFamily="34" charset="0"/>
                <a:ea typeface="Tahoma" pitchFamily="34" charset="0"/>
                <a:cs typeface="Tahoma" pitchFamily="34" charset="0"/>
              </a:rPr>
              <a:t>Audit / Data quality</a:t>
            </a:r>
          </a:p>
          <a:p>
            <a:pPr eaLnBrk="0" hangingPunct="0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  <a:tabLst>
                <a:tab pos="274638" algn="l"/>
              </a:tabLst>
            </a:pPr>
            <a:r>
              <a:rPr lang="en-IE" sz="2600" dirty="0">
                <a:latin typeface="Calibri" pitchFamily="34" charset="0"/>
                <a:ea typeface="Tahoma" pitchFamily="34" charset="0"/>
                <a:cs typeface="Tahoma" pitchFamily="34" charset="0"/>
              </a:rPr>
              <a:t> Supporting documentation; ICS, Coding Notes</a:t>
            </a:r>
          </a:p>
          <a:p>
            <a:pPr eaLnBrk="0" hangingPunct="0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  <a:tabLst>
                <a:tab pos="274638" algn="l"/>
              </a:tabLst>
            </a:pPr>
            <a:r>
              <a:rPr lang="en-IE" sz="2600" dirty="0">
                <a:latin typeface="Calibri" pitchFamily="34" charset="0"/>
                <a:ea typeface="Tahoma" pitchFamily="34" charset="0"/>
                <a:cs typeface="Tahoma" pitchFamily="34" charset="0"/>
              </a:rPr>
              <a:t> Support to </a:t>
            </a:r>
            <a:r>
              <a:rPr lang="en-IE" sz="26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hospitals &amp; data users </a:t>
            </a:r>
            <a:endParaRPr lang="en-IE" sz="2600" dirty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  <a:tabLst>
                <a:tab pos="274638" algn="l"/>
              </a:tabLst>
            </a:pPr>
            <a:r>
              <a:rPr lang="en-IE" sz="2600" dirty="0">
                <a:latin typeface="Calibri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lang="en-IE" sz="26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request </a:t>
            </a:r>
            <a:r>
              <a:rPr lang="en-IE" sz="2600" dirty="0">
                <a:latin typeface="Calibri" pitchFamily="34" charset="0"/>
                <a:ea typeface="Tahoma" pitchFamily="34" charset="0"/>
                <a:cs typeface="Tahoma" pitchFamily="34" charset="0"/>
              </a:rPr>
              <a:t>function</a:t>
            </a:r>
            <a:endParaRPr lang="en-GB" sz="2600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2756" y="413440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algn="ctr" eaLnBrk="0" hangingPunct="0">
              <a:spcBef>
                <a:spcPct val="50000"/>
              </a:spcBef>
              <a:buClr>
                <a:srgbClr val="006666"/>
              </a:buClr>
              <a:tabLst>
                <a:tab pos="274638" algn="l"/>
              </a:tabLst>
            </a:pPr>
            <a:r>
              <a:rPr lang="en-AU" altLang="en-US" sz="3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IE" sz="3600" b="1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Hospital Pricing Office (HPO) Supports </a:t>
            </a:r>
          </a:p>
          <a:p>
            <a:pPr algn="ctr"/>
            <a:endParaRPr lang="en-AU" altLang="en-US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615F-D2C2-4722-99F6-A049C58162F4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020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0" name="Text Box 15"/>
          <p:cNvSpPr txBox="1">
            <a:spLocks noChangeArrowheads="1"/>
          </p:cNvSpPr>
          <p:nvPr/>
        </p:nvSpPr>
        <p:spPr bwMode="auto">
          <a:xfrm>
            <a:off x="3235326" y="5802159"/>
            <a:ext cx="3130798" cy="55399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500" b="1" dirty="0">
                <a:solidFill>
                  <a:srgbClr val="000000"/>
                </a:solidFill>
              </a:rPr>
              <a:t>The HIPE Data Collection Process</a:t>
            </a:r>
          </a:p>
        </p:txBody>
      </p:sp>
      <p:sp>
        <p:nvSpPr>
          <p:cNvPr id="280" name="Oval 6"/>
          <p:cNvSpPr>
            <a:spLocks noChangeArrowheads="1"/>
          </p:cNvSpPr>
          <p:nvPr/>
        </p:nvSpPr>
        <p:spPr bwMode="auto">
          <a:xfrm>
            <a:off x="683568" y="692696"/>
            <a:ext cx="7750175" cy="4803775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pic>
        <p:nvPicPr>
          <p:cNvPr id="281" name="Picture 28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281" y="3231874"/>
            <a:ext cx="2425452" cy="2425452"/>
          </a:xfrm>
          <a:prstGeom prst="rect">
            <a:avLst/>
          </a:prstGeom>
          <a:noFill/>
        </p:spPr>
      </p:pic>
      <p:pic>
        <p:nvPicPr>
          <p:cNvPr id="282" name="Picture 281" descr="j03057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388" y="602979"/>
            <a:ext cx="806450" cy="984250"/>
          </a:xfrm>
          <a:prstGeom prst="rect">
            <a:avLst/>
          </a:prstGeom>
          <a:noFill/>
        </p:spPr>
      </p:pic>
      <p:sp>
        <p:nvSpPr>
          <p:cNvPr id="283" name="AutoShape 10"/>
          <p:cNvSpPr>
            <a:spLocks noChangeArrowheads="1"/>
          </p:cNvSpPr>
          <p:nvPr/>
        </p:nvSpPr>
        <p:spPr bwMode="auto">
          <a:xfrm rot="5400000">
            <a:off x="8248799" y="3010275"/>
            <a:ext cx="369888" cy="3746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sp>
        <p:nvSpPr>
          <p:cNvPr id="284" name="AutoShape 12"/>
          <p:cNvSpPr>
            <a:spLocks noChangeArrowheads="1"/>
          </p:cNvSpPr>
          <p:nvPr/>
        </p:nvSpPr>
        <p:spPr bwMode="auto">
          <a:xfrm rot="10800000">
            <a:off x="4644008" y="5301208"/>
            <a:ext cx="374650" cy="3698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sp>
        <p:nvSpPr>
          <p:cNvPr id="285" name="AutoShape 13"/>
          <p:cNvSpPr>
            <a:spLocks noChangeArrowheads="1"/>
          </p:cNvSpPr>
          <p:nvPr/>
        </p:nvSpPr>
        <p:spPr bwMode="auto">
          <a:xfrm rot="16407747">
            <a:off x="480752" y="2933539"/>
            <a:ext cx="369887" cy="3746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sp>
        <p:nvSpPr>
          <p:cNvPr id="286" name="Text Box 15"/>
          <p:cNvSpPr txBox="1">
            <a:spLocks noChangeArrowheads="1"/>
          </p:cNvSpPr>
          <p:nvPr/>
        </p:nvSpPr>
        <p:spPr bwMode="auto">
          <a:xfrm>
            <a:off x="4202792" y="2072073"/>
            <a:ext cx="749300" cy="369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AUDIT</a:t>
            </a:r>
          </a:p>
        </p:txBody>
      </p:sp>
      <p:sp>
        <p:nvSpPr>
          <p:cNvPr id="287" name="Oval 16"/>
          <p:cNvSpPr>
            <a:spLocks noChangeArrowheads="1"/>
          </p:cNvSpPr>
          <p:nvPr/>
        </p:nvSpPr>
        <p:spPr bwMode="auto">
          <a:xfrm>
            <a:off x="3577317" y="2318136"/>
            <a:ext cx="1625600" cy="11080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sp>
        <p:nvSpPr>
          <p:cNvPr id="288" name="AutoShape 17"/>
          <p:cNvSpPr>
            <a:spLocks noChangeArrowheads="1"/>
          </p:cNvSpPr>
          <p:nvPr/>
        </p:nvSpPr>
        <p:spPr bwMode="auto">
          <a:xfrm rot="209198">
            <a:off x="4448628" y="416484"/>
            <a:ext cx="480620" cy="50722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sp>
        <p:nvSpPr>
          <p:cNvPr id="289" name="Text Box 18"/>
          <p:cNvSpPr txBox="1">
            <a:spLocks noChangeArrowheads="1"/>
          </p:cNvSpPr>
          <p:nvPr/>
        </p:nvSpPr>
        <p:spPr bwMode="auto">
          <a:xfrm>
            <a:off x="1469580" y="1801902"/>
            <a:ext cx="1625600" cy="447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Calibri" pitchFamily="34" charset="0"/>
              </a:rPr>
              <a:t>Patient discharged from hospital </a:t>
            </a:r>
          </a:p>
        </p:txBody>
      </p:sp>
      <p:sp>
        <p:nvSpPr>
          <p:cNvPr id="290" name="AutoShape 20"/>
          <p:cNvSpPr>
            <a:spLocks noChangeAspect="1" noChangeArrowheads="1"/>
          </p:cNvSpPr>
          <p:nvPr/>
        </p:nvSpPr>
        <p:spPr bwMode="auto">
          <a:xfrm>
            <a:off x="3078362" y="2140337"/>
            <a:ext cx="36845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sp>
        <p:nvSpPr>
          <p:cNvPr id="291" name="AutoShape 21"/>
          <p:cNvSpPr>
            <a:spLocks noChangeAspect="1" noChangeArrowheads="1"/>
          </p:cNvSpPr>
          <p:nvPr/>
        </p:nvSpPr>
        <p:spPr bwMode="auto">
          <a:xfrm>
            <a:off x="3078362" y="2140337"/>
            <a:ext cx="36845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sp>
        <p:nvSpPr>
          <p:cNvPr id="292" name="AutoShape 22"/>
          <p:cNvSpPr>
            <a:spLocks noChangeAspect="1" noChangeArrowheads="1"/>
          </p:cNvSpPr>
          <p:nvPr/>
        </p:nvSpPr>
        <p:spPr bwMode="auto">
          <a:xfrm>
            <a:off x="3078362" y="2140337"/>
            <a:ext cx="36845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sp>
        <p:nvSpPr>
          <p:cNvPr id="293" name="AutoShape 23"/>
          <p:cNvSpPr>
            <a:spLocks noChangeAspect="1" noChangeArrowheads="1"/>
          </p:cNvSpPr>
          <p:nvPr/>
        </p:nvSpPr>
        <p:spPr bwMode="auto">
          <a:xfrm>
            <a:off x="3078362" y="2140337"/>
            <a:ext cx="36845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sp>
        <p:nvSpPr>
          <p:cNvPr id="294" name="Text Box 264"/>
          <p:cNvSpPr txBox="1">
            <a:spLocks noChangeArrowheads="1"/>
          </p:cNvSpPr>
          <p:nvPr/>
        </p:nvSpPr>
        <p:spPr bwMode="auto">
          <a:xfrm>
            <a:off x="472630" y="4568244"/>
            <a:ext cx="1219200" cy="5770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50" b="1" dirty="0">
                <a:solidFill>
                  <a:srgbClr val="000000"/>
                </a:solidFill>
                <a:latin typeface="Calibri" pitchFamily="34" charset="0"/>
              </a:rPr>
              <a:t>Local, National and International reporting</a:t>
            </a:r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5" name="AutoShape 265"/>
          <p:cNvSpPr>
            <a:spLocks noChangeAspect="1" noChangeArrowheads="1"/>
          </p:cNvSpPr>
          <p:nvPr/>
        </p:nvSpPr>
        <p:spPr bwMode="auto">
          <a:xfrm>
            <a:off x="3053756" y="2017926"/>
            <a:ext cx="368458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pic>
        <p:nvPicPr>
          <p:cNvPr id="296" name="Picture 2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2148" y="4034150"/>
            <a:ext cx="1000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" name="Text Box 267"/>
          <p:cNvSpPr txBox="1">
            <a:spLocks noChangeArrowheads="1"/>
          </p:cNvSpPr>
          <p:nvPr/>
        </p:nvSpPr>
        <p:spPr bwMode="auto">
          <a:xfrm>
            <a:off x="2951842" y="2319723"/>
            <a:ext cx="1000125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Training</a:t>
            </a:r>
            <a:endParaRPr lang="en-US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8" name="Text Box 268"/>
          <p:cNvSpPr txBox="1">
            <a:spLocks noChangeArrowheads="1"/>
          </p:cNvSpPr>
          <p:nvPr/>
        </p:nvSpPr>
        <p:spPr bwMode="auto">
          <a:xfrm>
            <a:off x="6875067" y="2377361"/>
            <a:ext cx="1366837" cy="479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Calibri" pitchFamily="34" charset="0"/>
              </a:rPr>
              <a:t>Coder inputs data onto HIPE </a:t>
            </a:r>
            <a:r>
              <a:rPr lang="en-US" sz="1100" b="1" dirty="0" smtClean="0">
                <a:latin typeface="Calibri" pitchFamily="34" charset="0"/>
              </a:rPr>
              <a:t>Portal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299" name="Text Box 269"/>
          <p:cNvSpPr txBox="1">
            <a:spLocks noChangeArrowheads="1"/>
          </p:cNvSpPr>
          <p:nvPr/>
        </p:nvSpPr>
        <p:spPr bwMode="auto">
          <a:xfrm>
            <a:off x="6366124" y="4322182"/>
            <a:ext cx="1249362" cy="492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Calibri" pitchFamily="34" charset="0"/>
              </a:rPr>
              <a:t>Monthly export to </a:t>
            </a:r>
            <a:r>
              <a:rPr lang="en-US" sz="1100" b="1" dirty="0" smtClean="0">
                <a:latin typeface="Calibri" pitchFamily="34" charset="0"/>
              </a:rPr>
              <a:t>HPO</a:t>
            </a:r>
            <a:endParaRPr lang="en-US" sz="1100" b="1" dirty="0">
              <a:latin typeface="Calibri" pitchFamily="34" charset="0"/>
            </a:endParaRPr>
          </a:p>
        </p:txBody>
      </p:sp>
      <p:pic>
        <p:nvPicPr>
          <p:cNvPr id="300" name="Picture 2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6537" y="1141800"/>
            <a:ext cx="6667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1" name="Text Box 271"/>
          <p:cNvSpPr txBox="1">
            <a:spLocks noChangeArrowheads="1"/>
          </p:cNvSpPr>
          <p:nvPr/>
        </p:nvSpPr>
        <p:spPr bwMode="auto">
          <a:xfrm>
            <a:off x="2837732" y="433750"/>
            <a:ext cx="1125537" cy="862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Calibri" pitchFamily="34" charset="0"/>
              </a:rPr>
              <a:t>Discharge summary completed by physician </a:t>
            </a:r>
          </a:p>
        </p:txBody>
      </p:sp>
      <p:sp>
        <p:nvSpPr>
          <p:cNvPr id="303" name="Text Box 274"/>
          <p:cNvSpPr txBox="1">
            <a:spLocks noChangeArrowheads="1"/>
          </p:cNvSpPr>
          <p:nvPr/>
        </p:nvSpPr>
        <p:spPr bwMode="auto">
          <a:xfrm>
            <a:off x="5213996" y="649774"/>
            <a:ext cx="1196975" cy="4154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50" b="1" dirty="0">
                <a:solidFill>
                  <a:srgbClr val="000000"/>
                </a:solidFill>
                <a:latin typeface="Calibri" pitchFamily="34" charset="0"/>
              </a:rPr>
              <a:t>Coder extracts data from chart</a:t>
            </a:r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4" name="Picture 2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8854" y="1504914"/>
            <a:ext cx="136683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5" name="Text Box 276"/>
          <p:cNvSpPr txBox="1">
            <a:spLocks noChangeArrowheads="1"/>
          </p:cNvSpPr>
          <p:nvPr/>
        </p:nvSpPr>
        <p:spPr bwMode="auto">
          <a:xfrm>
            <a:off x="4916150" y="2878275"/>
            <a:ext cx="1000125" cy="52322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Data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Quality</a:t>
            </a:r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6" name="AutoShape 277"/>
          <p:cNvSpPr>
            <a:spLocks noChangeArrowheads="1"/>
          </p:cNvSpPr>
          <p:nvPr/>
        </p:nvSpPr>
        <p:spPr bwMode="auto">
          <a:xfrm rot="7737227">
            <a:off x="4954474" y="2439579"/>
            <a:ext cx="246062" cy="250825"/>
          </a:xfrm>
          <a:prstGeom prst="triangle">
            <a:avLst>
              <a:gd name="adj" fmla="val 50000"/>
            </a:avLst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sp>
        <p:nvSpPr>
          <p:cNvPr id="307" name="AutoShape 278"/>
          <p:cNvSpPr>
            <a:spLocks noChangeArrowheads="1"/>
          </p:cNvSpPr>
          <p:nvPr/>
        </p:nvSpPr>
        <p:spPr bwMode="auto">
          <a:xfrm rot="18326521">
            <a:off x="3579699" y="3055529"/>
            <a:ext cx="246062" cy="250825"/>
          </a:xfrm>
          <a:prstGeom prst="triangle">
            <a:avLst>
              <a:gd name="adj" fmla="val 50000"/>
            </a:avLst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sp>
        <p:nvSpPr>
          <p:cNvPr id="308" name="AutoShape 279"/>
          <p:cNvSpPr>
            <a:spLocks noChangeArrowheads="1"/>
          </p:cNvSpPr>
          <p:nvPr/>
        </p:nvSpPr>
        <p:spPr bwMode="auto">
          <a:xfrm rot="3390146">
            <a:off x="3829730" y="2316548"/>
            <a:ext cx="246062" cy="249238"/>
          </a:xfrm>
          <a:prstGeom prst="triangle">
            <a:avLst>
              <a:gd name="adj" fmla="val 50000"/>
            </a:avLst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E" sz="3200" dirty="0">
              <a:latin typeface="Calibri" pitchFamily="34" charset="0"/>
            </a:endParaRPr>
          </a:p>
        </p:txBody>
      </p:sp>
      <p:pic>
        <p:nvPicPr>
          <p:cNvPr id="309" name="Picture 2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830" y="4296162"/>
            <a:ext cx="590550" cy="814387"/>
          </a:xfrm>
          <a:prstGeom prst="rect">
            <a:avLst/>
          </a:prstGeom>
          <a:noFill/>
        </p:spPr>
      </p:pic>
      <p:sp>
        <p:nvSpPr>
          <p:cNvPr id="311" name="Text Box 262"/>
          <p:cNvSpPr txBox="1">
            <a:spLocks noChangeArrowheads="1"/>
          </p:cNvSpPr>
          <p:nvPr/>
        </p:nvSpPr>
        <p:spPr bwMode="auto">
          <a:xfrm>
            <a:off x="4166880" y="3905991"/>
            <a:ext cx="1044116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HIPE National Database </a:t>
            </a:r>
          </a:p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HPO</a:t>
            </a:r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4" name="Picture 2" descr="http://tse1.mm.bing.net/th?&amp;id=OIP.M77b91feab2a76270b19d44ff9e0c5ae1H0&amp;w=300&amp;h=300&amp;c=0&amp;pid=1.9&amp;rs=0&amp;p=0&amp;url=http%3A%2F%2Fparkingsignsexpert.wordpress.com%2F2011%2F10%2F21%2Fsignificance-of-colors-and-shapes-in-road-traffic-signs%2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9" y="1925752"/>
            <a:ext cx="993279" cy="99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489C-B529-4107-88B9-49888AD1F3BC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1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385" y="1988840"/>
            <a:ext cx="75608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r>
              <a:rPr lang="en-GB" sz="2800" dirty="0" smtClean="0">
                <a:latin typeface="Calibri" pitchFamily="34" charset="0"/>
              </a:rPr>
              <a:t>What is Clinical Coding &amp; HIPE?</a:t>
            </a: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 smtClean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Coding Sepsis &amp; SIRs in HIPE</a:t>
            </a: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 smtClean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r>
              <a:rPr lang="en-GB" sz="2800" dirty="0" smtClean="0">
                <a:latin typeface="Calibri" pitchFamily="34" charset="0"/>
              </a:rPr>
              <a:t>HIPE &amp; The National Sepsis Programme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BDA1-204C-4C80-B422-8F7AEDA6BC78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3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060847"/>
            <a:ext cx="8604251" cy="366526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IE" sz="2800" dirty="0" smtClean="0">
                <a:latin typeface="Calibri" pitchFamily="34" charset="0"/>
                <a:cs typeface="Tahoma" pitchFamily="34" charset="0"/>
              </a:rPr>
              <a:t>The International Statistical Classification of Diseases and Related Health Problems, Tenth Revision, Australian Modification (ICD-10-AM)</a:t>
            </a:r>
            <a:endParaRPr lang="en-GB" sz="2800" dirty="0" smtClean="0">
              <a:latin typeface="Calibri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IE" sz="2000" b="1" dirty="0" smtClean="0">
                <a:latin typeface="Calibri" pitchFamily="34" charset="0"/>
                <a:cs typeface="Tahoma" pitchFamily="34" charset="0"/>
              </a:rPr>
              <a:t>Incorporating the</a:t>
            </a:r>
            <a:r>
              <a:rPr lang="en-IE" sz="2800" b="1" dirty="0" smtClean="0">
                <a:latin typeface="Calibri" pitchFamily="34" charset="0"/>
                <a:cs typeface="Tahoma" pitchFamily="34" charset="0"/>
              </a:rPr>
              <a:t> </a:t>
            </a:r>
            <a:endParaRPr lang="en-GB" sz="2800" b="1" dirty="0" smtClean="0">
              <a:latin typeface="Calibri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IE" sz="2800" dirty="0" smtClean="0">
                <a:latin typeface="Calibri" pitchFamily="34" charset="0"/>
                <a:cs typeface="Tahoma" pitchFamily="34" charset="0"/>
              </a:rPr>
              <a:t>Australian Classification of Health Interventions (ACHI)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IE" sz="2000" dirty="0" smtClean="0">
                <a:latin typeface="Calibri" pitchFamily="34" charset="0"/>
                <a:cs typeface="Tahoma" pitchFamily="34" charset="0"/>
              </a:rPr>
              <a:t>&amp;</a:t>
            </a:r>
            <a:r>
              <a:rPr lang="en-IE" sz="2800" dirty="0" smtClean="0">
                <a:latin typeface="Calibri" pitchFamily="34" charset="0"/>
                <a:cs typeface="Tahoma" pitchFamily="34" charset="0"/>
              </a:rPr>
              <a:t> Australian Coding Standards (ACS)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GB" sz="2800" dirty="0" smtClean="0">
              <a:solidFill>
                <a:srgbClr val="0033CC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IE" dirty="0" smtClean="0">
                <a:solidFill>
                  <a:srgbClr val="3366FF"/>
                </a:solidFill>
              </a:rPr>
              <a:t>					</a:t>
            </a:r>
            <a:endParaRPr lang="en-IE" sz="2800" dirty="0" smtClean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dirty="0" smtClean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013176"/>
            <a:ext cx="5295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22756" y="413440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lvl="0" algn="ctr"/>
            <a:r>
              <a:rPr lang="en-AU" altLang="en-US" sz="3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Calibri" pitchFamily="34" charset="0"/>
                <a:ea typeface="+mj-ea"/>
                <a:cs typeface="Tahoma" pitchFamily="34" charset="0"/>
              </a:rPr>
              <a:t>ICD-10-AM/ACHI/ACS </a:t>
            </a:r>
            <a:r>
              <a:rPr lang="en-GB" sz="2800" b="1" dirty="0">
                <a:solidFill>
                  <a:schemeClr val="tx1"/>
                </a:solidFill>
                <a:latin typeface="Calibri" pitchFamily="34" charset="0"/>
                <a:ea typeface="+mj-ea"/>
                <a:cs typeface="Tahoma" pitchFamily="34" charset="0"/>
              </a:rPr>
              <a:t>8th Edition</a:t>
            </a:r>
          </a:p>
          <a:p>
            <a:pPr algn="ctr"/>
            <a:endParaRPr lang="en-AU" altLang="en-US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FF08-1D73-4E45-969E-62D6C7D22DAC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2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445620" y="1948333"/>
            <a:ext cx="8722209" cy="366526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alibri" pitchFamily="34" charset="0"/>
                <a:cs typeface="Tahoma" pitchFamily="34" charset="0"/>
              </a:rPr>
              <a:t>Sepsis</a:t>
            </a:r>
            <a:endParaRPr lang="en-IE" sz="3200" b="1" dirty="0" smtClean="0">
              <a:solidFill>
                <a:srgbClr val="7030A0"/>
              </a:solidFill>
              <a:latin typeface="Calibri" pitchFamily="34" charset="0"/>
              <a:cs typeface="Tahoma" pitchFamily="34" charset="0"/>
            </a:endParaRPr>
          </a:p>
          <a:p>
            <a:pPr marL="365125" indent="-255588" algn="ctr">
              <a:lnSpc>
                <a:spcPct val="90000"/>
              </a:lnSpc>
              <a:buFont typeface="Wingdings" pitchFamily="2" charset="2"/>
              <a:buNone/>
              <a:tabLst>
                <a:tab pos="1163638" algn="l"/>
              </a:tabLst>
            </a:pPr>
            <a:endParaRPr lang="en-GB" sz="3000" dirty="0" smtClean="0">
              <a:solidFill>
                <a:srgbClr val="0033CC"/>
              </a:solidFill>
              <a:latin typeface="Calibri" pitchFamily="34" charset="0"/>
            </a:endParaRPr>
          </a:p>
          <a:p>
            <a:pPr marL="109537" indent="0">
              <a:buClr>
                <a:srgbClr val="7030A0"/>
              </a:buClr>
              <a:buSzPct val="120000"/>
              <a:buNone/>
              <a:tabLst>
                <a:tab pos="1163638" algn="l"/>
              </a:tabLst>
            </a:pPr>
            <a:r>
              <a:rPr lang="en-GB" sz="2400" b="1" dirty="0">
                <a:latin typeface="Calibri" pitchFamily="34" charset="0"/>
              </a:rPr>
              <a:t>R65	Systemic inflammatory response syndrome [SIRS] </a:t>
            </a:r>
            <a:endParaRPr lang="en-GB" sz="2400" b="1" dirty="0" smtClean="0">
              <a:latin typeface="Calibri" pitchFamily="34" charset="0"/>
            </a:endParaRPr>
          </a:p>
          <a:p>
            <a:pPr marL="858901" lvl="2" indent="-255588">
              <a:buClr>
                <a:srgbClr val="7030A0"/>
              </a:buClr>
              <a:buSzPct val="130000"/>
              <a:tabLst>
                <a:tab pos="1163638" algn="l"/>
              </a:tabLst>
            </a:pPr>
            <a:r>
              <a:rPr lang="en-GB" sz="2400" dirty="0">
                <a:latin typeface="Calibri" pitchFamily="34" charset="0"/>
              </a:rPr>
              <a:t>F</a:t>
            </a:r>
            <a:r>
              <a:rPr lang="en-GB" sz="2400" dirty="0" smtClean="0">
                <a:latin typeface="Calibri" pitchFamily="34" charset="0"/>
              </a:rPr>
              <a:t>or </a:t>
            </a:r>
            <a:r>
              <a:rPr lang="en-GB" sz="2400" dirty="0">
                <a:latin typeface="Calibri" pitchFamily="34" charset="0"/>
              </a:rPr>
              <a:t>use in multiple coding to identify SIRS resulting from any cause. </a:t>
            </a:r>
          </a:p>
          <a:p>
            <a:pPr marL="858901" lvl="2" indent="-255588">
              <a:buClr>
                <a:srgbClr val="7030A0"/>
              </a:buClr>
              <a:buSzPct val="130000"/>
              <a:tabLst>
                <a:tab pos="1163638" algn="l"/>
              </a:tabLst>
            </a:pPr>
            <a:r>
              <a:rPr lang="en-GB" sz="2400" dirty="0" smtClean="0">
                <a:latin typeface="Calibri" pitchFamily="34" charset="0"/>
              </a:rPr>
              <a:t>A </a:t>
            </a:r>
            <a:r>
              <a:rPr lang="en-GB" sz="2400" dirty="0">
                <a:latin typeface="Calibri" pitchFamily="34" charset="0"/>
              </a:rPr>
              <a:t>code from another chapter should be assigned first </a:t>
            </a:r>
            <a:r>
              <a:rPr lang="en-GB" sz="2400" dirty="0" smtClean="0">
                <a:latin typeface="Calibri" pitchFamily="34" charset="0"/>
              </a:rPr>
              <a:t>to indicate </a:t>
            </a:r>
            <a:r>
              <a:rPr lang="en-GB" sz="2400" dirty="0">
                <a:latin typeface="Calibri" pitchFamily="34" charset="0"/>
              </a:rPr>
              <a:t>the cause or underlying disease.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IE" dirty="0" smtClean="0">
                <a:solidFill>
                  <a:srgbClr val="3366FF"/>
                </a:solidFill>
              </a:rPr>
              <a:t>					</a:t>
            </a:r>
            <a:endParaRPr lang="en-IE" sz="2800" dirty="0" smtClean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dirty="0" smtClean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613598"/>
            <a:ext cx="3008103" cy="7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86345" y="260648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lvl="0" algn="ctr"/>
            <a:r>
              <a:rPr lang="en-AU" altLang="en-US" sz="3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Calibri" pitchFamily="34" charset="0"/>
                <a:ea typeface="+mj-ea"/>
                <a:cs typeface="Tahoma" pitchFamily="34" charset="0"/>
              </a:rPr>
              <a:t>ICD-10-AM/ACHI/ACS </a:t>
            </a:r>
            <a:r>
              <a:rPr lang="en-GB" sz="2800" b="1" dirty="0">
                <a:solidFill>
                  <a:schemeClr val="tx1"/>
                </a:solidFill>
                <a:latin typeface="Calibri" pitchFamily="34" charset="0"/>
                <a:ea typeface="+mj-ea"/>
                <a:cs typeface="Tahoma" pitchFamily="34" charset="0"/>
              </a:rPr>
              <a:t>8th Edition</a:t>
            </a:r>
          </a:p>
          <a:p>
            <a:pPr algn="ctr"/>
            <a:endParaRPr lang="en-AU" altLang="en-US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5535-D0E5-4419-A4E2-00BD4B6AF515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556792"/>
            <a:ext cx="74888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alibri" pitchFamily="34" charset="0"/>
              </a:rPr>
              <a:t>SIRS/ Septic Shock</a:t>
            </a:r>
            <a:endParaRPr lang="en-GB" sz="3200" b="1" dirty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en-GB" sz="2400" b="1" dirty="0">
                <a:latin typeface="Calibri" pitchFamily="34" charset="0"/>
              </a:rPr>
              <a:t>R65	Systemic inflammatory response syndrome [SIRS] </a:t>
            </a:r>
            <a:endParaRPr lang="en-GB" sz="2400" dirty="0">
              <a:latin typeface="Calibri" pitchFamily="34" charset="0"/>
            </a:endParaRPr>
          </a:p>
          <a:p>
            <a:pPr lvl="0"/>
            <a:endParaRPr lang="en-GB" sz="2200" b="1" dirty="0" smtClean="0"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200" b="1" dirty="0" smtClean="0">
                <a:latin typeface="Calibri" pitchFamily="34" charset="0"/>
              </a:rPr>
              <a:t>R65.0</a:t>
            </a:r>
            <a:r>
              <a:rPr lang="en-GB" sz="2200" b="1" dirty="0">
                <a:latin typeface="Calibri" pitchFamily="34" charset="0"/>
              </a:rPr>
              <a:t>	</a:t>
            </a:r>
            <a:r>
              <a:rPr lang="en-GB" sz="2200" dirty="0">
                <a:latin typeface="Calibri" pitchFamily="34" charset="0"/>
              </a:rPr>
              <a:t>Systemic inflammatory response syndrome </a:t>
            </a:r>
            <a:r>
              <a:rPr lang="en-GB" sz="2200" dirty="0" smtClean="0">
                <a:latin typeface="Calibri" pitchFamily="34" charset="0"/>
              </a:rPr>
              <a:t>		[</a:t>
            </a:r>
            <a:r>
              <a:rPr lang="en-GB" sz="2200" dirty="0">
                <a:latin typeface="Calibri" pitchFamily="34" charset="0"/>
              </a:rPr>
              <a:t>SIRS] of </a:t>
            </a:r>
            <a:r>
              <a:rPr lang="en-GB" sz="2200" dirty="0" smtClean="0">
                <a:latin typeface="Calibri" pitchFamily="34" charset="0"/>
              </a:rPr>
              <a:t> infectious </a:t>
            </a:r>
            <a:r>
              <a:rPr lang="en-GB" sz="2200" dirty="0">
                <a:latin typeface="Calibri" pitchFamily="34" charset="0"/>
              </a:rPr>
              <a:t>origin </a:t>
            </a:r>
            <a:r>
              <a:rPr lang="en-GB" sz="2200" u="sng" dirty="0">
                <a:latin typeface="Calibri" pitchFamily="34" charset="0"/>
              </a:rPr>
              <a:t>without acute </a:t>
            </a:r>
            <a:r>
              <a:rPr lang="en-GB" sz="2200" dirty="0" smtClean="0">
                <a:latin typeface="Calibri" pitchFamily="34" charset="0"/>
              </a:rPr>
              <a:t>		</a:t>
            </a:r>
            <a:r>
              <a:rPr lang="en-GB" sz="2200" u="sng" dirty="0" smtClean="0">
                <a:latin typeface="Calibri" pitchFamily="34" charset="0"/>
              </a:rPr>
              <a:t>organ </a:t>
            </a:r>
            <a:r>
              <a:rPr lang="en-GB" sz="2200" u="sng" dirty="0">
                <a:latin typeface="Calibri" pitchFamily="34" charset="0"/>
              </a:rPr>
              <a:t>failure  </a:t>
            </a:r>
            <a:endParaRPr lang="en-GB" sz="2200" dirty="0"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200" b="1" dirty="0">
                <a:latin typeface="Calibri" pitchFamily="34" charset="0"/>
              </a:rPr>
              <a:t>R65.1</a:t>
            </a:r>
            <a:r>
              <a:rPr lang="en-GB" sz="2200" dirty="0">
                <a:latin typeface="Calibri" pitchFamily="34" charset="0"/>
              </a:rPr>
              <a:t>	Systemic inflammatory response syndrome </a:t>
            </a:r>
            <a:r>
              <a:rPr lang="en-GB" sz="2200" dirty="0" smtClean="0">
                <a:latin typeface="Calibri" pitchFamily="34" charset="0"/>
              </a:rPr>
              <a:t>		[</a:t>
            </a:r>
            <a:r>
              <a:rPr lang="en-GB" sz="2200" dirty="0">
                <a:latin typeface="Calibri" pitchFamily="34" charset="0"/>
              </a:rPr>
              <a:t>SIRS] of infectious </a:t>
            </a:r>
            <a:r>
              <a:rPr lang="en-GB" sz="2200" dirty="0" smtClean="0">
                <a:latin typeface="Calibri" pitchFamily="34" charset="0"/>
              </a:rPr>
              <a:t> origin </a:t>
            </a:r>
            <a:r>
              <a:rPr lang="en-GB" sz="2200" u="sng" dirty="0" smtClean="0">
                <a:latin typeface="Calibri" pitchFamily="34" charset="0"/>
              </a:rPr>
              <a:t>with acute </a:t>
            </a:r>
            <a:r>
              <a:rPr lang="en-GB" sz="2200" u="sng" dirty="0">
                <a:latin typeface="Calibri" pitchFamily="34" charset="0"/>
              </a:rPr>
              <a:t>organ </a:t>
            </a:r>
            <a:r>
              <a:rPr lang="en-GB" sz="2200" dirty="0" smtClean="0">
                <a:latin typeface="Calibri" pitchFamily="34" charset="0"/>
              </a:rPr>
              <a:t>		</a:t>
            </a:r>
            <a:r>
              <a:rPr lang="en-GB" sz="2200" u="sng" dirty="0" smtClean="0">
                <a:latin typeface="Calibri" pitchFamily="34" charset="0"/>
              </a:rPr>
              <a:t>failure</a:t>
            </a:r>
            <a:r>
              <a:rPr lang="en-GB" sz="2200" dirty="0" smtClean="0">
                <a:latin typeface="Calibri" pitchFamily="34" charset="0"/>
              </a:rPr>
              <a:t>  </a:t>
            </a:r>
            <a:r>
              <a:rPr lang="en-GB" sz="2200" b="1" dirty="0">
                <a:latin typeface="Calibri" pitchFamily="34" charset="0"/>
              </a:rPr>
              <a:t>Severe sepsis</a:t>
            </a:r>
            <a:endParaRPr lang="en-GB" sz="2200" dirty="0"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200" b="1" dirty="0">
                <a:latin typeface="Calibri" pitchFamily="34" charset="0"/>
              </a:rPr>
              <a:t>R65.2</a:t>
            </a:r>
            <a:r>
              <a:rPr lang="en-GB" sz="2200" dirty="0">
                <a:latin typeface="Calibri" pitchFamily="34" charset="0"/>
              </a:rPr>
              <a:t>	Systemic inflammatory response syndrome </a:t>
            </a:r>
            <a:r>
              <a:rPr lang="en-GB" sz="2200" dirty="0" smtClean="0">
                <a:latin typeface="Calibri" pitchFamily="34" charset="0"/>
              </a:rPr>
              <a:t>		[</a:t>
            </a:r>
            <a:r>
              <a:rPr lang="en-GB" sz="2200" dirty="0">
                <a:latin typeface="Calibri" pitchFamily="34" charset="0"/>
              </a:rPr>
              <a:t>SIRS] of </a:t>
            </a:r>
            <a:r>
              <a:rPr lang="en-GB" sz="2200" dirty="0" smtClean="0">
                <a:latin typeface="Calibri" pitchFamily="34" charset="0"/>
              </a:rPr>
              <a:t> noninfectious </a:t>
            </a:r>
            <a:r>
              <a:rPr lang="en-GB" sz="2200" dirty="0">
                <a:latin typeface="Calibri" pitchFamily="34" charset="0"/>
              </a:rPr>
              <a:t>origin without acute </a:t>
            </a:r>
            <a:r>
              <a:rPr lang="en-GB" sz="2200" dirty="0" smtClean="0">
                <a:latin typeface="Calibri" pitchFamily="34" charset="0"/>
              </a:rPr>
              <a:t>		organ failure</a:t>
            </a:r>
          </a:p>
          <a:p>
            <a:pPr lvl="0"/>
            <a:endParaRPr lang="en-GB" sz="2200" dirty="0">
              <a:latin typeface="Calibri" pitchFamily="34" charset="0"/>
            </a:endParaRPr>
          </a:p>
          <a:p>
            <a:pPr lvl="0"/>
            <a:r>
              <a:rPr lang="en-GB" sz="2200" b="1" dirty="0" smtClean="0">
                <a:latin typeface="Calibri" pitchFamily="34" charset="0"/>
              </a:rPr>
              <a:t>		R57.2</a:t>
            </a:r>
            <a:r>
              <a:rPr lang="en-GB" sz="2200" dirty="0">
                <a:latin typeface="Calibri" pitchFamily="34" charset="0"/>
              </a:rPr>
              <a:t>	Septic shock</a:t>
            </a:r>
          </a:p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9692" y="594928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95636" y="228396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lvl="0" algn="ctr"/>
            <a:r>
              <a:rPr lang="en-AU" altLang="en-US" sz="3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Calibri" pitchFamily="34" charset="0"/>
                <a:ea typeface="+mj-ea"/>
                <a:cs typeface="Tahoma" pitchFamily="34" charset="0"/>
              </a:rPr>
              <a:t>ICD-10-AM/ACHI/ACS </a:t>
            </a:r>
            <a:r>
              <a:rPr lang="en-GB" sz="2800" b="1" dirty="0">
                <a:solidFill>
                  <a:schemeClr val="tx1"/>
                </a:solidFill>
                <a:latin typeface="Calibri" pitchFamily="34" charset="0"/>
                <a:ea typeface="+mj-ea"/>
                <a:cs typeface="Tahoma" pitchFamily="34" charset="0"/>
              </a:rPr>
              <a:t>8th Edition</a:t>
            </a:r>
          </a:p>
          <a:p>
            <a:pPr algn="ctr"/>
            <a:endParaRPr lang="en-AU" altLang="en-US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D083-664A-4D8B-8210-A2A5B50C1340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5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613598"/>
            <a:ext cx="3008103" cy="7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1412776"/>
            <a:ext cx="79766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b="1" dirty="0">
                <a:latin typeface="Calibri" pitchFamily="34" charset="0"/>
              </a:rPr>
              <a:t>Sepsis:</a:t>
            </a:r>
            <a:r>
              <a:rPr lang="en-IE" dirty="0">
                <a:latin typeface="Calibri" pitchFamily="34" charset="0"/>
              </a:rPr>
              <a:t/>
            </a:r>
            <a:br>
              <a:rPr lang="en-IE" dirty="0">
                <a:latin typeface="Calibri" pitchFamily="34" charset="0"/>
              </a:rPr>
            </a:br>
            <a:r>
              <a:rPr lang="en-IE" dirty="0">
                <a:latin typeface="Calibri" pitchFamily="34" charset="0"/>
              </a:rPr>
              <a:t>A40	</a:t>
            </a:r>
            <a:r>
              <a:rPr lang="en-IE" dirty="0" smtClean="0">
                <a:latin typeface="Calibri" pitchFamily="34" charset="0"/>
              </a:rPr>
              <a:t>Streptococcal </a:t>
            </a:r>
            <a:r>
              <a:rPr lang="en-IE" dirty="0">
                <a:latin typeface="Calibri" pitchFamily="34" charset="0"/>
              </a:rPr>
              <a:t>sepsis</a:t>
            </a:r>
            <a:br>
              <a:rPr lang="en-IE" dirty="0">
                <a:latin typeface="Calibri" pitchFamily="34" charset="0"/>
              </a:rPr>
            </a:br>
            <a:r>
              <a:rPr lang="en-IE" dirty="0">
                <a:latin typeface="Calibri" pitchFamily="34" charset="0"/>
              </a:rPr>
              <a:t>A41	</a:t>
            </a:r>
            <a:r>
              <a:rPr lang="en-IE" dirty="0" smtClean="0">
                <a:latin typeface="Calibri" pitchFamily="34" charset="0"/>
              </a:rPr>
              <a:t>Other </a:t>
            </a:r>
            <a:r>
              <a:rPr lang="en-IE" dirty="0">
                <a:latin typeface="Calibri" pitchFamily="34" charset="0"/>
              </a:rPr>
              <a:t>sepsis</a:t>
            </a:r>
            <a:br>
              <a:rPr lang="en-IE" dirty="0">
                <a:latin typeface="Calibri" pitchFamily="34" charset="0"/>
              </a:rPr>
            </a:br>
            <a:r>
              <a:rPr lang="en-IE" dirty="0">
                <a:latin typeface="Calibri" pitchFamily="34" charset="0"/>
              </a:rPr>
              <a:t>A02.1	Salmonella sepsis</a:t>
            </a:r>
            <a:br>
              <a:rPr lang="en-IE" dirty="0">
                <a:latin typeface="Calibri" pitchFamily="34" charset="0"/>
              </a:rPr>
            </a:br>
            <a:r>
              <a:rPr lang="en-IE" dirty="0">
                <a:latin typeface="Calibri" pitchFamily="34" charset="0"/>
              </a:rPr>
              <a:t>A22.7	Anthrax sepsis</a:t>
            </a:r>
            <a:br>
              <a:rPr lang="en-IE" dirty="0">
                <a:latin typeface="Calibri" pitchFamily="34" charset="0"/>
              </a:rPr>
            </a:br>
            <a:r>
              <a:rPr lang="en-IE" dirty="0">
                <a:latin typeface="Calibri" pitchFamily="34" charset="0"/>
              </a:rPr>
              <a:t>A26.7	Erysipelothrix sepsis</a:t>
            </a:r>
            <a:br>
              <a:rPr lang="en-IE" dirty="0">
                <a:latin typeface="Calibri" pitchFamily="34" charset="0"/>
              </a:rPr>
            </a:br>
            <a:r>
              <a:rPr lang="en-IE" dirty="0">
                <a:latin typeface="Calibri" pitchFamily="34" charset="0"/>
              </a:rPr>
              <a:t>A32.7	Listerial sepsis</a:t>
            </a:r>
            <a:br>
              <a:rPr lang="en-IE" dirty="0">
                <a:latin typeface="Calibri" pitchFamily="34" charset="0"/>
              </a:rPr>
            </a:br>
            <a:r>
              <a:rPr lang="en-IE" dirty="0">
                <a:latin typeface="Calibri" pitchFamily="34" charset="0"/>
              </a:rPr>
              <a:t>A42.7	Actinomycotic sepsis</a:t>
            </a:r>
            <a:br>
              <a:rPr lang="en-IE" dirty="0">
                <a:latin typeface="Calibri" pitchFamily="34" charset="0"/>
              </a:rPr>
            </a:br>
            <a:r>
              <a:rPr lang="en-IE" dirty="0">
                <a:latin typeface="Calibri" pitchFamily="34" charset="0"/>
              </a:rPr>
              <a:t>B37.7	Candidal sepsis</a:t>
            </a:r>
            <a:br>
              <a:rPr lang="en-IE" dirty="0">
                <a:latin typeface="Calibri" pitchFamily="34" charset="0"/>
              </a:rPr>
            </a:br>
            <a:r>
              <a:rPr lang="en-IE" dirty="0">
                <a:latin typeface="Calibri" pitchFamily="34" charset="0"/>
              </a:rPr>
              <a:t>T81.42	Sepsis following a procedure</a:t>
            </a:r>
            <a:br>
              <a:rPr lang="en-IE" dirty="0">
                <a:latin typeface="Calibri" pitchFamily="34" charset="0"/>
              </a:rPr>
            </a:br>
            <a:r>
              <a:rPr lang="en-IE" dirty="0">
                <a:latin typeface="Calibri" pitchFamily="34" charset="0"/>
              </a:rPr>
              <a:t>R65.0	SIRS of infectious origin without acute organ failure</a:t>
            </a:r>
            <a:endParaRPr lang="en-GB" dirty="0">
              <a:latin typeface="Calibri" pitchFamily="34" charset="0"/>
            </a:endParaRPr>
          </a:p>
          <a:p>
            <a:r>
              <a:rPr lang="en-IE" b="1" dirty="0">
                <a:latin typeface="Calibri" pitchFamily="34" charset="0"/>
              </a:rPr>
              <a:t>Severe Sepsis:</a:t>
            </a:r>
            <a:endParaRPr lang="en-GB" dirty="0">
              <a:latin typeface="Calibri" pitchFamily="34" charset="0"/>
            </a:endParaRPr>
          </a:p>
          <a:p>
            <a:r>
              <a:rPr lang="en-IE" dirty="0">
                <a:latin typeface="Calibri" pitchFamily="34" charset="0"/>
              </a:rPr>
              <a:t>R65.1	Systemic inflammatory response syndrome [SIRS] of infectious origin with </a:t>
            </a:r>
            <a:r>
              <a:rPr lang="en-IE" dirty="0" smtClean="0">
                <a:latin typeface="Calibri" pitchFamily="34" charset="0"/>
              </a:rPr>
              <a:t>	acute organ </a:t>
            </a:r>
            <a:r>
              <a:rPr lang="en-IE" dirty="0">
                <a:latin typeface="Calibri" pitchFamily="34" charset="0"/>
              </a:rPr>
              <a:t>failure</a:t>
            </a:r>
            <a:endParaRPr lang="en-GB" dirty="0">
              <a:latin typeface="Calibri" pitchFamily="34" charset="0"/>
            </a:endParaRPr>
          </a:p>
          <a:p>
            <a:r>
              <a:rPr lang="en-IE" b="1" dirty="0">
                <a:latin typeface="Calibri" pitchFamily="34" charset="0"/>
              </a:rPr>
              <a:t>Septic Shock:</a:t>
            </a:r>
            <a:br>
              <a:rPr lang="en-IE" b="1" dirty="0">
                <a:latin typeface="Calibri" pitchFamily="34" charset="0"/>
              </a:rPr>
            </a:br>
            <a:r>
              <a:rPr lang="en-IE" dirty="0">
                <a:latin typeface="Calibri" pitchFamily="34" charset="0"/>
              </a:rPr>
              <a:t>R57.2	Septic shock</a:t>
            </a:r>
            <a:endParaRPr lang="en-GB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22756" y="413440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lvl="0" algn="ctr"/>
            <a:r>
              <a:rPr lang="en-AU" altLang="en-US" sz="3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Calibri" pitchFamily="34" charset="0"/>
                <a:ea typeface="+mj-ea"/>
                <a:cs typeface="Tahoma" pitchFamily="34" charset="0"/>
              </a:rPr>
              <a:t>ICD-10-AM/ACHI/ACS </a:t>
            </a:r>
            <a:r>
              <a:rPr lang="en-GB" sz="2800" b="1" dirty="0">
                <a:solidFill>
                  <a:schemeClr val="tx1"/>
                </a:solidFill>
                <a:latin typeface="Calibri" pitchFamily="34" charset="0"/>
                <a:ea typeface="+mj-ea"/>
                <a:cs typeface="Tahoma" pitchFamily="34" charset="0"/>
              </a:rPr>
              <a:t>8th Edition</a:t>
            </a:r>
          </a:p>
          <a:p>
            <a:pPr algn="ctr"/>
            <a:endParaRPr lang="en-AU" altLang="en-US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FB7E-4C5A-4CD5-9427-E1B2A46AF6F2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32856"/>
            <a:ext cx="8568952" cy="36724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Tx/>
              <a:buNone/>
            </a:pPr>
            <a:endParaRPr lang="en-AU" altLang="en-US" dirty="0" smtClean="0">
              <a:latin typeface="Calibri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AU" altLang="en-US" sz="2800" dirty="0" smtClean="0">
                <a:latin typeface="Calibri" pitchFamily="34" charset="0"/>
              </a:rPr>
              <a:t>If there is documentation of Sepsis in the Medical Record</a:t>
            </a:r>
          </a:p>
          <a:p>
            <a:pPr marL="0" indent="0" algn="ctr">
              <a:spcBef>
                <a:spcPts val="0"/>
              </a:spcBef>
              <a:buNone/>
            </a:pPr>
            <a:endParaRPr lang="en-AU" altLang="en-US" sz="2800" dirty="0" smtClean="0">
              <a:latin typeface="Calibri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AU" altLang="en-US" sz="2800" b="1" dirty="0" smtClean="0">
                <a:latin typeface="Calibri" pitchFamily="34" charset="0"/>
              </a:rPr>
              <a:t>And/or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AU" altLang="en-US" sz="2800" b="1" dirty="0" smtClean="0">
              <a:latin typeface="Calibri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AU" altLang="en-US" sz="2800" dirty="0" smtClean="0">
                <a:latin typeface="Calibri" pitchFamily="34" charset="0"/>
              </a:rPr>
              <a:t>The Sepsis 6 form is completed </a:t>
            </a:r>
            <a:r>
              <a:rPr lang="en-AU" altLang="en-US" sz="2800" u="sng" dirty="0" smtClean="0">
                <a:latin typeface="Calibri" pitchFamily="34" charset="0"/>
              </a:rPr>
              <a:t>and </a:t>
            </a:r>
            <a:r>
              <a:rPr lang="en-AU" altLang="en-US" sz="2800" dirty="0" smtClean="0">
                <a:latin typeface="Calibri" pitchFamily="34" charset="0"/>
              </a:rPr>
              <a:t>signed by the clinician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3648" y="609181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algn="ctr"/>
            <a:r>
              <a:rPr lang="en-AU" altLang="en-US" sz="3600" b="1" dirty="0">
                <a:solidFill>
                  <a:schemeClr val="tx1"/>
                </a:solidFill>
                <a:latin typeface="Calibri" pitchFamily="34" charset="0"/>
              </a:rPr>
              <a:t>Sepsis can be </a:t>
            </a:r>
            <a:r>
              <a:rPr lang="en-AU" altLang="en-US" sz="3600" b="1" dirty="0" smtClean="0">
                <a:solidFill>
                  <a:schemeClr val="tx1"/>
                </a:solidFill>
                <a:latin typeface="Calibri" pitchFamily="34" charset="0"/>
              </a:rPr>
              <a:t>coded </a:t>
            </a:r>
            <a:endParaRPr lang="en-AU" altLang="en-US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C1AC-2E93-462F-BB57-083F41891831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479" y="1844824"/>
            <a:ext cx="7976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IE" sz="2800" dirty="0">
                <a:latin typeface="Calibri" pitchFamily="34" charset="0"/>
              </a:rPr>
              <a:t>The </a:t>
            </a:r>
            <a:r>
              <a:rPr lang="en-IE" sz="2800" i="1" dirty="0">
                <a:latin typeface="Calibri" pitchFamily="34" charset="0"/>
              </a:rPr>
              <a:t>Sepsis 6 </a:t>
            </a:r>
            <a:r>
              <a:rPr lang="en-IE" sz="2800" dirty="0">
                <a:latin typeface="Calibri" pitchFamily="34" charset="0"/>
              </a:rPr>
              <a:t>form is completed but </a:t>
            </a:r>
            <a:r>
              <a:rPr lang="en-IE" sz="2800" u="sng" dirty="0">
                <a:latin typeface="Calibri" pitchFamily="34" charset="0"/>
              </a:rPr>
              <a:t>not </a:t>
            </a:r>
            <a:r>
              <a:rPr lang="en-IE" sz="2800" dirty="0">
                <a:latin typeface="Calibri" pitchFamily="34" charset="0"/>
              </a:rPr>
              <a:t>signed and Sepsis is not documented in the chart.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IE" sz="2800" dirty="0">
                <a:latin typeface="Calibri" pitchFamily="34" charset="0"/>
              </a:rPr>
              <a:t>During the episode of care the patient is suspected of having Sepsis but </a:t>
            </a:r>
            <a:r>
              <a:rPr lang="en-IE" sz="2800" u="sng" dirty="0">
                <a:latin typeface="Calibri" pitchFamily="34" charset="0"/>
              </a:rPr>
              <a:t>Sepsis is ruled out </a:t>
            </a:r>
            <a:r>
              <a:rPr lang="en-IE" sz="2800" dirty="0">
                <a:latin typeface="Calibri" pitchFamily="34" charset="0"/>
              </a:rPr>
              <a:t>before discharge.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IE" sz="2800" dirty="0">
                <a:latin typeface="Calibri" pitchFamily="34" charset="0"/>
              </a:rPr>
              <a:t>Positive blood cultures are recorded in </a:t>
            </a:r>
            <a:r>
              <a:rPr lang="en-IE" sz="2800" u="sng" dirty="0">
                <a:latin typeface="Calibri" pitchFamily="34" charset="0"/>
              </a:rPr>
              <a:t>the absence of a clinical diagnosis of Sepsis</a:t>
            </a:r>
            <a:r>
              <a:rPr lang="en-IE" sz="2800" dirty="0">
                <a:latin typeface="Calibri" pitchFamily="34" charset="0"/>
              </a:rPr>
              <a:t>. </a:t>
            </a:r>
            <a:endParaRPr lang="en-GB" sz="2800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98427" y="387116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0" lvl="1" algn="ctr"/>
            <a:r>
              <a:rPr lang="en-GB" sz="3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IE" b="1" dirty="0"/>
          </a:p>
        </p:txBody>
      </p:sp>
      <p:sp>
        <p:nvSpPr>
          <p:cNvPr id="8" name="Rectangle 7"/>
          <p:cNvSpPr/>
          <p:nvPr/>
        </p:nvSpPr>
        <p:spPr>
          <a:xfrm>
            <a:off x="1619672" y="836712"/>
            <a:ext cx="5498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IE" sz="3600" b="1" dirty="0">
                <a:latin typeface="Calibri" pitchFamily="34" charset="0"/>
              </a:rPr>
              <a:t>Sepsis is NOT </a:t>
            </a:r>
            <a:r>
              <a:rPr lang="en-IE" sz="3600" b="1" dirty="0" smtClean="0">
                <a:latin typeface="Calibri" pitchFamily="34" charset="0"/>
              </a:rPr>
              <a:t>coded if </a:t>
            </a:r>
            <a:endParaRPr lang="en-GB" sz="2800" b="1" dirty="0">
              <a:latin typeface="Calibri" pitchFamily="34" charset="0"/>
              <a:ea typeface="+mj-ea"/>
              <a:cs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4F1F-D483-4B90-8C8C-9E2EFECCDFE8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2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2214563"/>
            <a:ext cx="7920038" cy="4371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i="1" dirty="0" smtClean="0">
                <a:latin typeface="Calibri" pitchFamily="34" charset="0"/>
              </a:rPr>
              <a:t>Second guess:</a:t>
            </a:r>
            <a:r>
              <a:rPr lang="en-GB" sz="2800" dirty="0" smtClean="0">
                <a:latin typeface="Calibri" pitchFamily="34" charset="0"/>
              </a:rPr>
              <a:t>  	</a:t>
            </a:r>
          </a:p>
          <a:p>
            <a:pPr marL="109728" indent="0">
              <a:buNone/>
              <a:defRPr/>
            </a:pPr>
            <a:r>
              <a:rPr lang="en-GB" sz="2800" kern="1200" dirty="0" smtClean="0">
                <a:latin typeface="Calibri" pitchFamily="34" charset="0"/>
              </a:rPr>
              <a:t>	If there is any doubt about a diagnosis it 	cannot be coded  </a:t>
            </a:r>
            <a:endParaRPr lang="en-GB" sz="2800" dirty="0" smtClean="0">
              <a:latin typeface="Calibri" pitchFamily="34" charset="0"/>
            </a:endParaRPr>
          </a:p>
          <a:p>
            <a:pPr>
              <a:defRPr/>
            </a:pPr>
            <a:r>
              <a:rPr lang="en-GB" sz="2800" b="1" i="1" dirty="0" smtClean="0">
                <a:latin typeface="Calibri" pitchFamily="34" charset="0"/>
              </a:rPr>
              <a:t>Wait</a:t>
            </a:r>
            <a:r>
              <a:rPr lang="en-GB" sz="2800" dirty="0" smtClean="0">
                <a:latin typeface="Calibri" pitchFamily="34" charset="0"/>
              </a:rPr>
              <a:t>: 	</a:t>
            </a:r>
          </a:p>
          <a:p>
            <a:pPr lvl="1">
              <a:defRPr/>
            </a:pPr>
            <a:r>
              <a:rPr lang="en-GB" sz="2800" dirty="0" smtClean="0">
                <a:latin typeface="Calibri" pitchFamily="34" charset="0"/>
              </a:rPr>
              <a:t> Coders must meet strict time deadlines to meet HSE requirements</a:t>
            </a:r>
          </a:p>
          <a:p>
            <a:pPr>
              <a:defRPr/>
            </a:pPr>
            <a:r>
              <a:rPr lang="en-GB" sz="2800" b="1" i="1" dirty="0" smtClean="0">
                <a:latin typeface="Calibri" pitchFamily="34" charset="0"/>
              </a:rPr>
              <a:t>Work alone:</a:t>
            </a:r>
          </a:p>
          <a:p>
            <a:pPr>
              <a:defRPr/>
            </a:pPr>
            <a:r>
              <a:rPr lang="en-GB" sz="2800" b="1" i="1" dirty="0" smtClean="0">
                <a:latin typeface="Calibri" pitchFamily="34" charset="0"/>
              </a:rPr>
              <a:t>	</a:t>
            </a:r>
            <a:r>
              <a:rPr lang="en-GB" sz="2800" u="sng" dirty="0" smtClean="0">
                <a:latin typeface="Calibri" pitchFamily="34" charset="0"/>
              </a:rPr>
              <a:t>They need clinical staff to collaborate </a:t>
            </a:r>
            <a:r>
              <a:rPr lang="en-GB" sz="2800" b="1" i="1" u="sng" dirty="0" smtClean="0">
                <a:solidFill>
                  <a:srgbClr val="0070C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609181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0" lvl="1" algn="ctr"/>
            <a:r>
              <a:rPr lang="en-GB" sz="3600" b="1" dirty="0">
                <a:solidFill>
                  <a:schemeClr val="tx1"/>
                </a:solidFill>
                <a:latin typeface="Calibri" pitchFamily="34" charset="0"/>
              </a:rPr>
              <a:t>What clinical coders cannot do:</a:t>
            </a:r>
            <a:r>
              <a:rPr lang="en-GB" sz="3600" b="1" dirty="0">
                <a:latin typeface="Calibri" pitchFamily="34" charset="0"/>
              </a:rPr>
              <a:t>	</a:t>
            </a:r>
            <a:endParaRPr lang="en-IE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F7E2-AD4B-4C6D-BD76-6CE2D59DBA3C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3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385" y="1988840"/>
            <a:ext cx="75608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r>
              <a:rPr lang="en-GB" sz="2800" dirty="0" smtClean="0">
                <a:latin typeface="Calibri" pitchFamily="34" charset="0"/>
              </a:rPr>
              <a:t>What is Clinical Coding &amp; HIPE?</a:t>
            </a: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 smtClean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r>
              <a:rPr lang="en-GB" sz="2800" dirty="0" smtClean="0">
                <a:latin typeface="Calibri" pitchFamily="34" charset="0"/>
              </a:rPr>
              <a:t>Coding Sepsis &amp; SIRs in HIPE</a:t>
            </a: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 smtClean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r>
              <a:rPr lang="en-GB" sz="2800" dirty="0" smtClean="0">
                <a:latin typeface="Calibri" pitchFamily="34" charset="0"/>
              </a:rPr>
              <a:t>HIPE &amp; The National Sepsis Programme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ADA6-13EB-4461-8B39-47A02B8250D0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3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39"/>
            <a:ext cx="8215313" cy="4429125"/>
          </a:xfrm>
        </p:spPr>
        <p:txBody>
          <a:bodyPr/>
          <a:lstStyle/>
          <a:p>
            <a:pPr marL="109728" indent="0">
              <a:buClr>
                <a:srgbClr val="7030A0"/>
              </a:buClr>
              <a:buSzPct val="120000"/>
              <a:buNone/>
              <a:defRPr/>
            </a:pPr>
            <a:r>
              <a:rPr lang="en-GB" sz="2800" dirty="0" smtClean="0">
                <a:latin typeface="Calibri" pitchFamily="34" charset="0"/>
              </a:rPr>
              <a:t>The source documentation must:</a:t>
            </a:r>
          </a:p>
          <a:p>
            <a:pPr lvl="1">
              <a:buClr>
                <a:srgbClr val="7030A0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</a:rPr>
              <a:t>Be clear and detailed - writing clearly </a:t>
            </a:r>
          </a:p>
          <a:p>
            <a:pPr lvl="1">
              <a:buClr>
                <a:srgbClr val="7030A0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2800" dirty="0">
                <a:latin typeface="Calibri" pitchFamily="34" charset="0"/>
              </a:rPr>
              <a:t> </a:t>
            </a:r>
            <a:r>
              <a:rPr lang="en-GB" sz="2800" dirty="0" smtClean="0">
                <a:latin typeface="Calibri" pitchFamily="34" charset="0"/>
              </a:rPr>
              <a:t>Provide accurate and complete information</a:t>
            </a:r>
          </a:p>
          <a:p>
            <a:pPr lvl="1">
              <a:buClr>
                <a:srgbClr val="7030A0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</a:rPr>
              <a:t> Clearly record all diagnoses including co-morbidities and procedures, writing the main diagnosis first</a:t>
            </a:r>
          </a:p>
          <a:p>
            <a:pPr lvl="1">
              <a:buClr>
                <a:srgbClr val="7030A0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</a:rPr>
              <a:t>Avoid abbreviations </a:t>
            </a:r>
            <a:r>
              <a:rPr lang="en-GB" sz="2800" b="1" kern="1200" dirty="0" smtClean="0">
                <a:latin typeface="Calibri" pitchFamily="34" charset="0"/>
              </a:rPr>
              <a:t>e.g. ‘M.S.’ could mean </a:t>
            </a:r>
            <a:r>
              <a:rPr lang="en-GB" sz="2800" kern="1200" dirty="0" smtClean="0">
                <a:latin typeface="Calibri" pitchFamily="34" charset="0"/>
              </a:rPr>
              <a:t>multiple sclerosis or mitral stenosis</a:t>
            </a:r>
            <a:endParaRPr lang="en-GB" sz="2800" dirty="0" smtClean="0">
              <a:latin typeface="Calibri" pitchFamily="34" charset="0"/>
            </a:endParaRPr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59632" y="620688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0" lvl="1" algn="ctr"/>
            <a:r>
              <a:rPr lang="en-GB" sz="3600" b="1" dirty="0">
                <a:solidFill>
                  <a:schemeClr val="tx1"/>
                </a:solidFill>
                <a:latin typeface="Calibri" pitchFamily="34" charset="0"/>
              </a:rPr>
              <a:t>Clinicians and Data Quality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308F-5886-4871-A7EF-963BBD5D1DD8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10593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p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69" y="4174252"/>
            <a:ext cx="3578331" cy="26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55650" y="2357438"/>
            <a:ext cx="7920038" cy="4229100"/>
          </a:xfrm>
        </p:spPr>
        <p:txBody>
          <a:bodyPr/>
          <a:lstStyle/>
          <a:p>
            <a:pPr marL="109728" indent="0">
              <a:buClr>
                <a:srgbClr val="7030A0"/>
              </a:buClr>
              <a:buSzPct val="111000"/>
              <a:buNone/>
            </a:pPr>
            <a:r>
              <a:rPr lang="en-GB" sz="3200" dirty="0" smtClean="0">
                <a:latin typeface="Calibri" pitchFamily="34" charset="0"/>
              </a:rPr>
              <a:t> </a:t>
            </a:r>
          </a:p>
          <a:p>
            <a:pPr marL="900113" lvl="1" indent="-457200">
              <a:buClr>
                <a:srgbClr val="7030A0"/>
              </a:buClr>
              <a:buSzPct val="111000"/>
              <a:buFont typeface="Arial" pitchFamily="34" charset="0"/>
              <a:buChar char="•"/>
            </a:pPr>
            <a:r>
              <a:rPr lang="en-GB" sz="3200" dirty="0" smtClean="0">
                <a:latin typeface="Calibri" pitchFamily="34" charset="0"/>
              </a:rPr>
              <a:t>Meet the HIPE Coders regularly</a:t>
            </a:r>
          </a:p>
          <a:p>
            <a:pPr marL="900113" lvl="1" indent="-457200">
              <a:buClr>
                <a:srgbClr val="7030A0"/>
              </a:buClr>
              <a:buSzPct val="111000"/>
              <a:buFont typeface="Arial" pitchFamily="34" charset="0"/>
              <a:buChar char="•"/>
            </a:pPr>
            <a:endParaRPr lang="en-GB" sz="3200" dirty="0" smtClean="0">
              <a:latin typeface="Calibri" pitchFamily="34" charset="0"/>
            </a:endParaRPr>
          </a:p>
          <a:p>
            <a:pPr marL="900113" lvl="2" indent="-457200">
              <a:buClr>
                <a:srgbClr val="7030A0"/>
              </a:buClr>
              <a:buSzPct val="111000"/>
              <a:buFont typeface="Arial" pitchFamily="34" charset="0"/>
              <a:buChar char="•"/>
            </a:pPr>
            <a:r>
              <a:rPr lang="en-GB" sz="3200" dirty="0">
                <a:latin typeface="Calibri" pitchFamily="34" charset="0"/>
              </a:rPr>
              <a:t>Understand their role </a:t>
            </a:r>
          </a:p>
          <a:p>
            <a:pPr marL="900113" lvl="2" indent="-457200">
              <a:buClr>
                <a:srgbClr val="7030A0"/>
              </a:buClr>
              <a:buSzPct val="111000"/>
              <a:buFont typeface="Arial" pitchFamily="34" charset="0"/>
              <a:buChar char="•"/>
            </a:pPr>
            <a:endParaRPr lang="en-GB" sz="3000" dirty="0" smtClean="0">
              <a:latin typeface="Calibri" pitchFamily="34" charset="0"/>
            </a:endParaRPr>
          </a:p>
          <a:p>
            <a:pPr marL="900113" lvl="2" indent="-457200">
              <a:buClr>
                <a:srgbClr val="7030A0"/>
              </a:buClr>
              <a:buSzPct val="111000"/>
              <a:buFont typeface="Arial" pitchFamily="34" charset="0"/>
              <a:buChar char="•"/>
            </a:pPr>
            <a:r>
              <a:rPr lang="en-GB" sz="3000" dirty="0" smtClean="0">
                <a:latin typeface="Calibri" pitchFamily="34" charset="0"/>
              </a:rPr>
              <a:t>Get to know each other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43608" y="1196752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0" lvl="1" algn="ctr"/>
            <a:r>
              <a:rPr lang="en-GB" sz="3600" b="1" dirty="0">
                <a:solidFill>
                  <a:schemeClr val="tx1"/>
                </a:solidFill>
                <a:latin typeface="Calibri" pitchFamily="34" charset="0"/>
              </a:rPr>
              <a:t>Clinicians and Data Quality: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53D2-5CA9-402B-A7D4-856D4B73E074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0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385" y="1988840"/>
            <a:ext cx="75608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r>
              <a:rPr lang="en-GB" sz="2800" dirty="0" smtClean="0">
                <a:latin typeface="Calibri" pitchFamily="34" charset="0"/>
              </a:rPr>
              <a:t>What is Clinical Coding &amp; HIPE?</a:t>
            </a: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 smtClean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r>
              <a:rPr lang="en-GB" sz="2800" dirty="0" smtClean="0">
                <a:latin typeface="Calibri" pitchFamily="34" charset="0"/>
              </a:rPr>
              <a:t>Coding Sepsis &amp; SIRs in HIPE</a:t>
            </a: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 smtClean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HIPE &amp; The National Sepsis Programme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A254-06E2-4BA6-B206-7B6B8DD2F225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3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412776"/>
            <a:ext cx="7942262" cy="785813"/>
          </a:xfrm>
        </p:spPr>
        <p:txBody>
          <a:bodyPr>
            <a:normAutofit/>
          </a:bodyPr>
          <a:lstStyle/>
          <a:p>
            <a:pPr marL="457200" lvl="1" indent="-457200" algn="ctr"/>
            <a:r>
              <a:rPr lang="en-GB" sz="3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55576" y="1820129"/>
            <a:ext cx="7920038" cy="4229100"/>
          </a:xfrm>
        </p:spPr>
        <p:txBody>
          <a:bodyPr>
            <a:normAutofit fontScale="92500"/>
          </a:bodyPr>
          <a:lstStyle/>
          <a:p>
            <a:pPr>
              <a:buClr>
                <a:srgbClr val="7030A0"/>
              </a:buClr>
              <a:buSzPct val="111000"/>
            </a:pPr>
            <a:r>
              <a:rPr lang="en-GB" sz="3200" dirty="0" smtClean="0">
                <a:latin typeface="Calibri" pitchFamily="34" charset="0"/>
              </a:rPr>
              <a:t> Initial meetings to understand needs of both</a:t>
            </a:r>
          </a:p>
          <a:p>
            <a:pPr>
              <a:buClr>
                <a:srgbClr val="7030A0"/>
              </a:buClr>
              <a:buSzPct val="111000"/>
            </a:pPr>
            <a:r>
              <a:rPr lang="en-GB" sz="3200" dirty="0" smtClean="0">
                <a:latin typeface="Calibri" pitchFamily="34" charset="0"/>
              </a:rPr>
              <a:t> Involvement in HIPE Coder training</a:t>
            </a:r>
          </a:p>
          <a:p>
            <a:pPr lvl="1">
              <a:buClr>
                <a:srgbClr val="7030A0"/>
              </a:buClr>
              <a:buSzPct val="111000"/>
            </a:pPr>
            <a:r>
              <a:rPr lang="en-GB" sz="2800" dirty="0" smtClean="0">
                <a:latin typeface="Calibri" pitchFamily="34" charset="0"/>
              </a:rPr>
              <a:t>6 National Workshops</a:t>
            </a:r>
          </a:p>
          <a:p>
            <a:pPr lvl="1">
              <a:buClr>
                <a:srgbClr val="7030A0"/>
              </a:buClr>
              <a:buSzPct val="111000"/>
            </a:pPr>
            <a:r>
              <a:rPr lang="en-GB" sz="2800" dirty="0" smtClean="0">
                <a:latin typeface="Calibri" pitchFamily="34" charset="0"/>
              </a:rPr>
              <a:t>250 coders attended</a:t>
            </a:r>
          </a:p>
          <a:p>
            <a:pPr marL="393192" lvl="1" indent="0">
              <a:buClr>
                <a:srgbClr val="7030A0"/>
              </a:buClr>
              <a:buSzPct val="111000"/>
              <a:buNone/>
            </a:pPr>
            <a:endParaRPr lang="en-GB" sz="2800" dirty="0" smtClean="0">
              <a:latin typeface="Calibri" pitchFamily="34" charset="0"/>
            </a:endParaRPr>
          </a:p>
          <a:p>
            <a:pPr>
              <a:buClr>
                <a:srgbClr val="7030A0"/>
              </a:buClr>
              <a:buSzPct val="111000"/>
              <a:buFont typeface="Wingdings" pitchFamily="2" charset="2"/>
              <a:buChar char="Ø"/>
            </a:pPr>
            <a:r>
              <a:rPr lang="en-GB" sz="3200" dirty="0" smtClean="0">
                <a:latin typeface="Calibri" pitchFamily="34" charset="0"/>
              </a:rPr>
              <a:t>Links forged at hospital and national level.</a:t>
            </a:r>
          </a:p>
          <a:p>
            <a:pPr lvl="1">
              <a:buClr>
                <a:srgbClr val="7030A0"/>
              </a:buClr>
              <a:buSzPct val="111000"/>
            </a:pPr>
            <a:r>
              <a:rPr lang="en-GB" sz="2800" dirty="0" smtClean="0">
                <a:latin typeface="Calibri" pitchFamily="34" charset="0"/>
              </a:rPr>
              <a:t>National Team</a:t>
            </a:r>
          </a:p>
          <a:p>
            <a:pPr lvl="1">
              <a:buClr>
                <a:srgbClr val="7030A0"/>
              </a:buClr>
              <a:buSzPct val="111000"/>
            </a:pPr>
            <a:r>
              <a:rPr lang="en-GB" sz="2800" dirty="0" smtClean="0">
                <a:latin typeface="Calibri" pitchFamily="34" charset="0"/>
              </a:rPr>
              <a:t>Hospital Sepsis Teams</a:t>
            </a:r>
          </a:p>
          <a:p>
            <a:pPr lvl="1">
              <a:buClr>
                <a:srgbClr val="7030A0"/>
              </a:buClr>
              <a:buSzPct val="111000"/>
            </a:pPr>
            <a:r>
              <a:rPr lang="en-GB" sz="2800" dirty="0" smtClean="0">
                <a:latin typeface="Calibri" pitchFamily="34" charset="0"/>
              </a:rPr>
              <a:t>Group Sepsis ADONs</a:t>
            </a:r>
          </a:p>
          <a:p>
            <a:pPr>
              <a:buClr>
                <a:srgbClr val="7030A0"/>
              </a:buClr>
              <a:buSzPct val="111000"/>
            </a:pPr>
            <a:endParaRPr lang="en-GB" sz="3200" dirty="0" smtClean="0">
              <a:latin typeface="Calibri" pitchFamily="34" charset="0"/>
            </a:endParaRPr>
          </a:p>
          <a:p>
            <a:pPr marL="109728" indent="0">
              <a:buClr>
                <a:srgbClr val="7030A0"/>
              </a:buClr>
              <a:buSzPct val="111000"/>
              <a:buNone/>
            </a:pPr>
            <a:endParaRPr lang="en-GB" sz="3000" dirty="0" smtClean="0">
              <a:latin typeface="Calibri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050" name="Picture 2" descr="Image result for successful coopera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1" y="5280953"/>
            <a:ext cx="1802339" cy="15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9760" y="188640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0" lvl="1" algn="ctr"/>
            <a:r>
              <a:rPr lang="en-GB" sz="3600" b="1" dirty="0">
                <a:solidFill>
                  <a:schemeClr val="tx1"/>
                </a:solidFill>
                <a:latin typeface="Calibri" pitchFamily="34" charset="0"/>
              </a:rPr>
              <a:t>National Sepsis Team &amp; HIPE</a:t>
            </a:r>
            <a:endParaRPr lang="en-IE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69C1-E169-4F7E-B8DB-AE0781F78252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1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55650" y="2357438"/>
            <a:ext cx="7920038" cy="422910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11000"/>
            </a:pPr>
            <a:r>
              <a:rPr lang="en-GB" sz="3200" dirty="0" smtClean="0">
                <a:latin typeface="Calibri" pitchFamily="34" charset="0"/>
              </a:rPr>
              <a:t> Trust and collaborative relationships built up.</a:t>
            </a:r>
          </a:p>
          <a:p>
            <a:pPr>
              <a:buClr>
                <a:srgbClr val="7030A0"/>
              </a:buClr>
              <a:buSzPct val="111000"/>
            </a:pPr>
            <a:endParaRPr lang="en-GB" sz="3200" dirty="0" smtClean="0">
              <a:latin typeface="Calibri" pitchFamily="34" charset="0"/>
            </a:endParaRPr>
          </a:p>
          <a:p>
            <a:pPr>
              <a:buClr>
                <a:srgbClr val="7030A0"/>
              </a:buClr>
              <a:buSzPct val="111000"/>
            </a:pPr>
            <a:r>
              <a:rPr lang="en-GB" sz="3200" dirty="0">
                <a:latin typeface="Calibri" pitchFamily="34" charset="0"/>
              </a:rPr>
              <a:t> Mutual respect for all in their </a:t>
            </a:r>
            <a:r>
              <a:rPr lang="en-GB" sz="3200" dirty="0" smtClean="0">
                <a:latin typeface="Calibri" pitchFamily="34" charset="0"/>
              </a:rPr>
              <a:t>roles</a:t>
            </a:r>
          </a:p>
          <a:p>
            <a:pPr>
              <a:buClr>
                <a:srgbClr val="7030A0"/>
              </a:buClr>
              <a:buSzPct val="111000"/>
            </a:pPr>
            <a:endParaRPr lang="en-GB" sz="3200" dirty="0">
              <a:latin typeface="Calibri" pitchFamily="34" charset="0"/>
            </a:endParaRPr>
          </a:p>
          <a:p>
            <a:pPr>
              <a:buClr>
                <a:srgbClr val="7030A0"/>
              </a:buClr>
              <a:buSzPct val="111000"/>
            </a:pPr>
            <a:r>
              <a:rPr lang="en-GB" sz="3200" dirty="0" smtClean="0">
                <a:latin typeface="Calibri" pitchFamily="34" charset="0"/>
              </a:rPr>
              <a:t> On-going collaboration and support</a:t>
            </a:r>
          </a:p>
          <a:p>
            <a:pPr>
              <a:buClr>
                <a:srgbClr val="7030A0"/>
              </a:buClr>
              <a:buSzPct val="111000"/>
            </a:pPr>
            <a:endParaRPr lang="en-GB" sz="3200" dirty="0" smtClean="0">
              <a:latin typeface="Calibri" pitchFamily="34" charset="0"/>
            </a:endParaRPr>
          </a:p>
          <a:p>
            <a:pPr>
              <a:buClr>
                <a:srgbClr val="7030A0"/>
              </a:buClr>
              <a:buSzPct val="111000"/>
            </a:pPr>
            <a:endParaRPr lang="en-GB" sz="2800" dirty="0" smtClean="0">
              <a:latin typeface="Calibri" pitchFamily="34" charset="0"/>
            </a:endParaRPr>
          </a:p>
          <a:p>
            <a:pPr>
              <a:buClr>
                <a:srgbClr val="7030A0"/>
              </a:buClr>
              <a:buSzPct val="111000"/>
            </a:pPr>
            <a:endParaRPr lang="en-GB" sz="3200" dirty="0" smtClean="0">
              <a:latin typeface="Calibri" pitchFamily="34" charset="0"/>
            </a:endParaRPr>
          </a:p>
          <a:p>
            <a:pPr marL="109728" indent="0">
              <a:buClr>
                <a:srgbClr val="7030A0"/>
              </a:buClr>
              <a:buSzPct val="111000"/>
              <a:buNone/>
            </a:pPr>
            <a:endParaRPr lang="en-GB" sz="3000" dirty="0" smtClean="0">
              <a:latin typeface="Calibri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050" name="Picture 2" descr="Image result for successful coopera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51" y="5280953"/>
            <a:ext cx="1802339" cy="15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9760" y="692696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0" lvl="1" algn="ctr"/>
            <a:r>
              <a:rPr lang="en-GB" sz="3600" b="1" dirty="0">
                <a:solidFill>
                  <a:schemeClr val="tx1"/>
                </a:solidFill>
                <a:latin typeface="Calibri" pitchFamily="34" charset="0"/>
              </a:rPr>
              <a:t>National Sepsis Team &amp; HIPE</a:t>
            </a:r>
            <a:endParaRPr lang="en-IE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A670-3417-485E-98FE-575470220B9A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6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55650" y="2357438"/>
            <a:ext cx="7920038" cy="4229100"/>
          </a:xfrm>
        </p:spPr>
        <p:txBody>
          <a:bodyPr>
            <a:normAutofit/>
          </a:bodyPr>
          <a:lstStyle/>
          <a:p>
            <a:pPr marL="109728" indent="0" algn="ctr">
              <a:buClr>
                <a:srgbClr val="7030A0"/>
              </a:buClr>
              <a:buSzPct val="111000"/>
              <a:buNone/>
            </a:pPr>
            <a:r>
              <a:rPr lang="en-GB" sz="4000" dirty="0">
                <a:latin typeface="Calibri" pitchFamily="34" charset="0"/>
                <a:hlinkClick r:id="rId3"/>
              </a:rPr>
              <a:t>Deirdre.murphy@hpo.ie</a:t>
            </a:r>
            <a:endParaRPr lang="en-GB" sz="4000" dirty="0">
              <a:latin typeface="Calibri" pitchFamily="34" charset="0"/>
            </a:endParaRPr>
          </a:p>
          <a:p>
            <a:pPr marL="109728" indent="0" algn="ctr">
              <a:buClr>
                <a:srgbClr val="7030A0"/>
              </a:buClr>
              <a:buSzPct val="111000"/>
              <a:buNone/>
            </a:pPr>
            <a:r>
              <a:rPr lang="en-GB" sz="4000" dirty="0">
                <a:latin typeface="Calibri" pitchFamily="34" charset="0"/>
              </a:rPr>
              <a:t>www.hpo.ie</a:t>
            </a:r>
          </a:p>
          <a:p>
            <a:pPr marL="109728" indent="0" algn="ctr">
              <a:buClr>
                <a:srgbClr val="7030A0"/>
              </a:buClr>
              <a:buSzPct val="111000"/>
              <a:buNone/>
            </a:pPr>
            <a:endParaRPr lang="en-GB" sz="8000" dirty="0" smtClean="0">
              <a:latin typeface="Calibri" pitchFamily="34" charset="0"/>
            </a:endParaRPr>
          </a:p>
          <a:p>
            <a:pPr marL="109728" indent="0" algn="ctr">
              <a:buClr>
                <a:srgbClr val="7030A0"/>
              </a:buClr>
              <a:buSzPct val="111000"/>
              <a:buNone/>
            </a:pPr>
            <a:r>
              <a:rPr lang="en-GB" sz="8000" dirty="0" smtClean="0">
                <a:latin typeface="Calibri" pitchFamily="34" charset="0"/>
              </a:rPr>
              <a:t>End</a:t>
            </a:r>
          </a:p>
          <a:p>
            <a:pPr>
              <a:buClr>
                <a:srgbClr val="7030A0"/>
              </a:buClr>
              <a:buSzPct val="111000"/>
            </a:pPr>
            <a:endParaRPr lang="en-GB" sz="3200" dirty="0" smtClean="0">
              <a:latin typeface="Calibri" pitchFamily="34" charset="0"/>
            </a:endParaRPr>
          </a:p>
          <a:p>
            <a:pPr>
              <a:buClr>
                <a:srgbClr val="7030A0"/>
              </a:buClr>
              <a:buSzPct val="111000"/>
            </a:pPr>
            <a:endParaRPr lang="en-GB" sz="2800" dirty="0" smtClean="0">
              <a:latin typeface="Calibri" pitchFamily="34" charset="0"/>
            </a:endParaRPr>
          </a:p>
          <a:p>
            <a:pPr>
              <a:buClr>
                <a:srgbClr val="7030A0"/>
              </a:buClr>
              <a:buSzPct val="111000"/>
            </a:pPr>
            <a:endParaRPr lang="en-GB" sz="3200" dirty="0" smtClean="0">
              <a:latin typeface="Calibri" pitchFamily="34" charset="0"/>
            </a:endParaRPr>
          </a:p>
          <a:p>
            <a:pPr marL="109728" indent="0">
              <a:buClr>
                <a:srgbClr val="7030A0"/>
              </a:buClr>
              <a:buSzPct val="111000"/>
              <a:buNone/>
            </a:pPr>
            <a:endParaRPr lang="en-GB" sz="3000" dirty="0" smtClean="0">
              <a:latin typeface="Calibri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486A-31CA-4644-92BE-6C545E86F09A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7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385" y="1988840"/>
            <a:ext cx="75608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What is Clinical Coding &amp; HIPE?</a:t>
            </a: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 smtClean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r>
              <a:rPr lang="en-GB" sz="2800" dirty="0" smtClean="0">
                <a:latin typeface="Calibri" pitchFamily="34" charset="0"/>
              </a:rPr>
              <a:t>Coding Sepsis &amp; SIRs in HIPE</a:t>
            </a: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 smtClean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endParaRPr lang="en-GB" sz="2800" dirty="0">
              <a:latin typeface="Calibri" pitchFamily="34" charset="0"/>
            </a:endParaRPr>
          </a:p>
          <a:p>
            <a:pPr marL="514350" indent="-514350">
              <a:buClr>
                <a:srgbClr val="7030A0"/>
              </a:buClr>
              <a:buSzPct val="105000"/>
              <a:buFont typeface="Wingdings" pitchFamily="2" charset="2"/>
              <a:buChar char="Ø"/>
            </a:pPr>
            <a:r>
              <a:rPr lang="en-GB" sz="2800" dirty="0" smtClean="0">
                <a:latin typeface="Calibri" pitchFamily="34" charset="0"/>
              </a:rPr>
              <a:t>HIPE &amp; The National Sepsis Programme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3EAE-DB82-4166-B3FF-6DA9C3676D00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0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9"/>
            <a:ext cx="2187731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C:\Users\dmurphy\AppData\Local\Microsoft\Windows\Temporary Internet Files\Content.IE5\EPIA4UOX\MP9004230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1944216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6613" t="28580" r="20075" b="21020"/>
          <a:stretch>
            <a:fillRect/>
          </a:stretch>
        </p:blipFill>
        <p:spPr bwMode="auto">
          <a:xfrm>
            <a:off x="4932040" y="3717033"/>
            <a:ext cx="3816424" cy="2775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87624" y="260648"/>
            <a:ext cx="6840760" cy="1440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IE" sz="2800" b="1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The HIPE Clinical Coder translates the clinical documentation on a patient’s episode of care into standardised code</a:t>
            </a:r>
            <a:endParaRPr lang="en-GB" sz="2800" b="1" dirty="0" smtClean="0">
              <a:solidFill>
                <a:schemeClr val="tx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65CF-29E5-41DD-95EE-D6D175FAE120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420888"/>
            <a:ext cx="8229600" cy="2667752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	</a:t>
            </a:r>
            <a:r>
              <a:rPr lang="en-US" sz="2800" dirty="0" smtClean="0">
                <a:latin typeface="Calibri" pitchFamily="34" charset="0"/>
              </a:rPr>
              <a:t>the translation of medical terminology,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	</a:t>
            </a:r>
            <a:r>
              <a:rPr lang="en-US" sz="2800" dirty="0" smtClean="0">
                <a:latin typeface="Calibri" pitchFamily="34" charset="0"/>
              </a:rPr>
              <a:t>as written by the clinician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	</a:t>
            </a:r>
            <a:r>
              <a:rPr lang="en-US" sz="2800" dirty="0" smtClean="0">
                <a:latin typeface="Calibri" pitchFamily="34" charset="0"/>
              </a:rPr>
              <a:t>to describe a patient’s complaint, problem, 	diagnosis, treatment or reason for seeking 	medical attention,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	into a coded format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	which is nationally and internationally 	recognised.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640" y="692696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algn="ctr" eaLnBrk="0" hangingPunct="0">
              <a:spcBef>
                <a:spcPct val="50000"/>
              </a:spcBef>
              <a:buClr>
                <a:srgbClr val="006666"/>
              </a:buClr>
              <a:tabLst>
                <a:tab pos="274638" algn="l"/>
              </a:tabLst>
            </a:pP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What 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is Clinical Coding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246D-4306-4A70-9473-95843F79CE9E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9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143125"/>
            <a:ext cx="7847012" cy="402431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 smtClean="0">
                <a:latin typeface="Calibri" pitchFamily="34" charset="0"/>
              </a:rPr>
              <a:t>The Clinician providing all the information on the patient’s diagnoses and treatment dated with signature.</a:t>
            </a:r>
          </a:p>
          <a:p>
            <a:pPr>
              <a:buFontTx/>
              <a:buChar char="•"/>
            </a:pPr>
            <a:endParaRPr lang="en-GB" dirty="0" smtClean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dirty="0" smtClean="0">
                <a:latin typeface="Calibri" pitchFamily="34" charset="0"/>
              </a:rPr>
              <a:t>The Clinical Coder translating that information into the appropriate coded format to reflect the patient’s hospital stay</a:t>
            </a:r>
            <a:r>
              <a:rPr lang="en-GB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2756" y="413440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algn="ctr" eaLnBrk="0" hangingPunct="0">
              <a:spcBef>
                <a:spcPct val="50000"/>
              </a:spcBef>
              <a:buClr>
                <a:srgbClr val="006666"/>
              </a:buClr>
              <a:tabLst>
                <a:tab pos="274638" algn="l"/>
              </a:tabLst>
            </a:pPr>
            <a:r>
              <a:rPr lang="en-AU" altLang="en-US" sz="3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600" b="1" dirty="0">
                <a:solidFill>
                  <a:schemeClr val="tx1"/>
                </a:solidFill>
                <a:latin typeface="Calibri" pitchFamily="34" charset="0"/>
              </a:rPr>
              <a:t>Accuracy is reliant upon…</a:t>
            </a:r>
            <a:endParaRPr lang="en-AU" altLang="en-US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deirdremurphy3\AppData\Local\Microsoft\Windows\Temporary Internet Files\Content.IE5\2H7733UQ\600px-Ireland_road_sign_W_08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1530920" cy="15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ACF-383F-46C1-BAD6-9EB966323717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41609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636912"/>
            <a:ext cx="8229600" cy="2667752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Administration Staff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Trained and supported by the HPO and Hospitals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Critical link required between Clinical Staff and Clinical Coders</a:t>
            </a:r>
          </a:p>
          <a:p>
            <a:pPr>
              <a:buFontTx/>
              <a:buChar char="-"/>
            </a:pPr>
            <a:endParaRPr lang="en-US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2050" name="Picture 2" descr="http://4.bp.blogspot.com/-08Ll1PXfKxQ/VheGncgb1yI/AAAAAAAAAbw/Pxf29YBiFyA/s1600/Screen%2BShot%2B2015-10-09%2Bat%2B10.18.41%2B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2263785" cy="22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22756" y="980728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algn="ctr" eaLnBrk="0" hangingPunct="0">
              <a:spcBef>
                <a:spcPct val="50000"/>
              </a:spcBef>
              <a:buClr>
                <a:srgbClr val="006666"/>
              </a:buClr>
              <a:tabLst>
                <a:tab pos="274638" algn="l"/>
              </a:tabLst>
            </a:pPr>
            <a:r>
              <a:rPr lang="en-AU" altLang="en-US" sz="3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Who does the Clinical Coding?</a:t>
            </a:r>
            <a:endParaRPr lang="en-IE" sz="3600" b="1" dirty="0">
              <a:solidFill>
                <a:schemeClr val="tx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AU" altLang="en-US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FB68-052F-4983-A3E8-41C503ABFD1D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1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9632" y="620688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0" lvl="1" algn="ctr"/>
            <a:r>
              <a:rPr lang="en-IE" sz="3600" b="1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Entire patient record is the source document</a:t>
            </a:r>
            <a:endParaRPr lang="en-GB" sz="3600" b="1" dirty="0" smtClean="0">
              <a:solidFill>
                <a:schemeClr val="tx1"/>
              </a:solidFill>
              <a:latin typeface="Calibri" pitchFamily="34" charset="0"/>
              <a:cs typeface="Tahoma" pitchFamily="34" charset="0"/>
            </a:endParaRPr>
          </a:p>
          <a:p>
            <a:pPr algn="ctr"/>
            <a:endParaRPr lang="en-IE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212" y="2132856"/>
            <a:ext cx="8229600" cy="4525963"/>
          </a:xfrm>
        </p:spPr>
        <p:txBody>
          <a:bodyPr>
            <a:normAutofit/>
          </a:bodyPr>
          <a:lstStyle/>
          <a:p>
            <a:pPr marL="963612" lvl="1" indent="-571500">
              <a:buClr>
                <a:schemeClr val="tx1"/>
              </a:buClr>
              <a:buFont typeface="Wingdings" pitchFamily="2" charset="2"/>
              <a:buChar char="§"/>
            </a:pPr>
            <a:r>
              <a:rPr lang="en-IE" sz="36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Clinical Notes</a:t>
            </a:r>
          </a:p>
          <a:p>
            <a:pPr marL="963612" lvl="1" indent="-571500">
              <a:buClr>
                <a:schemeClr val="tx1"/>
              </a:buClr>
              <a:buFont typeface="Wingdings" pitchFamily="2" charset="2"/>
              <a:buChar char="§"/>
            </a:pPr>
            <a:r>
              <a:rPr lang="en-IE" sz="36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Hospital information systems </a:t>
            </a:r>
          </a:p>
          <a:p>
            <a:pPr marL="963612" lvl="1" indent="-571500">
              <a:buClr>
                <a:schemeClr val="tx1"/>
              </a:buClr>
              <a:buFont typeface="Wingdings" pitchFamily="2" charset="2"/>
              <a:buChar char="§"/>
            </a:pPr>
            <a:r>
              <a:rPr lang="en-IE" sz="36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Discharge Summary</a:t>
            </a:r>
          </a:p>
          <a:p>
            <a:pPr marL="963612" lvl="1" indent="-571500">
              <a:buClr>
                <a:schemeClr val="tx1"/>
              </a:buClr>
              <a:buFont typeface="Wingdings" pitchFamily="2" charset="2"/>
              <a:buChar char="§"/>
            </a:pPr>
            <a:r>
              <a:rPr lang="en-IE" sz="36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Operation/Theatre information</a:t>
            </a:r>
          </a:p>
          <a:p>
            <a:pPr marL="963612" lvl="1" indent="-571500">
              <a:buClr>
                <a:schemeClr val="tx1"/>
              </a:buClr>
              <a:buFont typeface="Wingdings" pitchFamily="2" charset="2"/>
              <a:buChar char="§"/>
            </a:pPr>
            <a:r>
              <a:rPr lang="en-IE" sz="36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Histology reports</a:t>
            </a:r>
          </a:p>
          <a:p>
            <a:pPr marL="963612" lvl="1" indent="-571500">
              <a:buClr>
                <a:schemeClr val="tx1"/>
              </a:buClr>
              <a:buFont typeface="Wingdings" pitchFamily="2" charset="2"/>
              <a:buChar char="§"/>
            </a:pPr>
            <a:r>
              <a:rPr lang="en-IE" sz="36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Sepsis Form</a:t>
            </a:r>
          </a:p>
          <a:p>
            <a:pPr lvl="1">
              <a:buFontTx/>
              <a:buNone/>
            </a:pPr>
            <a:endParaRPr lang="en-IE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1" algn="ctr">
              <a:buFontTx/>
              <a:buNone/>
            </a:pPr>
            <a:endParaRPr lang="en-IE" sz="32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5CC-6A01-4ADE-B7FD-3F499F25DAF0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7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1219200" y="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077237" y="1844824"/>
            <a:ext cx="7705725" cy="334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ts val="300"/>
              </a:spcAft>
            </a:pPr>
            <a:endParaRPr lang="en-GB" sz="2400" dirty="0" smtClean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spcBef>
                <a:spcPct val="5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Activity </a:t>
            </a:r>
            <a:r>
              <a:rPr lang="en-GB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data on Inpatient and Day cases in all HIPE Public </a:t>
            </a:r>
            <a:r>
              <a:rPr lang="en-GB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	hospitals </a:t>
            </a:r>
            <a:r>
              <a:rPr lang="en-GB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in Ireland.</a:t>
            </a:r>
          </a:p>
          <a:p>
            <a:pPr marL="342900" indent="-342900" eaLnBrk="0" hangingPunct="0">
              <a:spcBef>
                <a:spcPct val="50000"/>
              </a:spcBef>
              <a:spcAft>
                <a:spcPts val="300"/>
              </a:spcAft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 A </a:t>
            </a: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HIPE discharge record is created when a patient is 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discharged </a:t>
            </a: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from (or dies in) hospital</a:t>
            </a:r>
          </a:p>
          <a:p>
            <a:pPr marL="342900" indent="-342900" eaLnBrk="0" hangingPunct="0">
              <a:spcBef>
                <a:spcPct val="50000"/>
              </a:spcBef>
              <a:spcAft>
                <a:spcPts val="300"/>
              </a:spcAft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 This </a:t>
            </a: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contains administrative, demographic and clinical 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information </a:t>
            </a: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for this episode of care.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620688"/>
            <a:ext cx="6840760" cy="1368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E" sz="3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0" lvl="1" algn="ctr"/>
            <a:r>
              <a:rPr lang="en-GB" sz="3600" b="1" dirty="0">
                <a:solidFill>
                  <a:schemeClr val="tx1"/>
                </a:solidFill>
                <a:latin typeface="Calibri" pitchFamily="34" charset="0"/>
              </a:rPr>
              <a:t>Hospital InPatient Enquiry (HIPE)</a:t>
            </a:r>
          </a:p>
          <a:p>
            <a:pPr algn="ctr"/>
            <a:endParaRPr lang="en-I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7986-C915-4A4C-908A-6994DBE82F20}" type="datetime1">
              <a:rPr lang="en-GB" smtClean="0"/>
              <a:t>04/04/2019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152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2380</TotalTime>
  <Words>788</Words>
  <Application>Microsoft Office PowerPoint</Application>
  <PresentationFormat>On-screen Show (4:3)</PresentationFormat>
  <Paragraphs>262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The challenges for SIRs &amp; Sepsis data capture and reporting in ICD-10-AM in HIPE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challenges for SIRs &amp; Sepsis data capture and reporting in ICD-10-AM in HIPE</dc:title>
  <dc:creator>anonymous</dc:creator>
  <cp:lastModifiedBy>Gemma Murphy1</cp:lastModifiedBy>
  <cp:revision>30</cp:revision>
  <dcterms:created xsi:type="dcterms:W3CDTF">2016-08-12T09:27:27Z</dcterms:created>
  <dcterms:modified xsi:type="dcterms:W3CDTF">2019-04-04T10:01:45Z</dcterms:modified>
</cp:coreProperties>
</file>