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91" r:id="rId3"/>
    <p:sldId id="261" r:id="rId4"/>
    <p:sldId id="273" r:id="rId5"/>
    <p:sldId id="260" r:id="rId6"/>
    <p:sldId id="262" r:id="rId7"/>
    <p:sldId id="286" r:id="rId8"/>
    <p:sldId id="287" r:id="rId9"/>
    <p:sldId id="288" r:id="rId10"/>
    <p:sldId id="264" r:id="rId11"/>
    <p:sldId id="265" r:id="rId12"/>
    <p:sldId id="267" r:id="rId13"/>
    <p:sldId id="268" r:id="rId14"/>
    <p:sldId id="271" r:id="rId15"/>
    <p:sldId id="272" r:id="rId16"/>
    <p:sldId id="280" r:id="rId17"/>
    <p:sldId id="281" r:id="rId18"/>
    <p:sldId id="282" r:id="rId19"/>
    <p:sldId id="274" r:id="rId20"/>
    <p:sldId id="284" r:id="rId21"/>
    <p:sldId id="285" r:id="rId22"/>
    <p:sldId id="289" r:id="rId23"/>
    <p:sldId id="290" r:id="rId24"/>
    <p:sldId id="292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Initial</a:t>
            </a:r>
            <a:r>
              <a:rPr lang="en-US" baseline="0" dirty="0" smtClean="0"/>
              <a:t> </a:t>
            </a:r>
            <a:r>
              <a:rPr lang="en-US" dirty="0" smtClean="0"/>
              <a:t>Bundle Compliance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Serum lactate within 3 Hrs</c:v>
                </c:pt>
              </c:strCache>
            </c:strRef>
          </c:tx>
          <c:spPr>
            <a:ln w="254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Data!$B$1:$L$1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Data!$B$2:$L$2</c:f>
              <c:numCache>
                <c:formatCode>General</c:formatCode>
                <c:ptCount val="11"/>
                <c:pt idx="0">
                  <c:v>100</c:v>
                </c:pt>
                <c:pt idx="1">
                  <c:v>75</c:v>
                </c:pt>
                <c:pt idx="2">
                  <c:v>50</c:v>
                </c:pt>
                <c:pt idx="3">
                  <c:v>60</c:v>
                </c:pt>
                <c:pt idx="4">
                  <c:v>50</c:v>
                </c:pt>
                <c:pt idx="5">
                  <c:v>50</c:v>
                </c:pt>
                <c:pt idx="6">
                  <c:v>66.666666666666671</c:v>
                </c:pt>
                <c:pt idx="7">
                  <c:v>77.777777777777658</c:v>
                </c:pt>
                <c:pt idx="8">
                  <c:v>16.666666666666671</c:v>
                </c:pt>
                <c:pt idx="9">
                  <c:v>87.5</c:v>
                </c:pt>
                <c:pt idx="1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A0-4C8E-ABE5-A0FF3A051E2D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Blood Culture before Antibiotics</c:v>
                </c:pt>
              </c:strCache>
            </c:strRef>
          </c:tx>
          <c:spPr>
            <a:ln w="25400">
              <a:solidFill>
                <a:srgbClr val="99CC00"/>
              </a:solidFill>
              <a:prstDash val="lgDashDot"/>
            </a:ln>
          </c:spPr>
          <c:marker>
            <c:symbol val="diamond"/>
            <c:size val="9"/>
            <c:spPr>
              <a:solidFill>
                <a:srgbClr val="99CC00"/>
              </a:solidFill>
              <a:ln>
                <a:solidFill>
                  <a:srgbClr val="99CC00"/>
                </a:solidFill>
                <a:prstDash val="solid"/>
              </a:ln>
            </c:spPr>
          </c:marker>
          <c:cat>
            <c:numRef>
              <c:f>Data!$B$1:$L$1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Data!$B$3:$L$3</c:f>
              <c:numCache>
                <c:formatCode>General</c:formatCode>
                <c:ptCount val="11"/>
                <c:pt idx="0">
                  <c:v>50</c:v>
                </c:pt>
                <c:pt idx="1">
                  <c:v>50</c:v>
                </c:pt>
                <c:pt idx="2">
                  <c:v>100</c:v>
                </c:pt>
                <c:pt idx="3">
                  <c:v>40</c:v>
                </c:pt>
                <c:pt idx="4">
                  <c:v>75</c:v>
                </c:pt>
                <c:pt idx="5">
                  <c:v>75</c:v>
                </c:pt>
                <c:pt idx="6">
                  <c:v>83.333333333333215</c:v>
                </c:pt>
                <c:pt idx="7">
                  <c:v>88.888888888888658</c:v>
                </c:pt>
                <c:pt idx="8">
                  <c:v>100</c:v>
                </c:pt>
                <c:pt idx="9">
                  <c:v>75</c:v>
                </c:pt>
                <c:pt idx="1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A0-4C8E-ABE5-A0FF3A051E2D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Antibiotic Compliance</c:v>
                </c:pt>
              </c:strCache>
            </c:strRef>
          </c:tx>
          <c:spPr>
            <a:ln w="25400">
              <a:solidFill>
                <a:srgbClr val="99CCFF"/>
              </a:solidFill>
              <a:prstDash val="lgDash"/>
            </a:ln>
          </c:spPr>
          <c:marker>
            <c:symbol val="triangle"/>
            <c:size val="8"/>
            <c:spPr>
              <a:solidFill>
                <a:srgbClr val="99CCFF"/>
              </a:solidFill>
              <a:ln>
                <a:solidFill>
                  <a:srgbClr val="99CCFF"/>
                </a:solidFill>
                <a:prstDash val="solid"/>
              </a:ln>
            </c:spPr>
          </c:marker>
          <c:cat>
            <c:numRef>
              <c:f>Data!$B$1:$L$1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Data!$B$4:$L$4</c:f>
              <c:numCache>
                <c:formatCode>General</c:formatCode>
                <c:ptCount val="11"/>
                <c:pt idx="0">
                  <c:v>100</c:v>
                </c:pt>
                <c:pt idx="1">
                  <c:v>75</c:v>
                </c:pt>
                <c:pt idx="2">
                  <c:v>100</c:v>
                </c:pt>
                <c:pt idx="3">
                  <c:v>40</c:v>
                </c:pt>
                <c:pt idx="4">
                  <c:v>100</c:v>
                </c:pt>
                <c:pt idx="5">
                  <c:v>62.5</c:v>
                </c:pt>
                <c:pt idx="6">
                  <c:v>83.333333333333215</c:v>
                </c:pt>
                <c:pt idx="7">
                  <c:v>66.666666666666671</c:v>
                </c:pt>
                <c:pt idx="8">
                  <c:v>83.333333333333215</c:v>
                </c:pt>
                <c:pt idx="9">
                  <c:v>62.5</c:v>
                </c:pt>
                <c:pt idx="1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A0-4C8E-ABE5-A0FF3A051E2D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Fluids for hypotension or elevated lactate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ysDash"/>
            </a:ln>
          </c:spPr>
          <c:marker>
            <c:symbol val="circle"/>
            <c:size val="6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cat>
            <c:numRef>
              <c:f>Data!$B$1:$L$1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Data!$B$5:$L$5</c:f>
              <c:numCache>
                <c:formatCode>General</c:formatCode>
                <c:ptCount val="11"/>
                <c:pt idx="0">
                  <c:v>0</c:v>
                </c:pt>
                <c:pt idx="1">
                  <c:v>33.333333333333343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  <c:pt idx="5">
                  <c:v>14.285714285714301</c:v>
                </c:pt>
                <c:pt idx="6">
                  <c:v>20</c:v>
                </c:pt>
                <c:pt idx="7">
                  <c:v>12.5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A0-4C8E-ABE5-A0FF3A051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60464"/>
        <c:axId val="106361024"/>
      </c:lineChart>
      <c:dateAx>
        <c:axId val="10636046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06361024"/>
        <c:crosses val="autoZero"/>
        <c:auto val="1"/>
        <c:lblOffset val="100"/>
        <c:baseTimeUnit val="months"/>
      </c:dateAx>
      <c:valAx>
        <c:axId val="106361024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E"/>
                  <a:t>Percent in Compliance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6360464"/>
        <c:crosses val="autoZero"/>
        <c:crossBetween val="between"/>
      </c:valAx>
      <c:spPr>
        <a:solidFill>
          <a:srgbClr val="FFFFFF"/>
        </a:solidFill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Six </a:t>
            </a:r>
            <a:r>
              <a:rPr lang="en-US" dirty="0" smtClean="0"/>
              <a:t>Hour</a:t>
            </a:r>
            <a:r>
              <a:rPr lang="en-US" baseline="0" dirty="0" smtClean="0"/>
              <a:t> </a:t>
            </a:r>
            <a:r>
              <a:rPr lang="en-US" dirty="0" smtClean="0"/>
              <a:t>Bundle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Data!$A$12</c:f>
              <c:strCache>
                <c:ptCount val="1"/>
                <c:pt idx="0">
                  <c:v>Vasopressors for hypotension</c:v>
                </c:pt>
              </c:strCache>
            </c:strRef>
          </c:tx>
          <c:spPr>
            <a:ln w="254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Data!$B$11:$L$11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Data!$B$12:$L$12</c:f>
              <c:numCache>
                <c:formatCode>General</c:formatCode>
                <c:ptCount val="11"/>
                <c:pt idx="1">
                  <c:v>66.666666666666671</c:v>
                </c:pt>
                <c:pt idx="2">
                  <c:v>50</c:v>
                </c:pt>
                <c:pt idx="3">
                  <c:v>60</c:v>
                </c:pt>
                <c:pt idx="4">
                  <c:v>33.333333333333343</c:v>
                </c:pt>
                <c:pt idx="5">
                  <c:v>66.666666666666671</c:v>
                </c:pt>
                <c:pt idx="6">
                  <c:v>75</c:v>
                </c:pt>
                <c:pt idx="7">
                  <c:v>60</c:v>
                </c:pt>
                <c:pt idx="8">
                  <c:v>100</c:v>
                </c:pt>
                <c:pt idx="9">
                  <c:v>50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7F-477E-9BE1-CBBD2CB6D05B}"/>
            </c:ext>
          </c:extLst>
        </c:ser>
        <c:ser>
          <c:idx val="1"/>
          <c:order val="1"/>
          <c:tx>
            <c:strRef>
              <c:f>Data!$A$13</c:f>
              <c:strCache>
                <c:ptCount val="1"/>
                <c:pt idx="0">
                  <c:v>CVP measured within 6 hrs</c:v>
                </c:pt>
              </c:strCache>
            </c:strRef>
          </c:tx>
          <c:spPr>
            <a:ln w="25400">
              <a:solidFill>
                <a:srgbClr val="99CC00"/>
              </a:solidFill>
              <a:prstDash val="lgDashDot"/>
            </a:ln>
          </c:spPr>
          <c:marker>
            <c:symbol val="diamond"/>
            <c:size val="9"/>
            <c:spPr>
              <a:solidFill>
                <a:srgbClr val="99CC00"/>
              </a:solidFill>
              <a:ln>
                <a:solidFill>
                  <a:srgbClr val="99CC00"/>
                </a:solidFill>
                <a:prstDash val="solid"/>
              </a:ln>
            </c:spPr>
          </c:marker>
          <c:cat>
            <c:numRef>
              <c:f>Data!$B$11:$L$11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Data!$B$13:$L$13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20</c:v>
                </c:pt>
                <c:pt idx="6">
                  <c:v>0</c:v>
                </c:pt>
                <c:pt idx="7">
                  <c:v>14.285714285714301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7F-477E-9BE1-CBBD2CB6D05B}"/>
            </c:ext>
          </c:extLst>
        </c:ser>
        <c:ser>
          <c:idx val="2"/>
          <c:order val="2"/>
          <c:tx>
            <c:strRef>
              <c:f>Data!$A$14</c:f>
              <c:strCache>
                <c:ptCount val="1"/>
                <c:pt idx="0">
                  <c:v>ScvO2/SvO2 measured within 6 hrs</c:v>
                </c:pt>
              </c:strCache>
            </c:strRef>
          </c:tx>
          <c:spPr>
            <a:ln w="25400">
              <a:solidFill>
                <a:srgbClr val="99CCFF"/>
              </a:solidFill>
              <a:prstDash val="lgDash"/>
            </a:ln>
          </c:spPr>
          <c:marker>
            <c:symbol val="triangle"/>
            <c:size val="8"/>
            <c:spPr>
              <a:solidFill>
                <a:srgbClr val="99CCFF"/>
              </a:solidFill>
              <a:ln>
                <a:solidFill>
                  <a:srgbClr val="99CCFF"/>
                </a:solidFill>
                <a:prstDash val="solid"/>
              </a:ln>
            </c:spPr>
          </c:marker>
          <c:cat>
            <c:numRef>
              <c:f>Data!$B$11:$L$11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Data!$B$14:$L$14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7F-477E-9BE1-CBBD2CB6D05B}"/>
            </c:ext>
          </c:extLst>
        </c:ser>
        <c:ser>
          <c:idx val="3"/>
          <c:order val="3"/>
          <c:tx>
            <c:strRef>
              <c:f>Data!$A$15</c:f>
              <c:strCache>
                <c:ptCount val="1"/>
                <c:pt idx="0">
                  <c:v>Lactate remeasured within 6 hrs</c:v>
                </c:pt>
              </c:strCache>
            </c:strRef>
          </c:tx>
          <c:spPr>
            <a:ln w="25400">
              <a:solidFill>
                <a:srgbClr val="008000"/>
              </a:solidFill>
              <a:prstDash val="sysDash"/>
            </a:ln>
          </c:spPr>
          <c:marker>
            <c:symbol val="circle"/>
            <c:size val="6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cat>
            <c:numRef>
              <c:f>Data!$B$11:$L$11</c:f>
              <c:numCache>
                <c:formatCode>mmm\-yy</c:formatCode>
                <c:ptCount val="11"/>
                <c:pt idx="0">
                  <c:v>41944</c:v>
                </c:pt>
                <c:pt idx="1">
                  <c:v>41974</c:v>
                </c:pt>
                <c:pt idx="2">
                  <c:v>42005</c:v>
                </c:pt>
                <c:pt idx="3">
                  <c:v>42036</c:v>
                </c:pt>
                <c:pt idx="4">
                  <c:v>42064</c:v>
                </c:pt>
                <c:pt idx="5">
                  <c:v>42095</c:v>
                </c:pt>
                <c:pt idx="6">
                  <c:v>42125</c:v>
                </c:pt>
                <c:pt idx="7">
                  <c:v>42156</c:v>
                </c:pt>
                <c:pt idx="8">
                  <c:v>42186</c:v>
                </c:pt>
                <c:pt idx="9">
                  <c:v>42217</c:v>
                </c:pt>
                <c:pt idx="10">
                  <c:v>42248</c:v>
                </c:pt>
              </c:numCache>
            </c:numRef>
          </c:cat>
          <c:val>
            <c:numRef>
              <c:f>Data!$B$15:$L$15</c:f>
              <c:numCache>
                <c:formatCode>General</c:formatCode>
                <c:ptCount val="11"/>
                <c:pt idx="0">
                  <c:v>0</c:v>
                </c:pt>
                <c:pt idx="1">
                  <c:v>66.666666666666671</c:v>
                </c:pt>
                <c:pt idx="2">
                  <c:v>33.333333333333343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66.666666666666671</c:v>
                </c:pt>
                <c:pt idx="7">
                  <c:v>50</c:v>
                </c:pt>
                <c:pt idx="8">
                  <c:v>0</c:v>
                </c:pt>
                <c:pt idx="9">
                  <c:v>50</c:v>
                </c:pt>
                <c:pt idx="1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7F-477E-9BE1-CBBD2CB6D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490000"/>
        <c:axId val="189490560"/>
      </c:lineChart>
      <c:dateAx>
        <c:axId val="1894900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89490560"/>
        <c:crosses val="autoZero"/>
        <c:auto val="1"/>
        <c:lblOffset val="100"/>
        <c:baseTimeUnit val="months"/>
      </c:dateAx>
      <c:valAx>
        <c:axId val="189490560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in Compliance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9490000"/>
        <c:crosses val="autoZero"/>
        <c:crossBetween val="between"/>
      </c:valAx>
      <c:spPr>
        <a:solidFill>
          <a:srgbClr val="FFFFFF"/>
        </a:solidFill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CF2E6-FB4A-4955-88C1-63B157F4ADC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61F6F-2795-42A1-A23E-9674CC35D22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31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0CED78-D9DF-48FA-B198-CC15306AED33}" type="slidenum">
              <a:rPr lang="en-US" sz="1200">
                <a:latin typeface="Calibri" pitchFamily="34" charset="0"/>
              </a:rPr>
              <a:pPr algn="r" eaLnBrk="1" hangingPunct="1"/>
              <a:t>3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43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0227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3" rIns="91424" bIns="45713"/>
          <a:lstStyle/>
          <a:p>
            <a:pPr eaLnBrk="1" hangingPunct="1"/>
            <a:endParaRPr lang="en-US" smtClean="0"/>
          </a:p>
        </p:txBody>
      </p:sp>
      <p:sp>
        <p:nvSpPr>
          <p:cNvPr id="88068" name="Slide Number Placeholder 3"/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3" rIns="91424" bIns="45713" anchor="b"/>
          <a:lstStyle>
            <a:lvl1pPr defTabSz="8651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1C3F0F2-5CCA-4DD3-89FB-3EC3B923E4AA}" type="slidenum">
              <a:rPr lang="en-US" sz="1100">
                <a:latin typeface="Times New Roman" pitchFamily="18" charset="0"/>
                <a:ea typeface="ヒラギノ角ゴ Pro W3" charset="-128"/>
              </a:rPr>
              <a:pPr algn="r" eaLnBrk="1" hangingPunct="1"/>
              <a:t>4</a:t>
            </a:fld>
            <a:endParaRPr lang="en-US" sz="1100">
              <a:latin typeface="Times New Roman" pitchFamily="18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38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634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9612636-4877-4D16-B111-49CEBA63A47E}" type="slidenum">
              <a:rPr lang="en-US" sz="1200">
                <a:latin typeface="Calibri" pitchFamily="34" charset="0"/>
              </a:rPr>
              <a:pPr algn="r" eaLnBrk="1" hangingPunct="1"/>
              <a:t>5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22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6656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8FA15FE-242F-472A-8844-79DE8CF7E039}" type="slidenum">
              <a:rPr lang="en-US" sz="1200">
                <a:latin typeface="Calibri" pitchFamily="34" charset="0"/>
              </a:rPr>
              <a:pPr algn="r" eaLnBrk="1" hangingPunct="1"/>
              <a:t>6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16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706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657E2C9-4088-4D4C-AD0E-5B99F039589D}" type="slidenum">
              <a:rPr lang="en-US" sz="1200">
                <a:latin typeface="Calibri" pitchFamily="34" charset="0"/>
              </a:rPr>
              <a:pPr algn="r" eaLnBrk="1" hangingPunct="1"/>
              <a:t>10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15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727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D63AD38-1771-4F4B-A325-3E0FA3454DE0}" type="slidenum">
              <a:rPr lang="en-US" sz="1200">
                <a:latin typeface="Calibri" pitchFamily="34" charset="0"/>
              </a:rPr>
              <a:pPr algn="r" eaLnBrk="1" hangingPunct="1"/>
              <a:t>11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343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747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B08893E-4757-4DD8-BF32-3C14FCFFB30B}" type="slidenum">
              <a:rPr lang="en-US" sz="1200">
                <a:latin typeface="Calibri" pitchFamily="34" charset="0"/>
              </a:rPr>
              <a:pPr algn="r" eaLnBrk="1" hangingPunct="1"/>
              <a:t>12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76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055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320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E4D1-0818-4705-9C8F-18E018A24FAF}" type="datetimeFigureOut">
              <a:rPr lang="en-IE" smtClean="0"/>
              <a:pPr/>
              <a:t>04/04/2019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2355F-1B25-439F-80B6-5C1695264FF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The (Surviving) Sepsis Campaign</a:t>
            </a:r>
            <a:br>
              <a:rPr lang="en-IE" dirty="0" smtClean="0"/>
            </a:br>
            <a:r>
              <a:rPr lang="en-IE" dirty="0" smtClean="0"/>
              <a:t>at Cork University Hospital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err="1" smtClean="0"/>
              <a:t>www.survivingsepsis.org</a:t>
            </a:r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23528" y="274638"/>
            <a:ext cx="8424936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Surviving Sepsis Campaign Phase 3:</a:t>
            </a:r>
            <a:br>
              <a:rPr lang="en-US" sz="4000" b="1" dirty="0" smtClean="0"/>
            </a:br>
            <a:r>
              <a:rPr lang="en-US" sz="4000" b="1" dirty="0" smtClean="0"/>
              <a:t>Results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0" y="1676400"/>
            <a:ext cx="8001000" cy="2819400"/>
          </a:xfrm>
        </p:spPr>
        <p:txBody>
          <a:bodyPr/>
          <a:lstStyle/>
          <a:p>
            <a:pPr marL="349250" indent="-349250" eaLnBrk="1" hangingPunct="1"/>
            <a:r>
              <a:rPr lang="en-US" dirty="0" smtClean="0"/>
              <a:t>252 sites in 18 countries</a:t>
            </a:r>
          </a:p>
          <a:p>
            <a:pPr marL="349250" indent="-349250" eaLnBrk="1" hangingPunct="1"/>
            <a:r>
              <a:rPr lang="en-US" dirty="0" smtClean="0"/>
              <a:t>15,775 subjects</a:t>
            </a:r>
          </a:p>
          <a:p>
            <a:pPr marL="349250" indent="-349250" eaLnBrk="1" hangingPunct="1"/>
            <a:r>
              <a:rPr lang="en-US" dirty="0" smtClean="0"/>
              <a:t>Sites entered patients from 1 to 37 months</a:t>
            </a:r>
          </a:p>
          <a:p>
            <a:pPr marL="349250" indent="-349250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454025" y="1784920"/>
            <a:ext cx="8212138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250825" y="5453063"/>
            <a:ext cx="50720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latin typeface="Calibri" pitchFamily="34" charset="0"/>
              </a:rPr>
              <a:t>Levy  MM et al.  CCM 38(2):367-374, February 2010.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3" r="8237" b="2174"/>
          <a:stretch>
            <a:fillRect/>
          </a:stretch>
        </p:blipFill>
        <p:spPr bwMode="auto">
          <a:xfrm>
            <a:off x="684213" y="1628775"/>
            <a:ext cx="7416800" cy="39862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352800" y="6172200"/>
            <a:ext cx="5072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latin typeface="Calibri" pitchFamily="34" charset="0"/>
              </a:rPr>
              <a:t>Levy  MM et al.  CCM 38(2):367-374, February 2010.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1600" y="522288"/>
            <a:ext cx="8958263" cy="914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kern="0" dirty="0">
                <a:latin typeface="+mj-lt"/>
                <a:ea typeface="+mj-ea"/>
                <a:cs typeface="+mj-cs"/>
              </a:rPr>
              <a:t>Change in Compliance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990600" y="1295400"/>
            <a:ext cx="6480175" cy="43465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505200" y="5943600"/>
            <a:ext cx="4810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/>
            <a:r>
              <a:rPr lang="en-US" sz="1600">
                <a:latin typeface="Calibri" pitchFamily="34" charset="0"/>
              </a:rPr>
              <a:t>Levy  MM et al.  CCM 38(2):367-374, February 2010.</a:t>
            </a:r>
            <a:endParaRPr lang="en-US">
              <a:latin typeface="Calibri" pitchFamily="34" charset="0"/>
            </a:endParaRPr>
          </a:p>
        </p:txBody>
      </p:sp>
      <p:sp>
        <p:nvSpPr>
          <p:cNvPr id="29700" name="Rectangle 2"/>
          <p:cNvSpPr txBox="1">
            <a:spLocks noChangeArrowheads="1"/>
          </p:cNvSpPr>
          <p:nvPr/>
        </p:nvSpPr>
        <p:spPr bwMode="auto">
          <a:xfrm>
            <a:off x="392113" y="333375"/>
            <a:ext cx="828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>
                <a:latin typeface="Calibri" pitchFamily="34" charset="0"/>
              </a:rPr>
              <a:t>Change in Mortality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Longer Term Results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Hospitals with 3 and 4 year participation in the SSC showed continued improvement over the entire period of participation</a:t>
            </a:r>
          </a:p>
          <a:p>
            <a:pPr lvl="1" eaLnBrk="1" hangingPunct="1"/>
            <a:r>
              <a:rPr lang="en-US" smtClean="0"/>
              <a:t>No plateau seen in benefit</a:t>
            </a:r>
          </a:p>
          <a:p>
            <a:pPr lvl="1" eaLnBrk="1" hangingPunct="1"/>
            <a:r>
              <a:rPr lang="en-US" smtClean="0"/>
              <a:t>Compliance with bundles continued to increase</a:t>
            </a:r>
          </a:p>
          <a:p>
            <a:pPr lvl="1" eaLnBrk="1" hangingPunct="1"/>
            <a:r>
              <a:rPr lang="en-US" smtClean="0"/>
              <a:t>Hospital mortality continued to decrease</a:t>
            </a:r>
          </a:p>
          <a:p>
            <a:pPr lvl="1" eaLnBrk="1" hangingPunct="1"/>
            <a:r>
              <a:rPr lang="en-US" smtClean="0"/>
              <a:t>Data in publication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SSC: The Next Phase</a:t>
            </a: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>
          <a:xfrm>
            <a:off x="457200" y="1265238"/>
            <a:ext cx="8229600" cy="4221162"/>
          </a:xfrm>
        </p:spPr>
        <p:txBody>
          <a:bodyPr/>
          <a:lstStyle/>
          <a:p>
            <a:pPr eaLnBrk="1" hangingPunct="1"/>
            <a:r>
              <a:rPr lang="en-US" smtClean="0"/>
              <a:t>Increase the number of hospitals contributing data to the Surviving Sepsis Campaign to 10,000 worldwide </a:t>
            </a:r>
          </a:p>
          <a:p>
            <a:pPr eaLnBrk="1" hangingPunct="1"/>
            <a:r>
              <a:rPr lang="en-US" smtClean="0"/>
              <a:t>Apply the guidelines to 100% of patients in whom the diagnosis is suspected </a:t>
            </a:r>
          </a:p>
          <a:p>
            <a:pPr eaLnBrk="1" hangingPunct="1"/>
            <a:r>
              <a:rPr lang="en-US" smtClean="0"/>
              <a:t>Develop a strategy to improve the care of septic patients where healthcare resources are limited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SSC: The Next Phase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Assuming that the reduction in mortality seen to date can be sustained and 10,000 hospitals comply with the Campaign recommendations, 400,000 lives could be saved </a:t>
            </a:r>
            <a:r>
              <a:rPr lang="en-US" i="1" dirty="0" smtClean="0"/>
              <a:t>if even only half </a:t>
            </a:r>
            <a:r>
              <a:rPr lang="en-US" dirty="0" smtClean="0"/>
              <a:t>of the eligible patients were treated with the Surviving Sepsis Campaign Bundles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Surviving Sepsis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 algn="ctr">
              <a:buNone/>
            </a:pPr>
            <a:r>
              <a:rPr lang="en-IE" sz="4800" b="1" dirty="0" smtClean="0"/>
              <a:t>Implementation</a:t>
            </a:r>
          </a:p>
          <a:p>
            <a:pPr algn="ctr">
              <a:buNone/>
            </a:pPr>
            <a:r>
              <a:rPr lang="en-IE" sz="4800" b="1" dirty="0" smtClean="0"/>
              <a:t> Cork University Hospital</a:t>
            </a:r>
            <a:endParaRPr lang="en-IE" sz="4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Surviving Sepsis- the IHI model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b="1" dirty="0" smtClean="0">
                <a:solidFill>
                  <a:srgbClr val="FF6600"/>
                </a:solidFill>
              </a:rPr>
              <a:t>L</a:t>
            </a:r>
            <a:r>
              <a:rPr lang="en-IE" dirty="0" smtClean="0"/>
              <a:t>earn about quality improvement in sepsis</a:t>
            </a:r>
          </a:p>
          <a:p>
            <a:r>
              <a:rPr lang="en-IE" b="1" dirty="0" smtClean="0">
                <a:solidFill>
                  <a:srgbClr val="FF6600"/>
                </a:solidFill>
              </a:rPr>
              <a:t>E</a:t>
            </a:r>
            <a:r>
              <a:rPr lang="en-IE" dirty="0" smtClean="0"/>
              <a:t>stablish a baseline- start by collecting data  before formal improvements e.g. collect  data on sepsis patients in the ICU</a:t>
            </a:r>
          </a:p>
          <a:p>
            <a:r>
              <a:rPr lang="en-IE" b="1" dirty="0" smtClean="0">
                <a:solidFill>
                  <a:srgbClr val="FF6600"/>
                </a:solidFill>
              </a:rPr>
              <a:t>A</a:t>
            </a:r>
            <a:r>
              <a:rPr lang="en-IE" dirty="0" smtClean="0">
                <a:solidFill>
                  <a:srgbClr val="FF6600"/>
                </a:solidFill>
              </a:rPr>
              <a:t>sk for administrative buy –in and form a team</a:t>
            </a:r>
          </a:p>
          <a:p>
            <a:r>
              <a:rPr lang="en-IE" b="1" dirty="0" smtClean="0">
                <a:solidFill>
                  <a:srgbClr val="FF6600"/>
                </a:solidFill>
              </a:rPr>
              <a:t>D</a:t>
            </a:r>
            <a:r>
              <a:rPr lang="en-IE" dirty="0" smtClean="0"/>
              <a:t>evelop an institution specific protocol that includes the bundles/screening tool to identify patients</a:t>
            </a:r>
          </a:p>
          <a:p>
            <a:r>
              <a:rPr lang="en-IE" b="1" dirty="0" smtClean="0">
                <a:solidFill>
                  <a:srgbClr val="FF6600"/>
                </a:solidFill>
              </a:rPr>
              <a:t>E</a:t>
            </a:r>
            <a:r>
              <a:rPr lang="en-IE" dirty="0" smtClean="0"/>
              <a:t>ducate staff on the floor</a:t>
            </a:r>
          </a:p>
          <a:p>
            <a:r>
              <a:rPr lang="en-IE" b="1" dirty="0" smtClean="0">
                <a:solidFill>
                  <a:srgbClr val="FF6600"/>
                </a:solidFill>
              </a:rPr>
              <a:t>R</a:t>
            </a:r>
            <a:r>
              <a:rPr lang="en-IE" dirty="0" smtClean="0"/>
              <a:t>ecount success and remediate errors through monthly feedback from the SSC database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Forming the Team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IE" sz="5000" dirty="0" smtClean="0"/>
              <a:t>Aim: Start with ED to implement best possible care for septic patients, using the known evidence with a view to rolling out to the rest  of the hospital</a:t>
            </a:r>
          </a:p>
          <a:p>
            <a:pPr>
              <a:buNone/>
            </a:pPr>
            <a:endParaRPr lang="en-IE" sz="5000" dirty="0" smtClean="0"/>
          </a:p>
          <a:p>
            <a:pPr>
              <a:buNone/>
            </a:pPr>
            <a:r>
              <a:rPr lang="en-IE" sz="5000" dirty="0" smtClean="0"/>
              <a:t>Core Leadership Team: The Deteriorating Patient Governance Group</a:t>
            </a:r>
          </a:p>
          <a:p>
            <a:pPr>
              <a:buNone/>
            </a:pPr>
            <a:r>
              <a:rPr lang="en-IE" sz="5000" b="1" dirty="0" smtClean="0"/>
              <a:t>The leadership team is interdisciplinary  reports  to the Hospital Quality and Safety Committee – Executuve Management Board</a:t>
            </a:r>
          </a:p>
          <a:p>
            <a:pPr>
              <a:buFont typeface="Arial"/>
              <a:buChar char="•"/>
            </a:pPr>
            <a:r>
              <a:rPr lang="en-IE" sz="5000" dirty="0" smtClean="0"/>
              <a:t>Critical care medicine physician</a:t>
            </a:r>
          </a:p>
          <a:p>
            <a:r>
              <a:rPr lang="en-IE" sz="5000" dirty="0" smtClean="0"/>
              <a:t>ED physician</a:t>
            </a:r>
          </a:p>
          <a:p>
            <a:r>
              <a:rPr lang="en-IE" sz="5000" dirty="0" smtClean="0"/>
              <a:t>Clinical  Educator </a:t>
            </a:r>
          </a:p>
          <a:p>
            <a:r>
              <a:rPr lang="en-IE" sz="5000" dirty="0" smtClean="0"/>
              <a:t>Risk Manager</a:t>
            </a:r>
          </a:p>
          <a:p>
            <a:r>
              <a:rPr lang="en-IE" sz="5000" dirty="0" smtClean="0"/>
              <a:t>ED nurse facilitator </a:t>
            </a:r>
          </a:p>
          <a:p>
            <a:r>
              <a:rPr lang="en-IE" sz="5000" dirty="0" smtClean="0"/>
              <a:t>ED nurse manager</a:t>
            </a:r>
          </a:p>
          <a:p>
            <a:r>
              <a:rPr lang="en-IE" sz="5000" dirty="0" smtClean="0"/>
              <a:t>ED charge/triage nurse</a:t>
            </a:r>
          </a:p>
          <a:p>
            <a:r>
              <a:rPr lang="en-IE" sz="5000" b="1" dirty="0" smtClean="0"/>
              <a:t>Sepsis Lead Nurse</a:t>
            </a:r>
          </a:p>
          <a:p>
            <a:r>
              <a:rPr lang="en-IE" sz="5000" dirty="0" smtClean="0"/>
              <a:t>Others….NCHDs</a:t>
            </a:r>
          </a:p>
          <a:p>
            <a:pPr lvl="1"/>
            <a:endParaRPr lang="en-I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E7C3892-803A-45A3-94A9-33CD154BF945}" type="slidenum">
              <a:rPr lang="en-US" sz="1400"/>
              <a:pPr algn="r"/>
              <a:t>19</a:t>
            </a:fld>
            <a:endParaRPr lang="en-US" sz="1400"/>
          </a:p>
        </p:txBody>
      </p:sp>
      <p:pic>
        <p:nvPicPr>
          <p:cNvPr id="44035" name="Picture 5" descr="team_wo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90600"/>
            <a:ext cx="6391275" cy="4943475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4036" name="AutoShape 6"/>
          <p:cNvSpPr>
            <a:spLocks noChangeArrowheads="1"/>
          </p:cNvSpPr>
          <p:nvPr/>
        </p:nvSpPr>
        <p:spPr bwMode="auto">
          <a:xfrm>
            <a:off x="3048000" y="2438400"/>
            <a:ext cx="685800" cy="457200"/>
          </a:xfrm>
          <a:prstGeom prst="wedgeRectCallout">
            <a:avLst>
              <a:gd name="adj1" fmla="val 77778"/>
              <a:gd name="adj2" fmla="val 11875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ICU</a:t>
            </a:r>
          </a:p>
        </p:txBody>
      </p:sp>
      <p:sp>
        <p:nvSpPr>
          <p:cNvPr id="44037" name="AutoShape 7"/>
          <p:cNvSpPr>
            <a:spLocks noChangeArrowheads="1"/>
          </p:cNvSpPr>
          <p:nvPr/>
        </p:nvSpPr>
        <p:spPr bwMode="auto">
          <a:xfrm>
            <a:off x="5486400" y="2514600"/>
            <a:ext cx="685800" cy="457200"/>
          </a:xfrm>
          <a:prstGeom prst="wedgeRectCallout">
            <a:avLst>
              <a:gd name="adj1" fmla="val -98380"/>
              <a:gd name="adj2" fmla="val 110069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ED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2286000" y="990600"/>
            <a:ext cx="480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/>
              <a:t>Role of Collaboration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The </a:t>
            </a:r>
            <a:r>
              <a:rPr lang="en-IE" dirty="0" smtClean="0"/>
              <a:t>Surviving Sepsis Campaign</a:t>
            </a:r>
            <a:br>
              <a:rPr lang="en-IE" dirty="0" smtClean="0"/>
            </a:br>
            <a:r>
              <a:rPr lang="en-US" dirty="0" smtClean="0"/>
              <a:t>SSC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collaborative of the Society of Critical Care Medicine and European Society of Intensive Care Medicine</a:t>
            </a:r>
          </a:p>
          <a:p>
            <a:endParaRPr lang="en-US" dirty="0"/>
          </a:p>
          <a:p>
            <a:r>
              <a:rPr lang="en-US" dirty="0" smtClean="0"/>
              <a:t>Its aim is to  reduce mortality from Severe Sepsis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4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Sepsis- 10 point plan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IE" dirty="0" smtClean="0"/>
              <a:t>The team –multidisciplinary  ED/ICU nursing and medical/enthusiasts/front line workers </a:t>
            </a:r>
            <a:r>
              <a:rPr lang="en-IE" sz="3000" dirty="0" smtClean="0">
                <a:solidFill>
                  <a:srgbClr val="FF0000"/>
                </a:solidFill>
              </a:rPr>
              <a:t>√</a:t>
            </a:r>
          </a:p>
          <a:p>
            <a:pPr marL="514350" indent="-514350">
              <a:buAutoNum type="arabicPeriod"/>
            </a:pPr>
            <a:r>
              <a:rPr lang="en-IE" dirty="0" smtClean="0"/>
              <a:t>Develop a screening tool and management bundle protocol based on guidelines- distribute to all even the naysayers</a:t>
            </a:r>
            <a:r>
              <a:rPr lang="en-IE" dirty="0">
                <a:solidFill>
                  <a:srgbClr val="FF0000"/>
                </a:solidFill>
              </a:rPr>
              <a:t>√</a:t>
            </a:r>
            <a:endParaRPr lang="en-IE" dirty="0" smtClean="0"/>
          </a:p>
          <a:p>
            <a:pPr marL="514350" indent="-514350">
              <a:buAutoNum type="arabicPeriod"/>
            </a:pPr>
            <a:r>
              <a:rPr lang="en-IE" dirty="0" smtClean="0"/>
              <a:t>Education sessions- interdisciplinary where  possible. On the floor, grand rounds, undergraduate, launch </a:t>
            </a:r>
            <a:r>
              <a:rPr lang="en-IE" dirty="0" smtClean="0">
                <a:solidFill>
                  <a:srgbClr val="FF0000"/>
                </a:solidFill>
              </a:rPr>
              <a:t>√</a:t>
            </a:r>
            <a:r>
              <a:rPr lang="en-IE" dirty="0" smtClean="0"/>
              <a:t> </a:t>
            </a:r>
          </a:p>
          <a:p>
            <a:pPr marL="514350" indent="-514350">
              <a:buAutoNum type="arabicPeriod"/>
            </a:pPr>
            <a:r>
              <a:rPr lang="en-IE" dirty="0"/>
              <a:t>Collect the data- start small- Patients admitted with </a:t>
            </a:r>
            <a:r>
              <a:rPr lang="en-IE" dirty="0" smtClean="0"/>
              <a:t>severe </a:t>
            </a:r>
            <a:r>
              <a:rPr lang="en-IE" dirty="0"/>
              <a:t>sepsis from the ED to </a:t>
            </a:r>
            <a:r>
              <a:rPr lang="en-IE" dirty="0" smtClean="0"/>
              <a:t>ICU. Set an achievable goal </a:t>
            </a:r>
            <a:r>
              <a:rPr lang="en-IE" dirty="0" smtClean="0">
                <a:solidFill>
                  <a:srgbClr val="FF0000"/>
                </a:solidFill>
              </a:rPr>
              <a:t>√</a:t>
            </a:r>
            <a:endParaRPr lang="en-I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IE" dirty="0" smtClean="0"/>
              <a:t>Sepsis 10 point plan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3000" dirty="0" smtClean="0"/>
              <a:t>5. Notify administration of the project </a:t>
            </a:r>
            <a:r>
              <a:rPr lang="en-IE" sz="3000" dirty="0">
                <a:solidFill>
                  <a:srgbClr val="FF0000"/>
                </a:solidFill>
              </a:rPr>
              <a:t>√</a:t>
            </a:r>
            <a:endParaRPr lang="en-IE" sz="3000" dirty="0" smtClean="0"/>
          </a:p>
          <a:p>
            <a:pPr>
              <a:buNone/>
            </a:pPr>
            <a:r>
              <a:rPr lang="en-IE" sz="3000" dirty="0" smtClean="0"/>
              <a:t>6. Collaboration -team meetings focused on change (keep it short!), use results of data to drive change (PDSA). </a:t>
            </a:r>
            <a:r>
              <a:rPr lang="en-IE" sz="3000" b="1" i="1" dirty="0" smtClean="0"/>
              <a:t>Keep it small at first </a:t>
            </a:r>
            <a:r>
              <a:rPr lang="en-IE" sz="3000" dirty="0">
                <a:solidFill>
                  <a:srgbClr val="FF0000"/>
                </a:solidFill>
              </a:rPr>
              <a:t>√</a:t>
            </a:r>
            <a:endParaRPr lang="en-IE" sz="3000" b="1" i="1" dirty="0" smtClean="0"/>
          </a:p>
          <a:p>
            <a:pPr>
              <a:buNone/>
            </a:pPr>
            <a:r>
              <a:rPr lang="en-IE" sz="3000" dirty="0" smtClean="0"/>
              <a:t>7. Notify all stakeholders of even small success</a:t>
            </a:r>
            <a:r>
              <a:rPr lang="en-IE" sz="3000" dirty="0">
                <a:solidFill>
                  <a:srgbClr val="FF0000"/>
                </a:solidFill>
              </a:rPr>
              <a:t>√</a:t>
            </a:r>
            <a:endParaRPr lang="en-IE" sz="3000" dirty="0" smtClean="0"/>
          </a:p>
          <a:p>
            <a:pPr>
              <a:buNone/>
            </a:pPr>
            <a:r>
              <a:rPr lang="en-IE" sz="3000" dirty="0" smtClean="0"/>
              <a:t>8. Bring results and successes to administration to gain further support</a:t>
            </a:r>
          </a:p>
          <a:p>
            <a:pPr>
              <a:buNone/>
            </a:pPr>
            <a:r>
              <a:rPr lang="en-IE" sz="3000" dirty="0" smtClean="0"/>
              <a:t>9. Build the improvement process stepwise to other bundle components  of sepsis care</a:t>
            </a:r>
          </a:p>
          <a:p>
            <a:pPr>
              <a:buNone/>
            </a:pPr>
            <a:r>
              <a:rPr lang="en-IE" sz="3000" dirty="0" smtClean="0"/>
              <a:t>10 The hospital floor</a:t>
            </a:r>
            <a:r>
              <a:rPr lang="en-IE" sz="3000" dirty="0" smtClean="0">
                <a:solidFill>
                  <a:srgbClr val="FF6600"/>
                </a:solidFill>
              </a:rPr>
              <a:t>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628569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022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169459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2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areas of the hospital</a:t>
            </a:r>
          </a:p>
          <a:p>
            <a:r>
              <a:rPr lang="en-US" dirty="0" smtClean="0"/>
              <a:t>Feedback on a case by case basis</a:t>
            </a:r>
          </a:p>
          <a:p>
            <a:r>
              <a:rPr lang="en-US" dirty="0" smtClean="0"/>
              <a:t>NCHD engagement</a:t>
            </a:r>
          </a:p>
          <a:p>
            <a:r>
              <a:rPr lang="en-US" dirty="0" smtClean="0"/>
              <a:t>Ongoing education </a:t>
            </a:r>
          </a:p>
          <a:p>
            <a:r>
              <a:rPr lang="en-US" dirty="0" smtClean="0"/>
              <a:t>Signing of sepsis screening forms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The honeymoon problem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9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Visible successes</a:t>
            </a:r>
          </a:p>
          <a:p>
            <a:r>
              <a:rPr lang="en-US" dirty="0" smtClean="0"/>
              <a:t>Wider patient care issues out in the open</a:t>
            </a:r>
          </a:p>
          <a:p>
            <a:r>
              <a:rPr lang="en-US" dirty="0" smtClean="0"/>
              <a:t>Engagement with hospital management </a:t>
            </a:r>
          </a:p>
          <a:p>
            <a:r>
              <a:rPr lang="en-US" dirty="0"/>
              <a:t>The level of commitment </a:t>
            </a:r>
            <a:r>
              <a:rPr lang="en-US" dirty="0" smtClean="0"/>
              <a:t>from staff to improve patient care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Sponsoring Organizations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371600"/>
            <a:ext cx="4038600" cy="4525963"/>
          </a:xfrm>
        </p:spPr>
        <p:txBody>
          <a:bodyPr rtlCol="0">
            <a:normAutofit fontScale="85000" lnSpcReduction="20000"/>
          </a:bodyPr>
          <a:lstStyle/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American Association of Critical-care Nurses</a:t>
            </a:r>
          </a:p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American College of Chest Physicians</a:t>
            </a:r>
          </a:p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American College of Emergency Physicians</a:t>
            </a:r>
          </a:p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American Thoracic Society</a:t>
            </a:r>
          </a:p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Australian and New Zealand Intensive Care Society</a:t>
            </a:r>
          </a:p>
          <a:p>
            <a:pPr marL="225425" indent="-225425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European Society of Clinical Microbiology and Infectious Diseases</a:t>
            </a:r>
          </a:p>
          <a:p>
            <a:pPr marL="225425" indent="-225425" eaLnBrk="1" fontAlgn="auto" hangingPunct="1">
              <a:lnSpc>
                <a:spcPct val="95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European Society of Intensive Care Medicine</a:t>
            </a:r>
          </a:p>
          <a:p>
            <a:pPr marL="225425" indent="-225425" eaLnBrk="1" fontAlgn="auto" hangingPunct="1">
              <a:lnSpc>
                <a:spcPct val="95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European Respiratory Society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1371600"/>
            <a:ext cx="4038600" cy="4525963"/>
          </a:xfrm>
        </p:spPr>
        <p:txBody>
          <a:bodyPr/>
          <a:lstStyle/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Infectious Disease Society of America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International Sepsis Forum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Society of Critical Care Medicine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Surgical Infection Society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Canadian Critical Care Society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Japanese Society of Critical Care Medicine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Japanese Association of Acute Medicine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German Sepsis Society</a:t>
            </a:r>
          </a:p>
          <a:p>
            <a:pPr marL="225425" indent="-225425" eaLnBrk="1" hangingPunct="1">
              <a:lnSpc>
                <a:spcPct val="75000"/>
              </a:lnSpc>
            </a:pPr>
            <a:r>
              <a:rPr lang="en-US" sz="2200" smtClean="0"/>
              <a:t>Latin American Sepsis Institute</a:t>
            </a:r>
          </a:p>
          <a:p>
            <a:pPr marL="225425" indent="-225425" eaLnBrk="1" hangingPunct="1">
              <a:lnSpc>
                <a:spcPct val="75000"/>
              </a:lnSpc>
            </a:pPr>
            <a:endParaRPr lang="en-US" sz="2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92162"/>
          </a:xfrm>
        </p:spPr>
        <p:txBody>
          <a:bodyPr lIns="0" tIns="0" rIns="0" bIns="0" anchor="t"/>
          <a:lstStyle/>
          <a:p>
            <a:pPr eaLnBrk="1" hangingPunct="1"/>
            <a:r>
              <a:rPr lang="en-US" smtClean="0"/>
              <a:t>Why Participate in the SSC?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686800" cy="5410200"/>
          </a:xfrm>
        </p:spPr>
        <p:txBody>
          <a:bodyPr lIns="0" tIns="0" rIns="0" bIns="0"/>
          <a:lstStyle/>
          <a:p>
            <a:pPr marL="254000" indent="-254000" eaLnBrk="1" hangingPunct="1"/>
            <a:r>
              <a:rPr lang="en-US" sz="3600" smtClean="0">
                <a:cs typeface="Arial" charset="0"/>
              </a:rPr>
              <a:t>Participating hospitals have:</a:t>
            </a:r>
          </a:p>
          <a:p>
            <a:pPr marL="711200" lvl="1" indent="-254000" eaLnBrk="1" hangingPunct="1"/>
            <a:r>
              <a:rPr lang="en-US" smtClean="0">
                <a:cs typeface="Arial" charset="0"/>
              </a:rPr>
              <a:t>Access to free educational programs by world-renowned sepsis experts </a:t>
            </a:r>
          </a:p>
          <a:p>
            <a:pPr marL="711200" lvl="1" indent="-254000" eaLnBrk="1" hangingPunct="1"/>
            <a:r>
              <a:rPr lang="en-US" smtClean="0">
                <a:cs typeface="Arial" charset="0"/>
              </a:rPr>
              <a:t>Access to experienced, trained quality improvement experts </a:t>
            </a:r>
          </a:p>
          <a:p>
            <a:pPr marL="711200" lvl="1" indent="-254000" eaLnBrk="1" hangingPunct="1"/>
            <a:r>
              <a:rPr lang="en-US" smtClean="0">
                <a:cs typeface="Arial" charset="0"/>
              </a:rPr>
              <a:t>Access to colleagues at other institutions who share the commitment to improving care for patients with sepsis</a:t>
            </a:r>
          </a:p>
          <a:p>
            <a:pPr marL="711200" lvl="1" indent="-254000" eaLnBrk="1" hangingPunct="1"/>
            <a:r>
              <a:rPr lang="en-US" smtClean="0">
                <a:cs typeface="Arial" charset="0"/>
              </a:rPr>
              <a:t>Benchmarking: Access to the SSC database to enter your data and get reports on your performance</a:t>
            </a:r>
          </a:p>
          <a:p>
            <a:pPr marL="254000" indent="-254000" eaLnBrk="1" hangingPunct="1"/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Surviving Sepsis Campaign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07963" y="1295400"/>
            <a:ext cx="8936037" cy="5027613"/>
          </a:xfrm>
        </p:spPr>
        <p:txBody>
          <a:bodyPr/>
          <a:lstStyle/>
          <a:p>
            <a:pPr marL="225425" indent="-225425" eaLnBrk="1" hangingPunct="1">
              <a:lnSpc>
                <a:spcPct val="90000"/>
              </a:lnSpc>
            </a:pPr>
            <a:r>
              <a:rPr lang="en-US" dirty="0" smtClean="0"/>
              <a:t>Phase 1:</a:t>
            </a:r>
          </a:p>
          <a:p>
            <a:pPr marL="625475" lvl="1" indent="-225425" eaLnBrk="1" hangingPunct="1">
              <a:lnSpc>
                <a:spcPct val="90000"/>
              </a:lnSpc>
            </a:pPr>
            <a:r>
              <a:rPr lang="en-US" dirty="0" smtClean="0"/>
              <a:t>Barcelona Declaration (2002):</a:t>
            </a:r>
          </a:p>
          <a:p>
            <a:pPr marL="1025525" lvl="2" indent="-225425" eaLnBrk="1" hangingPunct="1">
              <a:lnSpc>
                <a:spcPct val="90000"/>
              </a:lnSpc>
            </a:pPr>
            <a:r>
              <a:rPr lang="en-US" dirty="0" smtClean="0"/>
              <a:t>Reduce mortality from severe sepsis and septic shock by 25%</a:t>
            </a:r>
          </a:p>
          <a:p>
            <a:pPr marL="225425" indent="-225425" eaLnBrk="1" hangingPunct="1">
              <a:lnSpc>
                <a:spcPct val="90000"/>
              </a:lnSpc>
            </a:pPr>
            <a:r>
              <a:rPr lang="en-US" dirty="0" smtClean="0"/>
              <a:t>Phase 2: </a:t>
            </a:r>
          </a:p>
          <a:p>
            <a:pPr marL="625475" lvl="1" indent="-225425" eaLnBrk="1" hangingPunct="1">
              <a:lnSpc>
                <a:spcPct val="90000"/>
              </a:lnSpc>
            </a:pPr>
            <a:r>
              <a:rPr lang="en-US" dirty="0" smtClean="0"/>
              <a:t>Development of Evidence-based Guidelines (2004)</a:t>
            </a:r>
          </a:p>
          <a:p>
            <a:pPr marL="1025525" lvl="2" indent="-225425" eaLnBrk="1" hangingPunct="1">
              <a:lnSpc>
                <a:spcPct val="90000"/>
              </a:lnSpc>
            </a:pPr>
            <a:r>
              <a:rPr lang="en-US" dirty="0" smtClean="0"/>
              <a:t>Second edition published 2008</a:t>
            </a:r>
          </a:p>
          <a:p>
            <a:pPr marL="1025525" lvl="2" indent="-225425" eaLnBrk="1" hangingPunct="1">
              <a:lnSpc>
                <a:spcPct val="90000"/>
              </a:lnSpc>
            </a:pPr>
            <a:r>
              <a:rPr lang="en-US" dirty="0" smtClean="0"/>
              <a:t>Third edition released January 2013</a:t>
            </a:r>
          </a:p>
          <a:p>
            <a:pPr marL="1025525" lvl="2" indent="-225425" eaLnBrk="1" hangingPunct="1">
              <a:lnSpc>
                <a:spcPct val="90000"/>
              </a:lnSpc>
            </a:pPr>
            <a:r>
              <a:rPr lang="en-US" dirty="0" smtClean="0"/>
              <a:t>Revised April 2015</a:t>
            </a:r>
          </a:p>
          <a:p>
            <a:pPr marL="225425" indent="-225425" eaLnBrk="1" hangingPunct="1">
              <a:lnSpc>
                <a:spcPct val="90000"/>
              </a:lnSpc>
            </a:pPr>
            <a:r>
              <a:rPr lang="en-US" dirty="0" smtClean="0"/>
              <a:t>Phase 3:</a:t>
            </a:r>
          </a:p>
          <a:p>
            <a:pPr marL="625475" lvl="1" indent="-225425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Education and Implementation </a:t>
            </a:r>
          </a:p>
          <a:p>
            <a:pPr marL="1025525" lvl="2" indent="-225425" eaLnBrk="1" hangingPunct="1">
              <a:lnSpc>
                <a:spcPct val="90000"/>
              </a:lnSpc>
            </a:pPr>
            <a:r>
              <a:rPr lang="en-US" dirty="0" smtClean="0"/>
              <a:t>Development of Sepsis Bundles</a:t>
            </a:r>
          </a:p>
          <a:p>
            <a:pPr marL="625475" lvl="1" indent="-225425" eaLnBrk="1" hangingPunct="1">
              <a:lnSpc>
                <a:spcPct val="90000"/>
              </a:lnSpc>
            </a:pPr>
            <a:endParaRPr lang="en-US" dirty="0" smtClean="0"/>
          </a:p>
          <a:p>
            <a:pPr marL="225425" indent="-225425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Surviving Sepsis Campaign Phase 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4025" y="1795463"/>
            <a:ext cx="8212138" cy="63246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latin typeface="+mn-lt"/>
              </a:rPr>
              <a:t>Partner with Institute for Healthcare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Improvement (IHI) </a:t>
            </a:r>
          </a:p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800" dirty="0" smtClean="0">
              <a:solidFill>
                <a:srgbClr val="000000"/>
              </a:solidFill>
              <a:latin typeface="+mn-lt"/>
            </a:endParaRPr>
          </a:p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Facilitate 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adoption of guidelines</a:t>
            </a:r>
          </a:p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800" dirty="0" smtClean="0">
              <a:solidFill>
                <a:srgbClr val="000000"/>
              </a:solidFill>
              <a:latin typeface="+mn-lt"/>
            </a:endParaRPr>
          </a:p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Benchmark 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performance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SSC Guidelines </a:t>
            </a:r>
            <a:br>
              <a:rPr lang="en-US" dirty="0" smtClean="0"/>
            </a:br>
            <a:r>
              <a:rPr lang="en-US" dirty="0" smtClean="0"/>
              <a:t>Initial Bundle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Measure lactate level </a:t>
            </a:r>
            <a:endParaRPr lang="en-IE" dirty="0" smtClean="0"/>
          </a:p>
          <a:p>
            <a:r>
              <a:rPr lang="en-IE" dirty="0" smtClean="0"/>
              <a:t>Obtain </a:t>
            </a:r>
            <a:r>
              <a:rPr lang="en-IE" dirty="0"/>
              <a:t>blood cultures prior to administration of antibiotics </a:t>
            </a:r>
            <a:endParaRPr lang="en-IE" dirty="0" smtClean="0"/>
          </a:p>
          <a:p>
            <a:r>
              <a:rPr lang="en-IE" dirty="0" smtClean="0"/>
              <a:t>Administer </a:t>
            </a:r>
            <a:r>
              <a:rPr lang="en-IE" dirty="0"/>
              <a:t>broad spectrum antibiotics </a:t>
            </a:r>
            <a:r>
              <a:rPr lang="en-IE" dirty="0" smtClean="0"/>
              <a:t>4</a:t>
            </a:r>
          </a:p>
          <a:p>
            <a:r>
              <a:rPr lang="en-IE" dirty="0" smtClean="0"/>
              <a:t> </a:t>
            </a:r>
            <a:r>
              <a:rPr lang="en-IE" dirty="0"/>
              <a:t>Administer 30ml/kg crystalloid for hypotension or lactate ≥4mmol/L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5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SSC </a:t>
            </a:r>
            <a:r>
              <a:rPr lang="en-US" dirty="0"/>
              <a:t>Guidelines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 hour Bundle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In </a:t>
            </a:r>
            <a:r>
              <a:rPr lang="en-IE" dirty="0"/>
              <a:t>the event of persistent hypotension after initial fluid administration (MAP &lt; 65 mm Hg) or if initial lactate was ≥4 mmol/L, </a:t>
            </a:r>
            <a:r>
              <a:rPr lang="en-IE" b="1" dirty="0"/>
              <a:t>re-assess volume status and tissue perfusion </a:t>
            </a:r>
            <a:r>
              <a:rPr lang="en-IE" dirty="0"/>
              <a:t>and document </a:t>
            </a:r>
            <a:r>
              <a:rPr lang="en-IE" dirty="0" smtClean="0"/>
              <a:t>findings</a:t>
            </a:r>
            <a:endParaRPr lang="en-IE" dirty="0"/>
          </a:p>
          <a:p>
            <a:r>
              <a:rPr lang="en-IE" dirty="0"/>
              <a:t>Apply vasopressors (for hypotension that does not respond to initial fluid resuscitation) to maintain a mean arterial pressure (MAP) ≥65mmHg 6. </a:t>
            </a:r>
            <a:endParaRPr lang="en-IE" dirty="0" smtClean="0"/>
          </a:p>
          <a:p>
            <a:r>
              <a:rPr lang="en-IE" dirty="0" smtClean="0"/>
              <a:t>Re</a:t>
            </a:r>
            <a:r>
              <a:rPr lang="en-IE" dirty="0"/>
              <a:t>-measure lactate if initial lactate elevated.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5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SCC Guidelines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Reassessment of fluid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dirty="0"/>
              <a:t>EITHER </a:t>
            </a:r>
          </a:p>
          <a:p>
            <a:pPr marL="0" indent="0">
              <a:buNone/>
            </a:pPr>
            <a:r>
              <a:rPr lang="en-IE" dirty="0" smtClean="0"/>
              <a:t>Repeat </a:t>
            </a:r>
            <a:r>
              <a:rPr lang="en-IE" dirty="0"/>
              <a:t>focused exam (after initial fluid resuscitation) by licensed independent practitioner including </a:t>
            </a:r>
            <a:r>
              <a:rPr lang="en-IE" b="1" dirty="0"/>
              <a:t>vital signs, cardiopulmonary, capillary refill, pulse, and skin findings. </a:t>
            </a:r>
            <a:endParaRPr lang="en-IE" b="1" dirty="0" smtClean="0"/>
          </a:p>
          <a:p>
            <a:pPr marL="0" indent="0">
              <a:buNone/>
            </a:pPr>
            <a:r>
              <a:rPr lang="en-IE" dirty="0" smtClean="0"/>
              <a:t>OR </a:t>
            </a:r>
            <a:r>
              <a:rPr lang="en-IE" dirty="0"/>
              <a:t>TWO OF THE FOLLOWING: </a:t>
            </a:r>
            <a:endParaRPr lang="en-IE" dirty="0" smtClean="0"/>
          </a:p>
          <a:p>
            <a:pPr lvl="1"/>
            <a:r>
              <a:rPr lang="en-IE" dirty="0" smtClean="0"/>
              <a:t>CVP</a:t>
            </a:r>
          </a:p>
          <a:p>
            <a:pPr lvl="1"/>
            <a:r>
              <a:rPr lang="en-IE" dirty="0" smtClean="0"/>
              <a:t> </a:t>
            </a:r>
            <a:r>
              <a:rPr lang="en-IE" dirty="0"/>
              <a:t>ScvO2 </a:t>
            </a:r>
            <a:endParaRPr lang="en-IE" dirty="0" smtClean="0"/>
          </a:p>
          <a:p>
            <a:pPr lvl="1"/>
            <a:r>
              <a:rPr lang="en-IE" dirty="0" smtClean="0"/>
              <a:t>Bedside </a:t>
            </a:r>
            <a:r>
              <a:rPr lang="en-IE" dirty="0"/>
              <a:t>cardiovascular ultrasound </a:t>
            </a:r>
            <a:endParaRPr lang="en-IE" dirty="0" smtClean="0"/>
          </a:p>
          <a:p>
            <a:pPr lvl="1"/>
            <a:r>
              <a:rPr lang="en-IE" dirty="0" smtClean="0"/>
              <a:t> </a:t>
            </a:r>
            <a:r>
              <a:rPr lang="en-IE" dirty="0"/>
              <a:t>Dynamic assessment of fluid responsiveness with passive leg raise or fluid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3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1005</Words>
  <Application>Microsoft Office PowerPoint</Application>
  <PresentationFormat>On-screen Show (4:3)</PresentationFormat>
  <Paragraphs>158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ヒラギノ角ゴ Pro W3</vt:lpstr>
      <vt:lpstr>Office Theme</vt:lpstr>
      <vt:lpstr>The (Surviving) Sepsis Campaign at Cork University Hospital</vt:lpstr>
      <vt:lpstr>The Surviving Sepsis Campaign SSC</vt:lpstr>
      <vt:lpstr>Sponsoring Organizations</vt:lpstr>
      <vt:lpstr>Why Participate in the SSC?</vt:lpstr>
      <vt:lpstr>Surviving Sepsis Campaign</vt:lpstr>
      <vt:lpstr>Surviving Sepsis Campaign Phase 3</vt:lpstr>
      <vt:lpstr>The SSC Guidelines  Initial Bundle</vt:lpstr>
      <vt:lpstr>The SSC Guidelines  6 hour Bundle</vt:lpstr>
      <vt:lpstr>The SCC Guidelines  Reassessment of fluid status</vt:lpstr>
      <vt:lpstr>Surviving Sepsis Campaign Phase 3: Results </vt:lpstr>
      <vt:lpstr>PowerPoint Presentation</vt:lpstr>
      <vt:lpstr>PowerPoint Presentation</vt:lpstr>
      <vt:lpstr>Longer Term Results</vt:lpstr>
      <vt:lpstr>SSC: The Next Phase</vt:lpstr>
      <vt:lpstr>SSC: The Next Phase</vt:lpstr>
      <vt:lpstr>Surviving Sepsis</vt:lpstr>
      <vt:lpstr>Surviving Sepsis- the IHI model</vt:lpstr>
      <vt:lpstr>Forming the Team</vt:lpstr>
      <vt:lpstr>PowerPoint Presentation</vt:lpstr>
      <vt:lpstr>Sepsis- 10 point plan</vt:lpstr>
      <vt:lpstr>Sepsis 10 point plan</vt:lpstr>
      <vt:lpstr>PowerPoint Presentation</vt:lpstr>
      <vt:lpstr>PowerPoint Presentation</vt:lpstr>
      <vt:lpstr>Challenges….</vt:lpstr>
      <vt:lpstr>Positives…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(Surviving) Sepsis Campaign</dc:title>
  <dc:creator>Liam Thompson</dc:creator>
  <cp:lastModifiedBy>Gemma Murphy1</cp:lastModifiedBy>
  <cp:revision>35</cp:revision>
  <dcterms:created xsi:type="dcterms:W3CDTF">2013-11-21T22:03:06Z</dcterms:created>
  <dcterms:modified xsi:type="dcterms:W3CDTF">2019-04-04T08:38:55Z</dcterms:modified>
</cp:coreProperties>
</file>