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ClrTx/>
              <a:buSzTx/>
              <a:buNone/>
              <a:defRPr i="1" sz="48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Sepsis Experience</a:t>
            </a:r>
          </a:p>
          <a:p>
            <a:pPr>
              <a:defRPr sz="4800"/>
            </a:pPr>
            <a:r>
              <a:t>By Brian Mac Intyre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October 2013 - April 2014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762000" y="2311400"/>
            <a:ext cx="5208886" cy="3187700"/>
          </a:xfrm>
          <a:prstGeom prst="rect">
            <a:avLst/>
          </a:prstGeom>
        </p:spPr>
        <p:txBody>
          <a:bodyPr/>
          <a:lstStyle/>
          <a:p>
            <a:pPr/>
            <a:r>
              <a:t>About </a:t>
            </a:r>
          </a:p>
          <a:p>
            <a:pPr/>
            <a:r>
              <a:t>5 weeks </a:t>
            </a:r>
          </a:p>
          <a:p>
            <a:pPr/>
            <a:r>
              <a:t>post-op</a:t>
            </a:r>
          </a:p>
        </p:txBody>
      </p:sp>
      <p:pic>
        <p:nvPicPr>
          <p:cNvPr id="123" name="phot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0249" y="508066"/>
            <a:ext cx="6019701" cy="8026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762000" y="1866900"/>
            <a:ext cx="6324600" cy="3187700"/>
          </a:xfrm>
          <a:prstGeom prst="rect">
            <a:avLst/>
          </a:prstGeom>
        </p:spPr>
        <p:txBody>
          <a:bodyPr/>
          <a:lstStyle/>
          <a:p>
            <a:pPr defTabSz="245363">
              <a:defRPr sz="3780">
                <a:effectLst>
                  <a:outerShdw sx="100000" sy="100000" kx="0" ky="0" algn="b" rotWithShape="0" blurRad="10668" dist="21336" dir="13500000">
                    <a:srgbClr val="424242">
                      <a:alpha val="50000"/>
                    </a:srgbClr>
                  </a:outerShdw>
                </a:effectLst>
              </a:defRPr>
            </a:pPr>
            <a:r>
              <a:t>Hernia Caused </a:t>
            </a:r>
          </a:p>
          <a:p>
            <a:pPr defTabSz="245363">
              <a:defRPr sz="3780">
                <a:effectLst>
                  <a:outerShdw sx="100000" sy="100000" kx="0" ky="0" algn="b" rotWithShape="0" blurRad="10668" dist="21336" dir="13500000">
                    <a:srgbClr val="424242">
                      <a:alpha val="50000"/>
                    </a:srgbClr>
                  </a:outerShdw>
                </a:effectLst>
              </a:defRPr>
            </a:pPr>
            <a:r>
              <a:t>by Sepsis</a:t>
            </a:r>
          </a:p>
          <a:p>
            <a:pPr defTabSz="245363">
              <a:defRPr sz="3780">
                <a:effectLst>
                  <a:outerShdw sx="100000" sy="100000" kx="0" ky="0" algn="b" rotWithShape="0" blurRad="10668" dist="21336" dir="13500000">
                    <a:srgbClr val="424242">
                      <a:alpha val="50000"/>
                    </a:srgbClr>
                  </a:outerShdw>
                </a:effectLst>
              </a:defRPr>
            </a:pPr>
          </a:p>
          <a:p>
            <a:pPr defTabSz="245363">
              <a:defRPr sz="3780">
                <a:effectLst>
                  <a:outerShdw sx="100000" sy="100000" kx="0" ky="0" algn="b" rotWithShape="0" blurRad="10668" dist="21336" dir="13500000">
                    <a:srgbClr val="424242">
                      <a:alpha val="50000"/>
                    </a:srgbClr>
                  </a:outerShdw>
                </a:effectLst>
              </a:defRPr>
            </a:pPr>
            <a:r>
              <a:t>5 Months </a:t>
            </a:r>
          </a:p>
          <a:p>
            <a:pPr defTabSz="245363">
              <a:defRPr sz="3780">
                <a:effectLst>
                  <a:outerShdw sx="100000" sy="100000" kx="0" ky="0" algn="b" rotWithShape="0" blurRad="10668" dist="21336" dir="13500000">
                    <a:srgbClr val="424242">
                      <a:alpha val="50000"/>
                    </a:srgbClr>
                  </a:outerShdw>
                </a:effectLst>
              </a:defRPr>
            </a:pPr>
            <a:r>
              <a:t>Post-op</a:t>
            </a:r>
          </a:p>
          <a:p>
            <a:pPr defTabSz="245363">
              <a:defRPr sz="3780">
                <a:effectLst>
                  <a:outerShdw sx="100000" sy="100000" kx="0" ky="0" algn="b" rotWithShape="0" blurRad="10668" dist="21336" dir="13500000">
                    <a:srgbClr val="424242">
                      <a:alpha val="50000"/>
                    </a:srgbClr>
                  </a:outerShdw>
                </a:effectLst>
              </a:defRPr>
            </a:pPr>
            <a:r>
              <a:t>(front view)</a:t>
            </a:r>
          </a:p>
        </p:txBody>
      </p:sp>
      <p:pic>
        <p:nvPicPr>
          <p:cNvPr id="126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634" y="449174"/>
            <a:ext cx="5029267" cy="6705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45363">
              <a:defRPr sz="3780">
                <a:effectLst>
                  <a:outerShdw sx="100000" sy="100000" kx="0" ky="0" algn="b" rotWithShape="0" blurRad="10668" dist="21336" dir="13500000">
                    <a:srgbClr val="424242">
                      <a:alpha val="50000"/>
                    </a:srgbClr>
                  </a:outerShdw>
                </a:effectLst>
              </a:defRPr>
            </a:pPr>
            <a:r>
              <a:t>Hernia Caused </a:t>
            </a:r>
          </a:p>
          <a:p>
            <a:pPr defTabSz="245363">
              <a:defRPr sz="3780">
                <a:effectLst>
                  <a:outerShdw sx="100000" sy="100000" kx="0" ky="0" algn="b" rotWithShape="0" blurRad="10668" dist="21336" dir="13500000">
                    <a:srgbClr val="424242">
                      <a:alpha val="50000"/>
                    </a:srgbClr>
                  </a:outerShdw>
                </a:effectLst>
              </a:defRPr>
            </a:pPr>
            <a:r>
              <a:t>by Sepsis</a:t>
            </a:r>
          </a:p>
          <a:p>
            <a:pPr defTabSz="245363">
              <a:defRPr sz="3780">
                <a:effectLst>
                  <a:outerShdw sx="100000" sy="100000" kx="0" ky="0" algn="b" rotWithShape="0" blurRad="10668" dist="21336" dir="13500000">
                    <a:srgbClr val="424242">
                      <a:alpha val="50000"/>
                    </a:srgbClr>
                  </a:outerShdw>
                </a:effectLst>
              </a:defRPr>
            </a:pPr>
          </a:p>
          <a:p>
            <a:pPr defTabSz="245363">
              <a:defRPr sz="3780">
                <a:effectLst>
                  <a:outerShdw sx="100000" sy="100000" kx="0" ky="0" algn="b" rotWithShape="0" blurRad="10668" dist="21336" dir="13500000">
                    <a:srgbClr val="424242">
                      <a:alpha val="50000"/>
                    </a:srgbClr>
                  </a:outerShdw>
                </a:effectLst>
              </a:defRPr>
            </a:pPr>
            <a:r>
              <a:t>5 Months </a:t>
            </a:r>
          </a:p>
          <a:p>
            <a:pPr defTabSz="245363">
              <a:defRPr sz="3780">
                <a:effectLst>
                  <a:outerShdw sx="100000" sy="100000" kx="0" ky="0" algn="b" rotWithShape="0" blurRad="10668" dist="21336" dir="13500000">
                    <a:srgbClr val="424242">
                      <a:alpha val="50000"/>
                    </a:srgbClr>
                  </a:outerShdw>
                </a:effectLst>
              </a:defRPr>
            </a:pPr>
            <a:r>
              <a:t>Post-op</a:t>
            </a:r>
          </a:p>
          <a:p>
            <a:pPr defTabSz="245363">
              <a:defRPr sz="3780">
                <a:effectLst>
                  <a:outerShdw sx="100000" sy="100000" kx="0" ky="0" algn="b" rotWithShape="0" blurRad="10668" dist="21336" dir="13500000">
                    <a:srgbClr val="424242">
                      <a:alpha val="50000"/>
                    </a:srgbClr>
                  </a:outerShdw>
                </a:effectLst>
              </a:defRPr>
            </a:pPr>
            <a:r>
              <a:t>(SIDE view)</a:t>
            </a:r>
          </a:p>
        </p:txBody>
      </p:sp>
      <p:pic>
        <p:nvPicPr>
          <p:cNvPr id="129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0336" y="302049"/>
            <a:ext cx="5404802" cy="7206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762000" y="2311400"/>
            <a:ext cx="5732612" cy="31877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Post-Hernia Surgery</a:t>
            </a:r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 months after op </a:t>
            </a:r>
          </a:p>
          <a:p>
            <a:pPr/>
            <a:r>
              <a:t>to repair bowel</a:t>
            </a:r>
          </a:p>
        </p:txBody>
      </p:sp>
      <p:pic>
        <p:nvPicPr>
          <p:cNvPr id="133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3487" y="706997"/>
            <a:ext cx="5270625" cy="7027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