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8" r:id="rId3"/>
    <p:sldId id="260" r:id="rId4"/>
    <p:sldId id="259" r:id="rId5"/>
    <p:sldId id="27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85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7171D-FE6D-41F8-B965-5502E65F91E3}" type="datetimeFigureOut">
              <a:rPr lang="en-IE" smtClean="0"/>
              <a:pPr/>
              <a:t>04/04/2019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18B63-4006-4060-82FF-61417BEDC45E}"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 national reorganisation of acute hospital services in 2013 brought about the formation of UL Hospitals Group, the first of seven hospital groups in the country to be established with UL as its strategic partner. UL Hospitals comprises University Hospital Limerick, University Maternity Hospital, Limerick, Ennis Hospital, </a:t>
            </a:r>
            <a:r>
              <a:rPr lang="en-IE" dirty="0" err="1" smtClean="0"/>
              <a:t>Nenagh</a:t>
            </a:r>
            <a:r>
              <a:rPr lang="en-IE" dirty="0" smtClean="0"/>
              <a:t> Hospital, </a:t>
            </a:r>
            <a:r>
              <a:rPr lang="en-IE" dirty="0" err="1" smtClean="0"/>
              <a:t>Croom</a:t>
            </a:r>
            <a:r>
              <a:rPr lang="en-IE" dirty="0" smtClean="0"/>
              <a:t> Hospital and St. John’s Hospital.</a:t>
            </a:r>
            <a:endParaRPr lang="en-IE" dirty="0"/>
          </a:p>
        </p:txBody>
      </p:sp>
      <p:sp>
        <p:nvSpPr>
          <p:cNvPr id="4" name="Slide Number Placeholder 3"/>
          <p:cNvSpPr>
            <a:spLocks noGrp="1"/>
          </p:cNvSpPr>
          <p:nvPr>
            <p:ph type="sldNum" sz="quarter" idx="10"/>
          </p:nvPr>
        </p:nvSpPr>
        <p:spPr/>
        <p:txBody>
          <a:bodyPr/>
          <a:lstStyle/>
          <a:p>
            <a:fld id="{4CD18B63-4006-4060-82FF-61417BEDC45E}" type="slidenum">
              <a:rPr lang="en-IE" smtClean="0"/>
              <a:pPr/>
              <a:t>2</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UL hospitals is a group of six hospitals in the Mid-West that offer a range of services – from accident and emergency departments and cancer and maternity care to inpatient and outpatient services, </a:t>
            </a:r>
            <a:r>
              <a:rPr lang="en-IE" dirty="0" err="1" smtClean="0"/>
              <a:t>orthopedic</a:t>
            </a:r>
            <a:r>
              <a:rPr lang="en-IE" dirty="0" smtClean="0"/>
              <a:t> services, and medical assessment. All the hospitals are run together to form a single hospital system across the six sites.</a:t>
            </a:r>
          </a:p>
          <a:p>
            <a:r>
              <a:rPr lang="en-IE" dirty="0" smtClean="0"/>
              <a:t>UL Hospitals serve a population of some 400,000 people and its six clinical sites collectively, working as a single hospital system, provide about 750 acute hospital beds, delivering a comprehensive range of acute in-patient and ambulatory care services. The range and the level of sophistication of services provided has improved significantly in recent years. Many of the specialist and sub-specialist services provided at UL Hospitals are at least on a par with the country’s best. However, UL Hospitals’ greatest asset is undoubtedly its 3,000-strong dedicated and highly professionalised workforce. </a:t>
            </a:r>
            <a:endParaRPr lang="en-IE" dirty="0"/>
          </a:p>
        </p:txBody>
      </p:sp>
      <p:sp>
        <p:nvSpPr>
          <p:cNvPr id="4" name="Slide Number Placeholder 3"/>
          <p:cNvSpPr>
            <a:spLocks noGrp="1"/>
          </p:cNvSpPr>
          <p:nvPr>
            <p:ph type="sldNum" sz="quarter" idx="10"/>
          </p:nvPr>
        </p:nvSpPr>
        <p:spPr/>
        <p:txBody>
          <a:bodyPr/>
          <a:lstStyle/>
          <a:p>
            <a:fld id="{4CD18B63-4006-4060-82FF-61417BEDC45E}" type="slidenum">
              <a:rPr lang="en-IE" smtClean="0"/>
              <a:pPr/>
              <a:t>3</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 do check act, small cycles of change across the hospital group,</a:t>
            </a:r>
          </a:p>
          <a:p>
            <a:r>
              <a:rPr lang="en-US" dirty="0" smtClean="0"/>
              <a:t>National project</a:t>
            </a:r>
            <a:endParaRPr lang="en-US" dirty="0"/>
          </a:p>
        </p:txBody>
      </p:sp>
      <p:sp>
        <p:nvSpPr>
          <p:cNvPr id="4" name="Slide Number Placeholder 3"/>
          <p:cNvSpPr>
            <a:spLocks noGrp="1"/>
          </p:cNvSpPr>
          <p:nvPr>
            <p:ph type="sldNum" sz="quarter" idx="10"/>
          </p:nvPr>
        </p:nvSpPr>
        <p:spPr/>
        <p:txBody>
          <a:bodyPr/>
          <a:lstStyle/>
          <a:p>
            <a:fld id="{4CD18B63-4006-4060-82FF-61417BEDC45E}" type="slidenum">
              <a:rPr lang="en-IE" smtClean="0"/>
              <a:pPr/>
              <a:t>5</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1DF43-54C7-4368-8F9B-D6FC0117A830}" type="datetimeFigureOut">
              <a:rPr lang="en-IE" smtClean="0"/>
              <a:pPr/>
              <a:t>04/04/2019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DE9F23C-78CB-4D9E-8C82-6056F3D93813}"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1DF43-54C7-4368-8F9B-D6FC0117A830}" type="datetimeFigureOut">
              <a:rPr lang="en-IE" smtClean="0"/>
              <a:pPr/>
              <a:t>04/04/2019</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9F23C-78CB-4D9E-8C82-6056F3D93813}"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685800" y="2130425"/>
            <a:ext cx="7772400" cy="1470025"/>
          </a:xfrm>
        </p:spPr>
        <p:txBody>
          <a:bodyPr>
            <a:normAutofit fontScale="90000"/>
          </a:bodyPr>
          <a:lstStyle/>
          <a:p>
            <a:r>
              <a:rPr lang="en-IE" smtClean="0"/>
              <a:t/>
            </a:r>
            <a:br>
              <a:rPr lang="en-IE" smtClean="0"/>
            </a:br>
            <a:r>
              <a:rPr lang="en-IE" smtClean="0"/>
              <a:t/>
            </a:r>
            <a:br>
              <a:rPr lang="en-IE" smtClean="0"/>
            </a:br>
            <a:r>
              <a:rPr lang="en-IE" smtClean="0"/>
              <a:t/>
            </a:r>
            <a:br>
              <a:rPr lang="en-IE" smtClean="0"/>
            </a:br>
            <a:r>
              <a:rPr lang="en-IE" smtClean="0"/>
              <a:t/>
            </a:r>
            <a:br>
              <a:rPr lang="en-IE" smtClean="0"/>
            </a:br>
            <a:r>
              <a:rPr lang="en-IE" smtClean="0"/>
              <a:t/>
            </a:r>
            <a:br>
              <a:rPr lang="en-IE" smtClean="0"/>
            </a:br>
            <a:r>
              <a:rPr lang="en-IE" smtClean="0"/>
              <a:t/>
            </a:r>
            <a:br>
              <a:rPr lang="en-IE" smtClean="0"/>
            </a:br>
            <a:r>
              <a:rPr lang="en-IE" smtClean="0"/>
              <a:t/>
            </a:r>
            <a:br>
              <a:rPr lang="en-IE" smtClean="0"/>
            </a:br>
            <a:endParaRPr lang="en-IE" smtClean="0"/>
          </a:p>
        </p:txBody>
      </p:sp>
      <p:sp>
        <p:nvSpPr>
          <p:cNvPr id="2051" name="Subtitle 2"/>
          <p:cNvSpPr>
            <a:spLocks noGrp="1"/>
          </p:cNvSpPr>
          <p:nvPr>
            <p:ph type="subTitle" idx="4294967295"/>
          </p:nvPr>
        </p:nvSpPr>
        <p:spPr>
          <a:xfrm flipH="1">
            <a:off x="971550" y="2924944"/>
            <a:ext cx="7488882" cy="1008112"/>
          </a:xfrm>
        </p:spPr>
        <p:txBody>
          <a:bodyPr>
            <a:normAutofit fontScale="85000" lnSpcReduction="10000"/>
          </a:bodyPr>
          <a:lstStyle/>
          <a:p>
            <a:pPr marL="0" indent="0" algn="ctr">
              <a:buFontTx/>
              <a:buNone/>
            </a:pPr>
            <a:r>
              <a:rPr lang="en-IE" dirty="0" smtClean="0"/>
              <a:t>Breda Fallon,</a:t>
            </a:r>
          </a:p>
          <a:p>
            <a:pPr marL="0" indent="0" algn="ctr">
              <a:buFontTx/>
              <a:buNone/>
            </a:pPr>
            <a:r>
              <a:rPr lang="en-IE" dirty="0" smtClean="0"/>
              <a:t>Assistant Director of Nursing, Group Sepsis Lead.</a:t>
            </a:r>
          </a:p>
        </p:txBody>
      </p:sp>
      <p:sp>
        <p:nvSpPr>
          <p:cNvPr id="4" name="Rectangle 3"/>
          <p:cNvSpPr/>
          <p:nvPr/>
        </p:nvSpPr>
        <p:spPr>
          <a:xfrm>
            <a:off x="0" y="862013"/>
            <a:ext cx="9144000" cy="406400"/>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grpSp>
        <p:nvGrpSpPr>
          <p:cNvPr id="2" name="Group 13"/>
          <p:cNvGrpSpPr>
            <a:grpSpLocks/>
          </p:cNvGrpSpPr>
          <p:nvPr/>
        </p:nvGrpSpPr>
        <p:grpSpPr bwMode="auto">
          <a:xfrm>
            <a:off x="0" y="6742113"/>
            <a:ext cx="9144000" cy="115887"/>
            <a:chOff x="0" y="6742113"/>
            <a:chExt cx="9144000" cy="115887"/>
          </a:xfrm>
        </p:grpSpPr>
        <p:sp>
          <p:nvSpPr>
            <p:cNvPr id="5" name="Rectangle 4"/>
            <p:cNvSpPr/>
            <p:nvPr/>
          </p:nvSpPr>
          <p:spPr>
            <a:xfrm>
              <a:off x="0"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6" name="Rectangle 5"/>
            <p:cNvSpPr/>
            <p:nvPr/>
          </p:nvSpPr>
          <p:spPr>
            <a:xfrm>
              <a:off x="1187450"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7" name="Rectangle 6"/>
            <p:cNvSpPr/>
            <p:nvPr/>
          </p:nvSpPr>
          <p:spPr>
            <a:xfrm>
              <a:off x="2339975" y="6742113"/>
              <a:ext cx="1187450"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8" name="Rectangle 7"/>
            <p:cNvSpPr/>
            <p:nvPr/>
          </p:nvSpPr>
          <p:spPr>
            <a:xfrm>
              <a:off x="349250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9" name="Rectangle 8"/>
            <p:cNvSpPr/>
            <p:nvPr/>
          </p:nvSpPr>
          <p:spPr>
            <a:xfrm>
              <a:off x="4643438"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0" name="Rectangle 9"/>
            <p:cNvSpPr/>
            <p:nvPr/>
          </p:nvSpPr>
          <p:spPr>
            <a:xfrm>
              <a:off x="5795963"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1" name="Rectangle 10"/>
            <p:cNvSpPr/>
            <p:nvPr/>
          </p:nvSpPr>
          <p:spPr>
            <a:xfrm>
              <a:off x="6875463" y="6742113"/>
              <a:ext cx="1189037"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2" name="Rectangle 11"/>
            <p:cNvSpPr/>
            <p:nvPr/>
          </p:nvSpPr>
          <p:spPr>
            <a:xfrm>
              <a:off x="795655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grpSp>
      <p:pic>
        <p:nvPicPr>
          <p:cNvPr id="2054" name="Picture 3" descr="C:\Users\elaineconnolly\Desktop\Communications\Branding\UL Logo 2014\OOL-ULH Logo\OOL-ULH OfficeLogos\OOL-ULH LogoCol.png"/>
          <p:cNvPicPr>
            <a:picLocks noChangeAspect="1" noChangeArrowheads="1"/>
          </p:cNvPicPr>
          <p:nvPr/>
        </p:nvPicPr>
        <p:blipFill>
          <a:blip r:embed="rId2" cstate="print"/>
          <a:srcRect/>
          <a:stretch>
            <a:fillRect/>
          </a:stretch>
        </p:blipFill>
        <p:spPr bwMode="auto">
          <a:xfrm>
            <a:off x="7488238" y="115888"/>
            <a:ext cx="1655762" cy="444500"/>
          </a:xfrm>
          <a:prstGeom prst="rect">
            <a:avLst/>
          </a:prstGeom>
          <a:noFill/>
          <a:ln w="9525">
            <a:noFill/>
            <a:miter lim="800000"/>
            <a:headEnd/>
            <a:tailEnd/>
          </a:ln>
        </p:spPr>
      </p:pic>
      <p:sp>
        <p:nvSpPr>
          <p:cNvPr id="2055" name="Rectangle 1"/>
          <p:cNvSpPr>
            <a:spLocks noChangeArrowheads="1"/>
          </p:cNvSpPr>
          <p:nvPr/>
        </p:nvSpPr>
        <p:spPr bwMode="auto">
          <a:xfrm>
            <a:off x="107950" y="338138"/>
            <a:ext cx="6119813" cy="523875"/>
          </a:xfrm>
          <a:prstGeom prst="rect">
            <a:avLst/>
          </a:prstGeom>
          <a:noFill/>
          <a:ln w="9525">
            <a:noFill/>
            <a:miter lim="800000"/>
            <a:headEnd/>
            <a:tailEnd/>
          </a:ln>
        </p:spPr>
        <p:txBody>
          <a:bodyPr>
            <a:spAutoFit/>
          </a:bodyPr>
          <a:lstStyle/>
          <a:p>
            <a:r>
              <a:rPr lang="en-IE" sz="2800" b="1" dirty="0"/>
              <a:t>UL Hospitals Group</a:t>
            </a:r>
          </a:p>
        </p:txBody>
      </p:sp>
      <p:pic>
        <p:nvPicPr>
          <p:cNvPr id="1026" name="Picture 3" descr="hello-my-name-is-logo-web"/>
          <p:cNvPicPr>
            <a:picLocks noChangeAspect="1" noChangeArrowheads="1"/>
          </p:cNvPicPr>
          <p:nvPr/>
        </p:nvPicPr>
        <p:blipFill>
          <a:blip r:embed="rId3" cstate="print"/>
          <a:srcRect/>
          <a:stretch>
            <a:fillRect/>
          </a:stretch>
        </p:blipFill>
        <p:spPr bwMode="auto">
          <a:xfrm>
            <a:off x="467544" y="1556792"/>
            <a:ext cx="3960440"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15888"/>
            <a:ext cx="7235825" cy="649287"/>
          </a:xfrm>
        </p:spPr>
        <p:txBody>
          <a:bodyPr/>
          <a:lstStyle/>
          <a:p>
            <a:pPr algn="l"/>
            <a:r>
              <a:rPr lang="en-IE" sz="2800" smtClean="0"/>
              <a:t>Development of UL Hospitals Group</a:t>
            </a:r>
          </a:p>
        </p:txBody>
      </p:sp>
      <p:sp>
        <p:nvSpPr>
          <p:cNvPr id="4" name="Rectangle 3"/>
          <p:cNvSpPr/>
          <p:nvPr/>
        </p:nvSpPr>
        <p:spPr>
          <a:xfrm>
            <a:off x="0" y="692150"/>
            <a:ext cx="9144000" cy="433388"/>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4100" name="Picture 3" descr="C:\Users\elaineconnolly\Desktop\Communications\Branding\UL Logo 2014\OOL-ULH Logo\OOL-ULH OfficeLogos\OOL-ULH LogoCol.png"/>
          <p:cNvPicPr>
            <a:picLocks noChangeAspect="1" noChangeArrowheads="1"/>
          </p:cNvPicPr>
          <p:nvPr/>
        </p:nvPicPr>
        <p:blipFill>
          <a:blip r:embed="rId3" cstate="print"/>
          <a:srcRect/>
          <a:stretch>
            <a:fillRect/>
          </a:stretch>
        </p:blipFill>
        <p:spPr bwMode="auto">
          <a:xfrm>
            <a:off x="7308850" y="188913"/>
            <a:ext cx="1655763" cy="444500"/>
          </a:xfrm>
          <a:prstGeom prst="rect">
            <a:avLst/>
          </a:prstGeom>
          <a:noFill/>
          <a:ln w="9525">
            <a:noFill/>
            <a:miter lim="800000"/>
            <a:headEnd/>
            <a:tailEnd/>
          </a:ln>
        </p:spPr>
      </p:pic>
      <p:grpSp>
        <p:nvGrpSpPr>
          <p:cNvPr id="2" name="Group 22"/>
          <p:cNvGrpSpPr>
            <a:grpSpLocks/>
          </p:cNvGrpSpPr>
          <p:nvPr/>
        </p:nvGrpSpPr>
        <p:grpSpPr bwMode="auto">
          <a:xfrm>
            <a:off x="0" y="6742113"/>
            <a:ext cx="9144000" cy="115887"/>
            <a:chOff x="0" y="6742113"/>
            <a:chExt cx="9144000" cy="115887"/>
          </a:xfrm>
        </p:grpSpPr>
        <p:sp>
          <p:nvSpPr>
            <p:cNvPr id="24" name="Rectangle 23"/>
            <p:cNvSpPr/>
            <p:nvPr/>
          </p:nvSpPr>
          <p:spPr>
            <a:xfrm>
              <a:off x="0"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5" name="Rectangle 24"/>
            <p:cNvSpPr/>
            <p:nvPr/>
          </p:nvSpPr>
          <p:spPr>
            <a:xfrm>
              <a:off x="1187450"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6" name="Rectangle 25"/>
            <p:cNvSpPr/>
            <p:nvPr/>
          </p:nvSpPr>
          <p:spPr>
            <a:xfrm>
              <a:off x="2339975" y="6742113"/>
              <a:ext cx="1187450"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7" name="Rectangle 26"/>
            <p:cNvSpPr/>
            <p:nvPr/>
          </p:nvSpPr>
          <p:spPr>
            <a:xfrm>
              <a:off x="349250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8" name="Rectangle 27"/>
            <p:cNvSpPr/>
            <p:nvPr/>
          </p:nvSpPr>
          <p:spPr>
            <a:xfrm>
              <a:off x="4643438"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9" name="Rectangle 28"/>
            <p:cNvSpPr/>
            <p:nvPr/>
          </p:nvSpPr>
          <p:spPr>
            <a:xfrm>
              <a:off x="5795963"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30" name="Rectangle 29"/>
            <p:cNvSpPr/>
            <p:nvPr/>
          </p:nvSpPr>
          <p:spPr>
            <a:xfrm>
              <a:off x="6875463" y="6742113"/>
              <a:ext cx="1189037"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31" name="Rectangle 30"/>
            <p:cNvSpPr/>
            <p:nvPr/>
          </p:nvSpPr>
          <p:spPr>
            <a:xfrm>
              <a:off x="795655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grpSp>
      <p:pic>
        <p:nvPicPr>
          <p:cNvPr id="4102" name="Picture 2"/>
          <p:cNvPicPr>
            <a:picLocks noChangeAspect="1" noChangeArrowheads="1"/>
          </p:cNvPicPr>
          <p:nvPr/>
        </p:nvPicPr>
        <p:blipFill>
          <a:blip r:embed="rId4" cstate="print"/>
          <a:srcRect/>
          <a:stretch>
            <a:fillRect/>
          </a:stretch>
        </p:blipFill>
        <p:spPr bwMode="auto">
          <a:xfrm>
            <a:off x="4572000" y="1277938"/>
            <a:ext cx="3514725" cy="4826000"/>
          </a:xfrm>
          <a:prstGeom prst="rect">
            <a:avLst/>
          </a:prstGeom>
          <a:noFill/>
          <a:ln w="9525">
            <a:noFill/>
            <a:miter lim="800000"/>
            <a:headEnd/>
            <a:tailEnd/>
          </a:ln>
        </p:spPr>
      </p:pic>
      <p:pic>
        <p:nvPicPr>
          <p:cNvPr id="4103" name="Picture 9" descr="2013 hosp groups PG_2"/>
          <p:cNvPicPr>
            <a:picLocks noChangeAspect="1"/>
          </p:cNvPicPr>
          <p:nvPr/>
        </p:nvPicPr>
        <p:blipFill>
          <a:blip r:embed="rId5" cstate="print"/>
          <a:srcRect/>
          <a:stretch>
            <a:fillRect/>
          </a:stretch>
        </p:blipFill>
        <p:spPr bwMode="auto">
          <a:xfrm>
            <a:off x="1639888" y="1766888"/>
            <a:ext cx="2703512" cy="2051050"/>
          </a:xfrm>
          <a:prstGeom prst="rect">
            <a:avLst/>
          </a:prstGeom>
          <a:noFill/>
          <a:ln w="9525">
            <a:solidFill>
              <a:schemeClr val="tx1"/>
            </a:solidFill>
            <a:miter lim="800000"/>
            <a:headEnd/>
            <a:tailEnd/>
          </a:ln>
        </p:spPr>
      </p:pic>
      <p:sp>
        <p:nvSpPr>
          <p:cNvPr id="34" name="Curved Up Arrow 33"/>
          <p:cNvSpPr>
            <a:spLocks noChangeArrowheads="1"/>
          </p:cNvSpPr>
          <p:nvPr/>
        </p:nvSpPr>
        <p:spPr bwMode="auto">
          <a:xfrm rot="-8635983">
            <a:off x="3068638" y="2087563"/>
            <a:ext cx="3679825" cy="1528762"/>
          </a:xfrm>
          <a:prstGeom prst="curvedUpArrow">
            <a:avLst>
              <a:gd name="adj1" fmla="val 24996"/>
              <a:gd name="adj2" fmla="val 54928"/>
              <a:gd name="adj3" fmla="val 41639"/>
            </a:avLst>
          </a:prstGeom>
          <a:solidFill>
            <a:srgbClr val="D47895"/>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latin typeface="+mn-lt"/>
              <a:cs typeface="ＭＳ Ｐゴシック" charset="-128"/>
            </a:endParaRPr>
          </a:p>
        </p:txBody>
      </p:sp>
      <p:sp>
        <p:nvSpPr>
          <p:cNvPr id="35" name="TextBox 34"/>
          <p:cNvSpPr txBox="1"/>
          <p:nvPr/>
        </p:nvSpPr>
        <p:spPr>
          <a:xfrm>
            <a:off x="609600" y="4275138"/>
            <a:ext cx="4957763" cy="1200150"/>
          </a:xfrm>
          <a:prstGeom prst="rect">
            <a:avLst/>
          </a:prstGeom>
          <a:solidFill>
            <a:schemeClr val="accent5">
              <a:alpha val="52000"/>
            </a:schemeClr>
          </a:solidFill>
        </p:spPr>
        <p:txBody>
          <a:bodyPr wrap="none">
            <a:spAutoFit/>
          </a:bodyPr>
          <a:lstStyle/>
          <a:p>
            <a:pPr>
              <a:defRPr/>
            </a:pPr>
            <a:r>
              <a:rPr lang="en-IE" dirty="0"/>
              <a:t>Counties - Limerick, Clare and North Tipperary</a:t>
            </a:r>
          </a:p>
          <a:p>
            <a:pPr>
              <a:defRPr/>
            </a:pPr>
            <a:r>
              <a:rPr lang="en-IE" dirty="0"/>
              <a:t>Population – 379,327</a:t>
            </a:r>
          </a:p>
          <a:p>
            <a:pPr>
              <a:defRPr/>
            </a:pPr>
            <a:endParaRPr lang="en-IE" dirty="0"/>
          </a:p>
          <a:p>
            <a:pPr>
              <a:defRPr/>
            </a:pPr>
            <a:r>
              <a:rPr lang="en-US" dirty="0"/>
              <a:t>Academic Partner: University of Limerick</a:t>
            </a:r>
            <a:endParaRPr lang="en-IE" dirty="0"/>
          </a:p>
        </p:txBody>
      </p:sp>
      <p:pic>
        <p:nvPicPr>
          <p:cNvPr id="4106" name="Picture 6"/>
          <p:cNvPicPr>
            <a:picLocks noChangeAspect="1" noChangeArrowheads="1"/>
          </p:cNvPicPr>
          <p:nvPr/>
        </p:nvPicPr>
        <p:blipFill>
          <a:blip r:embed="rId6" cstate="print"/>
          <a:srcRect/>
          <a:stretch>
            <a:fillRect/>
          </a:stretch>
        </p:blipFill>
        <p:spPr bwMode="auto">
          <a:xfrm>
            <a:off x="609600" y="1531938"/>
            <a:ext cx="838200" cy="1238250"/>
          </a:xfrm>
          <a:prstGeom prst="rect">
            <a:avLst/>
          </a:prstGeom>
          <a:noFill/>
          <a:ln w="9525">
            <a:noFill/>
            <a:miter lim="800000"/>
            <a:headEnd/>
            <a:tailEnd/>
          </a:ln>
        </p:spPr>
      </p:pic>
      <p:pic>
        <p:nvPicPr>
          <p:cNvPr id="4107" name="Picture 8"/>
          <p:cNvPicPr>
            <a:picLocks noChangeAspect="1" noChangeArrowheads="1"/>
          </p:cNvPicPr>
          <p:nvPr/>
        </p:nvPicPr>
        <p:blipFill>
          <a:blip r:embed="rId7" cstate="print"/>
          <a:srcRect/>
          <a:stretch>
            <a:fillRect/>
          </a:stretch>
        </p:blipFill>
        <p:spPr bwMode="auto">
          <a:xfrm>
            <a:off x="609600" y="2903538"/>
            <a:ext cx="842963" cy="1066800"/>
          </a:xfrm>
          <a:prstGeom prst="rect">
            <a:avLst/>
          </a:prstGeom>
          <a:noFill/>
          <a:ln w="9525">
            <a:solidFill>
              <a:schemeClr val="tx1"/>
            </a:solidFill>
            <a:miter lim="800000"/>
            <a:headEnd/>
            <a:tailEnd/>
          </a:ln>
        </p:spPr>
      </p:pic>
      <p:sp>
        <p:nvSpPr>
          <p:cNvPr id="38" name="TextBox 10"/>
          <p:cNvSpPr txBox="1">
            <a:spLocks noChangeArrowheads="1"/>
          </p:cNvSpPr>
          <p:nvPr/>
        </p:nvSpPr>
        <p:spPr bwMode="auto">
          <a:xfrm>
            <a:off x="1676400" y="1303338"/>
            <a:ext cx="2667000" cy="369887"/>
          </a:xfrm>
          <a:prstGeom prst="rect">
            <a:avLst/>
          </a:prstGeom>
          <a:solidFill>
            <a:schemeClr val="accent2"/>
          </a:solidFill>
          <a:ln w="9525">
            <a:noFill/>
            <a:miter lim="800000"/>
            <a:headEnd/>
            <a:tailEnd/>
          </a:ln>
          <a:effectLst>
            <a:outerShdw blurRad="63500" sx="102000" sy="102000" algn="ctr" rotWithShape="0">
              <a:prstClr val="black">
                <a:alpha val="40000"/>
              </a:prstClr>
            </a:outerShdw>
          </a:effectLst>
        </p:spPr>
        <p:txBody>
          <a:bodyPr>
            <a:spAutoFit/>
          </a:bodyPr>
          <a:lstStyle/>
          <a:p>
            <a:pPr algn="ctr">
              <a:defRPr/>
            </a:pPr>
            <a:r>
              <a:rPr lang="en-US" dirty="0">
                <a:solidFill>
                  <a:schemeClr val="bg1"/>
                </a:solidFill>
              </a:rPr>
              <a:t>Higgins’ Report 2013</a:t>
            </a:r>
          </a:p>
        </p:txBody>
      </p:sp>
      <p:pic>
        <p:nvPicPr>
          <p:cNvPr id="4109" name="Picture 2"/>
          <p:cNvPicPr>
            <a:picLocks noChangeAspect="1" noChangeArrowheads="1"/>
          </p:cNvPicPr>
          <p:nvPr/>
        </p:nvPicPr>
        <p:blipFill>
          <a:blip r:embed="rId8" cstate="print"/>
          <a:srcRect/>
          <a:stretch>
            <a:fillRect/>
          </a:stretch>
        </p:blipFill>
        <p:spPr bwMode="auto">
          <a:xfrm>
            <a:off x="685800" y="5646738"/>
            <a:ext cx="1066800" cy="663575"/>
          </a:xfrm>
          <a:prstGeom prst="rect">
            <a:avLst/>
          </a:prstGeom>
          <a:noFill/>
          <a:ln w="9525">
            <a:noFill/>
            <a:miter lim="800000"/>
            <a:headEnd/>
            <a:tailEnd/>
          </a:ln>
        </p:spPr>
      </p:pic>
      <p:pic>
        <p:nvPicPr>
          <p:cNvPr id="4110" name="Picture 18" descr="UL crest-green-for-web"/>
          <p:cNvPicPr>
            <a:picLocks noChangeAspect="1" noChangeArrowheads="1"/>
          </p:cNvPicPr>
          <p:nvPr/>
        </p:nvPicPr>
        <p:blipFill>
          <a:blip r:embed="rId9" cstate="print"/>
          <a:srcRect/>
          <a:stretch>
            <a:fillRect/>
          </a:stretch>
        </p:blipFill>
        <p:spPr bwMode="auto">
          <a:xfrm>
            <a:off x="1981200" y="5646738"/>
            <a:ext cx="1143000"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0" y="115888"/>
            <a:ext cx="7235825" cy="649287"/>
          </a:xfrm>
        </p:spPr>
        <p:txBody>
          <a:bodyPr/>
          <a:lstStyle/>
          <a:p>
            <a:pPr algn="l"/>
            <a:r>
              <a:rPr lang="en-IE" sz="2800" smtClean="0"/>
              <a:t>UL Hospitals Group Overview</a:t>
            </a:r>
          </a:p>
        </p:txBody>
      </p:sp>
      <p:sp>
        <p:nvSpPr>
          <p:cNvPr id="4" name="Rectangle 3"/>
          <p:cNvSpPr/>
          <p:nvPr/>
        </p:nvSpPr>
        <p:spPr>
          <a:xfrm>
            <a:off x="0" y="692150"/>
            <a:ext cx="9144000" cy="433388"/>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2052" name="Picture 3" descr="C:\Users\elaineconnolly\Desktop\Communications\Branding\UL Logo 2014\OOL-ULH Logo\OOL-ULH OfficeLogos\OOL-ULH LogoCol.png"/>
          <p:cNvPicPr>
            <a:picLocks noChangeAspect="1" noChangeArrowheads="1"/>
          </p:cNvPicPr>
          <p:nvPr/>
        </p:nvPicPr>
        <p:blipFill>
          <a:blip r:embed="rId3" cstate="print"/>
          <a:srcRect/>
          <a:stretch>
            <a:fillRect/>
          </a:stretch>
        </p:blipFill>
        <p:spPr bwMode="auto">
          <a:xfrm>
            <a:off x="7308850" y="188913"/>
            <a:ext cx="1655763" cy="444500"/>
          </a:xfrm>
          <a:prstGeom prst="rect">
            <a:avLst/>
          </a:prstGeom>
          <a:noFill/>
          <a:ln w="9525">
            <a:noFill/>
            <a:miter lim="800000"/>
            <a:headEnd/>
            <a:tailEnd/>
          </a:ln>
        </p:spPr>
      </p:pic>
      <p:graphicFrame>
        <p:nvGraphicFramePr>
          <p:cNvPr id="15" name="Content Placeholder 3"/>
          <p:cNvGraphicFramePr>
            <a:graphicFrameLocks noGrp="1"/>
          </p:cNvGraphicFramePr>
          <p:nvPr>
            <p:ph idx="1"/>
          </p:nvPr>
        </p:nvGraphicFramePr>
        <p:xfrm>
          <a:off x="250825" y="1196975"/>
          <a:ext cx="8305306" cy="5421128"/>
        </p:xfrm>
        <a:graphic>
          <a:graphicData uri="http://schemas.openxmlformats.org/drawingml/2006/table">
            <a:tbl>
              <a:tblPr/>
              <a:tblGrid>
                <a:gridCol w="2448272">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1092781">
                  <a:extLst>
                    <a:ext uri="{9D8B030D-6E8A-4147-A177-3AD203B41FA5}">
                      <a16:colId xmlns:a16="http://schemas.microsoft.com/office/drawing/2014/main" val="20002"/>
                    </a:ext>
                  </a:extLst>
                </a:gridCol>
                <a:gridCol w="1334332">
                  <a:extLst>
                    <a:ext uri="{9D8B030D-6E8A-4147-A177-3AD203B41FA5}">
                      <a16:colId xmlns:a16="http://schemas.microsoft.com/office/drawing/2014/main" val="20003"/>
                    </a:ext>
                  </a:extLst>
                </a:gridCol>
                <a:gridCol w="837633">
                  <a:extLst>
                    <a:ext uri="{9D8B030D-6E8A-4147-A177-3AD203B41FA5}">
                      <a16:colId xmlns:a16="http://schemas.microsoft.com/office/drawing/2014/main" val="20004"/>
                    </a:ext>
                  </a:extLst>
                </a:gridCol>
              </a:tblGrid>
              <a:tr h="504056">
                <a:tc>
                  <a:txBody>
                    <a:bodyPr/>
                    <a:lstStyle/>
                    <a:p>
                      <a:pPr marL="0" marR="0" lvl="0" indent="0" algn="l" defTabSz="2176463" rtl="0" eaLnBrk="1" fontAlgn="base" latinLnBrk="0" hangingPunct="1">
                        <a:lnSpc>
                          <a:spcPct val="100000"/>
                        </a:lnSpc>
                        <a:spcBef>
                          <a:spcPct val="0"/>
                        </a:spcBef>
                        <a:spcAft>
                          <a:spcPct val="0"/>
                        </a:spcAft>
                        <a:buClrTx/>
                        <a:buSzTx/>
                        <a:buFontTx/>
                        <a:buNone/>
                        <a:tabLst/>
                      </a:pPr>
                      <a:endParaRPr kumimoji="0" lang="en-IE" sz="800" b="1" i="0" u="none" strike="noStrike" cap="none" normalizeH="0" baseline="0" dirty="0" smtClean="0">
                        <a:ln>
                          <a:noFill/>
                        </a:ln>
                        <a:solidFill>
                          <a:srgbClr val="FFFFFF"/>
                        </a:solidFill>
                        <a:effectLst/>
                        <a:latin typeface="Calibri" pitchFamily="34" charset="0"/>
                        <a:ea typeface="ヒラギノ角ゴ ProN W3" charset="0"/>
                        <a:cs typeface="ヒラギノ角ゴ ProN W3" charset="0"/>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800" b="1" i="0" u="none" strike="noStrike" cap="none" normalizeH="0" baseline="0" dirty="0" smtClean="0">
                        <a:ln>
                          <a:noFill/>
                        </a:ln>
                        <a:solidFill>
                          <a:schemeClr val="bg1"/>
                        </a:solidFill>
                        <a:effectLst/>
                        <a:latin typeface="Calibri" pitchFamily="34" charset="0"/>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900" b="1" i="0" u="none" strike="noStrike" cap="none" normalizeH="0" baseline="0" dirty="0" smtClean="0">
                          <a:ln>
                            <a:noFill/>
                          </a:ln>
                          <a:solidFill>
                            <a:schemeClr val="bg1"/>
                          </a:solidFill>
                          <a:effectLst/>
                          <a:latin typeface="Calibri" pitchFamily="34" charset="0"/>
                          <a:ea typeface="ヒラギノ角ゴ ProN W3" charset="0"/>
                          <a:cs typeface="ヒラギノ角ゴ ProN W3" charset="0"/>
                          <a:sym typeface="Gill Sans" charset="0"/>
                        </a:rPr>
                        <a:t>Hospital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IE" sz="800" b="1" i="0" u="none" strike="noStrike" cap="none" normalizeH="0" baseline="0" dirty="0" smtClean="0">
                        <a:ln>
                          <a:noFill/>
                        </a:ln>
                        <a:solidFill>
                          <a:schemeClr val="bg1"/>
                        </a:solidFill>
                        <a:effectLst/>
                        <a:latin typeface="Calibri" pitchFamily="34" charset="0"/>
                        <a:ea typeface="ヒラギノ角ゴ ProN W3" charset="0"/>
                        <a:cs typeface="ヒラギノ角ゴ ProN W3"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IE" sz="1900" b="1" i="0" u="none" strike="noStrike" cap="none" normalizeH="0" baseline="0" dirty="0" smtClean="0">
                          <a:ln>
                            <a:noFill/>
                          </a:ln>
                          <a:solidFill>
                            <a:schemeClr val="bg1"/>
                          </a:solidFill>
                          <a:effectLst/>
                          <a:latin typeface="Calibri" pitchFamily="34" charset="0"/>
                          <a:ea typeface="ヒラギノ角ゴ ProN W3" charset="0"/>
                          <a:cs typeface="ヒラギノ角ゴ ProN W3" charset="0"/>
                          <a:sym typeface="Gill Sans" charset="0"/>
                        </a:rPr>
                        <a:t>Model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800" b="1" i="0" u="none" strike="noStrike" cap="none" normalizeH="0" baseline="0" dirty="0" smtClean="0">
                        <a:ln>
                          <a:noFill/>
                        </a:ln>
                        <a:solidFill>
                          <a:schemeClr val="bg1"/>
                        </a:solidFill>
                        <a:effectLst/>
                        <a:latin typeface="Calibri" pitchFamily="34" charset="0"/>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900" b="1" i="0" u="none" strike="noStrike" cap="none" normalizeH="0" baseline="0" dirty="0" smtClean="0">
                          <a:ln>
                            <a:noFill/>
                          </a:ln>
                          <a:solidFill>
                            <a:schemeClr val="bg1"/>
                          </a:solidFill>
                          <a:effectLst/>
                          <a:latin typeface="Calibri" pitchFamily="34" charset="0"/>
                          <a:ea typeface="ヒラギノ角ゴ ProN W3" charset="0"/>
                          <a:cs typeface="ヒラギノ角ゴ ProN W3" charset="0"/>
                          <a:sym typeface="Gill Sans" charset="0"/>
                        </a:rPr>
                        <a:t>Beds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800" b="1" i="0" u="none" strike="noStrike" cap="none" normalizeH="0" baseline="0" smtClean="0">
                        <a:ln>
                          <a:noFill/>
                        </a:ln>
                        <a:solidFill>
                          <a:schemeClr val="bg1"/>
                        </a:solidFill>
                        <a:effectLst/>
                        <a:latin typeface="Calibri" pitchFamily="34" charset="0"/>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900" b="1" i="0" u="none" strike="noStrike" cap="none" normalizeH="0" baseline="0" smtClean="0">
                          <a:ln>
                            <a:noFill/>
                          </a:ln>
                          <a:solidFill>
                            <a:schemeClr val="bg1"/>
                          </a:solidFill>
                          <a:effectLst/>
                          <a:latin typeface="Calibri" pitchFamily="34" charset="0"/>
                          <a:ea typeface="ヒラギノ角ゴ ProN W3" charset="0"/>
                          <a:cs typeface="ヒラギノ角ゴ ProN W3" charset="0"/>
                          <a:sym typeface="Gill Sans" charset="0"/>
                        </a:rPr>
                        <a:t>Staff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92088">
                <a:tc>
                  <a:txBody>
                    <a:bodyPr/>
                    <a:lstStyle/>
                    <a:p>
                      <a:pPr marL="0" marR="0" lvl="0" indent="0" algn="l" defTabSz="2176463" rtl="0" eaLnBrk="1" fontAlgn="base" latinLnBrk="0" hangingPunct="1">
                        <a:lnSpc>
                          <a:spcPct val="100000"/>
                        </a:lnSpc>
                        <a:spcBef>
                          <a:spcPct val="0"/>
                        </a:spcBef>
                        <a:spcAft>
                          <a:spcPct val="0"/>
                        </a:spcAft>
                        <a:buClrTx/>
                        <a:buSzTx/>
                        <a:buFontTx/>
                        <a:buNone/>
                        <a:tabLst/>
                      </a:pPr>
                      <a:endParaRPr kumimoji="0" lang="en-IE" sz="1900" b="0" i="0" u="none" strike="noStrike" cap="none" normalizeH="0" baseline="0" dirty="0" smtClean="0">
                        <a:ln>
                          <a:noFill/>
                        </a:ln>
                        <a:solidFill>
                          <a:srgbClr val="000000"/>
                        </a:solidFill>
                        <a:effectLst/>
                        <a:latin typeface="Calibri" pitchFamily="34" charset="0"/>
                        <a:ea typeface="ヒラギノ角ゴ ProN W3" charset="0"/>
                        <a:cs typeface="ヒラギノ角ゴ ProN W3" charset="0"/>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University Hospital Limerick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320 in-patient</a:t>
                      </a: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81 day beds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1,942</a:t>
                      </a:r>
                    </a:p>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92088">
                <a:tc>
                  <a:txBody>
                    <a:bodyPr/>
                    <a:lstStyle/>
                    <a:p>
                      <a:pPr marL="0" marR="0" lvl="0" indent="0" algn="l" defTabSz="2176463" rtl="0" eaLnBrk="1" fontAlgn="base" latinLnBrk="0" hangingPunct="1">
                        <a:lnSpc>
                          <a:spcPct val="100000"/>
                        </a:lnSpc>
                        <a:spcBef>
                          <a:spcPct val="0"/>
                        </a:spcBef>
                        <a:spcAft>
                          <a:spcPct val="0"/>
                        </a:spcAft>
                        <a:buClrTx/>
                        <a:buSzTx/>
                        <a:buFontTx/>
                        <a:buNone/>
                        <a:tabLst/>
                      </a:pPr>
                      <a:endParaRPr kumimoji="0" lang="en-IE" sz="1900" b="0" i="0" u="none" strike="noStrike" cap="none" normalizeH="0" baseline="0" dirty="0" smtClean="0">
                        <a:ln>
                          <a:noFill/>
                        </a:ln>
                        <a:solidFill>
                          <a:srgbClr val="000000"/>
                        </a:solidFill>
                        <a:effectLst/>
                        <a:latin typeface="Calibri" pitchFamily="34" charset="0"/>
                        <a:ea typeface="ヒラギノ角ゴ ProN W3" charset="0"/>
                        <a:cs typeface="ヒラギノ角ゴ ProN W3" charset="0"/>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kern="1200" cap="none" normalizeH="0" baseline="0" dirty="0" smtClean="0">
                          <a:ln>
                            <a:noFill/>
                          </a:ln>
                          <a:solidFill>
                            <a:srgbClr val="000000"/>
                          </a:solidFill>
                          <a:effectLst/>
                          <a:latin typeface="+mn-lt"/>
                          <a:ea typeface="ヒラギノ角ゴ ProN W3" charset="0"/>
                          <a:cs typeface="ヒラギノ角ゴ ProN W3" charset="0"/>
                          <a:sym typeface="Gill Sans" charset="0"/>
                        </a:rPr>
                        <a:t>University Maternity Hospital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Speciality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83 in-patient</a:t>
                      </a: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19 neo-natal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294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val="10002"/>
                  </a:ext>
                </a:extLst>
              </a:tr>
              <a:tr h="833224">
                <a:tc>
                  <a:txBody>
                    <a:bodyPr/>
                    <a:lstStyle/>
                    <a:p>
                      <a:pPr marL="0" marR="0" lvl="0" indent="0" algn="l" defTabSz="2176463" rtl="0" eaLnBrk="1" fontAlgn="base" latinLnBrk="0" hangingPunct="1">
                        <a:lnSpc>
                          <a:spcPct val="100000"/>
                        </a:lnSpc>
                        <a:spcBef>
                          <a:spcPct val="0"/>
                        </a:spcBef>
                        <a:spcAft>
                          <a:spcPct val="0"/>
                        </a:spcAft>
                        <a:buClrTx/>
                        <a:buSzTx/>
                        <a:buFontTx/>
                        <a:buNone/>
                        <a:tabLst/>
                      </a:pPr>
                      <a:endParaRPr kumimoji="0" lang="en-IE" sz="1900" b="0" i="0" u="none" strike="noStrike" cap="none" normalizeH="0" baseline="0" dirty="0" smtClean="0">
                        <a:ln>
                          <a:noFill/>
                        </a:ln>
                        <a:solidFill>
                          <a:srgbClr val="000000"/>
                        </a:solidFill>
                        <a:effectLst/>
                        <a:latin typeface="Calibri" pitchFamily="34" charset="0"/>
                        <a:ea typeface="ヒラギノ角ゴ ProN W3" charset="0"/>
                        <a:cs typeface="ヒラギノ角ゴ ProN W3" charset="0"/>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IE" sz="1600" b="0" i="0" u="none" strike="noStrike" kern="1200"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kern="1200" cap="none" normalizeH="0" baseline="0" dirty="0" smtClean="0">
                          <a:ln>
                            <a:noFill/>
                          </a:ln>
                          <a:solidFill>
                            <a:srgbClr val="000000"/>
                          </a:solidFill>
                          <a:effectLst/>
                          <a:latin typeface="+mn-lt"/>
                          <a:ea typeface="ヒラギノ角ゴ ProN W3" charset="0"/>
                          <a:cs typeface="ヒラギノ角ゴ ProN W3" charset="0"/>
                          <a:sym typeface="Gill Sans" charset="0"/>
                        </a:rPr>
                        <a:t>Croom Hospital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Speciality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37 in-patient</a:t>
                      </a: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13 day beds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144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33224">
                <a:tc>
                  <a:txBody>
                    <a:bodyPr/>
                    <a:lstStyle/>
                    <a:p>
                      <a:pPr marL="0" marR="0" lvl="0" indent="0" algn="l" defTabSz="2176463" rtl="0" eaLnBrk="1" fontAlgn="base" latinLnBrk="0" hangingPunct="1">
                        <a:lnSpc>
                          <a:spcPct val="100000"/>
                        </a:lnSpc>
                        <a:spcBef>
                          <a:spcPct val="0"/>
                        </a:spcBef>
                        <a:spcAft>
                          <a:spcPct val="0"/>
                        </a:spcAft>
                        <a:buClrTx/>
                        <a:buSzTx/>
                        <a:buFontTx/>
                        <a:buNone/>
                        <a:tabLst/>
                      </a:pPr>
                      <a:endParaRPr kumimoji="0" lang="en-IE" sz="1900" b="0" i="0" u="none" strike="noStrike" cap="none" normalizeH="0" baseline="0" dirty="0" smtClean="0">
                        <a:ln>
                          <a:noFill/>
                        </a:ln>
                        <a:solidFill>
                          <a:srgbClr val="000000"/>
                        </a:solidFill>
                        <a:effectLst/>
                        <a:latin typeface="Calibri" pitchFamily="34" charset="0"/>
                        <a:ea typeface="ヒラギノ角ゴ ProN W3" charset="0"/>
                        <a:cs typeface="ヒラギノ角ゴ ProN W3" charset="0"/>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IE" sz="1600" b="0" i="0" u="none" strike="noStrike" kern="1200"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kern="1200" cap="none" normalizeH="0" baseline="0" dirty="0" smtClean="0">
                          <a:ln>
                            <a:noFill/>
                          </a:ln>
                          <a:solidFill>
                            <a:srgbClr val="000000"/>
                          </a:solidFill>
                          <a:effectLst/>
                          <a:latin typeface="+mn-lt"/>
                          <a:ea typeface="ヒラギノ角ゴ ProN W3" charset="0"/>
                          <a:cs typeface="ヒラギノ角ゴ ProN W3" charset="0"/>
                          <a:sym typeface="Gill Sans" charset="0"/>
                        </a:rPr>
                        <a:t>Ennis Hospital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50 in-patient</a:t>
                      </a: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16 day beds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206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val="10004"/>
                  </a:ext>
                </a:extLst>
              </a:tr>
              <a:tr h="833224">
                <a:tc>
                  <a:txBody>
                    <a:bodyPr/>
                    <a:lstStyle/>
                    <a:p>
                      <a:pPr marL="0" marR="0" lvl="0" indent="0" algn="l" defTabSz="2176463" rtl="0" eaLnBrk="1" fontAlgn="base" latinLnBrk="0" hangingPunct="1">
                        <a:lnSpc>
                          <a:spcPct val="100000"/>
                        </a:lnSpc>
                        <a:spcBef>
                          <a:spcPct val="0"/>
                        </a:spcBef>
                        <a:spcAft>
                          <a:spcPct val="0"/>
                        </a:spcAft>
                        <a:buClrTx/>
                        <a:buSzTx/>
                        <a:buFontTx/>
                        <a:buNone/>
                        <a:tabLst/>
                      </a:pPr>
                      <a:endParaRPr kumimoji="0" lang="en-IE" sz="1900" b="0" i="0" u="none" strike="noStrike" cap="none" normalizeH="0" baseline="0" dirty="0" smtClean="0">
                        <a:ln>
                          <a:noFill/>
                        </a:ln>
                        <a:solidFill>
                          <a:srgbClr val="000000"/>
                        </a:solidFill>
                        <a:effectLst/>
                        <a:latin typeface="Calibri" pitchFamily="34" charset="0"/>
                        <a:ea typeface="ヒラギノ角ゴ ProN W3" charset="0"/>
                        <a:cs typeface="ヒラギノ角ゴ ProN W3" charset="0"/>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IE" sz="1600" b="0" i="0" u="none" strike="noStrike" kern="1200"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kern="1200" cap="none" normalizeH="0" baseline="0" dirty="0" smtClean="0">
                          <a:ln>
                            <a:noFill/>
                          </a:ln>
                          <a:solidFill>
                            <a:srgbClr val="000000"/>
                          </a:solidFill>
                          <a:effectLst/>
                          <a:latin typeface="+mn-lt"/>
                          <a:ea typeface="ヒラギノ角ゴ ProN W3" charset="0"/>
                          <a:cs typeface="ヒラギノ角ゴ ProN W3" charset="0"/>
                          <a:sym typeface="Gill Sans" charset="0"/>
                        </a:rPr>
                        <a:t>Nenagh Hospital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49 in-patient</a:t>
                      </a: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25 day beds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179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833224">
                <a:tc>
                  <a:txBody>
                    <a:bodyPr/>
                    <a:lstStyle/>
                    <a:p>
                      <a:pPr marL="0" marR="0" lvl="0" indent="0" algn="l" defTabSz="2176463" rtl="0" eaLnBrk="1" fontAlgn="base" latinLnBrk="0" hangingPunct="1">
                        <a:lnSpc>
                          <a:spcPct val="100000"/>
                        </a:lnSpc>
                        <a:spcBef>
                          <a:spcPct val="0"/>
                        </a:spcBef>
                        <a:spcAft>
                          <a:spcPct val="0"/>
                        </a:spcAft>
                        <a:buClrTx/>
                        <a:buSzTx/>
                        <a:buFontTx/>
                        <a:buNone/>
                        <a:tabLst/>
                      </a:pPr>
                      <a:endParaRPr kumimoji="0" lang="en-IE" sz="1900" b="0" i="0" u="none" strike="noStrike" cap="none" normalizeH="0" baseline="0" dirty="0" smtClean="0">
                        <a:ln>
                          <a:noFill/>
                        </a:ln>
                        <a:solidFill>
                          <a:srgbClr val="000000"/>
                        </a:solidFill>
                        <a:effectLst/>
                        <a:latin typeface="Calibri" pitchFamily="34" charset="0"/>
                        <a:ea typeface="ヒラギノ角ゴ ProN W3" charset="0"/>
                        <a:cs typeface="ヒラギノ角ゴ ProN W3" charset="0"/>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IE" sz="1600" b="0" i="0" u="none" strike="noStrike" kern="1200"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kern="1200" cap="none" normalizeH="0" baseline="0" dirty="0" smtClean="0">
                          <a:ln>
                            <a:noFill/>
                          </a:ln>
                          <a:solidFill>
                            <a:srgbClr val="000000"/>
                          </a:solidFill>
                          <a:effectLst/>
                          <a:latin typeface="+mn-lt"/>
                          <a:ea typeface="ヒラギノ角ゴ ProN W3" charset="0"/>
                          <a:cs typeface="ヒラギノ角ゴ ProN W3" charset="0"/>
                          <a:sym typeface="Gill Sans" charset="0"/>
                        </a:rPr>
                        <a:t>St. John’s Hospital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IE" sz="1600" b="0" i="0" u="none" strike="noStrike" kern="1200"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2 Surgical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89 Adult</a:t>
                      </a: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10 day beds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2176463"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a:p>
                      <a:pPr marL="0" marR="0" lvl="0" indent="0" algn="ctr" defTabSz="2176463" rtl="0" eaLnBrk="1" fontAlgn="base" latinLnBrk="0" hangingPunct="1">
                        <a:lnSpc>
                          <a:spcPct val="100000"/>
                        </a:lnSpc>
                        <a:spcBef>
                          <a:spcPct val="0"/>
                        </a:spcBef>
                        <a:spcAft>
                          <a:spcPct val="0"/>
                        </a:spcAft>
                        <a:buClrTx/>
                        <a:buSzTx/>
                        <a:buFontTx/>
                        <a:buNone/>
                        <a:tabLst/>
                      </a:pPr>
                      <a:r>
                        <a:rPr kumimoji="0" lang="en-IE" sz="12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268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val="10006"/>
                  </a:ext>
                </a:extLst>
              </a:tr>
            </a:tbl>
          </a:graphicData>
        </a:graphic>
      </p:graphicFrame>
      <p:pic>
        <p:nvPicPr>
          <p:cNvPr id="16" name="Picture 10" descr="IMG_1815.JPG"/>
          <p:cNvPicPr>
            <a:picLocks noChangeAspect="1"/>
          </p:cNvPicPr>
          <p:nvPr/>
        </p:nvPicPr>
        <p:blipFill>
          <a:blip r:embed="rId4" cstate="print"/>
          <a:srcRect/>
          <a:stretch>
            <a:fillRect/>
          </a:stretch>
        </p:blipFill>
        <p:spPr bwMode="auto">
          <a:xfrm>
            <a:off x="827088" y="1773238"/>
            <a:ext cx="1296987" cy="64770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17" name="Picture 14" descr="IMG_1841.JPG"/>
          <p:cNvPicPr>
            <a:picLocks noChangeAspect="1"/>
          </p:cNvPicPr>
          <p:nvPr/>
        </p:nvPicPr>
        <p:blipFill>
          <a:blip r:embed="rId5" cstate="print"/>
          <a:srcRect/>
          <a:stretch>
            <a:fillRect/>
          </a:stretch>
        </p:blipFill>
        <p:spPr bwMode="auto">
          <a:xfrm>
            <a:off x="827088" y="2565400"/>
            <a:ext cx="1296987" cy="64770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18" name="Picture 13" descr="Unknown-3.jpeg"/>
          <p:cNvPicPr>
            <a:picLocks noChangeAspect="1"/>
          </p:cNvPicPr>
          <p:nvPr/>
        </p:nvPicPr>
        <p:blipFill>
          <a:blip r:embed="rId6" cstate="print"/>
          <a:srcRect/>
          <a:stretch>
            <a:fillRect/>
          </a:stretch>
        </p:blipFill>
        <p:spPr bwMode="auto">
          <a:xfrm>
            <a:off x="827088" y="3357563"/>
            <a:ext cx="1296987" cy="68580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20" name="Picture 21" descr="MWRH-Ennis.jpg"/>
          <p:cNvPicPr>
            <a:picLocks noChangeAspect="1"/>
          </p:cNvPicPr>
          <p:nvPr/>
        </p:nvPicPr>
        <p:blipFill>
          <a:blip r:embed="rId7" cstate="print"/>
          <a:srcRect/>
          <a:stretch>
            <a:fillRect/>
          </a:stretch>
        </p:blipFill>
        <p:spPr bwMode="auto">
          <a:xfrm>
            <a:off x="827088" y="4221163"/>
            <a:ext cx="1296987" cy="681037"/>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21" name="Picture 23" descr="4.8.6-nenagh-hos-3.jpg"/>
          <p:cNvPicPr>
            <a:picLocks noChangeAspect="1"/>
          </p:cNvPicPr>
          <p:nvPr/>
        </p:nvPicPr>
        <p:blipFill>
          <a:blip r:embed="rId8" cstate="print"/>
          <a:srcRect/>
          <a:stretch>
            <a:fillRect/>
          </a:stretch>
        </p:blipFill>
        <p:spPr bwMode="auto">
          <a:xfrm>
            <a:off x="827088" y="5013325"/>
            <a:ext cx="1296987" cy="703263"/>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22" name="Picture 9" descr="Unknown-1.jpeg"/>
          <p:cNvPicPr>
            <a:picLocks noChangeAspect="1"/>
          </p:cNvPicPr>
          <p:nvPr/>
        </p:nvPicPr>
        <p:blipFill>
          <a:blip r:embed="rId9" cstate="print"/>
          <a:srcRect/>
          <a:stretch>
            <a:fillRect/>
          </a:stretch>
        </p:blipFill>
        <p:spPr bwMode="auto">
          <a:xfrm>
            <a:off x="827088" y="5805488"/>
            <a:ext cx="1296987" cy="703262"/>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grpSp>
        <p:nvGrpSpPr>
          <p:cNvPr id="2" name="Group 22"/>
          <p:cNvGrpSpPr>
            <a:grpSpLocks/>
          </p:cNvGrpSpPr>
          <p:nvPr/>
        </p:nvGrpSpPr>
        <p:grpSpPr bwMode="auto">
          <a:xfrm>
            <a:off x="0" y="6742113"/>
            <a:ext cx="9144000" cy="115887"/>
            <a:chOff x="0" y="6742113"/>
            <a:chExt cx="9144000" cy="115887"/>
          </a:xfrm>
        </p:grpSpPr>
        <p:sp>
          <p:nvSpPr>
            <p:cNvPr id="24" name="Rectangle 23"/>
            <p:cNvSpPr/>
            <p:nvPr/>
          </p:nvSpPr>
          <p:spPr>
            <a:xfrm>
              <a:off x="0"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5" name="Rectangle 24"/>
            <p:cNvSpPr/>
            <p:nvPr/>
          </p:nvSpPr>
          <p:spPr>
            <a:xfrm>
              <a:off x="1187450"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6" name="Rectangle 25"/>
            <p:cNvSpPr/>
            <p:nvPr/>
          </p:nvSpPr>
          <p:spPr>
            <a:xfrm>
              <a:off x="2339975" y="6742113"/>
              <a:ext cx="1187450"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7" name="Rectangle 26"/>
            <p:cNvSpPr/>
            <p:nvPr/>
          </p:nvSpPr>
          <p:spPr>
            <a:xfrm>
              <a:off x="349250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8" name="Rectangle 27"/>
            <p:cNvSpPr/>
            <p:nvPr/>
          </p:nvSpPr>
          <p:spPr>
            <a:xfrm>
              <a:off x="4643438"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9" name="Rectangle 28"/>
            <p:cNvSpPr/>
            <p:nvPr/>
          </p:nvSpPr>
          <p:spPr>
            <a:xfrm>
              <a:off x="5795963"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30" name="Rectangle 29"/>
            <p:cNvSpPr/>
            <p:nvPr/>
          </p:nvSpPr>
          <p:spPr>
            <a:xfrm>
              <a:off x="6875463" y="6742113"/>
              <a:ext cx="1189037"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31" name="Rectangle 30"/>
            <p:cNvSpPr/>
            <p:nvPr/>
          </p:nvSpPr>
          <p:spPr>
            <a:xfrm>
              <a:off x="795655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15888"/>
            <a:ext cx="7235825" cy="649287"/>
          </a:xfrm>
        </p:spPr>
        <p:txBody>
          <a:bodyPr/>
          <a:lstStyle/>
          <a:p>
            <a:pPr algn="l"/>
            <a:r>
              <a:rPr lang="en-US" sz="2800" smtClean="0"/>
              <a:t>Governance of UL Hospitals Group</a:t>
            </a:r>
          </a:p>
        </p:txBody>
      </p:sp>
      <p:sp>
        <p:nvSpPr>
          <p:cNvPr id="4" name="Rectangle 3"/>
          <p:cNvSpPr/>
          <p:nvPr/>
        </p:nvSpPr>
        <p:spPr>
          <a:xfrm>
            <a:off x="0" y="692150"/>
            <a:ext cx="9144000" cy="433388"/>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6148" name="Picture 3" descr="C:\Users\elaineconnolly\Desktop\Communications\Branding\UL Logo 2014\OOL-ULH Logo\OOL-ULH OfficeLogos\OOL-ULH LogoCol.png"/>
          <p:cNvPicPr>
            <a:picLocks noChangeAspect="1" noChangeArrowheads="1"/>
          </p:cNvPicPr>
          <p:nvPr/>
        </p:nvPicPr>
        <p:blipFill>
          <a:blip r:embed="rId2" cstate="print"/>
          <a:srcRect/>
          <a:stretch>
            <a:fillRect/>
          </a:stretch>
        </p:blipFill>
        <p:spPr bwMode="auto">
          <a:xfrm>
            <a:off x="7308850" y="188913"/>
            <a:ext cx="1655763" cy="444500"/>
          </a:xfrm>
          <a:prstGeom prst="rect">
            <a:avLst/>
          </a:prstGeom>
          <a:noFill/>
          <a:ln w="9525">
            <a:noFill/>
            <a:miter lim="800000"/>
            <a:headEnd/>
            <a:tailEnd/>
          </a:ln>
        </p:spPr>
      </p:pic>
      <p:grpSp>
        <p:nvGrpSpPr>
          <p:cNvPr id="2" name="Group 22"/>
          <p:cNvGrpSpPr>
            <a:grpSpLocks/>
          </p:cNvGrpSpPr>
          <p:nvPr/>
        </p:nvGrpSpPr>
        <p:grpSpPr bwMode="auto">
          <a:xfrm>
            <a:off x="0" y="6742113"/>
            <a:ext cx="9144000" cy="115887"/>
            <a:chOff x="0" y="6742113"/>
            <a:chExt cx="9144000" cy="115887"/>
          </a:xfrm>
        </p:grpSpPr>
        <p:sp>
          <p:nvSpPr>
            <p:cNvPr id="24" name="Rectangle 23"/>
            <p:cNvSpPr/>
            <p:nvPr/>
          </p:nvSpPr>
          <p:spPr>
            <a:xfrm>
              <a:off x="0"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5" name="Rectangle 24"/>
            <p:cNvSpPr/>
            <p:nvPr/>
          </p:nvSpPr>
          <p:spPr>
            <a:xfrm>
              <a:off x="1187450"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6" name="Rectangle 25"/>
            <p:cNvSpPr/>
            <p:nvPr/>
          </p:nvSpPr>
          <p:spPr>
            <a:xfrm>
              <a:off x="2339975" y="6742113"/>
              <a:ext cx="1187450"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7" name="Rectangle 26"/>
            <p:cNvSpPr/>
            <p:nvPr/>
          </p:nvSpPr>
          <p:spPr>
            <a:xfrm>
              <a:off x="349250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8" name="Rectangle 27"/>
            <p:cNvSpPr/>
            <p:nvPr/>
          </p:nvSpPr>
          <p:spPr>
            <a:xfrm>
              <a:off x="4643438"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9" name="Rectangle 28"/>
            <p:cNvSpPr/>
            <p:nvPr/>
          </p:nvSpPr>
          <p:spPr>
            <a:xfrm>
              <a:off x="5795963"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30" name="Rectangle 29"/>
            <p:cNvSpPr/>
            <p:nvPr/>
          </p:nvSpPr>
          <p:spPr>
            <a:xfrm>
              <a:off x="6875463" y="6742113"/>
              <a:ext cx="1189037"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31" name="Rectangle 30"/>
            <p:cNvSpPr/>
            <p:nvPr/>
          </p:nvSpPr>
          <p:spPr>
            <a:xfrm>
              <a:off x="795655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grpSp>
      <p:pic>
        <p:nvPicPr>
          <p:cNvPr id="6150" name="Picture 3" descr="::Documents:CHIEF CLINICAL DIRECTOR STUFF:2013 Strategic plan:Images:Governance Organogm Interim Board2.pdf"/>
          <p:cNvPicPr>
            <a:picLocks noChangeAspect="1" noChangeArrowheads="1"/>
          </p:cNvPicPr>
          <p:nvPr/>
        </p:nvPicPr>
        <p:blipFill>
          <a:blip r:embed="rId3" cstate="print"/>
          <a:srcRect/>
          <a:stretch>
            <a:fillRect/>
          </a:stretch>
        </p:blipFill>
        <p:spPr bwMode="auto">
          <a:xfrm>
            <a:off x="1168400" y="1090613"/>
            <a:ext cx="7594600" cy="5507037"/>
          </a:xfrm>
          <a:prstGeom prst="rect">
            <a:avLst/>
          </a:prstGeom>
          <a:noFill/>
          <a:ln w="9525">
            <a:noFill/>
            <a:miter lim="800000"/>
            <a:headEnd/>
            <a:tailEnd/>
          </a:ln>
        </p:spPr>
      </p:pic>
      <p:sp>
        <p:nvSpPr>
          <p:cNvPr id="16" name="TextBox 6"/>
          <p:cNvSpPr txBox="1">
            <a:spLocks noChangeArrowheads="1"/>
          </p:cNvSpPr>
          <p:nvPr/>
        </p:nvSpPr>
        <p:spPr bwMode="auto">
          <a:xfrm rot="-5400000">
            <a:off x="431006" y="1650207"/>
            <a:ext cx="1031875" cy="369888"/>
          </a:xfrm>
          <a:prstGeom prst="rect">
            <a:avLst/>
          </a:prstGeom>
          <a:solidFill>
            <a:schemeClr val="bg1">
              <a:lumMod val="60000"/>
              <a:lumOff val="40000"/>
            </a:schemeClr>
          </a:solidFill>
          <a:ln w="9525">
            <a:solidFill>
              <a:srgbClr val="000000"/>
            </a:solidFill>
            <a:miter lim="800000"/>
            <a:headEnd/>
            <a:tailEnd/>
          </a:ln>
        </p:spPr>
        <p:txBody>
          <a:bodyPr wrap="none">
            <a:spAutoFit/>
          </a:bodyPr>
          <a:lstStyle/>
          <a:p>
            <a:pPr algn="ctr">
              <a:defRPr/>
            </a:pPr>
            <a:r>
              <a:rPr lang="en-US" dirty="0"/>
              <a:t>External</a:t>
            </a:r>
          </a:p>
        </p:txBody>
      </p:sp>
      <p:sp>
        <p:nvSpPr>
          <p:cNvPr id="17" name="TextBox 7"/>
          <p:cNvSpPr txBox="1">
            <a:spLocks noChangeArrowheads="1"/>
          </p:cNvSpPr>
          <p:nvPr/>
        </p:nvSpPr>
        <p:spPr bwMode="auto">
          <a:xfrm rot="-5400000">
            <a:off x="354013" y="3022600"/>
            <a:ext cx="1185862" cy="369888"/>
          </a:xfrm>
          <a:prstGeom prst="rect">
            <a:avLst/>
          </a:prstGeom>
          <a:solidFill>
            <a:schemeClr val="bg2">
              <a:lumMod val="60000"/>
              <a:lumOff val="40000"/>
            </a:schemeClr>
          </a:solidFill>
          <a:ln w="9525">
            <a:solidFill>
              <a:srgbClr val="000000"/>
            </a:solidFill>
            <a:miter lim="800000"/>
            <a:headEnd/>
            <a:tailEnd/>
          </a:ln>
        </p:spPr>
        <p:txBody>
          <a:bodyPr wrap="none">
            <a:spAutoFit/>
          </a:bodyPr>
          <a:lstStyle/>
          <a:p>
            <a:pPr algn="ctr">
              <a:defRPr/>
            </a:pPr>
            <a:r>
              <a:rPr lang="en-US" dirty="0"/>
              <a:t>Executive</a:t>
            </a:r>
          </a:p>
        </p:txBody>
      </p:sp>
      <p:sp>
        <p:nvSpPr>
          <p:cNvPr id="18" name="TextBox 8"/>
          <p:cNvSpPr txBox="1">
            <a:spLocks noChangeArrowheads="1"/>
          </p:cNvSpPr>
          <p:nvPr/>
        </p:nvSpPr>
        <p:spPr bwMode="auto">
          <a:xfrm rot="-5400000">
            <a:off x="-190500" y="4938713"/>
            <a:ext cx="2286000" cy="381000"/>
          </a:xfrm>
          <a:prstGeom prst="rect">
            <a:avLst/>
          </a:prstGeom>
          <a:solidFill>
            <a:schemeClr val="bg2">
              <a:lumMod val="75000"/>
            </a:schemeClr>
          </a:solidFill>
          <a:ln w="9525">
            <a:solidFill>
              <a:srgbClr val="000000"/>
            </a:solidFill>
            <a:miter lim="800000"/>
            <a:headEnd/>
            <a:tailEnd/>
          </a:ln>
        </p:spPr>
        <p:txBody>
          <a:bodyPr>
            <a:spAutoFit/>
          </a:bodyPr>
          <a:lstStyle/>
          <a:p>
            <a:pPr algn="ctr">
              <a:defRPr/>
            </a:pPr>
            <a:r>
              <a:rPr lang="en-US" dirty="0"/>
              <a:t>Directorates</a:t>
            </a:r>
          </a:p>
        </p:txBody>
      </p:sp>
      <p:sp>
        <p:nvSpPr>
          <p:cNvPr id="19" name="Curved Down Arrow 18"/>
          <p:cNvSpPr>
            <a:spLocks noChangeArrowheads="1"/>
          </p:cNvSpPr>
          <p:nvPr/>
        </p:nvSpPr>
        <p:spPr bwMode="auto">
          <a:xfrm rot="-2104833">
            <a:off x="6280150" y="3211513"/>
            <a:ext cx="2055813" cy="1555750"/>
          </a:xfrm>
          <a:prstGeom prst="curvedDownArrow">
            <a:avLst>
              <a:gd name="adj1" fmla="val 25003"/>
              <a:gd name="adj2" fmla="val 50000"/>
              <a:gd name="adj3" fmla="val 25000"/>
            </a:avLst>
          </a:prstGeom>
          <a:solidFill>
            <a:srgbClr val="FDEEE2"/>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latin typeface="+mn-lt"/>
              <a:cs typeface="ＭＳ Ｐゴシック" charset="-128"/>
            </a:endParaRPr>
          </a:p>
        </p:txBody>
      </p:sp>
      <p:sp>
        <p:nvSpPr>
          <p:cNvPr id="20" name="Curved Down Arrow 19"/>
          <p:cNvSpPr>
            <a:spLocks noChangeArrowheads="1"/>
          </p:cNvSpPr>
          <p:nvPr/>
        </p:nvSpPr>
        <p:spPr bwMode="auto">
          <a:xfrm rot="-2104833">
            <a:off x="4756150" y="3211513"/>
            <a:ext cx="2055813" cy="1555750"/>
          </a:xfrm>
          <a:prstGeom prst="curvedDownArrow">
            <a:avLst>
              <a:gd name="adj1" fmla="val 25003"/>
              <a:gd name="adj2" fmla="val 50000"/>
              <a:gd name="adj3" fmla="val 25000"/>
            </a:avLst>
          </a:prstGeom>
          <a:solidFill>
            <a:srgbClr val="DEEACA"/>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latin typeface="+mn-lt"/>
              <a:cs typeface="ＭＳ Ｐゴシック" charset="-128"/>
            </a:endParaRPr>
          </a:p>
        </p:txBody>
      </p:sp>
      <p:sp>
        <p:nvSpPr>
          <p:cNvPr id="21" name="Curved Down Arrow 20"/>
          <p:cNvSpPr>
            <a:spLocks noChangeArrowheads="1"/>
          </p:cNvSpPr>
          <p:nvPr/>
        </p:nvSpPr>
        <p:spPr bwMode="auto">
          <a:xfrm rot="-2104833">
            <a:off x="3079750" y="3211513"/>
            <a:ext cx="2055813" cy="1555750"/>
          </a:xfrm>
          <a:prstGeom prst="curvedDownArrow">
            <a:avLst>
              <a:gd name="adj1" fmla="val 25003"/>
              <a:gd name="adj2" fmla="val 50000"/>
              <a:gd name="adj3" fmla="val 25000"/>
            </a:avLst>
          </a:prstGeom>
          <a:solidFill>
            <a:srgbClr val="F4E3E2"/>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latin typeface="+mn-lt"/>
              <a:cs typeface="ＭＳ Ｐゴシック" charset="-128"/>
            </a:endParaRPr>
          </a:p>
        </p:txBody>
      </p:sp>
      <p:sp>
        <p:nvSpPr>
          <p:cNvPr id="22" name="Curved Down Arrow 21"/>
          <p:cNvSpPr>
            <a:spLocks noChangeArrowheads="1"/>
          </p:cNvSpPr>
          <p:nvPr/>
        </p:nvSpPr>
        <p:spPr bwMode="auto">
          <a:xfrm rot="-2104833">
            <a:off x="1860550" y="3211513"/>
            <a:ext cx="2055813" cy="1555750"/>
          </a:xfrm>
          <a:prstGeom prst="curvedDownArrow">
            <a:avLst>
              <a:gd name="adj1" fmla="val 25003"/>
              <a:gd name="adj2" fmla="val 50000"/>
              <a:gd name="adj3" fmla="val 25000"/>
            </a:avLst>
          </a:prstGeom>
          <a:solidFill>
            <a:srgbClr val="EBE6F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dirty="0">
              <a:latin typeface="+mn-lt"/>
              <a:cs typeface="ＭＳ Ｐゴシック" charset="-128"/>
            </a:endParaRPr>
          </a:p>
        </p:txBody>
      </p:sp>
      <p:sp>
        <p:nvSpPr>
          <p:cNvPr id="23" name="TextBox 22"/>
          <p:cNvSpPr txBox="1">
            <a:spLocks noChangeArrowheads="1"/>
          </p:cNvSpPr>
          <p:nvPr/>
        </p:nvSpPr>
        <p:spPr bwMode="auto">
          <a:xfrm>
            <a:off x="1357290" y="4514344"/>
            <a:ext cx="7405710" cy="1938992"/>
          </a:xfrm>
          <a:prstGeom prst="rect">
            <a:avLst/>
          </a:prstGeom>
          <a:solidFill>
            <a:schemeClr val="bg2">
              <a:lumMod val="75000"/>
              <a:alpha val="79000"/>
            </a:schemeClr>
          </a:solidFill>
          <a:ln w="9525">
            <a:solidFill>
              <a:schemeClr val="tx1">
                <a:lumMod val="50000"/>
                <a:lumOff val="50000"/>
              </a:schemeClr>
            </a:solidFill>
            <a:miter lim="800000"/>
            <a:headEnd/>
            <a:tailEnd/>
          </a:ln>
          <a:scene3d>
            <a:camera prst="perspectiveRelaxed" fov="2700000">
              <a:rot lat="19487999" lon="0" rev="0"/>
            </a:camera>
            <a:lightRig rig="threePt" dir="t"/>
          </a:scene3d>
          <a:sp3d>
            <a:bevelT w="101600" prst="riblet"/>
          </a:sp3d>
        </p:spPr>
        <p:txBody>
          <a:bodyPr>
            <a:spAutoFit/>
          </a:bodyPr>
          <a:lstStyle/>
          <a:p>
            <a:pPr algn="ctr">
              <a:defRPr/>
            </a:pPr>
            <a:r>
              <a:rPr lang="en-US" sz="2000" b="1" dirty="0">
                <a:cs typeface="ＭＳ Ｐゴシック" charset="-128"/>
              </a:rPr>
              <a:t>Clinical Director</a:t>
            </a:r>
          </a:p>
          <a:p>
            <a:pPr algn="ctr">
              <a:defRPr/>
            </a:pPr>
            <a:r>
              <a:rPr lang="en-US" sz="2000" b="1" dirty="0">
                <a:cs typeface="ＭＳ Ｐゴシック" charset="-128"/>
              </a:rPr>
              <a:t>Directorate Manager</a:t>
            </a:r>
          </a:p>
          <a:p>
            <a:pPr algn="ctr">
              <a:defRPr/>
            </a:pPr>
            <a:r>
              <a:rPr lang="en-US" sz="2000" b="1" dirty="0">
                <a:cs typeface="ＭＳ Ｐゴシック" charset="-128"/>
              </a:rPr>
              <a:t>Directorate Nurse Managers</a:t>
            </a:r>
          </a:p>
          <a:p>
            <a:pPr algn="ctr">
              <a:defRPr/>
            </a:pPr>
            <a:r>
              <a:rPr lang="en-US" sz="2000" b="1" dirty="0">
                <a:cs typeface="ＭＳ Ｐゴシック" charset="-128"/>
              </a:rPr>
              <a:t>Business Manager</a:t>
            </a:r>
          </a:p>
          <a:p>
            <a:pPr algn="ctr">
              <a:defRPr/>
            </a:pPr>
            <a:r>
              <a:rPr lang="en-US" sz="2000" b="1" dirty="0">
                <a:cs typeface="ＭＳ Ｐゴシック" charset="-128"/>
              </a:rPr>
              <a:t>QPS Manager</a:t>
            </a:r>
          </a:p>
          <a:p>
            <a:pPr algn="ctr">
              <a:defRPr/>
            </a:pPr>
            <a:r>
              <a:rPr lang="en-US" sz="2000" b="1" dirty="0">
                <a:cs typeface="ＭＳ Ｐゴシック" charset="-128"/>
              </a:rPr>
              <a:t>Accountant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388" y="188913"/>
            <a:ext cx="4392612" cy="503237"/>
          </a:xfrm>
        </p:spPr>
        <p:txBody>
          <a:bodyPr>
            <a:normAutofit fontScale="90000"/>
          </a:bodyPr>
          <a:lstStyle/>
          <a:p>
            <a:pPr algn="l"/>
            <a:r>
              <a:rPr lang="en-IE" sz="2800" b="1" smtClean="0"/>
              <a:t>UL Hospitals Group</a:t>
            </a:r>
            <a:endParaRPr lang="en-US" sz="2800" b="1" smtClean="0"/>
          </a:p>
        </p:txBody>
      </p:sp>
      <p:sp>
        <p:nvSpPr>
          <p:cNvPr id="18435" name="Rectangle 3"/>
          <p:cNvSpPr>
            <a:spLocks noGrp="1" noChangeArrowheads="1"/>
          </p:cNvSpPr>
          <p:nvPr>
            <p:ph type="body" idx="1"/>
          </p:nvPr>
        </p:nvSpPr>
        <p:spPr>
          <a:xfrm>
            <a:off x="565150" y="1989138"/>
            <a:ext cx="8229600" cy="4537075"/>
          </a:xfrm>
        </p:spPr>
        <p:txBody>
          <a:bodyPr/>
          <a:lstStyle/>
          <a:p>
            <a:pPr>
              <a:lnSpc>
                <a:spcPct val="90000"/>
              </a:lnSpc>
            </a:pPr>
            <a:endParaRPr lang="en-IE" sz="2400" smtClean="0"/>
          </a:p>
          <a:p>
            <a:pPr marL="457200" lvl="1" indent="0">
              <a:lnSpc>
                <a:spcPct val="90000"/>
              </a:lnSpc>
              <a:buFontTx/>
              <a:buNone/>
            </a:pPr>
            <a:endParaRPr lang="en-IE" sz="2000" smtClean="0"/>
          </a:p>
          <a:p>
            <a:pPr marL="457200" lvl="1" indent="0">
              <a:lnSpc>
                <a:spcPct val="90000"/>
              </a:lnSpc>
              <a:buFontTx/>
              <a:buNone/>
            </a:pPr>
            <a:endParaRPr lang="en-IE" sz="2000" smtClean="0"/>
          </a:p>
          <a:p>
            <a:pPr marL="457200" lvl="1" indent="0">
              <a:lnSpc>
                <a:spcPct val="90000"/>
              </a:lnSpc>
              <a:buFontTx/>
              <a:buNone/>
            </a:pPr>
            <a:endParaRPr lang="en-US" sz="2000" smtClean="0"/>
          </a:p>
        </p:txBody>
      </p:sp>
      <p:pic>
        <p:nvPicPr>
          <p:cNvPr id="18436" name="Picture 3" descr="C:\Users\elaineconnolly\Desktop\Communications\Branding\UL Logo 2014\OOL-ULH Logo\OOL-ULH OfficeLogos\OOL-ULH LogoCol.png"/>
          <p:cNvPicPr>
            <a:picLocks noChangeAspect="1" noChangeArrowheads="1"/>
          </p:cNvPicPr>
          <p:nvPr/>
        </p:nvPicPr>
        <p:blipFill>
          <a:blip r:embed="rId3" cstate="print"/>
          <a:srcRect/>
          <a:stretch>
            <a:fillRect/>
          </a:stretch>
        </p:blipFill>
        <p:spPr bwMode="auto">
          <a:xfrm>
            <a:off x="7308850" y="188913"/>
            <a:ext cx="1655763" cy="444500"/>
          </a:xfrm>
          <a:prstGeom prst="rect">
            <a:avLst/>
          </a:prstGeom>
          <a:noFill/>
          <a:ln w="9525">
            <a:noFill/>
            <a:miter lim="800000"/>
            <a:headEnd/>
            <a:tailEnd/>
          </a:ln>
        </p:spPr>
      </p:pic>
      <p:grpSp>
        <p:nvGrpSpPr>
          <p:cNvPr id="2" name="Group 13"/>
          <p:cNvGrpSpPr>
            <a:grpSpLocks/>
          </p:cNvGrpSpPr>
          <p:nvPr/>
        </p:nvGrpSpPr>
        <p:grpSpPr bwMode="auto">
          <a:xfrm>
            <a:off x="0" y="6742113"/>
            <a:ext cx="9144000" cy="115887"/>
            <a:chOff x="0" y="6742113"/>
            <a:chExt cx="9144000" cy="115887"/>
          </a:xfrm>
        </p:grpSpPr>
        <p:sp>
          <p:nvSpPr>
            <p:cNvPr id="6" name="Rectangle 5"/>
            <p:cNvSpPr/>
            <p:nvPr/>
          </p:nvSpPr>
          <p:spPr>
            <a:xfrm>
              <a:off x="0"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7" name="Rectangle 6"/>
            <p:cNvSpPr/>
            <p:nvPr/>
          </p:nvSpPr>
          <p:spPr>
            <a:xfrm>
              <a:off x="1187450"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8" name="Rectangle 7"/>
            <p:cNvSpPr/>
            <p:nvPr/>
          </p:nvSpPr>
          <p:spPr>
            <a:xfrm>
              <a:off x="2339975" y="6742113"/>
              <a:ext cx="1187450"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9" name="Rectangle 8"/>
            <p:cNvSpPr/>
            <p:nvPr/>
          </p:nvSpPr>
          <p:spPr>
            <a:xfrm>
              <a:off x="349250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0" name="Rectangle 9"/>
            <p:cNvSpPr/>
            <p:nvPr/>
          </p:nvSpPr>
          <p:spPr>
            <a:xfrm>
              <a:off x="4643438"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1" name="Rectangle 10"/>
            <p:cNvSpPr/>
            <p:nvPr/>
          </p:nvSpPr>
          <p:spPr>
            <a:xfrm>
              <a:off x="5795963"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2" name="Rectangle 11"/>
            <p:cNvSpPr/>
            <p:nvPr/>
          </p:nvSpPr>
          <p:spPr>
            <a:xfrm>
              <a:off x="6875463" y="6742113"/>
              <a:ext cx="1189037"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3" name="Rectangle 12"/>
            <p:cNvSpPr/>
            <p:nvPr/>
          </p:nvSpPr>
          <p:spPr>
            <a:xfrm>
              <a:off x="795655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grpSp>
      <p:sp>
        <p:nvSpPr>
          <p:cNvPr id="14" name="Rectangle 13"/>
          <p:cNvSpPr/>
          <p:nvPr/>
        </p:nvSpPr>
        <p:spPr>
          <a:xfrm>
            <a:off x="0" y="909638"/>
            <a:ext cx="9144000" cy="28733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3074" name="Picture 2" descr="http://www.kidney.org.uk/imagelibrary/rebecca1.jpg"/>
          <p:cNvPicPr>
            <a:picLocks noChangeAspect="1" noChangeArrowheads="1"/>
          </p:cNvPicPr>
          <p:nvPr/>
        </p:nvPicPr>
        <p:blipFill>
          <a:blip r:embed="rId4"/>
          <a:srcRect/>
          <a:stretch>
            <a:fillRect/>
          </a:stretch>
        </p:blipFill>
        <p:spPr bwMode="auto">
          <a:xfrm>
            <a:off x="1142976" y="2357430"/>
            <a:ext cx="6786610" cy="3786214"/>
          </a:xfrm>
          <a:prstGeom prst="rect">
            <a:avLst/>
          </a:prstGeom>
          <a:noFill/>
        </p:spPr>
      </p:pic>
      <p:sp>
        <p:nvSpPr>
          <p:cNvPr id="19" name="TextBox 18"/>
          <p:cNvSpPr txBox="1"/>
          <p:nvPr/>
        </p:nvSpPr>
        <p:spPr>
          <a:xfrm>
            <a:off x="928662" y="1428736"/>
            <a:ext cx="4214842" cy="646331"/>
          </a:xfrm>
          <a:prstGeom prst="rect">
            <a:avLst/>
          </a:prstGeom>
          <a:noFill/>
        </p:spPr>
        <p:txBody>
          <a:bodyPr wrap="square" rtlCol="0">
            <a:spAutoFit/>
          </a:bodyPr>
          <a:lstStyle/>
          <a:p>
            <a:r>
              <a:rPr lang="en-US" sz="3600" b="1" dirty="0" smtClean="0"/>
              <a:t>Going  Forward </a:t>
            </a:r>
            <a:endParaRPr lang="en-US"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a:buFontTx/>
              <a:buNone/>
            </a:pPr>
            <a:r>
              <a:rPr lang="en-IE" smtClean="0"/>
              <a:t> </a:t>
            </a:r>
          </a:p>
          <a:p>
            <a:endParaRPr lang="en-IE" smtClean="0"/>
          </a:p>
          <a:p>
            <a:pPr>
              <a:buFontTx/>
              <a:buNone/>
            </a:pPr>
            <a:r>
              <a:rPr lang="en-IE" smtClean="0"/>
              <a:t>                 </a:t>
            </a:r>
            <a:r>
              <a:rPr lang="en-IE" sz="7200" i="1" smtClean="0"/>
              <a:t>Thank you</a:t>
            </a:r>
            <a:r>
              <a:rPr lang="en-IE" smtClean="0"/>
              <a:t> </a:t>
            </a:r>
            <a:endParaRPr lang="en-US" smtClean="0"/>
          </a:p>
        </p:txBody>
      </p:sp>
      <p:pic>
        <p:nvPicPr>
          <p:cNvPr id="19459" name="Picture 3" descr="C:\Users\elaineconnolly\Desktop\Communications\Branding\UL Logo 2014\OOL-ULH Logo\OOL-ULH OfficeLogos\OOL-ULH LogoCol.png"/>
          <p:cNvPicPr>
            <a:picLocks noGrp="1" noChangeAspect="1" noChangeArrowheads="1"/>
          </p:cNvPicPr>
          <p:nvPr>
            <p:ph type="title"/>
          </p:nvPr>
        </p:nvPicPr>
        <p:blipFill>
          <a:blip r:embed="rId2" cstate="print"/>
          <a:srcRect/>
          <a:stretch>
            <a:fillRect/>
          </a:stretch>
        </p:blipFill>
        <p:spPr>
          <a:xfrm>
            <a:off x="7019925" y="333375"/>
            <a:ext cx="1584325" cy="503238"/>
          </a:xfrm>
          <a:noFill/>
        </p:spPr>
      </p:pic>
      <p:grpSp>
        <p:nvGrpSpPr>
          <p:cNvPr id="2" name="Group 13"/>
          <p:cNvGrpSpPr>
            <a:grpSpLocks/>
          </p:cNvGrpSpPr>
          <p:nvPr/>
        </p:nvGrpSpPr>
        <p:grpSpPr bwMode="auto">
          <a:xfrm>
            <a:off x="0" y="6742113"/>
            <a:ext cx="9144000" cy="115887"/>
            <a:chOff x="0" y="6742113"/>
            <a:chExt cx="9144000" cy="115887"/>
          </a:xfrm>
        </p:grpSpPr>
        <p:sp>
          <p:nvSpPr>
            <p:cNvPr id="5" name="Rectangle 4"/>
            <p:cNvSpPr/>
            <p:nvPr/>
          </p:nvSpPr>
          <p:spPr>
            <a:xfrm>
              <a:off x="0"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6" name="Rectangle 5"/>
            <p:cNvSpPr/>
            <p:nvPr/>
          </p:nvSpPr>
          <p:spPr>
            <a:xfrm>
              <a:off x="1187450"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7" name="Rectangle 6"/>
            <p:cNvSpPr/>
            <p:nvPr/>
          </p:nvSpPr>
          <p:spPr>
            <a:xfrm>
              <a:off x="2339975" y="6742113"/>
              <a:ext cx="1187450"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8" name="Rectangle 7"/>
            <p:cNvSpPr/>
            <p:nvPr/>
          </p:nvSpPr>
          <p:spPr>
            <a:xfrm>
              <a:off x="349250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9" name="Rectangle 8"/>
            <p:cNvSpPr/>
            <p:nvPr/>
          </p:nvSpPr>
          <p:spPr>
            <a:xfrm>
              <a:off x="4643438" y="6742113"/>
              <a:ext cx="1187450" cy="115887"/>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0" name="Rectangle 9"/>
            <p:cNvSpPr/>
            <p:nvPr/>
          </p:nvSpPr>
          <p:spPr>
            <a:xfrm>
              <a:off x="5795963" y="6742113"/>
              <a:ext cx="1187450" cy="115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1" name="Rectangle 10"/>
            <p:cNvSpPr/>
            <p:nvPr/>
          </p:nvSpPr>
          <p:spPr>
            <a:xfrm>
              <a:off x="6875463" y="6742113"/>
              <a:ext cx="1189037"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2" name="Rectangle 11"/>
            <p:cNvSpPr/>
            <p:nvPr/>
          </p:nvSpPr>
          <p:spPr>
            <a:xfrm>
              <a:off x="7956550" y="6742113"/>
              <a:ext cx="1187450"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grpSp>
      <p:sp>
        <p:nvSpPr>
          <p:cNvPr id="13" name="Rectangle 12"/>
          <p:cNvSpPr/>
          <p:nvPr/>
        </p:nvSpPr>
        <p:spPr>
          <a:xfrm>
            <a:off x="0" y="1050925"/>
            <a:ext cx="9144000" cy="577850"/>
          </a:xfrm>
          <a:prstGeom prst="rect">
            <a:avLst/>
          </a:prstGeom>
          <a:solidFill>
            <a:srgbClr val="004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dirty="0"/>
          </a:p>
        </p:txBody>
      </p:sp>
      <p:sp>
        <p:nvSpPr>
          <p:cNvPr id="19462" name="Rectangle 1"/>
          <p:cNvSpPr>
            <a:spLocks noChangeArrowheads="1"/>
          </p:cNvSpPr>
          <p:nvPr/>
        </p:nvSpPr>
        <p:spPr bwMode="auto">
          <a:xfrm>
            <a:off x="107950" y="404813"/>
            <a:ext cx="6119813" cy="522287"/>
          </a:xfrm>
          <a:prstGeom prst="rect">
            <a:avLst/>
          </a:prstGeom>
          <a:noFill/>
          <a:ln w="9525">
            <a:noFill/>
            <a:miter lim="800000"/>
            <a:headEnd/>
            <a:tailEnd/>
          </a:ln>
        </p:spPr>
        <p:txBody>
          <a:bodyPr>
            <a:spAutoFit/>
          </a:bodyPr>
          <a:lstStyle/>
          <a:p>
            <a:r>
              <a:rPr lang="en-IE" sz="2800" b="1"/>
              <a:t>UL Hospitals Group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378</Words>
  <Application>Microsoft Office PowerPoint</Application>
  <PresentationFormat>On-screen Show (4:3)</PresentationFormat>
  <Paragraphs>97</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ＭＳ Ｐゴシック</vt:lpstr>
      <vt:lpstr>Arial</vt:lpstr>
      <vt:lpstr>Calibri</vt:lpstr>
      <vt:lpstr>Gill Sans</vt:lpstr>
      <vt:lpstr>ヒラギノ角ゴ ProN W3</vt:lpstr>
      <vt:lpstr>Office Theme</vt:lpstr>
      <vt:lpstr>       </vt:lpstr>
      <vt:lpstr>Development of UL Hospitals Group</vt:lpstr>
      <vt:lpstr>UL Hospitals Group Overview</vt:lpstr>
      <vt:lpstr>Governance of UL Hospitals Group</vt:lpstr>
      <vt:lpstr>UL Hospitals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 Hospitals Group - Breda Fallon</dc:title>
  <dc:creator>Admin</dc:creator>
  <cp:lastModifiedBy>Gemma Murphy1</cp:lastModifiedBy>
  <cp:revision>22</cp:revision>
  <dcterms:created xsi:type="dcterms:W3CDTF">2015-11-02T10:09:50Z</dcterms:created>
  <dcterms:modified xsi:type="dcterms:W3CDTF">2019-04-04T08:26:50Z</dcterms:modified>
</cp:coreProperties>
</file>