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033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888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1503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5790A114-7202-C04D-B2ED-13180DF9F6CB}"/>
              </a:ext>
            </a:extLst>
          </p:cNvPr>
          <p:cNvSpPr txBox="1">
            <a:spLocks/>
          </p:cNvSpPr>
          <p:nvPr userDrawn="1"/>
        </p:nvSpPr>
        <p:spPr>
          <a:xfrm>
            <a:off x="1632000" y="432001"/>
            <a:ext cx="10515600" cy="7502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EBD74-0306-1243-BD61-BBF9878D1E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32000" y="2063999"/>
            <a:ext cx="8158547" cy="3921164"/>
          </a:xfrm>
        </p:spPr>
        <p:txBody>
          <a:bodyPr lIns="0" tIns="0" rIns="0" bIns="0">
            <a:normAutofit/>
          </a:bodyPr>
          <a:lstStyle>
            <a:lvl1pPr>
              <a:lnSpc>
                <a:spcPct val="12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2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2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2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20000"/>
              </a:lnSpc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2B8EAEF-FD7E-A34D-A34A-ECED6073EE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2000" y="401454"/>
            <a:ext cx="8158547" cy="78080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052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072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97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851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4451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6263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797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374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076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17796-3ABD-448E-A89E-403027C0088D}" type="datetimeFigureOut">
              <a:rPr lang="en-IE" smtClean="0"/>
              <a:t>30/09/2024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C209-A4B5-4A4F-8ACE-2C5BE0BC72E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141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hyperlink" Target="https://www.hse.ie/eng/services/publications/pp/medical-device-regulations.html" TargetMode="External"/><Relationship Id="rId5" Type="http://schemas.openxmlformats.org/officeDocument/2006/relationships/hyperlink" Target="mailto:medical.deviceregulation@hse.ie" TargetMode="Externa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B0A863-C1EC-064E-8916-8E32C88BE9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IE" dirty="0"/>
              <a:t>Medical Device Regulations</a:t>
            </a:r>
          </a:p>
          <a:p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IE" sz="3200" dirty="0">
                <a:latin typeface="Arial Rounded MT Bold" panose="020F0704030504030204" pitchFamily="34" charset="0"/>
              </a:rPr>
              <a:t>Action to be taken by a Site when it is Notified of a Supply Disruption/Shortage</a:t>
            </a:r>
          </a:p>
          <a:p>
            <a:pPr algn="ctr">
              <a:lnSpc>
                <a:spcPct val="100000"/>
              </a:lnSpc>
            </a:pPr>
            <a:endParaRPr lang="en-IE" sz="2800" dirty="0">
              <a:latin typeface="Arial Rounded MT Bold" panose="020F070403050403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IE" dirty="0"/>
              <a:t/>
            </a:r>
            <a:br>
              <a:rPr lang="en-IE" dirty="0"/>
            </a:br>
            <a:r>
              <a:rPr lang="en-IE" dirty="0">
                <a:latin typeface="Arial Rounded MT Bold" panose="020F0704030504030204" pitchFamily="34" charset="0"/>
              </a:rPr>
              <a:t>Disruption/Shortage </a:t>
            </a:r>
            <a:r>
              <a:rPr lang="en-IE" dirty="0" smtClean="0">
                <a:latin typeface="Arial Rounded MT Bold" panose="020F0704030504030204" pitchFamily="34" charset="0"/>
              </a:rPr>
              <a:t>notifications </a:t>
            </a:r>
            <a:r>
              <a:rPr lang="en-IE" dirty="0">
                <a:latin typeface="Arial Rounded MT Bold" panose="020F0704030504030204" pitchFamily="34" charset="0"/>
              </a:rPr>
              <a:t>will apply from January 2025 </a:t>
            </a:r>
            <a:r>
              <a:rPr lang="en-IE" dirty="0"/>
              <a:t>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E" b="1" u="sng" dirty="0">
                <a:solidFill>
                  <a:srgbClr val="FF0000"/>
                </a:solidFill>
              </a:rPr>
              <a:t>(This is a legal requirement</a:t>
            </a:r>
            <a:r>
              <a:rPr lang="en-IE" b="1" dirty="0" smtClean="0">
                <a:solidFill>
                  <a:srgbClr val="FF0000"/>
                </a:solidFill>
              </a:rPr>
              <a:t>) </a:t>
            </a:r>
            <a:r>
              <a:rPr lang="en-IE" b="1" dirty="0"/>
              <a:t/>
            </a:r>
            <a:br>
              <a:rPr lang="en-IE" b="1" dirty="0"/>
            </a:br>
            <a:endParaRPr lang="en-IE" sz="2400" b="1" spc="-1" dirty="0">
              <a:latin typeface="Arial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8114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F268B2E-DFC0-8848-8AC4-9DEBA1C3BF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55775" y="1406774"/>
            <a:ext cx="8158547" cy="839717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IE" sz="2400" b="1" dirty="0">
                <a:latin typeface="Arial Rounded MT Bold" panose="020F0704030504030204" pitchFamily="34" charset="0"/>
              </a:rPr>
              <a:t>Medical Device Supply Disruption/Shortage Template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B0A863-C1EC-064E-8916-8E32C88BE9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IE" dirty="0"/>
              <a:t>Medical Device Regulations</a:t>
            </a:r>
          </a:p>
          <a:p>
            <a:endParaRPr lang="en-I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484590"/>
              </p:ext>
            </p:extLst>
          </p:nvPr>
        </p:nvGraphicFramePr>
        <p:xfrm>
          <a:off x="918211" y="2381250"/>
          <a:ext cx="10464163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3" imgW="13544617" imgH="1581177" progId="Excel.Sheet.12">
                  <p:embed/>
                </p:oleObj>
              </mc:Choice>
              <mc:Fallback>
                <p:oleObj name="Worksheet" r:id="rId3" imgW="13544617" imgH="1581177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8211" y="2381250"/>
                        <a:ext cx="10464163" cy="207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918212" y="5039713"/>
            <a:ext cx="101060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Arial Rounded MT Bold" panose="020F0704030504030204" pitchFamily="34" charset="0"/>
              </a:rPr>
              <a:t>To be populated by healthcare site and sent via email to </a:t>
            </a:r>
            <a:r>
              <a:rPr lang="en-IE" b="1" dirty="0" smtClean="0">
                <a:hlinkClick r:id="rId5"/>
              </a:rPr>
              <a:t>medical.deviceregulation@hse.ie</a:t>
            </a:r>
            <a:r>
              <a:rPr lang="en-IE" b="1" dirty="0" smtClean="0"/>
              <a:t>  Template access </a:t>
            </a:r>
            <a:r>
              <a:rPr lang="en-IE" dirty="0" smtClean="0"/>
              <a:t> </a:t>
            </a:r>
            <a:r>
              <a:rPr lang="en-IE" dirty="0">
                <a:hlinkClick r:id="rId6"/>
              </a:rPr>
              <a:t>https://</a:t>
            </a:r>
            <a:r>
              <a:rPr lang="en-IE" dirty="0" smtClean="0">
                <a:hlinkClick r:id="rId6"/>
              </a:rPr>
              <a:t>www.hse.ie/eng/services/publications/pp/medical-device-regulations.html</a:t>
            </a:r>
            <a:r>
              <a:rPr lang="en-IE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15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F268B2E-DFC0-8848-8AC4-9DEBA1C3BF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32000" y="2063999"/>
            <a:ext cx="8158547" cy="56374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IE" dirty="0"/>
              <a:t/>
            </a:r>
            <a:br>
              <a:rPr lang="en-IE" dirty="0"/>
            </a:br>
            <a:endParaRPr lang="en-I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B0A863-C1EC-064E-8916-8E32C88BE9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IE" dirty="0" smtClean="0"/>
              <a:t>Medical Device Regulations</a:t>
            </a:r>
            <a:endParaRPr lang="en-IE" dirty="0"/>
          </a:p>
        </p:txBody>
      </p:sp>
      <p:sp>
        <p:nvSpPr>
          <p:cNvPr id="47" name="TextBox 46"/>
          <p:cNvSpPr txBox="1"/>
          <p:nvPr/>
        </p:nvSpPr>
        <p:spPr>
          <a:xfrm>
            <a:off x="2651367" y="1222039"/>
            <a:ext cx="4309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/>
              <a:t> </a:t>
            </a:r>
            <a:r>
              <a:rPr lang="en-IE" sz="1200" dirty="0" smtClean="0"/>
              <a:t>                                       </a:t>
            </a:r>
            <a:r>
              <a:rPr lang="en-IE" sz="1600" b="1" u="sng" dirty="0" smtClean="0"/>
              <a:t>Action </a:t>
            </a:r>
            <a:r>
              <a:rPr lang="en-IE" sz="1600" b="1" u="sng" dirty="0"/>
              <a:t>b</a:t>
            </a:r>
            <a:r>
              <a:rPr lang="en-IE" sz="1600" b="1" u="sng" dirty="0" smtClean="0"/>
              <a:t>y </a:t>
            </a:r>
            <a:r>
              <a:rPr lang="en-IE" sz="1600" b="1" u="sng" dirty="0"/>
              <a:t>S</a:t>
            </a:r>
            <a:r>
              <a:rPr lang="en-IE" sz="1600" b="1" u="sng" dirty="0" smtClean="0"/>
              <a:t>ite</a:t>
            </a:r>
            <a:r>
              <a:rPr lang="en-IE" sz="1200" dirty="0" smtClean="0"/>
              <a:t>                                                                                         Email to </a:t>
            </a:r>
            <a:r>
              <a:rPr lang="en-IE" sz="1200" b="1" u="sng" dirty="0" smtClean="0"/>
              <a:t>medical.deviceregulation@hse.ie</a:t>
            </a:r>
            <a:r>
              <a:rPr lang="en-IE" sz="1200" dirty="0" smtClean="0"/>
              <a:t> with attached completed </a:t>
            </a:r>
            <a:r>
              <a:rPr lang="en-IE" sz="1200" b="1" dirty="0" smtClean="0"/>
              <a:t>medical device supply Disruption/Shortage template </a:t>
            </a:r>
            <a:endParaRPr lang="en-IE" sz="1200" b="1" dirty="0"/>
          </a:p>
        </p:txBody>
      </p:sp>
      <p:sp>
        <p:nvSpPr>
          <p:cNvPr id="48" name="Rectangle 47"/>
          <p:cNvSpPr/>
          <p:nvPr/>
        </p:nvSpPr>
        <p:spPr>
          <a:xfrm>
            <a:off x="2504871" y="1261663"/>
            <a:ext cx="4562876" cy="7853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49" name="Down Arrow 48"/>
          <p:cNvSpPr/>
          <p:nvPr/>
        </p:nvSpPr>
        <p:spPr>
          <a:xfrm>
            <a:off x="3025907" y="2048084"/>
            <a:ext cx="133358" cy="31310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0" name="TextBox 49"/>
          <p:cNvSpPr txBox="1"/>
          <p:nvPr/>
        </p:nvSpPr>
        <p:spPr>
          <a:xfrm>
            <a:off x="2471431" y="2360831"/>
            <a:ext cx="4596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u="sng" dirty="0" smtClean="0"/>
              <a:t>Action by Supply Disruption/Shortage Steering Group                                                </a:t>
            </a:r>
            <a:r>
              <a:rPr lang="en-IE" sz="1200" dirty="0" smtClean="0"/>
              <a:t>email reviewed </a:t>
            </a:r>
            <a:r>
              <a:rPr lang="en-IE" sz="1200" dirty="0"/>
              <a:t>and responded </a:t>
            </a:r>
            <a:r>
              <a:rPr lang="en-IE" sz="1200" dirty="0" smtClean="0"/>
              <a:t>to.</a:t>
            </a:r>
            <a:endParaRPr lang="en-IE" sz="1200" dirty="0"/>
          </a:p>
        </p:txBody>
      </p:sp>
      <p:sp>
        <p:nvSpPr>
          <p:cNvPr id="51" name="Rectangle 50"/>
          <p:cNvSpPr/>
          <p:nvPr/>
        </p:nvSpPr>
        <p:spPr>
          <a:xfrm>
            <a:off x="2504871" y="2377475"/>
            <a:ext cx="4562876" cy="68903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7" name="TextBox 56"/>
          <p:cNvSpPr txBox="1"/>
          <p:nvPr/>
        </p:nvSpPr>
        <p:spPr>
          <a:xfrm>
            <a:off x="4056899" y="3374296"/>
            <a:ext cx="14486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100" dirty="0" smtClean="0"/>
              <a:t>Disruption/Shortage  notification Logged and Actioned</a:t>
            </a:r>
            <a:endParaRPr lang="en-IE" sz="1100" dirty="0"/>
          </a:p>
        </p:txBody>
      </p:sp>
      <p:sp>
        <p:nvSpPr>
          <p:cNvPr id="58" name="Rectangle 57"/>
          <p:cNvSpPr/>
          <p:nvPr/>
        </p:nvSpPr>
        <p:spPr>
          <a:xfrm>
            <a:off x="4067487" y="3352447"/>
            <a:ext cx="1312463" cy="55280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0" name="Down Arrow 59"/>
          <p:cNvSpPr/>
          <p:nvPr/>
        </p:nvSpPr>
        <p:spPr>
          <a:xfrm>
            <a:off x="4421221" y="3066507"/>
            <a:ext cx="117337" cy="253947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1" name="TextBox 60"/>
          <p:cNvSpPr txBox="1"/>
          <p:nvPr/>
        </p:nvSpPr>
        <p:spPr>
          <a:xfrm>
            <a:off x="5647512" y="3398167"/>
            <a:ext cx="17315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100" dirty="0" smtClean="0"/>
              <a:t>HSE Procurement informed and site responded to</a:t>
            </a:r>
            <a:endParaRPr lang="en-IE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5647512" y="4260540"/>
            <a:ext cx="14202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100" dirty="0" smtClean="0"/>
              <a:t>Supplier contacted by Procurement to determine level of exposure and mitigating actions</a:t>
            </a:r>
            <a:endParaRPr lang="en-IE" sz="1100" dirty="0"/>
          </a:p>
        </p:txBody>
      </p:sp>
      <p:sp>
        <p:nvSpPr>
          <p:cNvPr id="63" name="Rectangle 62"/>
          <p:cNvSpPr/>
          <p:nvPr/>
        </p:nvSpPr>
        <p:spPr>
          <a:xfrm>
            <a:off x="5657236" y="4241085"/>
            <a:ext cx="1410511" cy="9581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4" name="Rectangle 63"/>
          <p:cNvSpPr/>
          <p:nvPr/>
        </p:nvSpPr>
        <p:spPr>
          <a:xfrm>
            <a:off x="5647512" y="3398167"/>
            <a:ext cx="1420235" cy="600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8" name="Right Arrow 67"/>
          <p:cNvSpPr/>
          <p:nvPr/>
        </p:nvSpPr>
        <p:spPr>
          <a:xfrm>
            <a:off x="5409304" y="3569879"/>
            <a:ext cx="238207" cy="12298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9" name="Down Arrow 68"/>
          <p:cNvSpPr/>
          <p:nvPr/>
        </p:nvSpPr>
        <p:spPr>
          <a:xfrm>
            <a:off x="6221446" y="3998331"/>
            <a:ext cx="136188" cy="2427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0" name="TextBox 69"/>
          <p:cNvSpPr txBox="1"/>
          <p:nvPr/>
        </p:nvSpPr>
        <p:spPr>
          <a:xfrm>
            <a:off x="6505780" y="5477454"/>
            <a:ext cx="1917286" cy="9315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IE" sz="1100" b="1" u="sng" dirty="0" smtClean="0"/>
              <a:t>Single site disruption</a:t>
            </a:r>
            <a:r>
              <a:rPr lang="en-IE" sz="1100" dirty="0" smtClean="0"/>
              <a:t>.        Local supplies officer manages sourcing  an alternative compliant product and updates steering group</a:t>
            </a:r>
            <a:endParaRPr lang="en-IE" sz="1100" dirty="0"/>
          </a:p>
        </p:txBody>
      </p:sp>
      <p:sp>
        <p:nvSpPr>
          <p:cNvPr id="72" name="TextBox 71"/>
          <p:cNvSpPr txBox="1"/>
          <p:nvPr/>
        </p:nvSpPr>
        <p:spPr>
          <a:xfrm>
            <a:off x="4372585" y="5516303"/>
            <a:ext cx="206286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100" b="1" u="sng" dirty="0" smtClean="0"/>
              <a:t>Multiple site disruption</a:t>
            </a:r>
            <a:r>
              <a:rPr lang="en-IE" sz="1100" dirty="0" smtClean="0"/>
              <a:t>. National Procurement  manages sourcing </a:t>
            </a:r>
            <a:r>
              <a:rPr lang="en-IE" sz="1100" dirty="0"/>
              <a:t>an alternative </a:t>
            </a:r>
            <a:r>
              <a:rPr lang="en-IE" sz="1100" dirty="0" smtClean="0"/>
              <a:t>compliant </a:t>
            </a:r>
            <a:r>
              <a:rPr lang="en-IE" sz="1100" dirty="0"/>
              <a:t>product </a:t>
            </a:r>
            <a:r>
              <a:rPr lang="en-IE" sz="1100" dirty="0" smtClean="0"/>
              <a:t>and updates site and steering group</a:t>
            </a:r>
            <a:endParaRPr lang="en-IE" sz="1100" dirty="0"/>
          </a:p>
        </p:txBody>
      </p:sp>
      <p:sp>
        <p:nvSpPr>
          <p:cNvPr id="73" name="Down Arrow 72"/>
          <p:cNvSpPr/>
          <p:nvPr/>
        </p:nvSpPr>
        <p:spPr>
          <a:xfrm>
            <a:off x="6869749" y="5208508"/>
            <a:ext cx="112075" cy="2781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4" name="Rectangle 73"/>
          <p:cNvSpPr/>
          <p:nvPr/>
        </p:nvSpPr>
        <p:spPr>
          <a:xfrm>
            <a:off x="4392037" y="5469509"/>
            <a:ext cx="1965597" cy="9855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5" name="Down Arrow 74"/>
          <p:cNvSpPr/>
          <p:nvPr/>
        </p:nvSpPr>
        <p:spPr>
          <a:xfrm>
            <a:off x="5814506" y="5218715"/>
            <a:ext cx="115610" cy="2427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6" name="Rectangle 75"/>
          <p:cNvSpPr/>
          <p:nvPr/>
        </p:nvSpPr>
        <p:spPr>
          <a:xfrm>
            <a:off x="8442495" y="5899172"/>
            <a:ext cx="512424" cy="10910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7" name="Rectangle 76"/>
          <p:cNvSpPr/>
          <p:nvPr/>
        </p:nvSpPr>
        <p:spPr>
          <a:xfrm>
            <a:off x="8854708" y="1464619"/>
            <a:ext cx="100211" cy="443455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8" name="Right Arrow 77"/>
          <p:cNvSpPr/>
          <p:nvPr/>
        </p:nvSpPr>
        <p:spPr>
          <a:xfrm flipH="1">
            <a:off x="7067747" y="1426978"/>
            <a:ext cx="1847204" cy="13364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rgbClr val="4A764A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24009" y="4081890"/>
            <a:ext cx="14409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100" dirty="0" smtClean="0"/>
              <a:t>Disruption/Shortage  notification details logged on database</a:t>
            </a:r>
            <a:endParaRPr lang="en-IE" sz="1100" dirty="0"/>
          </a:p>
        </p:txBody>
      </p:sp>
      <p:sp>
        <p:nvSpPr>
          <p:cNvPr id="80" name="Rectangle 79"/>
          <p:cNvSpPr/>
          <p:nvPr/>
        </p:nvSpPr>
        <p:spPr>
          <a:xfrm>
            <a:off x="4139728" y="4112214"/>
            <a:ext cx="1269576" cy="56984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1" name="Down Arrow 80"/>
          <p:cNvSpPr/>
          <p:nvPr/>
        </p:nvSpPr>
        <p:spPr>
          <a:xfrm flipH="1">
            <a:off x="4436107" y="3927098"/>
            <a:ext cx="102450" cy="168471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2" name="Rectangle 81"/>
          <p:cNvSpPr/>
          <p:nvPr/>
        </p:nvSpPr>
        <p:spPr>
          <a:xfrm>
            <a:off x="7233123" y="6408955"/>
            <a:ext cx="45719" cy="20139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3" name="Rectangle 82"/>
          <p:cNvSpPr/>
          <p:nvPr/>
        </p:nvSpPr>
        <p:spPr>
          <a:xfrm flipV="1">
            <a:off x="3541630" y="6572670"/>
            <a:ext cx="3708873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4" name="Down Arrow 83"/>
          <p:cNvSpPr/>
          <p:nvPr/>
        </p:nvSpPr>
        <p:spPr>
          <a:xfrm flipH="1" flipV="1">
            <a:off x="3491899" y="3066506"/>
            <a:ext cx="128117" cy="354384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5" name="Down Arrow 84"/>
          <p:cNvSpPr/>
          <p:nvPr/>
        </p:nvSpPr>
        <p:spPr>
          <a:xfrm flipH="1" flipV="1">
            <a:off x="3885576" y="3066508"/>
            <a:ext cx="141969" cy="30193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6" name="Rectangle 85"/>
          <p:cNvSpPr/>
          <p:nvPr/>
        </p:nvSpPr>
        <p:spPr>
          <a:xfrm>
            <a:off x="3922070" y="6028728"/>
            <a:ext cx="478459" cy="662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7" name="Down Arrow 86"/>
          <p:cNvSpPr/>
          <p:nvPr/>
        </p:nvSpPr>
        <p:spPr>
          <a:xfrm flipV="1">
            <a:off x="4161300" y="2043237"/>
            <a:ext cx="126251" cy="33088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rgbClr val="4A7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09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156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Office Theme</vt:lpstr>
      <vt:lpstr>Worksheet</vt:lpstr>
      <vt:lpstr>PowerPoint Presentation</vt:lpstr>
      <vt:lpstr>PowerPoint Presentation</vt:lpstr>
      <vt:lpstr>PowerPoint Presentation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McGrath1</dc:creator>
  <cp:lastModifiedBy>Stephen McGrath1</cp:lastModifiedBy>
  <cp:revision>12</cp:revision>
  <dcterms:created xsi:type="dcterms:W3CDTF">2024-09-05T11:32:44Z</dcterms:created>
  <dcterms:modified xsi:type="dcterms:W3CDTF">2024-09-30T09:46:00Z</dcterms:modified>
</cp:coreProperties>
</file>