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9" r:id="rId2"/>
  </p:sldMasterIdLst>
  <p:notesMasterIdLst>
    <p:notesMasterId r:id="rId22"/>
  </p:notesMasterIdLst>
  <p:sldIdLst>
    <p:sldId id="293" r:id="rId3"/>
    <p:sldId id="258" r:id="rId4"/>
    <p:sldId id="259" r:id="rId5"/>
    <p:sldId id="260" r:id="rId6"/>
    <p:sldId id="261" r:id="rId7"/>
    <p:sldId id="268" r:id="rId8"/>
    <p:sldId id="289" r:id="rId9"/>
    <p:sldId id="266" r:id="rId10"/>
    <p:sldId id="284" r:id="rId11"/>
    <p:sldId id="271" r:id="rId12"/>
    <p:sldId id="272" r:id="rId13"/>
    <p:sldId id="295" r:id="rId14"/>
    <p:sldId id="296" r:id="rId15"/>
    <p:sldId id="274" r:id="rId16"/>
    <p:sldId id="276" r:id="rId17"/>
    <p:sldId id="286" r:id="rId18"/>
    <p:sldId id="287" r:id="rId19"/>
    <p:sldId id="292"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72B1"/>
    <a:srgbClr val="C45A12"/>
    <a:srgbClr val="4472C4"/>
    <a:srgbClr val="4F81BD"/>
    <a:srgbClr val="5E913B"/>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06"/>
    <p:restoredTop sz="61594" autoAdjust="0"/>
  </p:normalViewPr>
  <p:slideViewPr>
    <p:cSldViewPr snapToGrid="0" snapToObjects="1">
      <p:cViewPr varScale="1">
        <p:scale>
          <a:sx n="71" d="100"/>
          <a:sy n="71" d="100"/>
        </p:scale>
        <p:origin x="2394" y="60"/>
      </p:cViewPr>
      <p:guideLst>
        <p:guide orient="horz" pos="2160"/>
        <p:guide pos="2880"/>
      </p:guideLst>
    </p:cSldViewPr>
  </p:slideViewPr>
  <p:outlineViewPr>
    <p:cViewPr>
      <p:scale>
        <a:sx n="33" d="100"/>
        <a:sy n="33" d="100"/>
      </p:scale>
      <p:origin x="0" y="-502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4" d="100"/>
          <a:sy n="94" d="100"/>
        </p:scale>
        <p:origin x="3606"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99BCD-0FB5-1D4D-BA5D-CAB1A0166114}" type="datetimeFigureOut">
              <a:rPr lang="en-US" smtClean="0"/>
              <a:pPr/>
              <a:t>3/22/2023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1FF04-4923-184E-A183-710ACB07B684}" type="slidenum">
              <a:rPr lang="en-US" smtClean="0"/>
              <a:pPr/>
              <a:t>‹#›</a:t>
            </a:fld>
            <a:endParaRPr lang="en-US"/>
          </a:p>
        </p:txBody>
      </p:sp>
    </p:spTree>
    <p:extLst>
      <p:ext uri="{BB962C8B-B14F-4D97-AF65-F5344CB8AC3E}">
        <p14:creationId xmlns:p14="http://schemas.microsoft.com/office/powerpoint/2010/main" val="4591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se.ie/changegui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7"/>
            <a:ext cx="5438140" cy="4877487"/>
          </a:xfrm>
        </p:spPr>
        <p:txBody>
          <a:bodyPr>
            <a:normAutofit/>
          </a:bodyPr>
          <a:lstStyle/>
          <a:p>
            <a:r>
              <a:rPr lang="en-GB" sz="1150" b="1" dirty="0" smtClean="0">
                <a:latin typeface="Arial" pitchFamily="34" charset="0"/>
                <a:cs typeface="Arial" pitchFamily="34" charset="0"/>
              </a:rPr>
              <a:t>Explanatory</a:t>
            </a:r>
            <a:r>
              <a:rPr lang="en-GB" sz="1150" b="1" baseline="0" dirty="0" smtClean="0">
                <a:latin typeface="Arial" pitchFamily="34" charset="0"/>
                <a:cs typeface="Arial" pitchFamily="34" charset="0"/>
              </a:rPr>
              <a:t> n</a:t>
            </a:r>
            <a:r>
              <a:rPr lang="en-GB" sz="1150" b="1" dirty="0" smtClean="0">
                <a:latin typeface="Arial" pitchFamily="34" charset="0"/>
                <a:cs typeface="Arial" pitchFamily="34" charset="0"/>
              </a:rPr>
              <a:t>ote</a:t>
            </a:r>
            <a:r>
              <a:rPr lang="en-GB" sz="1150" b="1" baseline="0" dirty="0" smtClean="0">
                <a:latin typeface="Arial" pitchFamily="34" charset="0"/>
                <a:cs typeface="Arial" pitchFamily="34" charset="0"/>
              </a:rPr>
              <a:t>s </a:t>
            </a:r>
            <a:r>
              <a:rPr lang="en-GB" sz="1150" baseline="0" dirty="0" smtClean="0">
                <a:latin typeface="Arial" pitchFamily="34" charset="0"/>
                <a:cs typeface="Arial" pitchFamily="34" charset="0"/>
              </a:rPr>
              <a:t>are included with these slides to provide background data and to assist those reading these slides and / or making associated presentations. </a:t>
            </a:r>
          </a:p>
          <a:p>
            <a:endParaRPr lang="en-GB" sz="1150" baseline="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150" kern="1200" dirty="0" smtClean="0">
                <a:solidFill>
                  <a:schemeClr val="tx1"/>
                </a:solidFill>
                <a:latin typeface="Arial" pitchFamily="34" charset="0"/>
                <a:cs typeface="Arial" pitchFamily="34" charset="0"/>
              </a:rPr>
              <a:t>The </a:t>
            </a:r>
            <a:r>
              <a:rPr lang="en-IE" sz="1150" b="1" i="1" kern="1200" dirty="0" smtClean="0">
                <a:solidFill>
                  <a:schemeClr val="tx1"/>
                </a:solidFill>
                <a:latin typeface="Arial" pitchFamily="34" charset="0"/>
                <a:cs typeface="Arial" pitchFamily="34" charset="0"/>
              </a:rPr>
              <a:t>Health Services Change Guide</a:t>
            </a:r>
            <a:r>
              <a:rPr lang="en-IE" sz="1150" b="1" kern="1200" dirty="0" smtClean="0">
                <a:solidFill>
                  <a:schemeClr val="tx1"/>
                </a:solidFill>
                <a:latin typeface="Arial" pitchFamily="34" charset="0"/>
                <a:cs typeface="Arial" pitchFamily="34" charset="0"/>
              </a:rPr>
              <a:t> </a:t>
            </a:r>
            <a:r>
              <a:rPr lang="en-IE" sz="1150" kern="1200" dirty="0" smtClean="0">
                <a:solidFill>
                  <a:schemeClr val="tx1"/>
                </a:solidFill>
                <a:latin typeface="Arial" pitchFamily="34" charset="0"/>
                <a:cs typeface="Arial" pitchFamily="34" charset="0"/>
              </a:rPr>
              <a:t>sets out our ambition to work</a:t>
            </a:r>
            <a:r>
              <a:rPr lang="en-IE" sz="1150" kern="1200" baseline="0" dirty="0" smtClean="0">
                <a:solidFill>
                  <a:schemeClr val="tx1"/>
                </a:solidFill>
                <a:latin typeface="Arial" pitchFamily="34" charset="0"/>
                <a:cs typeface="Arial" pitchFamily="34" charset="0"/>
              </a:rPr>
              <a:t> </a:t>
            </a:r>
            <a:r>
              <a:rPr lang="en-IE" sz="1150" kern="1200" dirty="0" smtClean="0">
                <a:solidFill>
                  <a:schemeClr val="tx1"/>
                </a:solidFill>
                <a:latin typeface="Arial" pitchFamily="34" charset="0"/>
                <a:cs typeface="Arial" pitchFamily="34" charset="0"/>
              </a:rPr>
              <a:t>partnership with service leaders</a:t>
            </a:r>
            <a:r>
              <a:rPr lang="en-IE" sz="1150" kern="1200" baseline="0" dirty="0" smtClean="0">
                <a:solidFill>
                  <a:schemeClr val="tx1"/>
                </a:solidFill>
                <a:latin typeface="Arial" pitchFamily="34" charset="0"/>
                <a:cs typeface="Arial" pitchFamily="34" charset="0"/>
              </a:rPr>
              <a:t> at all levels </a:t>
            </a:r>
            <a:r>
              <a:rPr lang="en-IE" sz="1150" kern="1200" dirty="0" smtClean="0">
                <a:solidFill>
                  <a:schemeClr val="tx1"/>
                </a:solidFill>
                <a:latin typeface="Arial" pitchFamily="34" charset="0"/>
                <a:cs typeface="Arial" pitchFamily="34" charset="0"/>
              </a:rPr>
              <a:t>to improve services, build</a:t>
            </a:r>
            <a:r>
              <a:rPr lang="en-IE" sz="1150" kern="1200" baseline="0" dirty="0" smtClean="0">
                <a:solidFill>
                  <a:schemeClr val="tx1"/>
                </a:solidFill>
                <a:latin typeface="Arial" pitchFamily="34" charset="0"/>
                <a:cs typeface="Arial" pitchFamily="34" charset="0"/>
              </a:rPr>
              <a:t> </a:t>
            </a:r>
            <a:r>
              <a:rPr lang="en-IE" sz="1150" kern="1200" dirty="0" smtClean="0">
                <a:solidFill>
                  <a:schemeClr val="tx1"/>
                </a:solidFill>
                <a:latin typeface="Arial" pitchFamily="34" charset="0"/>
                <a:cs typeface="Arial" pitchFamily="34" charset="0"/>
              </a:rPr>
              <a:t>capacity to implement</a:t>
            </a:r>
            <a:r>
              <a:rPr lang="en-IE" sz="1150" kern="1200" baseline="0" dirty="0" smtClean="0">
                <a:solidFill>
                  <a:schemeClr val="tx1"/>
                </a:solidFill>
                <a:latin typeface="Arial" pitchFamily="34" charset="0"/>
                <a:cs typeface="Arial" pitchFamily="34" charset="0"/>
              </a:rPr>
              <a:t> change and </a:t>
            </a:r>
            <a:r>
              <a:rPr lang="en-IE" sz="1150" kern="1200" dirty="0" smtClean="0">
                <a:solidFill>
                  <a:schemeClr val="tx1"/>
                </a:solidFill>
                <a:latin typeface="Arial" pitchFamily="34" charset="0"/>
                <a:cs typeface="Arial" pitchFamily="34" charset="0"/>
              </a:rPr>
              <a:t>increase relevance and impact particularly for service users, families, communities and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50" kern="120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150" kern="1200" dirty="0" smtClean="0">
                <a:solidFill>
                  <a:schemeClr val="tx1"/>
                </a:solidFill>
                <a:latin typeface="Arial" pitchFamily="34" charset="0"/>
                <a:cs typeface="Arial" pitchFamily="34" charset="0"/>
              </a:rPr>
              <a:t>The </a:t>
            </a:r>
            <a:r>
              <a:rPr lang="en-IE" sz="1150" b="1" kern="1200" dirty="0" smtClean="0">
                <a:solidFill>
                  <a:schemeClr val="tx1"/>
                </a:solidFill>
                <a:latin typeface="Arial" pitchFamily="34" charset="0"/>
                <a:cs typeface="Arial" pitchFamily="34" charset="0"/>
              </a:rPr>
              <a:t>Change Guide</a:t>
            </a:r>
            <a:r>
              <a:rPr lang="en-IE" sz="1150" kern="1200" dirty="0" smtClean="0">
                <a:solidFill>
                  <a:schemeClr val="tx1"/>
                </a:solidFill>
                <a:latin typeface="Arial" pitchFamily="34" charset="0"/>
                <a:cs typeface="Arial" pitchFamily="34" charset="0"/>
              </a:rPr>
              <a:t> strengthens the people and culture focus and complements all of the other service, quality and culture change programmes that are currently making progress towards the delivery of person centred care underpinned by our values of Care, Compassion, Trust and Learning.  It provides us with an opportunity to align our existing initiatives in order to benefit from the collective energy created through an integrated approach.  People are at the centre of all of these initiatives – the Change Framework prioritises </a:t>
            </a:r>
            <a:r>
              <a:rPr lang="en-IE" sz="1150" i="1" kern="1200" dirty="0" smtClean="0">
                <a:solidFill>
                  <a:schemeClr val="tx1"/>
                </a:solidFill>
                <a:latin typeface="Arial" pitchFamily="34" charset="0"/>
                <a:cs typeface="Arial" pitchFamily="34" charset="0"/>
              </a:rPr>
              <a:t>people’s needs defining change</a:t>
            </a:r>
            <a:r>
              <a:rPr lang="en-IE" sz="1150" kern="1200" dirty="0" smtClean="0">
                <a:solidFill>
                  <a:schemeClr val="tx1"/>
                </a:solidFill>
                <a:latin typeface="Arial" pitchFamily="34" charset="0"/>
                <a:cs typeface="Arial" pitchFamily="34" charset="0"/>
              </a:rPr>
              <a:t> and recognises that a networked approach is required that supports current ways of working and enables the power of our collective capacity to mobilise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150" kern="12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7411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b="1" dirty="0" smtClean="0">
                <a:latin typeface="Arial" pitchFamily="34" charset="0"/>
                <a:cs typeface="Arial" pitchFamily="34" charset="0"/>
              </a:rPr>
              <a:t>Define, Design, Deliver: </a:t>
            </a:r>
            <a:r>
              <a:rPr lang="en-IE" dirty="0" smtClean="0">
                <a:latin typeface="Arial" pitchFamily="34" charset="0"/>
                <a:cs typeface="Arial" pitchFamily="34" charset="0"/>
              </a:rPr>
              <a:t>the </a:t>
            </a:r>
            <a:r>
              <a:rPr lang="en-IE" b="1" dirty="0" smtClean="0">
                <a:latin typeface="Arial" pitchFamily="34" charset="0"/>
                <a:cs typeface="Arial" pitchFamily="34" charset="0"/>
              </a:rPr>
              <a:t>change activities</a:t>
            </a:r>
          </a:p>
          <a:p>
            <a:pPr lvl="0"/>
            <a:endParaRPr lang="en-GB" b="0" dirty="0" smtClean="0">
              <a:latin typeface="Arial" pitchFamily="34" charset="0"/>
              <a:cs typeface="Arial" pitchFamily="34" charset="0"/>
            </a:endParaRPr>
          </a:p>
          <a:p>
            <a:pPr lvl="0"/>
            <a:r>
              <a:rPr lang="en-GB" b="0" dirty="0" smtClean="0">
                <a:latin typeface="Arial" pitchFamily="34" charset="0"/>
                <a:cs typeface="Arial" pitchFamily="34" charset="0"/>
              </a:rPr>
              <a:t>We</a:t>
            </a:r>
            <a:r>
              <a:rPr lang="en-GB" b="0" baseline="0" dirty="0" smtClean="0">
                <a:latin typeface="Arial" pitchFamily="34" charset="0"/>
                <a:cs typeface="Arial" pitchFamily="34" charset="0"/>
              </a:rPr>
              <a:t> have identified the change activities as define, design deliver – the stages are inter connected and ‘iterative’ – change is not linear and goes through multiple cycles of engagement.</a:t>
            </a:r>
          </a:p>
          <a:p>
            <a:pPr lvl="0"/>
            <a:endParaRPr lang="en-GB" b="0" baseline="0" dirty="0" smtClean="0"/>
          </a:p>
          <a:p>
            <a:pPr lvl="0"/>
            <a:r>
              <a:rPr lang="en-GB" b="1" baseline="0" dirty="0" smtClean="0"/>
              <a:t> </a:t>
            </a:r>
            <a:endParaRPr lang="en-IE" dirty="0" smtClean="0"/>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b="1" baseline="0" dirty="0" smtClean="0">
                <a:latin typeface="Arial" pitchFamily="34" charset="0"/>
                <a:cs typeface="Arial" pitchFamily="34" charset="0"/>
              </a:rPr>
              <a:t>The Change Guide provides detailed assistance to people to: </a:t>
            </a:r>
          </a:p>
          <a:p>
            <a:pPr lvl="0"/>
            <a:endParaRPr lang="en-IE" dirty="0" smtClean="0">
              <a:latin typeface="Arial" pitchFamily="34" charset="0"/>
              <a:cs typeface="Arial" pitchFamily="34" charset="0"/>
            </a:endParaRPr>
          </a:p>
          <a:p>
            <a:r>
              <a:rPr lang="en-GB" b="1" dirty="0" smtClean="0">
                <a:latin typeface="Arial" pitchFamily="34" charset="0"/>
                <a:cs typeface="Arial" pitchFamily="34" charset="0"/>
              </a:rPr>
              <a:t>Define: </a:t>
            </a:r>
            <a:r>
              <a:rPr lang="en-IE" dirty="0" smtClean="0">
                <a:latin typeface="Arial" pitchFamily="34" charset="0"/>
                <a:cs typeface="Arial" pitchFamily="34" charset="0"/>
              </a:rPr>
              <a:t>Initiate change, define the purpose, assess the context and scale and get prepared</a:t>
            </a:r>
          </a:p>
          <a:p>
            <a:r>
              <a:rPr lang="en-GB" b="1" dirty="0" smtClean="0">
                <a:latin typeface="Arial" pitchFamily="34" charset="0"/>
                <a:cs typeface="Arial" pitchFamily="34" charset="0"/>
              </a:rPr>
              <a:t>Design: </a:t>
            </a:r>
            <a:r>
              <a:rPr lang="en-IE" dirty="0" smtClean="0">
                <a:latin typeface="Arial" pitchFamily="34" charset="0"/>
                <a:cs typeface="Arial" pitchFamily="34" charset="0"/>
              </a:rPr>
              <a:t>Determine the detail, plan and test, identify resources and agree Action Plan</a:t>
            </a:r>
          </a:p>
          <a:p>
            <a:r>
              <a:rPr lang="en-GB" b="1" dirty="0" smtClean="0">
                <a:latin typeface="Arial" pitchFamily="34" charset="0"/>
                <a:cs typeface="Arial" pitchFamily="34" charset="0"/>
              </a:rPr>
              <a:t>Deliver:</a:t>
            </a:r>
            <a:r>
              <a:rPr lang="en-IE" dirty="0" smtClean="0">
                <a:latin typeface="Arial" pitchFamily="34" charset="0"/>
                <a:cs typeface="Arial" pitchFamily="34" charset="0"/>
              </a:rPr>
              <a:t> Implement change, measure outcomes and support sustainability and spread where appropriate</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The Change</a:t>
            </a:r>
            <a:r>
              <a:rPr lang="en-GB" baseline="0" dirty="0" smtClean="0">
                <a:latin typeface="Arial" pitchFamily="34" charset="0"/>
                <a:cs typeface="Arial" pitchFamily="34" charset="0"/>
              </a:rPr>
              <a:t> Guide provides very detailed guidance in relation to each of these activities – it also provides </a:t>
            </a:r>
            <a:r>
              <a:rPr lang="en-GB" b="1" baseline="0" dirty="0" smtClean="0">
                <a:latin typeface="Arial" pitchFamily="34" charset="0"/>
                <a:cs typeface="Arial" pitchFamily="34" charset="0"/>
              </a:rPr>
              <a:t>templates and session plans.  </a:t>
            </a:r>
          </a:p>
          <a:p>
            <a:endParaRPr lang="en-GB" baseline="0" dirty="0" smtClean="0"/>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Arial" pitchFamily="34" charset="0"/>
                <a:cs typeface="Arial" pitchFamily="34" charset="0"/>
              </a:rPr>
              <a:t>The</a:t>
            </a:r>
            <a:r>
              <a:rPr lang="en-GB" sz="1200" b="0" kern="1200" baseline="0" dirty="0" smtClean="0">
                <a:solidFill>
                  <a:schemeClr val="tx1"/>
                </a:solidFill>
                <a:latin typeface="Arial" pitchFamily="34" charset="0"/>
                <a:cs typeface="Arial" pitchFamily="34" charset="0"/>
              </a:rPr>
              <a:t> </a:t>
            </a:r>
            <a:r>
              <a:rPr lang="en-GB" sz="1200" b="1" kern="1200" baseline="0" dirty="0" smtClean="0">
                <a:solidFill>
                  <a:schemeClr val="tx1"/>
                </a:solidFill>
                <a:latin typeface="Arial" pitchFamily="34" charset="0"/>
                <a:cs typeface="Arial" pitchFamily="34" charset="0"/>
              </a:rPr>
              <a:t>Change Frameworks </a:t>
            </a:r>
            <a:r>
              <a:rPr lang="en-GB" sz="1200" b="0" kern="1200" baseline="0" dirty="0" smtClean="0">
                <a:solidFill>
                  <a:schemeClr val="tx1"/>
                </a:solidFill>
                <a:latin typeface="Arial" pitchFamily="34" charset="0"/>
                <a:cs typeface="Arial" pitchFamily="34" charset="0"/>
              </a:rPr>
              <a:t>is </a:t>
            </a:r>
            <a:r>
              <a:rPr lang="en-GB" sz="1200" b="1" kern="1200" baseline="0" dirty="0" smtClean="0">
                <a:solidFill>
                  <a:schemeClr val="tx1"/>
                </a:solidFill>
                <a:latin typeface="Arial" pitchFamily="34" charset="0"/>
                <a:cs typeface="Arial" pitchFamily="34" charset="0"/>
              </a:rPr>
              <a:t>outcome based.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latin typeface="Arial" pitchFamily="34" charset="0"/>
                <a:cs typeface="Arial" pitchFamily="34" charset="0"/>
              </a:rPr>
              <a:t>Our public service accountability to </a:t>
            </a:r>
            <a:r>
              <a:rPr lang="en-IE" sz="1200" b="1" kern="1200" dirty="0" smtClean="0">
                <a:solidFill>
                  <a:schemeClr val="tx1"/>
                </a:solidFill>
                <a:latin typeface="Arial" pitchFamily="34" charset="0"/>
                <a:cs typeface="Arial" pitchFamily="34" charset="0"/>
              </a:rPr>
              <a:t>deliver safer better healthcare</a:t>
            </a:r>
            <a:r>
              <a:rPr lang="en-IE" sz="1200" kern="1200" dirty="0" smtClean="0">
                <a:solidFill>
                  <a:schemeClr val="tx1"/>
                </a:solidFill>
                <a:latin typeface="Arial" pitchFamily="34" charset="0"/>
                <a:cs typeface="Arial" pitchFamily="34" charset="0"/>
              </a:rPr>
              <a:t> in a context of increased demands and finite resources requires healthcare staff to find innovative ways to develop services collaboratively with citizens, service users and staff and to </a:t>
            </a:r>
            <a:r>
              <a:rPr lang="en-IE" sz="1200" b="1" kern="1200" dirty="0" smtClean="0">
                <a:solidFill>
                  <a:schemeClr val="tx1"/>
                </a:solidFill>
                <a:latin typeface="Arial" pitchFamily="34" charset="0"/>
                <a:cs typeface="Arial" pitchFamily="34" charset="0"/>
              </a:rPr>
              <a:t>create public value</a:t>
            </a:r>
            <a:r>
              <a:rPr lang="en-IE" sz="1200" kern="1200" dirty="0" smtClean="0">
                <a:solidFill>
                  <a:schemeClr val="tx1"/>
                </a:solidFill>
                <a:latin typeface="Arial" pitchFamily="34" charset="0"/>
                <a:cs typeface="Arial" pitchFamily="34" charset="0"/>
              </a:rPr>
              <a:t>.</a:t>
            </a:r>
            <a:r>
              <a:rPr lang="en-IE" sz="1200" b="1" kern="1200" dirty="0" smtClean="0">
                <a:solidFill>
                  <a:schemeClr val="tx1"/>
                </a:solidFill>
                <a:latin typeface="Arial" pitchFamily="34" charset="0"/>
                <a:cs typeface="Arial" pitchFamily="34" charset="0"/>
              </a:rPr>
              <a:t>  </a:t>
            </a:r>
            <a:endParaRPr lang="en-IE" sz="1200" kern="1200" dirty="0" smtClean="0">
              <a:solidFill>
                <a:schemeClr val="tx1"/>
              </a:solidFill>
              <a:latin typeface="Arial" pitchFamily="34" charset="0"/>
              <a:cs typeface="Arial" pitchFamily="34" charset="0"/>
            </a:endParaRPr>
          </a:p>
          <a:p>
            <a:endParaRPr lang="en-IE" sz="1200" kern="1200" dirty="0" smtClean="0">
              <a:solidFill>
                <a:schemeClr val="tx1"/>
              </a:solidFill>
              <a:latin typeface="Arial" pitchFamily="34" charset="0"/>
              <a:cs typeface="Arial" pitchFamily="34" charset="0"/>
            </a:endParaRPr>
          </a:p>
          <a:p>
            <a:r>
              <a:rPr lang="en-IE" sz="1200" b="1" kern="1200" dirty="0" smtClean="0">
                <a:solidFill>
                  <a:schemeClr val="tx1"/>
                </a:solidFill>
                <a:latin typeface="Arial" pitchFamily="34" charset="0"/>
                <a:cs typeface="Arial" pitchFamily="34" charset="0"/>
              </a:rPr>
              <a:t>Public</a:t>
            </a:r>
            <a:r>
              <a:rPr lang="en-IE" sz="1200" b="1" kern="1200" baseline="0" dirty="0" smtClean="0">
                <a:solidFill>
                  <a:schemeClr val="tx1"/>
                </a:solidFill>
                <a:latin typeface="Arial" pitchFamily="34" charset="0"/>
                <a:cs typeface="Arial" pitchFamily="34" charset="0"/>
              </a:rPr>
              <a:t> value</a:t>
            </a:r>
            <a:r>
              <a:rPr lang="en-IE" sz="1200" b="0" kern="1200" baseline="0" dirty="0" smtClean="0">
                <a:solidFill>
                  <a:schemeClr val="tx1"/>
                </a:solidFill>
                <a:latin typeface="Arial" pitchFamily="34" charset="0"/>
                <a:cs typeface="Arial" pitchFamily="34" charset="0"/>
              </a:rPr>
              <a:t>: </a:t>
            </a:r>
            <a:r>
              <a:rPr lang="en-IE" dirty="0" smtClean="0">
                <a:latin typeface="Arial" pitchFamily="34" charset="0"/>
                <a:cs typeface="Arial" pitchFamily="34" charset="0"/>
              </a:rPr>
              <a:t>T</a:t>
            </a:r>
            <a:r>
              <a:rPr lang="en-IE" sz="1200" kern="1200" baseline="0" dirty="0" smtClean="0">
                <a:solidFill>
                  <a:schemeClr val="tx1"/>
                </a:solidFill>
                <a:latin typeface="Arial" pitchFamily="34" charset="0"/>
                <a:cs typeface="Arial" pitchFamily="34" charset="0"/>
              </a:rPr>
              <a:t>he Change Framework positions staff and public values as key change outcomes – this requires a shared understanding of the important values that citizens, taxpayers, services users and communities want to see achieved by public service organisations.  It also presents a way of improving decision-making by calling for public service leaders to engage with service users and the wider public, thereby promoting greater trust in public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latin typeface="Arial" pitchFamily="34" charset="0"/>
                <a:cs typeface="Arial" pitchFamily="34" charset="0"/>
              </a:rPr>
              <a:t>Many teams have inserted</a:t>
            </a:r>
            <a:r>
              <a:rPr lang="en-IE" sz="1200" kern="1200" baseline="0" dirty="0" smtClean="0">
                <a:solidFill>
                  <a:schemeClr val="tx1"/>
                </a:solidFill>
                <a:latin typeface="Arial" pitchFamily="34" charset="0"/>
                <a:cs typeface="Arial" pitchFamily="34" charset="0"/>
              </a:rPr>
              <a:t> their own outcome at the top of the Change Framework diagram.  Being clear on the outcome you want to achieve as part of a change process is a key starting point (See page 62 of the Change Guide – Agree Better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cs typeface="Arial" pitchFamily="34" charset="0"/>
              </a:rPr>
              <a:t>Change Outcomes:</a:t>
            </a:r>
            <a:r>
              <a:rPr lang="en-IE" sz="1200" kern="1200" dirty="0" smtClean="0">
                <a:solidFill>
                  <a:schemeClr val="tx1"/>
                </a:solidFill>
                <a:latin typeface="Arial" pitchFamily="34" charset="0"/>
                <a:cs typeface="Arial" pitchFamily="34" charset="0"/>
              </a:rPr>
              <a:t> Being accountable for performance and the delivery of safer better healthcare, and services that are valued by the public and by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0219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5150267"/>
          </a:xfrm>
        </p:spPr>
        <p:txBody>
          <a:bodyPr>
            <a:noAutofit/>
          </a:bodyPr>
          <a:lstStyle/>
          <a:p>
            <a:pPr lvl="0"/>
            <a:r>
              <a:rPr lang="en-GB" sz="1100" b="1" baseline="0" dirty="0" smtClean="0">
                <a:latin typeface="Arial" pitchFamily="34" charset="0"/>
                <a:cs typeface="Arial" pitchFamily="34" charset="0"/>
              </a:rPr>
              <a:t>Change Guide focuses on Human Centred Design – to deliver person centred care </a:t>
            </a:r>
          </a:p>
          <a:p>
            <a:pPr lvl="0"/>
            <a:r>
              <a:rPr lang="en-GB" sz="1100" b="0" baseline="0" dirty="0" smtClean="0">
                <a:latin typeface="Arial" pitchFamily="34" charset="0"/>
                <a:cs typeface="Arial" pitchFamily="34" charset="0"/>
              </a:rPr>
              <a:t>The Change Framework recognises the value of change being shaped by people’s needs and prioritises an approach that reflects this orientation.  It is also founded on a </a:t>
            </a:r>
            <a:r>
              <a:rPr lang="en-GB" sz="1100" b="1" baseline="0" dirty="0" smtClean="0">
                <a:latin typeface="Arial" pitchFamily="34" charset="0"/>
                <a:cs typeface="Arial" pitchFamily="34" charset="0"/>
              </a:rPr>
              <a:t>human centred design philosophy and the principles of co-production </a:t>
            </a:r>
            <a:r>
              <a:rPr lang="en-GB" sz="1100" b="0" baseline="0" dirty="0" smtClean="0">
                <a:latin typeface="Arial" pitchFamily="34" charset="0"/>
                <a:cs typeface="Arial" pitchFamily="34" charset="0"/>
              </a:rPr>
              <a:t>– it recognises that people who receive and deliver services are best positioned to provide relevant insights into service design. </a:t>
            </a:r>
          </a:p>
          <a:p>
            <a:pPr lvl="0"/>
            <a:endParaRPr lang="en-GB" sz="1100" b="0" i="0" u="none" strike="noStrike" kern="1200" baseline="0" dirty="0" smtClean="0">
              <a:solidFill>
                <a:schemeClr val="tx1"/>
              </a:solidFill>
              <a:latin typeface="Arial" pitchFamily="34" charset="0"/>
              <a:cs typeface="Arial" pitchFamily="34" charset="0"/>
            </a:endParaRPr>
          </a:p>
          <a:p>
            <a:pPr lvl="0"/>
            <a:r>
              <a:rPr lang="en-GB" sz="1100" b="0" i="0" u="none" strike="noStrike" kern="1200" baseline="0" dirty="0" smtClean="0">
                <a:solidFill>
                  <a:schemeClr val="tx1"/>
                </a:solidFill>
                <a:latin typeface="Arial" pitchFamily="34" charset="0"/>
                <a:cs typeface="Arial" pitchFamily="34" charset="0"/>
              </a:rPr>
              <a:t>Human centred design </a:t>
            </a:r>
            <a:r>
              <a:rPr lang="en-IE" sz="1100" b="0" i="0" u="none" strike="noStrike" kern="1200" baseline="0" dirty="0" smtClean="0">
                <a:solidFill>
                  <a:schemeClr val="tx1"/>
                </a:solidFill>
                <a:latin typeface="Arial" pitchFamily="34" charset="0"/>
                <a:cs typeface="Arial" pitchFamily="34" charset="0"/>
              </a:rPr>
              <a:t>is an enabling and collaborative methodology involving active citizenship and community empowerment.  It starts with people’s needs, redistributes power and puts people at the centre of decision-making.  It signals a shift from designing from the inside out to designing from the </a:t>
            </a:r>
            <a:r>
              <a:rPr lang="en-IE" sz="1100" b="1" i="0" u="none" strike="noStrike" kern="1200" baseline="0" dirty="0" smtClean="0">
                <a:solidFill>
                  <a:schemeClr val="tx1"/>
                </a:solidFill>
                <a:latin typeface="Arial" pitchFamily="34" charset="0"/>
                <a:cs typeface="Arial" pitchFamily="34" charset="0"/>
              </a:rPr>
              <a:t>outside in </a:t>
            </a:r>
            <a:r>
              <a:rPr lang="en-IE" sz="1100" b="0" i="0" u="none" strike="noStrike" kern="1200" baseline="0" dirty="0" smtClean="0">
                <a:solidFill>
                  <a:schemeClr val="tx1"/>
                </a:solidFill>
                <a:latin typeface="Arial" pitchFamily="34" charset="0"/>
                <a:cs typeface="Arial" pitchFamily="34" charset="0"/>
              </a:rPr>
              <a:t>– bringing the needs of citizens in balance with the requirements of the organisation.  </a:t>
            </a:r>
            <a:r>
              <a:rPr lang="en-IE" sz="1100" b="1" i="0" u="none" strike="noStrike" kern="1200" baseline="0" dirty="0" smtClean="0">
                <a:solidFill>
                  <a:schemeClr val="tx1"/>
                </a:solidFill>
                <a:latin typeface="Arial" pitchFamily="34" charset="0"/>
                <a:cs typeface="Arial" pitchFamily="34" charset="0"/>
              </a:rPr>
              <a:t>It enables service user and citizen experiences to drive organisational change working in partnership with staff. </a:t>
            </a:r>
          </a:p>
          <a:p>
            <a:endParaRPr lang="en-IE" sz="1100" b="1" i="0" u="none" strike="noStrike" kern="1200" baseline="0" dirty="0" smtClean="0">
              <a:solidFill>
                <a:schemeClr val="tx1"/>
              </a:solidFill>
              <a:latin typeface="Arial" pitchFamily="34" charset="0"/>
              <a:cs typeface="Arial" pitchFamily="34" charset="0"/>
            </a:endParaRPr>
          </a:p>
          <a:p>
            <a:r>
              <a:rPr lang="en-IE" sz="1100" b="1" i="0" u="none" strike="noStrike" kern="1200" baseline="0" dirty="0" smtClean="0">
                <a:solidFill>
                  <a:schemeClr val="tx1"/>
                </a:solidFill>
                <a:latin typeface="Arial" pitchFamily="34" charset="0"/>
                <a:cs typeface="Arial" pitchFamily="34" charset="0"/>
              </a:rPr>
              <a:t>See Slide: </a:t>
            </a:r>
            <a:r>
              <a:rPr lang="en-IE" sz="1100" b="0" i="0" u="none" strike="noStrike" kern="1200" baseline="0" dirty="0" smtClean="0">
                <a:solidFill>
                  <a:schemeClr val="tx1"/>
                </a:solidFill>
                <a:latin typeface="Arial" pitchFamily="34" charset="0"/>
                <a:cs typeface="Arial" pitchFamily="34" charset="0"/>
              </a:rPr>
              <a:t>Human-centred design begins with a </a:t>
            </a:r>
            <a:r>
              <a:rPr lang="en-IE" sz="1100" b="1" i="0" u="none" strike="noStrike" kern="1200" baseline="0" dirty="0" smtClean="0">
                <a:solidFill>
                  <a:schemeClr val="tx1"/>
                </a:solidFill>
                <a:latin typeface="Arial" pitchFamily="34" charset="0"/>
                <a:cs typeface="Arial" pitchFamily="34" charset="0"/>
              </a:rPr>
              <a:t>discovery </a:t>
            </a:r>
            <a:r>
              <a:rPr lang="en-IE" sz="1100" b="0" i="0" u="none" strike="noStrike" kern="1200" baseline="0" dirty="0" smtClean="0">
                <a:solidFill>
                  <a:schemeClr val="tx1"/>
                </a:solidFill>
                <a:latin typeface="Arial" pitchFamily="34" charset="0"/>
                <a:cs typeface="Arial" pitchFamily="34" charset="0"/>
              </a:rPr>
              <a:t>process that involves various types of activities in which we learn from our service users about what their experiences are.  Developing this level of insight requires us to </a:t>
            </a:r>
            <a:r>
              <a:rPr lang="en-IE" sz="1100" b="1" i="0" u="none" strike="noStrike" kern="1200" baseline="0" dirty="0" smtClean="0">
                <a:solidFill>
                  <a:schemeClr val="tx1"/>
                </a:solidFill>
                <a:latin typeface="Arial" pitchFamily="34" charset="0"/>
                <a:cs typeface="Arial" pitchFamily="34" charset="0"/>
              </a:rPr>
              <a:t>empathise </a:t>
            </a:r>
            <a:r>
              <a:rPr lang="en-IE" sz="1100" b="0" i="0" u="none" strike="noStrike" kern="1200" baseline="0" dirty="0" smtClean="0">
                <a:solidFill>
                  <a:schemeClr val="tx1"/>
                </a:solidFill>
                <a:latin typeface="Arial" pitchFamily="34" charset="0"/>
                <a:cs typeface="Arial" pitchFamily="34" charset="0"/>
              </a:rPr>
              <a:t>with service users so that we have a deep understanding of their needs.  This enables us to </a:t>
            </a:r>
            <a:r>
              <a:rPr lang="en-IE" sz="1100" b="1" i="0" u="none" strike="noStrike" kern="1200" baseline="0" dirty="0" smtClean="0">
                <a:solidFill>
                  <a:schemeClr val="tx1"/>
                </a:solidFill>
                <a:latin typeface="Arial" pitchFamily="34" charset="0"/>
                <a:cs typeface="Arial" pitchFamily="34" charset="0"/>
              </a:rPr>
              <a:t>define </a:t>
            </a:r>
            <a:r>
              <a:rPr lang="en-IE" sz="1100" b="0" i="0" u="none" strike="noStrike" kern="1200" baseline="0" dirty="0" smtClean="0">
                <a:solidFill>
                  <a:schemeClr val="tx1"/>
                </a:solidFill>
                <a:latin typeface="Arial" pitchFamily="34" charset="0"/>
                <a:cs typeface="Arial" pitchFamily="34" charset="0"/>
              </a:rPr>
              <a:t>the problem we need to solve or address.  Through a </a:t>
            </a:r>
            <a:r>
              <a:rPr lang="en-IE" sz="1100" b="1" i="0" u="none" strike="noStrike" kern="1200" baseline="0" dirty="0" smtClean="0">
                <a:solidFill>
                  <a:schemeClr val="tx1"/>
                </a:solidFill>
                <a:latin typeface="Arial" pitchFamily="34" charset="0"/>
                <a:cs typeface="Arial" pitchFamily="34" charset="0"/>
              </a:rPr>
              <a:t>design </a:t>
            </a:r>
            <a:r>
              <a:rPr lang="en-IE" sz="1100" b="0" i="0" u="none" strike="noStrike" kern="1200" baseline="0" dirty="0" smtClean="0">
                <a:solidFill>
                  <a:schemeClr val="tx1"/>
                </a:solidFill>
                <a:latin typeface="Arial" pitchFamily="34" charset="0"/>
                <a:cs typeface="Arial" pitchFamily="34" charset="0"/>
              </a:rPr>
              <a:t>process we can then consider options and put in place ways to test and refine possibilities.  This process of testing enables us to come up with a preferred option for </a:t>
            </a:r>
            <a:r>
              <a:rPr lang="en-IE" sz="1100" b="1" i="0" u="none" strike="noStrike" kern="1200" baseline="0" dirty="0" smtClean="0">
                <a:solidFill>
                  <a:schemeClr val="tx1"/>
                </a:solidFill>
                <a:latin typeface="Arial" pitchFamily="34" charset="0"/>
                <a:cs typeface="Arial" pitchFamily="34" charset="0"/>
              </a:rPr>
              <a:t>delivery</a:t>
            </a:r>
            <a:r>
              <a:rPr lang="en-IE" sz="1100" b="0" i="0" u="none" strike="noStrike" kern="1200" baseline="0" dirty="0" smtClean="0">
                <a:solidFill>
                  <a:schemeClr val="tx1"/>
                </a:solidFill>
                <a:latin typeface="Arial" pitchFamily="34" charset="0"/>
                <a:cs typeface="Arial" pitchFamily="34" charset="0"/>
              </a:rPr>
              <a:t>.  Part of the process of human-centred design also requires us to consider how feasible our options are from a public value perspective – whether they are technically and organisationally feasible and financially viable (Figure 49a, page 73 in the Change Guide). </a:t>
            </a:r>
          </a:p>
          <a:p>
            <a:endParaRPr lang="en-IE" sz="1100" b="0" i="0" u="none" strike="noStrike" kern="1200" baseline="0" dirty="0" smtClean="0">
              <a:solidFill>
                <a:schemeClr val="tx1"/>
              </a:solidFill>
              <a:latin typeface="Arial" pitchFamily="34" charset="0"/>
              <a:cs typeface="Arial" pitchFamily="34" charset="0"/>
            </a:endParaRPr>
          </a:p>
          <a:p>
            <a:r>
              <a:rPr lang="en-GB" sz="1100" b="1" u="none" kern="1200" baseline="0" dirty="0" smtClean="0">
                <a:latin typeface="Arial" pitchFamily="34" charset="0"/>
                <a:cs typeface="Arial" pitchFamily="34" charset="0"/>
              </a:rPr>
              <a:t>Engagement </a:t>
            </a:r>
            <a:r>
              <a:rPr lang="en-GB" sz="1100" b="0" u="none" kern="1200" baseline="0" dirty="0" smtClean="0">
                <a:latin typeface="Arial" pitchFamily="34" charset="0"/>
                <a:cs typeface="Arial" pitchFamily="34" charset="0"/>
              </a:rPr>
              <a:t>is a key element of delivering on human-centred design and person centred care – see details in the following slides. </a:t>
            </a:r>
          </a:p>
        </p:txBody>
      </p:sp>
      <p:sp>
        <p:nvSpPr>
          <p:cNvPr id="4" name="Slide Number Placeholder 3"/>
          <p:cNvSpPr>
            <a:spLocks noGrp="1"/>
          </p:cNvSpPr>
          <p:nvPr>
            <p:ph type="sldNum" sz="quarter" idx="10"/>
          </p:nvPr>
        </p:nvSpPr>
        <p:spPr/>
        <p:txBody>
          <a:bodyPr/>
          <a:lstStyle/>
          <a:p>
            <a:fld id="{9701FF04-4923-184E-A183-710ACB07B684}" type="slidenum">
              <a:rPr lang="en-US" smtClean="0"/>
              <a:pPr/>
              <a:t>13</a:t>
            </a:fld>
            <a:endParaRPr lang="en-US" dirty="0"/>
          </a:p>
        </p:txBody>
      </p:sp>
    </p:spTree>
    <p:extLst>
      <p:ext uri="{BB962C8B-B14F-4D97-AF65-F5344CB8AC3E}">
        <p14:creationId xmlns:p14="http://schemas.microsoft.com/office/powerpoint/2010/main" val="265727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1" kern="1200" dirty="0" smtClean="0">
                <a:solidFill>
                  <a:schemeClr val="tx1"/>
                </a:solidFill>
                <a:latin typeface="Arial" pitchFamily="34" charset="0"/>
                <a:cs typeface="Arial" pitchFamily="34" charset="0"/>
              </a:rPr>
              <a:t>What is the Health Services Change Guide?</a:t>
            </a:r>
          </a:p>
          <a:p>
            <a:r>
              <a:rPr lang="en-IE" sz="1200" kern="1200" dirty="0" smtClean="0">
                <a:solidFill>
                  <a:schemeClr val="tx1"/>
                </a:solidFill>
                <a:latin typeface="Arial" pitchFamily="34" charset="0"/>
                <a:cs typeface="Arial" pitchFamily="34" charset="0"/>
              </a:rPr>
              <a:t>The Change Guide is a </a:t>
            </a:r>
            <a:r>
              <a:rPr lang="en-IE" sz="1200" b="1" kern="1200" dirty="0" smtClean="0">
                <a:solidFill>
                  <a:schemeClr val="tx1"/>
                </a:solidFill>
                <a:latin typeface="Arial" pitchFamily="34" charset="0"/>
                <a:cs typeface="Arial" pitchFamily="34" charset="0"/>
              </a:rPr>
              <a:t>helpful and practical resource </a:t>
            </a:r>
            <a:r>
              <a:rPr lang="en-IE" sz="1200" kern="1200" dirty="0" smtClean="0">
                <a:solidFill>
                  <a:schemeClr val="tx1"/>
                </a:solidFill>
                <a:latin typeface="Arial" pitchFamily="34" charset="0"/>
                <a:cs typeface="Arial" pitchFamily="34" charset="0"/>
              </a:rPr>
              <a:t>to support managers and staff across the health and social care system to undertake change initiatives and consists of the following:</a:t>
            </a:r>
          </a:p>
          <a:p>
            <a:pPr lvl="0">
              <a:buFont typeface="Arial" pitchFamily="34" charset="0"/>
              <a:buChar char="•"/>
            </a:pPr>
            <a:r>
              <a:rPr lang="en-IE" sz="1200" kern="1200" dirty="0" smtClean="0">
                <a:solidFill>
                  <a:schemeClr val="tx1"/>
                </a:solidFill>
                <a:latin typeface="Arial" pitchFamily="34" charset="0"/>
                <a:cs typeface="Arial" pitchFamily="34" charset="0"/>
              </a:rPr>
              <a:t>Health Services Change Framework </a:t>
            </a:r>
          </a:p>
          <a:p>
            <a:pPr lvl="0">
              <a:buFont typeface="Arial" pitchFamily="34" charset="0"/>
              <a:buChar char="•"/>
            </a:pPr>
            <a:r>
              <a:rPr lang="en-IE" sz="1200" kern="1200" dirty="0" smtClean="0">
                <a:solidFill>
                  <a:schemeClr val="tx1"/>
                </a:solidFill>
                <a:latin typeface="Arial" pitchFamily="34" charset="0"/>
                <a:cs typeface="Arial" pitchFamily="34" charset="0"/>
              </a:rPr>
              <a:t>Step-by-step guidance and templates to implement the Change Framework that can be adapted and used by local teams and services </a:t>
            </a:r>
          </a:p>
          <a:p>
            <a:pPr lvl="0">
              <a:buFont typeface="Arial" pitchFamily="34" charset="0"/>
              <a:buChar char="•"/>
            </a:pPr>
            <a:r>
              <a:rPr lang="en-IE" sz="1200" kern="1200" dirty="0" smtClean="0">
                <a:solidFill>
                  <a:schemeClr val="tx1"/>
                </a:solidFill>
                <a:latin typeface="Arial" pitchFamily="34" charset="0"/>
                <a:cs typeface="Arial" pitchFamily="34" charset="0"/>
              </a:rPr>
              <a:t>Additional Resources - signposting you to where you can get additional help (repository of resources)</a:t>
            </a:r>
          </a:p>
          <a:p>
            <a:endParaRPr lang="en-IE" sz="1200" kern="1200" dirty="0" smtClean="0">
              <a:solidFill>
                <a:schemeClr val="tx1"/>
              </a:solidFill>
              <a:latin typeface="Arial" pitchFamily="34" charset="0"/>
              <a:cs typeface="Arial" pitchFamily="34" charset="0"/>
            </a:endParaRPr>
          </a:p>
          <a:p>
            <a:r>
              <a:rPr lang="en-GB" sz="1200" kern="1200" dirty="0" smtClean="0">
                <a:solidFill>
                  <a:schemeClr val="tx1"/>
                </a:solidFill>
                <a:latin typeface="Arial" pitchFamily="34" charset="0"/>
                <a:cs typeface="Arial" pitchFamily="34" charset="0"/>
              </a:rPr>
              <a:t> </a:t>
            </a:r>
            <a:endParaRPr lang="en-IE" sz="1200" kern="1200" dirty="0" smtClean="0">
              <a:solidFill>
                <a:schemeClr val="tx1"/>
              </a:solidFill>
              <a:latin typeface="Arial" pitchFamily="34" charset="0"/>
              <a:cs typeface="Arial" pitchFamily="34" charset="0"/>
            </a:endParaRPr>
          </a:p>
          <a:p>
            <a:pPr lvl="0">
              <a:buFont typeface="Arial" pitchFamily="34" charset="0"/>
              <a:buNone/>
            </a:pPr>
            <a:endParaRPr lang="en-IE" sz="1200" kern="1200" dirty="0" smtClean="0">
              <a:solidFill>
                <a:schemeClr val="tx1"/>
              </a:solidFill>
              <a:latin typeface="Arial" pitchFamily="34" charset="0"/>
              <a:cs typeface="Arial" pitchFamily="34" charset="0"/>
            </a:endParaRPr>
          </a:p>
          <a:p>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Change &amp; Innovation Hub – </a:t>
            </a:r>
            <a:r>
              <a:rPr kumimoji="0" lang="en-GB" sz="1200" b="1" i="0" u="sng" strike="noStrike" cap="none" normalizeH="0" baseline="0" dirty="0" smtClean="0">
                <a:ln>
                  <a:noFill/>
                </a:ln>
                <a:solidFill>
                  <a:srgbClr val="0000FF"/>
                </a:solidFill>
                <a:effectLst/>
                <a:latin typeface="Arial" pitchFamily="34" charset="0"/>
                <a:ea typeface="Times New Roman" pitchFamily="18" charset="0"/>
                <a:cs typeface="Arial" pitchFamily="34" charset="0"/>
              </a:rPr>
              <a:t>www.hseland.ie</a:t>
            </a:r>
          </a:p>
          <a:p>
            <a:endParaRPr kumimoji="0" lang="en-I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endParaRPr kumimoji="0" lang="en-IE"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normAutofit/>
          </a:bodyPr>
          <a:lstStyle/>
          <a:p>
            <a:r>
              <a:rPr lang="en-GB" sz="1100" b="1" i="0" kern="1200" dirty="0" smtClean="0">
                <a:solidFill>
                  <a:schemeClr val="tx1"/>
                </a:solidFill>
                <a:latin typeface="Arial" pitchFamily="34" charset="0"/>
                <a:cs typeface="Arial" pitchFamily="34" charset="0"/>
              </a:rPr>
              <a:t>Why would teams use the Change Guide? </a:t>
            </a:r>
          </a:p>
          <a:p>
            <a:endParaRPr lang="en-IE" sz="1100" b="1" i="1" kern="1200" dirty="0" smtClean="0">
              <a:solidFill>
                <a:schemeClr val="tx1"/>
              </a:solidFill>
              <a:latin typeface="Arial" pitchFamily="34" charset="0"/>
              <a:cs typeface="Arial" pitchFamily="34" charset="0"/>
            </a:endParaRPr>
          </a:p>
          <a:p>
            <a:r>
              <a:rPr lang="en-IE" sz="1100" b="1" kern="1200" dirty="0" smtClean="0">
                <a:solidFill>
                  <a:schemeClr val="tx1"/>
                </a:solidFill>
                <a:latin typeface="Arial" pitchFamily="34" charset="0"/>
                <a:cs typeface="Arial" pitchFamily="34" charset="0"/>
              </a:rPr>
              <a:t>Increases your chance of success</a:t>
            </a:r>
            <a:endParaRPr lang="en-IE" sz="1100" kern="1200" dirty="0" smtClean="0">
              <a:solidFill>
                <a:schemeClr val="tx1"/>
              </a:solidFill>
              <a:latin typeface="Arial" pitchFamily="34" charset="0"/>
              <a:cs typeface="Arial" pitchFamily="34" charset="0"/>
            </a:endParaRPr>
          </a:p>
          <a:p>
            <a:pPr lvl="0"/>
            <a:r>
              <a:rPr lang="en-IE" sz="1100" kern="1200" dirty="0" smtClean="0">
                <a:solidFill>
                  <a:schemeClr val="tx1"/>
                </a:solidFill>
                <a:latin typeface="Arial" pitchFamily="34" charset="0"/>
                <a:cs typeface="Arial" pitchFamily="34" charset="0"/>
              </a:rPr>
              <a:t>Gathers in one place all of the guidance needed to undertake change and improve services.  Sign posts you to where you can get more help. </a:t>
            </a:r>
          </a:p>
          <a:p>
            <a:pPr lvl="0"/>
            <a:r>
              <a:rPr lang="en-IE" sz="1100" kern="1200" dirty="0" smtClean="0">
                <a:solidFill>
                  <a:schemeClr val="tx1"/>
                </a:solidFill>
                <a:latin typeface="Arial" pitchFamily="34" charset="0"/>
                <a:cs typeface="Arial" pitchFamily="34" charset="0"/>
              </a:rPr>
              <a:t>Guides you on how best to work with service users, families and staff to understand their needs, value their experiences and insights and work with them to design service improvements.</a:t>
            </a:r>
          </a:p>
          <a:p>
            <a:endParaRPr lang="en-IE" sz="1100" b="1" kern="1200" dirty="0" smtClean="0">
              <a:solidFill>
                <a:schemeClr val="tx1"/>
              </a:solidFill>
              <a:latin typeface="Arial" pitchFamily="34" charset="0"/>
              <a:cs typeface="Arial" pitchFamily="34" charset="0"/>
            </a:endParaRPr>
          </a:p>
          <a:p>
            <a:r>
              <a:rPr lang="en-IE" sz="1100" b="1" kern="1200" dirty="0" smtClean="0">
                <a:solidFill>
                  <a:schemeClr val="tx1"/>
                </a:solidFill>
                <a:latin typeface="Arial" pitchFamily="34" charset="0"/>
                <a:cs typeface="Arial" pitchFamily="34" charset="0"/>
              </a:rPr>
              <a:t>Simplifies change in a complex system </a:t>
            </a:r>
            <a:endParaRPr lang="en-IE" sz="1100" kern="1200" dirty="0" smtClean="0">
              <a:solidFill>
                <a:schemeClr val="tx1"/>
              </a:solidFill>
              <a:latin typeface="Arial" pitchFamily="34" charset="0"/>
              <a:cs typeface="Arial" pitchFamily="34" charset="0"/>
            </a:endParaRPr>
          </a:p>
          <a:p>
            <a:pPr lvl="0"/>
            <a:r>
              <a:rPr lang="en-IE" sz="1100" kern="1200" dirty="0" smtClean="0">
                <a:solidFill>
                  <a:schemeClr val="tx1"/>
                </a:solidFill>
                <a:latin typeface="Arial" pitchFamily="34" charset="0"/>
                <a:cs typeface="Arial" pitchFamily="34" charset="0"/>
              </a:rPr>
              <a:t>Guides you through the change process in detail with supporting templates and resources that can be applied in an adaptable manner to meet your needs. </a:t>
            </a:r>
          </a:p>
          <a:p>
            <a:endParaRPr lang="en-IE" sz="1100" b="0" kern="1200" dirty="0" smtClean="0">
              <a:solidFill>
                <a:schemeClr val="tx1"/>
              </a:solidFill>
              <a:latin typeface="Arial" pitchFamily="34" charset="0"/>
              <a:cs typeface="Arial" pitchFamily="34" charset="0"/>
            </a:endParaRPr>
          </a:p>
          <a:p>
            <a:r>
              <a:rPr lang="en-IE" sz="1100" b="1" kern="1200" dirty="0" smtClean="0">
                <a:solidFill>
                  <a:schemeClr val="tx1"/>
                </a:solidFill>
                <a:latin typeface="Arial" pitchFamily="34" charset="0"/>
                <a:cs typeface="Arial" pitchFamily="34" charset="0"/>
              </a:rPr>
              <a:t>Helps people to do change well </a:t>
            </a:r>
            <a:endParaRPr lang="en-IE" sz="1100" kern="1200" dirty="0" smtClean="0">
              <a:solidFill>
                <a:schemeClr val="tx1"/>
              </a:solidFill>
              <a:latin typeface="Arial" pitchFamily="34" charset="0"/>
              <a:cs typeface="Arial" pitchFamily="34" charset="0"/>
            </a:endParaRPr>
          </a:p>
          <a:p>
            <a:pPr lvl="0"/>
            <a:r>
              <a:rPr lang="en-IE" sz="1100" kern="1200" dirty="0" smtClean="0">
                <a:solidFill>
                  <a:schemeClr val="tx1"/>
                </a:solidFill>
                <a:latin typeface="Arial" pitchFamily="34" charset="0"/>
                <a:cs typeface="Arial" pitchFamily="34" charset="0"/>
              </a:rPr>
              <a:t>Assists you and your team build change capacity to undertake change initiatives with confidence. </a:t>
            </a:r>
          </a:p>
          <a:p>
            <a:pPr lvl="0"/>
            <a:r>
              <a:rPr lang="en-IE" sz="1100" kern="1200" dirty="0" smtClean="0">
                <a:solidFill>
                  <a:schemeClr val="tx1"/>
                </a:solidFill>
                <a:latin typeface="Arial" pitchFamily="34" charset="0"/>
                <a:cs typeface="Arial" pitchFamily="34" charset="0"/>
              </a:rPr>
              <a:t>Recognises the importance of working with people in their local context to deliver change that meets local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100" b="0" dirty="0" smtClean="0">
                <a:solidFill>
                  <a:schemeClr val="tx1"/>
                </a:solidFill>
                <a:latin typeface="Arial" pitchFamily="34" charset="0"/>
                <a:cs typeface="Arial" pitchFamily="34" charset="0"/>
              </a:rPr>
              <a:t>Particular focus on supporting people who mediate change at delivery level.</a:t>
            </a:r>
            <a:endParaRPr lang="en-IE" sz="1100" kern="1200" dirty="0" smtClean="0">
              <a:solidFill>
                <a:schemeClr val="tx1"/>
              </a:solidFill>
              <a:latin typeface="Arial" pitchFamily="34" charset="0"/>
              <a:cs typeface="Arial" pitchFamily="34" charset="0"/>
            </a:endParaRPr>
          </a:p>
          <a:p>
            <a:endParaRPr lang="en-IE" sz="1100" b="1" kern="1200" dirty="0" smtClean="0">
              <a:solidFill>
                <a:schemeClr val="tx1"/>
              </a:solidFill>
              <a:latin typeface="Arial" pitchFamily="34" charset="0"/>
              <a:cs typeface="Arial" pitchFamily="34" charset="0"/>
            </a:endParaRPr>
          </a:p>
          <a:p>
            <a:r>
              <a:rPr lang="en-IE" sz="1100" b="1" kern="1200" dirty="0" smtClean="0">
                <a:solidFill>
                  <a:schemeClr val="tx1"/>
                </a:solidFill>
                <a:latin typeface="Arial" pitchFamily="34" charset="0"/>
                <a:cs typeface="Arial" pitchFamily="34" charset="0"/>
              </a:rPr>
              <a:t>Reduces fragmentation</a:t>
            </a:r>
            <a:r>
              <a:rPr lang="en-IE" sz="1100" kern="1200" dirty="0" smtClean="0">
                <a:solidFill>
                  <a:schemeClr val="tx1"/>
                </a:solidFill>
                <a:latin typeface="Arial" pitchFamily="34" charset="0"/>
                <a:cs typeface="Arial" pitchFamily="34" charset="0"/>
              </a:rPr>
              <a:t> </a:t>
            </a:r>
          </a:p>
          <a:p>
            <a:pPr lvl="0"/>
            <a:r>
              <a:rPr lang="en-IE" sz="1100" kern="1200" dirty="0" smtClean="0">
                <a:solidFill>
                  <a:schemeClr val="tx1"/>
                </a:solidFill>
                <a:latin typeface="Arial" pitchFamily="34" charset="0"/>
                <a:cs typeface="Arial" pitchFamily="34" charset="0"/>
              </a:rPr>
              <a:t>Provides an opportunity to network and align change and service improvement initiatives at local and national level. </a:t>
            </a:r>
          </a:p>
          <a:p>
            <a:endParaRPr lang="en-IE" sz="1100" b="1" kern="1200" dirty="0" smtClean="0">
              <a:solidFill>
                <a:schemeClr val="tx1"/>
              </a:solidFill>
              <a:latin typeface="Arial" pitchFamily="34" charset="0"/>
              <a:cs typeface="Arial" pitchFamily="34" charset="0"/>
            </a:endParaRPr>
          </a:p>
          <a:p>
            <a:r>
              <a:rPr lang="en-IE" sz="1100" b="1" kern="1200" dirty="0" smtClean="0">
                <a:solidFill>
                  <a:schemeClr val="tx1"/>
                </a:solidFill>
                <a:latin typeface="Arial" pitchFamily="34" charset="0"/>
                <a:cs typeface="Arial" pitchFamily="34" charset="0"/>
              </a:rPr>
              <a:t>Is robust and evidence informed</a:t>
            </a:r>
            <a:endParaRPr lang="en-IE" sz="1100" kern="1200" dirty="0" smtClean="0">
              <a:solidFill>
                <a:schemeClr val="tx1"/>
              </a:solidFill>
              <a:latin typeface="Arial" pitchFamily="34" charset="0"/>
              <a:cs typeface="Arial" pitchFamily="34" charset="0"/>
            </a:endParaRPr>
          </a:p>
          <a:p>
            <a:pPr lvl="0"/>
            <a:r>
              <a:rPr lang="en-IE" sz="1100" kern="1200" dirty="0" smtClean="0">
                <a:solidFill>
                  <a:schemeClr val="tx1"/>
                </a:solidFill>
                <a:latin typeface="Arial" pitchFamily="34" charset="0"/>
                <a:cs typeface="Arial" pitchFamily="34" charset="0"/>
              </a:rPr>
              <a:t>Informed by wide spread consultation, combined with evidence from the literature.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1" dirty="0" smtClean="0">
              <a:solidFill>
                <a:schemeClr val="tx1"/>
              </a:solidFill>
              <a:latin typeface="Arial" charset="0"/>
              <a:cs typeface="Arial" charset="0"/>
            </a:endParaRPr>
          </a:p>
        </p:txBody>
      </p:sp>
      <p:sp>
        <p:nvSpPr>
          <p:cNvPr id="4" name="Slide Number Placeholder 3"/>
          <p:cNvSpPr>
            <a:spLocks noGrp="1"/>
          </p:cNvSpPr>
          <p:nvPr>
            <p:ph type="sldNum" sz="quarter" idx="10"/>
          </p:nvPr>
        </p:nvSpPr>
        <p:spPr>
          <a:xfrm>
            <a:off x="6375400" y="8685212"/>
            <a:ext cx="482600" cy="458787"/>
          </a:xfrm>
        </p:spPr>
        <p:txBody>
          <a:bodyPr/>
          <a:lstStyle/>
          <a:p>
            <a:fld id="{9701FF04-4923-184E-A183-710ACB07B684}"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973138"/>
            <a:ext cx="4114800" cy="3086100"/>
          </a:xfrm>
        </p:spPr>
      </p:sp>
      <p:sp>
        <p:nvSpPr>
          <p:cNvPr id="3" name="Notes Placeholder 2"/>
          <p:cNvSpPr>
            <a:spLocks noGrp="1"/>
          </p:cNvSpPr>
          <p:nvPr>
            <p:ph type="body" idx="1"/>
          </p:nvPr>
        </p:nvSpPr>
        <p:spPr/>
        <p:txBody>
          <a:bodyPr/>
          <a:lstStyle/>
          <a:p>
            <a:r>
              <a:rPr lang="en-IE" sz="1200" b="0" kern="1200" dirty="0" smtClean="0">
                <a:solidFill>
                  <a:schemeClr val="tx1"/>
                </a:solidFill>
                <a:effectLst/>
                <a:latin typeface="+mn-lt"/>
                <a:ea typeface="+mn-ea"/>
                <a:cs typeface="+mn-cs"/>
              </a:rPr>
              <a:t>The </a:t>
            </a:r>
            <a:r>
              <a:rPr lang="en-IE" sz="1200" b="1" kern="1200" dirty="0" smtClean="0">
                <a:solidFill>
                  <a:schemeClr val="tx1"/>
                </a:solidFill>
                <a:effectLst/>
                <a:latin typeface="+mn-lt"/>
                <a:ea typeface="+mn-ea"/>
                <a:cs typeface="+mn-cs"/>
              </a:rPr>
              <a:t>Change Guide in Action</a:t>
            </a:r>
            <a:r>
              <a:rPr lang="en-IE" sz="1200" b="1"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is</a:t>
            </a:r>
            <a:r>
              <a:rPr lang="en-IE" sz="1200" kern="1200" baseline="0" dirty="0" smtClean="0">
                <a:solidFill>
                  <a:schemeClr val="tx1"/>
                </a:solidFill>
                <a:effectLst/>
                <a:latin typeface="+mn-lt"/>
                <a:ea typeface="+mn-ea"/>
                <a:cs typeface="+mn-cs"/>
              </a:rPr>
              <a:t> a </a:t>
            </a:r>
            <a:r>
              <a:rPr lang="en-IE" sz="1200" kern="1200" dirty="0" smtClean="0">
                <a:solidFill>
                  <a:schemeClr val="tx1"/>
                </a:solidFill>
                <a:effectLst/>
                <a:latin typeface="+mn-lt"/>
                <a:ea typeface="+mn-ea"/>
                <a:cs typeface="+mn-cs"/>
              </a:rPr>
              <a:t>virtual workshop.</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It allows participants review a co-design people and culture change shared experience</a:t>
            </a:r>
            <a:r>
              <a:rPr lang="en-IE" sz="1200" kern="1200" baseline="0" dirty="0" smtClean="0">
                <a:solidFill>
                  <a:schemeClr val="tx1"/>
                </a:solidFill>
                <a:effectLst/>
                <a:latin typeface="+mn-lt"/>
                <a:ea typeface="+mn-ea"/>
                <a:cs typeface="+mn-cs"/>
              </a:rPr>
              <a:t> and </a:t>
            </a:r>
            <a:r>
              <a:rPr lang="en-IE" sz="1200" kern="1200" dirty="0" smtClean="0">
                <a:solidFill>
                  <a:schemeClr val="tx1"/>
                </a:solidFill>
                <a:effectLst/>
                <a:latin typeface="+mn-lt"/>
                <a:ea typeface="+mn-ea"/>
                <a:cs typeface="+mn-cs"/>
              </a:rPr>
              <a:t>focuses on an examination of the Change Guide in action and the application of the core concepts, tools and templates to a specific change challenge,</a:t>
            </a:r>
            <a:r>
              <a:rPr lang="en-IE" sz="1200" kern="1200" baseline="0" dirty="0" smtClean="0">
                <a:solidFill>
                  <a:schemeClr val="tx1"/>
                </a:solidFill>
                <a:effectLst/>
                <a:latin typeface="+mn-lt"/>
                <a:ea typeface="+mn-ea"/>
                <a:cs typeface="+mn-cs"/>
              </a:rPr>
              <a:t> It also </a:t>
            </a:r>
            <a:r>
              <a:rPr lang="en-IE" sz="1200" kern="1200" dirty="0" smtClean="0">
                <a:solidFill>
                  <a:schemeClr val="tx1"/>
                </a:solidFill>
                <a:effectLst/>
                <a:latin typeface="+mn-lt"/>
                <a:ea typeface="+mn-ea"/>
                <a:cs typeface="+mn-cs"/>
              </a:rPr>
              <a:t>signposts other resources from the Change Guide.</a:t>
            </a:r>
          </a:p>
          <a:p>
            <a:endParaRPr lang="en-IE" b="1" dirty="0" smtClean="0"/>
          </a:p>
          <a:p>
            <a:r>
              <a:rPr lang="en-IE" b="1" dirty="0" smtClean="0"/>
              <a:t>Change Consultation Clinics</a:t>
            </a:r>
            <a:r>
              <a:rPr lang="en-IE" b="1" baseline="0" dirty="0" smtClean="0"/>
              <a:t> </a:t>
            </a:r>
            <a:r>
              <a:rPr lang="en-IE" sz="1200" b="0" kern="1200" baseline="0" dirty="0" smtClean="0">
                <a:solidFill>
                  <a:schemeClr val="tx1"/>
                </a:solidFill>
                <a:effectLst/>
                <a:latin typeface="+mn-lt"/>
                <a:ea typeface="+mn-ea"/>
                <a:cs typeface="+mn-cs"/>
              </a:rPr>
              <a:t>a</a:t>
            </a:r>
            <a:r>
              <a:rPr lang="en-IE" sz="1200" kern="1200" dirty="0" smtClean="0">
                <a:solidFill>
                  <a:schemeClr val="tx1"/>
                </a:solidFill>
                <a:effectLst/>
                <a:latin typeface="+mn-lt"/>
                <a:ea typeface="+mn-ea"/>
                <a:cs typeface="+mn-cs"/>
              </a:rPr>
              <a:t>re one-to-one scheduled Change Consultation Clinics for those who are immersed in change and who would like support on a once-off basis. The Change Consultation Clinics are facilitated by experienced HSE Organisation Development (OD) Practitioners who take a systems approach using the Health Services Change Guide / Framework. </a:t>
            </a:r>
          </a:p>
          <a:p>
            <a:endParaRPr lang="en-IE" dirty="0" smtClean="0"/>
          </a:p>
          <a:p>
            <a:r>
              <a:rPr lang="en-IE" dirty="0" smtClean="0"/>
              <a:t>Staff can also avail of </a:t>
            </a:r>
            <a:r>
              <a:rPr lang="en-IE" b="1" dirty="0" smtClean="0"/>
              <a:t>coaching and mentoring</a:t>
            </a:r>
            <a:r>
              <a:rPr lang="en-IE" b="1" baseline="0" dirty="0" smtClean="0"/>
              <a:t> </a:t>
            </a:r>
            <a:r>
              <a:rPr lang="en-IE" baseline="0" dirty="0" smtClean="0"/>
              <a:t>pertaining to initiating and managing change by contact </a:t>
            </a:r>
            <a:r>
              <a:rPr lang="en-IE" b="1" baseline="0" dirty="0" smtClean="0">
                <a:solidFill>
                  <a:srgbClr val="0000FF"/>
                </a:solidFill>
              </a:rPr>
              <a:t>change.guide@hse.ie</a:t>
            </a:r>
          </a:p>
          <a:p>
            <a:endParaRPr lang="en-IE" baseline="0" dirty="0" smtClean="0"/>
          </a:p>
          <a:p>
            <a:r>
              <a:rPr lang="en-IE" baseline="0" dirty="0" smtClean="0"/>
              <a:t>The </a:t>
            </a:r>
            <a:r>
              <a:rPr lang="en-IE" b="1" baseline="0" dirty="0" smtClean="0"/>
              <a:t>Change and Innovation Practice Programmes </a:t>
            </a:r>
            <a:r>
              <a:rPr lang="en-IE" baseline="0" dirty="0" smtClean="0"/>
              <a:t>are co-designed as bespoke offerings to services – these are commissioned and sponsored by senior management teams and co-designed with services.  </a:t>
            </a:r>
          </a:p>
          <a:p>
            <a:endParaRPr lang="en-IE" dirty="0"/>
          </a:p>
        </p:txBody>
      </p:sp>
      <p:sp>
        <p:nvSpPr>
          <p:cNvPr id="4" name="Slide Number Placeholder 3"/>
          <p:cNvSpPr>
            <a:spLocks noGrp="1"/>
          </p:cNvSpPr>
          <p:nvPr>
            <p:ph type="sldNum" sz="quarter" idx="10"/>
          </p:nvPr>
        </p:nvSpPr>
        <p:spPr/>
        <p:txBody>
          <a:bodyPr/>
          <a:lstStyle/>
          <a:p>
            <a:fld id="{9701FF04-4923-184E-A183-710ACB07B684}" type="slidenum">
              <a:rPr lang="en-US" smtClean="0"/>
              <a:pPr/>
              <a:t>16</a:t>
            </a:fld>
            <a:endParaRPr lang="en-US"/>
          </a:p>
        </p:txBody>
      </p:sp>
    </p:spTree>
    <p:extLst>
      <p:ext uri="{BB962C8B-B14F-4D97-AF65-F5344CB8AC3E}">
        <p14:creationId xmlns:p14="http://schemas.microsoft.com/office/powerpoint/2010/main" val="416174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dirty="0" smtClean="0"/>
              <a:t>The</a:t>
            </a:r>
            <a:r>
              <a:rPr lang="en-IE" b="1" dirty="0" smtClean="0"/>
              <a:t> e</a:t>
            </a:r>
            <a:r>
              <a:rPr lang="en-IE" b="1" baseline="0" dirty="0" smtClean="0"/>
              <a:t>Learning Programme </a:t>
            </a:r>
            <a:r>
              <a:rPr lang="en-IE" baseline="0" dirty="0" smtClean="0"/>
              <a:t>is available on </a:t>
            </a:r>
            <a:r>
              <a:rPr lang="en-IE" baseline="0" dirty="0" err="1" smtClean="0"/>
              <a:t>HSeLanD</a:t>
            </a:r>
            <a:r>
              <a:rPr lang="en-IE" baseline="0" dirty="0" smtClean="0"/>
              <a:t>. It is made up of 4 modules explaining the framework in detail and sharing case studies of how it is used in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CPD points:</a:t>
            </a:r>
            <a:r>
              <a:rPr lang="en-IE" sz="1200" b="1"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Once you have completed the eLearning Programme you are encouraged to identify a change challenge within your service and apply the learning, knowledge, skills and tools to your service improvement in collaboration with your service manager and team colleagues. The application of learning to your change challenge can take place over nine months from completion of the eLearning Programme. </a:t>
            </a:r>
            <a:r>
              <a:rPr lang="en-IE" sz="1200" kern="1200" baseline="0" dirty="0" smtClean="0">
                <a:solidFill>
                  <a:schemeClr val="tx1"/>
                </a:solidFill>
                <a:effectLst/>
                <a:latin typeface="+mn-lt"/>
                <a:ea typeface="+mn-ea"/>
                <a:cs typeface="+mn-cs"/>
              </a:rPr>
              <a:t>You </a:t>
            </a:r>
            <a:r>
              <a:rPr lang="en-IE" baseline="0" dirty="0" smtClean="0"/>
              <a:t>can apply for CPD points from the RCSI, NMBI CORU. </a:t>
            </a:r>
            <a:r>
              <a:rPr lang="en-IE" b="1" baseline="0" dirty="0" smtClean="0"/>
              <a:t>Contact the change.guide@hse.ie for more information. </a:t>
            </a:r>
          </a:p>
          <a:p>
            <a:endParaRPr lang="en-IE" baseline="0" dirty="0" smtClean="0"/>
          </a:p>
          <a:p>
            <a:r>
              <a:rPr lang="en-IE" b="1" baseline="0" dirty="0" smtClean="0"/>
              <a:t>Reflect Renew and Recover </a:t>
            </a:r>
            <a:r>
              <a:rPr lang="en-IE" baseline="0" dirty="0" smtClean="0"/>
              <a:t>- </a:t>
            </a: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his resource is available to all teams to take time to reflect, renew and recover in these present times. Staff are encouraged to reflect with sensitivity, recover with kindness and renew with hope.</a:t>
            </a:r>
          </a:p>
          <a:p>
            <a:r>
              <a:rPr lang="en-IE" sz="1200" kern="1200" dirty="0" smtClean="0">
                <a:solidFill>
                  <a:schemeClr val="tx1"/>
                </a:solidFill>
                <a:effectLst/>
                <a:latin typeface="+mn-lt"/>
                <a:ea typeface="+mn-ea"/>
                <a:cs typeface="+mn-cs"/>
              </a:rPr>
              <a:t> </a:t>
            </a:r>
          </a:p>
          <a:p>
            <a:r>
              <a:rPr lang="en-IE" sz="1200" kern="1200" dirty="0" smtClean="0">
                <a:solidFill>
                  <a:schemeClr val="tx1"/>
                </a:solidFill>
                <a:effectLst/>
                <a:latin typeface="+mn-lt"/>
                <a:ea typeface="+mn-ea"/>
                <a:cs typeface="+mn-cs"/>
              </a:rPr>
              <a:t>It includes</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facilitator / team leader instructions along with PowerPoint Slides</a:t>
            </a:r>
            <a:r>
              <a:rPr lang="en-IE" sz="1200" kern="1200" baseline="0" dirty="0" smtClean="0">
                <a:solidFill>
                  <a:schemeClr val="tx1"/>
                </a:solidFill>
                <a:effectLst/>
                <a:latin typeface="+mn-lt"/>
                <a:ea typeface="+mn-ea"/>
                <a:cs typeface="+mn-cs"/>
              </a:rPr>
              <a:t> and a </a:t>
            </a:r>
            <a:r>
              <a:rPr lang="en-IE" sz="1200" kern="1200" dirty="0" smtClean="0">
                <a:solidFill>
                  <a:schemeClr val="tx1"/>
                </a:solidFill>
                <a:effectLst/>
                <a:latin typeface="+mn-lt"/>
                <a:ea typeface="+mn-ea"/>
                <a:cs typeface="+mn-cs"/>
              </a:rPr>
              <a:t>series of one-page leaflets based on the Change Guide – supporting reform in line with the current context of rapid emergent change.</a:t>
            </a:r>
          </a:p>
          <a:p>
            <a:endParaRPr lang="en-IE" dirty="0"/>
          </a:p>
        </p:txBody>
      </p:sp>
      <p:sp>
        <p:nvSpPr>
          <p:cNvPr id="4" name="Slide Number Placeholder 3"/>
          <p:cNvSpPr>
            <a:spLocks noGrp="1"/>
          </p:cNvSpPr>
          <p:nvPr>
            <p:ph type="sldNum" sz="quarter" idx="10"/>
          </p:nvPr>
        </p:nvSpPr>
        <p:spPr/>
        <p:txBody>
          <a:bodyPr/>
          <a:lstStyle/>
          <a:p>
            <a:fld id="{9701FF04-4923-184E-A183-710ACB07B684}" type="slidenum">
              <a:rPr lang="en-US" smtClean="0"/>
              <a:pPr/>
              <a:t>17</a:t>
            </a:fld>
            <a:endParaRPr lang="en-US"/>
          </a:p>
        </p:txBody>
      </p:sp>
    </p:spTree>
    <p:extLst>
      <p:ext uri="{BB962C8B-B14F-4D97-AF65-F5344CB8AC3E}">
        <p14:creationId xmlns:p14="http://schemas.microsoft.com/office/powerpoint/2010/main" val="1861202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1142523" y="4843122"/>
            <a:ext cx="4512628" cy="3872571"/>
          </a:xfrm>
        </p:spPr>
        <p:txBody>
          <a:bodyPr/>
          <a:lstStyle/>
          <a:p>
            <a:r>
              <a:rPr lang="en-IE" dirty="0" smtClean="0">
                <a:latin typeface="Arial" panose="020B0604020202020204" pitchFamily="34" charset="0"/>
                <a:cs typeface="Arial" panose="020B0604020202020204" pitchFamily="34" charset="0"/>
              </a:rPr>
              <a:t>This slide signposts the main access points for resources. </a:t>
            </a:r>
            <a:endParaRPr lang="en-I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701FF04-4923-184E-A183-710ACB07B684}" type="slidenum">
              <a:rPr lang="en-US" smtClean="0"/>
              <a:pPr/>
              <a:t>18</a:t>
            </a:fld>
            <a:endParaRPr lang="en-US" dirty="0"/>
          </a:p>
        </p:txBody>
      </p:sp>
    </p:spTree>
    <p:extLst>
      <p:ext uri="{BB962C8B-B14F-4D97-AF65-F5344CB8AC3E}">
        <p14:creationId xmlns:p14="http://schemas.microsoft.com/office/powerpoint/2010/main" val="2096084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These</a:t>
            </a:r>
            <a:r>
              <a:rPr lang="en-IE" baseline="0" dirty="0" smtClean="0"/>
              <a:t> are the publications available from Organisation Development – available on our website </a:t>
            </a:r>
            <a:r>
              <a:rPr lang="en-IE" sz="1200" kern="1200" dirty="0" smtClean="0">
                <a:solidFill>
                  <a:schemeClr val="tx1"/>
                </a:solidFill>
                <a:effectLst/>
                <a:latin typeface="+mn-lt"/>
                <a:ea typeface="+mn-ea"/>
                <a:cs typeface="+mn-cs"/>
                <a:hlinkClick r:id="rId3"/>
              </a:rPr>
              <a:t>www.hse.ie/changeguide</a:t>
            </a:r>
            <a:endParaRPr lang="en-IE" sz="1200" kern="1200" dirty="0" smtClean="0">
              <a:solidFill>
                <a:schemeClr val="tx1"/>
              </a:solidFill>
              <a:effectLst/>
              <a:latin typeface="+mn-lt"/>
              <a:ea typeface="+mn-ea"/>
              <a:cs typeface="+mn-cs"/>
            </a:endParaRPr>
          </a:p>
          <a:p>
            <a:endParaRPr lang="en-IE" sz="1200" kern="1200" baseline="0" dirty="0" smtClean="0">
              <a:solidFill>
                <a:schemeClr val="tx1"/>
              </a:solidFill>
              <a:effectLst/>
              <a:latin typeface="+mn-lt"/>
              <a:ea typeface="+mn-ea"/>
              <a:cs typeface="+mn-cs"/>
            </a:endParaRPr>
          </a:p>
          <a:p>
            <a:r>
              <a:rPr lang="en-IE" baseline="0" dirty="0" smtClean="0"/>
              <a:t>Hard copies can be requested from</a:t>
            </a:r>
            <a:r>
              <a:rPr lang="en-IE" baseline="0" smtClean="0"/>
              <a:t>: </a:t>
            </a:r>
            <a:r>
              <a:rPr lang="en-IE" b="1" baseline="0" smtClean="0">
                <a:solidFill>
                  <a:srgbClr val="0000FF"/>
                </a:solidFill>
              </a:rPr>
              <a:t>changeguide@hse.ie</a:t>
            </a:r>
            <a:endParaRPr lang="en-IE" b="1" dirty="0">
              <a:solidFill>
                <a:srgbClr val="0000FF"/>
              </a:solidFill>
            </a:endParaRPr>
          </a:p>
        </p:txBody>
      </p:sp>
      <p:sp>
        <p:nvSpPr>
          <p:cNvPr id="4" name="Slide Number Placeholder 3"/>
          <p:cNvSpPr>
            <a:spLocks noGrp="1"/>
          </p:cNvSpPr>
          <p:nvPr>
            <p:ph type="sldNum" sz="quarter" idx="10"/>
          </p:nvPr>
        </p:nvSpPr>
        <p:spPr/>
        <p:txBody>
          <a:bodyPr/>
          <a:lstStyle/>
          <a:p>
            <a:fld id="{9701FF04-4923-184E-A183-710ACB07B684}" type="slidenum">
              <a:rPr lang="en-US" smtClean="0"/>
              <a:pPr/>
              <a:t>19</a:t>
            </a:fld>
            <a:endParaRPr lang="en-US"/>
          </a:p>
        </p:txBody>
      </p:sp>
    </p:spTree>
    <p:extLst>
      <p:ext uri="{BB962C8B-B14F-4D97-AF65-F5344CB8AC3E}">
        <p14:creationId xmlns:p14="http://schemas.microsoft.com/office/powerpoint/2010/main" val="8911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Purpose of</a:t>
            </a:r>
            <a:r>
              <a:rPr lang="en-GB" b="1" baseline="0" dirty="0" smtClean="0">
                <a:latin typeface="Arial" pitchFamily="34" charset="0"/>
                <a:cs typeface="Arial" pitchFamily="34" charset="0"/>
              </a:rPr>
              <a:t> the presentation </a:t>
            </a:r>
            <a:r>
              <a:rPr lang="en-GB" baseline="0" dirty="0" smtClean="0">
                <a:latin typeface="Arial" pitchFamily="34" charset="0"/>
                <a:cs typeface="Arial" pitchFamily="34" charset="0"/>
              </a:rPr>
              <a:t>is outlined in this slide. </a:t>
            </a:r>
            <a:endParaRPr lang="en-I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30091"/>
          </a:xfrm>
        </p:spPr>
        <p:txBody>
          <a:bodyPr>
            <a:noAutofit/>
          </a:bodyPr>
          <a:lstStyle/>
          <a:p>
            <a:r>
              <a:rPr lang="en-IE" b="1" kern="1200" dirty="0" smtClean="0">
                <a:solidFill>
                  <a:schemeClr val="tx1"/>
                </a:solidFill>
                <a:latin typeface="Arial" pitchFamily="34" charset="0"/>
                <a:cs typeface="Arial" pitchFamily="34" charset="0"/>
              </a:rPr>
              <a:t>Why is a Health Services Change Framework Needed?</a:t>
            </a:r>
          </a:p>
          <a:p>
            <a:r>
              <a:rPr lang="en-IE" i="1" kern="1200" dirty="0" smtClean="0">
                <a:solidFill>
                  <a:schemeClr val="tx1"/>
                </a:solidFill>
                <a:latin typeface="Arial" pitchFamily="34" charset="0"/>
                <a:cs typeface="Arial" pitchFamily="34" charset="0"/>
              </a:rPr>
              <a:t>People’s Needs Defining Change – Health Services Change Guide </a:t>
            </a:r>
            <a:r>
              <a:rPr lang="en-IE" kern="1200" dirty="0" smtClean="0">
                <a:solidFill>
                  <a:schemeClr val="tx1"/>
                </a:solidFill>
                <a:latin typeface="Arial" pitchFamily="34" charset="0"/>
                <a:cs typeface="Arial" pitchFamily="34" charset="0"/>
              </a:rPr>
              <a:t>presents the overarching </a:t>
            </a:r>
            <a:r>
              <a:rPr lang="en-IE" b="1" kern="1200" dirty="0" smtClean="0">
                <a:solidFill>
                  <a:schemeClr val="tx1"/>
                </a:solidFill>
                <a:latin typeface="Arial" pitchFamily="34" charset="0"/>
                <a:cs typeface="Arial" pitchFamily="34" charset="0"/>
              </a:rPr>
              <a:t>Change Framework</a:t>
            </a:r>
            <a:r>
              <a:rPr lang="en-IE" kern="1200" dirty="0" smtClean="0">
                <a:solidFill>
                  <a:schemeClr val="tx1"/>
                </a:solidFill>
                <a:latin typeface="Arial" pitchFamily="34" charset="0"/>
                <a:cs typeface="Arial" pitchFamily="34" charset="0"/>
              </a:rPr>
              <a:t> that connects and enables a whole system approach to delivering change across the system.  The  Change Framework is a </a:t>
            </a:r>
            <a:r>
              <a:rPr lang="en-IE" b="1" kern="1200" dirty="0" smtClean="0">
                <a:solidFill>
                  <a:schemeClr val="tx1"/>
                </a:solidFill>
                <a:latin typeface="Arial" pitchFamily="34" charset="0"/>
                <a:cs typeface="Arial" pitchFamily="34" charset="0"/>
              </a:rPr>
              <a:t>tailored organisational offering</a:t>
            </a:r>
            <a:r>
              <a:rPr lang="en-IE" kern="1200" dirty="0" smtClean="0">
                <a:solidFill>
                  <a:schemeClr val="tx1"/>
                </a:solidFill>
                <a:latin typeface="Arial" pitchFamily="34" charset="0"/>
                <a:cs typeface="Arial" pitchFamily="34" charset="0"/>
              </a:rPr>
              <a:t> that has adapted lessons from research and experience on change to an </a:t>
            </a:r>
            <a:r>
              <a:rPr lang="en-IE" b="1" kern="1200" dirty="0" smtClean="0">
                <a:solidFill>
                  <a:schemeClr val="tx1"/>
                </a:solidFill>
                <a:latin typeface="Arial" pitchFamily="34" charset="0"/>
                <a:cs typeface="Arial" pitchFamily="34" charset="0"/>
              </a:rPr>
              <a:t>Irish health and social care context</a:t>
            </a:r>
            <a:r>
              <a:rPr lang="en-IE" kern="1200" dirty="0" smtClean="0">
                <a:solidFill>
                  <a:schemeClr val="tx1"/>
                </a:solidFill>
                <a:latin typeface="Arial" pitchFamily="34" charset="0"/>
                <a:cs typeface="Arial" pitchFamily="34" charset="0"/>
              </a:rPr>
              <a:t> – in this way it offers the best chance of success, is </a:t>
            </a:r>
            <a:r>
              <a:rPr lang="en-IE" b="1" kern="1200" dirty="0" smtClean="0">
                <a:solidFill>
                  <a:schemeClr val="tx1"/>
                </a:solidFill>
                <a:latin typeface="Arial" pitchFamily="34" charset="0"/>
                <a:cs typeface="Arial" pitchFamily="34" charset="0"/>
              </a:rPr>
              <a:t>evidence informed, practice based and context specific. </a:t>
            </a:r>
          </a:p>
          <a:p>
            <a:r>
              <a:rPr lang="en-IE" kern="1200" dirty="0" smtClean="0">
                <a:solidFill>
                  <a:schemeClr val="tx1"/>
                </a:solidFill>
                <a:latin typeface="Arial" pitchFamily="34" charset="0"/>
                <a:cs typeface="Arial" pitchFamily="34" charset="0"/>
              </a:rPr>
              <a:t> </a:t>
            </a:r>
            <a:endParaRPr lang="en-IE" dirty="0" smtClean="0">
              <a:latin typeface="Arial" pitchFamily="34" charset="0"/>
              <a:cs typeface="Arial" pitchFamily="34" charset="0"/>
            </a:endParaRPr>
          </a:p>
          <a:p>
            <a:r>
              <a:rPr lang="en-IE" kern="1200" dirty="0" smtClean="0">
                <a:solidFill>
                  <a:schemeClr val="tx1"/>
                </a:solidFill>
                <a:latin typeface="Arial" pitchFamily="34" charset="0"/>
                <a:cs typeface="Arial" pitchFamily="34" charset="0"/>
              </a:rPr>
              <a:t>The Change Framework provides a coherent conceptual foundation and support for the major change programmes which the health services are already undertaking or are about to embark upon.  The approaches to managing change which have informed the Change Framework</a:t>
            </a:r>
            <a:r>
              <a:rPr lang="en-IE" i="1" kern="1200" dirty="0" smtClean="0">
                <a:solidFill>
                  <a:schemeClr val="tx1"/>
                </a:solidFill>
                <a:latin typeface="Arial" pitchFamily="34" charset="0"/>
                <a:cs typeface="Arial" pitchFamily="34" charset="0"/>
              </a:rPr>
              <a:t> </a:t>
            </a:r>
            <a:r>
              <a:rPr lang="en-IE" kern="1200" dirty="0" smtClean="0">
                <a:solidFill>
                  <a:schemeClr val="tx1"/>
                </a:solidFill>
                <a:latin typeface="Arial" pitchFamily="34" charset="0"/>
                <a:cs typeface="Arial" pitchFamily="34" charset="0"/>
              </a:rPr>
              <a:t>include:</a:t>
            </a:r>
            <a:endParaRPr lang="en-IE" dirty="0" smtClean="0">
              <a:latin typeface="Arial" pitchFamily="34" charset="0"/>
              <a:cs typeface="Arial" pitchFamily="34" charset="0"/>
            </a:endParaRPr>
          </a:p>
          <a:p>
            <a:pPr lvl="0">
              <a:buFont typeface="Arial" pitchFamily="34" charset="0"/>
              <a:buChar char="•"/>
            </a:pPr>
            <a:r>
              <a:rPr lang="en-IE" kern="1200" dirty="0" smtClean="0">
                <a:solidFill>
                  <a:schemeClr val="tx1"/>
                </a:solidFill>
                <a:latin typeface="Arial" pitchFamily="34" charset="0"/>
                <a:cs typeface="Arial" pitchFamily="34" charset="0"/>
              </a:rPr>
              <a:t> the changing nature of change itself </a:t>
            </a:r>
            <a:endParaRPr lang="en-IE" dirty="0" smtClean="0">
              <a:latin typeface="Arial" pitchFamily="34" charset="0"/>
              <a:cs typeface="Arial" pitchFamily="34" charset="0"/>
            </a:endParaRPr>
          </a:p>
          <a:p>
            <a:pPr marL="87313" lvl="0" indent="-87313">
              <a:buFont typeface="Arial" pitchFamily="34" charset="0"/>
              <a:buChar char="•"/>
            </a:pPr>
            <a:r>
              <a:rPr lang="en-IE" kern="1200" dirty="0" smtClean="0">
                <a:solidFill>
                  <a:schemeClr val="tx1"/>
                </a:solidFill>
                <a:latin typeface="Arial" pitchFamily="34" charset="0"/>
                <a:cs typeface="Arial" pitchFamily="34" charset="0"/>
              </a:rPr>
              <a:t> new models of power relationships that prioritise engagement and empowerment</a:t>
            </a:r>
            <a:endParaRPr lang="en-IE" dirty="0" smtClean="0">
              <a:latin typeface="Arial" pitchFamily="34" charset="0"/>
              <a:cs typeface="Arial" pitchFamily="34" charset="0"/>
            </a:endParaRPr>
          </a:p>
          <a:p>
            <a:pPr marL="87313" lvl="0" indent="-87313">
              <a:buFont typeface="Arial" pitchFamily="34" charset="0"/>
              <a:buChar char="•"/>
            </a:pPr>
            <a:r>
              <a:rPr lang="en-IE" kern="1200" dirty="0" smtClean="0">
                <a:solidFill>
                  <a:schemeClr val="tx1"/>
                </a:solidFill>
                <a:latin typeface="Arial" pitchFamily="34" charset="0"/>
                <a:cs typeface="Arial" pitchFamily="34" charset="0"/>
              </a:rPr>
              <a:t>the need to create a receptive environment for change that understands local needs and context</a:t>
            </a:r>
            <a:endParaRPr lang="en-IE" dirty="0" smtClean="0">
              <a:latin typeface="Arial" pitchFamily="34" charset="0"/>
              <a:cs typeface="Arial" pitchFamily="34" charset="0"/>
            </a:endParaRPr>
          </a:p>
          <a:p>
            <a:pPr lvl="0">
              <a:buFont typeface="Arial" pitchFamily="34" charset="0"/>
              <a:buChar char="•"/>
            </a:pPr>
            <a:r>
              <a:rPr lang="en-IE" kern="1200" dirty="0" smtClean="0">
                <a:solidFill>
                  <a:schemeClr val="tx1"/>
                </a:solidFill>
                <a:latin typeface="Arial" pitchFamily="34" charset="0"/>
                <a:cs typeface="Arial" pitchFamily="34" charset="0"/>
              </a:rPr>
              <a:t> new understandings of complexity in health and social care systems </a:t>
            </a:r>
          </a:p>
          <a:p>
            <a:endParaRPr lang="en-IE" b="1" kern="1200" dirty="0" smtClean="0">
              <a:solidFill>
                <a:schemeClr val="tx1"/>
              </a:solidFill>
              <a:latin typeface="Arial" pitchFamily="34" charset="0"/>
              <a:cs typeface="Arial" pitchFamily="34" charset="0"/>
            </a:endParaRPr>
          </a:p>
          <a:p>
            <a:r>
              <a:rPr lang="en-IE" b="1" kern="1200" dirty="0" smtClean="0">
                <a:solidFill>
                  <a:schemeClr val="tx1"/>
                </a:solidFill>
                <a:latin typeface="Arial" pitchFamily="34" charset="0"/>
                <a:cs typeface="Arial" pitchFamily="34" charset="0"/>
              </a:rPr>
              <a:t>Agreed approach to change </a:t>
            </a:r>
            <a:endParaRPr lang="en-IE" kern="1200" dirty="0" smtClean="0">
              <a:solidFill>
                <a:schemeClr val="tx1"/>
              </a:solidFill>
              <a:latin typeface="Arial" pitchFamily="34" charset="0"/>
              <a:cs typeface="Arial" pitchFamily="34" charset="0"/>
            </a:endParaRPr>
          </a:p>
          <a:p>
            <a:pPr lvl="0"/>
            <a:r>
              <a:rPr lang="en-IE" kern="1200" dirty="0" smtClean="0">
                <a:solidFill>
                  <a:schemeClr val="tx1"/>
                </a:solidFill>
                <a:latin typeface="Arial" pitchFamily="34" charset="0"/>
                <a:cs typeface="Arial" pitchFamily="34" charset="0"/>
              </a:rPr>
              <a:t>It is the agreed approach to change which is signed off by HSE Leadership and the Joint Information and Consultation Forum representing the Trade Unions. </a:t>
            </a:r>
            <a:endParaRPr lang="en-I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54765"/>
          </a:xfrm>
        </p:spPr>
        <p:txBody>
          <a:bodyPr>
            <a:noAutofit/>
          </a:bodyPr>
          <a:lstStyle/>
          <a:p>
            <a:pPr>
              <a:buFont typeface="Arial" pitchFamily="34" charset="0"/>
              <a:buNone/>
            </a:pPr>
            <a:r>
              <a:rPr lang="en-GB" sz="800" b="1" kern="1200" dirty="0" smtClean="0">
                <a:solidFill>
                  <a:schemeClr val="tx1"/>
                </a:solidFill>
                <a:latin typeface="Arial" pitchFamily="34" charset="0"/>
                <a:cs typeface="Arial" pitchFamily="34" charset="0"/>
              </a:rPr>
              <a:t>Development Process </a:t>
            </a:r>
            <a:endParaRPr lang="en-IE" sz="800" b="1" kern="1200" dirty="0" smtClean="0">
              <a:solidFill>
                <a:schemeClr val="tx1"/>
              </a:solidFill>
              <a:latin typeface="Arial" pitchFamily="34" charset="0"/>
              <a:cs typeface="Arial" pitchFamily="34" charset="0"/>
            </a:endParaRPr>
          </a:p>
          <a:p>
            <a:r>
              <a:rPr lang="en-IE" sz="800" kern="1200" dirty="0" smtClean="0">
                <a:solidFill>
                  <a:schemeClr val="tx1"/>
                </a:solidFill>
                <a:latin typeface="Arial" pitchFamily="34" charset="0"/>
                <a:cs typeface="Arial" pitchFamily="34" charset="0"/>
              </a:rPr>
              <a:t>The development of the Health Services Change Guide &amp; Framework was informed by the applied experiences, learning and practice of many individuals, groups and organisations. It was commissioned by the Senior management team of the HSE.</a:t>
            </a:r>
            <a:r>
              <a:rPr lang="en-IE" sz="800" kern="1200" baseline="0" dirty="0" smtClean="0">
                <a:solidFill>
                  <a:schemeClr val="tx1"/>
                </a:solidFill>
                <a:latin typeface="Arial" pitchFamily="34" charset="0"/>
                <a:cs typeface="Arial" pitchFamily="34" charset="0"/>
              </a:rPr>
              <a:t> </a:t>
            </a:r>
            <a:endParaRPr lang="en-IE" sz="800" kern="1200" dirty="0" smtClean="0">
              <a:solidFill>
                <a:schemeClr val="tx1"/>
              </a:solidFill>
              <a:latin typeface="Arial" pitchFamily="34" charset="0"/>
              <a:cs typeface="Arial" pitchFamily="34" charset="0"/>
            </a:endParaRPr>
          </a:p>
          <a:p>
            <a:r>
              <a:rPr lang="en-IE" sz="800" b="1" kern="1200" dirty="0" smtClean="0">
                <a:solidFill>
                  <a:schemeClr val="tx1"/>
                </a:solidFill>
                <a:latin typeface="Arial" pitchFamily="34" charset="0"/>
                <a:cs typeface="Arial" pitchFamily="34" charset="0"/>
              </a:rPr>
              <a:t>Stakeholder Engagement </a:t>
            </a:r>
          </a:p>
          <a:p>
            <a:r>
              <a:rPr lang="en-IE" sz="800" kern="1200" dirty="0" smtClean="0">
                <a:solidFill>
                  <a:schemeClr val="tx1"/>
                </a:solidFill>
                <a:latin typeface="Arial" pitchFamily="34" charset="0"/>
                <a:cs typeface="Arial" pitchFamily="34" charset="0"/>
              </a:rPr>
              <a:t>A comprehensive stakeholder engagement process was designed and implemented.  This included the establishment of Reference Groups to provide assistance in relation to the early development phase, to inform the detailed design phase, to support testing and refinement of the Change Framework, Guide and associated Templates. Engagement processes also included a significant number of individual and group consultation sessions and workshops with content ‘experts’ in relation to key elements of the Change Framework.  Survey methods were also used to obtain feedback on the Change Framework.  Members of the HSE National Staff Engagement Forum based on their own personal experiences of change contributed to the process through submissions and feedback and informed associated communication and implementation.  Engagement with service users informed the process – this was achieved through ongoing organisation development practice based sessions and other feedback methodologies.  </a:t>
            </a:r>
          </a:p>
          <a:p>
            <a:r>
              <a:rPr lang="en-IE" sz="800" kern="1200" dirty="0" smtClean="0">
                <a:solidFill>
                  <a:schemeClr val="tx1"/>
                </a:solidFill>
                <a:latin typeface="Arial" pitchFamily="34" charset="0"/>
                <a:cs typeface="Arial" pitchFamily="34" charset="0"/>
              </a:rPr>
              <a:t> </a:t>
            </a:r>
          </a:p>
          <a:p>
            <a:r>
              <a:rPr lang="en-IE" sz="800" b="1" kern="1200" dirty="0" smtClean="0">
                <a:solidFill>
                  <a:schemeClr val="tx1"/>
                </a:solidFill>
                <a:latin typeface="Arial" pitchFamily="34" charset="0"/>
                <a:cs typeface="Arial" pitchFamily="34" charset="0"/>
              </a:rPr>
              <a:t>Research and Evidence </a:t>
            </a:r>
          </a:p>
          <a:p>
            <a:r>
              <a:rPr lang="en-IE" sz="800" kern="1200" dirty="0" smtClean="0">
                <a:solidFill>
                  <a:schemeClr val="tx1"/>
                </a:solidFill>
                <a:latin typeface="Arial" pitchFamily="34" charset="0"/>
                <a:cs typeface="Arial" pitchFamily="34" charset="0"/>
              </a:rPr>
              <a:t>A formal literature review (see reference on notes in next slide) was commissioned from the Centre for Health Policy and Management, Trinity College Dublin and an extensive review of the grey literature was also carried out by the authors to inform the development.  This level of review has ensured the Change Framework is informed by best current thinking on change and up to date evidence.  Submissions were sought from a wide number of people and organisations throughout the system reflecting change leaders, practitioners, academic contributors across a range of behavioural and human science fields.  Submissions were also sought from all parts of the HSE – this included targeted consultation with teams across the system. </a:t>
            </a:r>
          </a:p>
          <a:p>
            <a:endParaRPr lang="en-IE" sz="800" b="1" kern="1200" dirty="0" smtClean="0">
              <a:solidFill>
                <a:schemeClr val="tx1"/>
              </a:solidFill>
              <a:latin typeface="Arial" pitchFamily="34" charset="0"/>
              <a:cs typeface="Arial" pitchFamily="34" charset="0"/>
            </a:endParaRPr>
          </a:p>
          <a:p>
            <a:r>
              <a:rPr lang="en-IE" sz="800" b="1" kern="1200" dirty="0" smtClean="0">
                <a:solidFill>
                  <a:schemeClr val="tx1"/>
                </a:solidFill>
                <a:latin typeface="Arial" pitchFamily="34" charset="0"/>
                <a:cs typeface="Arial" pitchFamily="34" charset="0"/>
              </a:rPr>
              <a:t>Testing, Refinement and Document Drafting </a:t>
            </a:r>
          </a:p>
          <a:p>
            <a:r>
              <a:rPr lang="en-IE" sz="800" kern="1200" dirty="0" smtClean="0">
                <a:solidFill>
                  <a:schemeClr val="tx1"/>
                </a:solidFill>
                <a:latin typeface="Arial" pitchFamily="34" charset="0"/>
                <a:cs typeface="Arial" pitchFamily="34" charset="0"/>
              </a:rPr>
              <a:t>The development process prioritised testing the Change Framework in order to ensure the guidance and Templates were accessible, user friendly and could be applied within different local contexts.  This included data gathering, analysis and significant redrafting of documentation.  The Health Services Change Guide was shared at different stages in its development and based on extensive feedback was refined to support the final ‘sign off’.  Different methodologies have also been explored to ‘bring the change framework to life’ through visual representation. </a:t>
            </a:r>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cs typeface="Arial" pitchFamily="34" charset="0"/>
              </a:rPr>
              <a:t>**Literature</a:t>
            </a:r>
            <a:r>
              <a:rPr lang="en-GB" sz="1200" b="1" kern="1200" baseline="0" dirty="0" smtClean="0">
                <a:solidFill>
                  <a:schemeClr val="tx1"/>
                </a:solidFill>
                <a:latin typeface="Arial" pitchFamily="34" charset="0"/>
                <a:cs typeface="Arial" pitchFamily="34" charset="0"/>
              </a:rPr>
              <a:t> Review </a:t>
            </a:r>
            <a:r>
              <a:rPr lang="en-GB" sz="1200" kern="1200" baseline="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undertaken by the Centre for Health Policy and Management, Trinity College Dublin: </a:t>
            </a:r>
            <a:r>
              <a:rPr lang="en-GB" sz="1200" b="1" kern="1200" dirty="0" smtClean="0">
                <a:solidFill>
                  <a:schemeClr val="tx1"/>
                </a:solidFill>
                <a:latin typeface="Arial" pitchFamily="34" charset="0"/>
                <a:cs typeface="Arial" pitchFamily="34" charset="0"/>
              </a:rPr>
              <a:t>Barry, S. and Dalton, R.</a:t>
            </a:r>
            <a:r>
              <a:rPr lang="en-GB" sz="1200" kern="1200" dirty="0" smtClean="0">
                <a:solidFill>
                  <a:schemeClr val="tx1"/>
                </a:solidFill>
                <a:latin typeface="Arial" pitchFamily="34" charset="0"/>
                <a:cs typeface="Arial" pitchFamily="34" charset="0"/>
              </a:rPr>
              <a:t> (2018</a:t>
            </a:r>
            <a:r>
              <a:rPr lang="en-GB" sz="1200" i="1" kern="1200" dirty="0" smtClean="0">
                <a:solidFill>
                  <a:schemeClr val="tx1"/>
                </a:solidFill>
                <a:latin typeface="Arial" pitchFamily="34" charset="0"/>
                <a:cs typeface="Arial" pitchFamily="34" charset="0"/>
              </a:rPr>
              <a:t>). </a:t>
            </a:r>
            <a:r>
              <a:rPr lang="en-GB" sz="1200" b="1" i="1" kern="1200" dirty="0" smtClean="0">
                <a:solidFill>
                  <a:schemeClr val="tx1"/>
                </a:solidFill>
                <a:latin typeface="Arial" pitchFamily="34" charset="0"/>
                <a:cs typeface="Arial" pitchFamily="34" charset="0"/>
              </a:rPr>
              <a:t>Understanding Change in Complex Health Systems – a review of the literature on change management in health and social care 2007–2017,</a:t>
            </a:r>
            <a:r>
              <a:rPr lang="en-GB" sz="1200" b="1" kern="120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commissioned by Organisation Development and Design  Services, Kells, Co Meath, Ireland.</a:t>
            </a:r>
            <a:r>
              <a:rPr lang="en-GB" sz="1200" i="1" kern="120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Available at:</a:t>
            </a:r>
            <a:r>
              <a:rPr lang="en-GB" sz="1200" kern="1200" baseline="0" dirty="0" smtClean="0">
                <a:solidFill>
                  <a:schemeClr val="tx1"/>
                </a:solidFill>
                <a:latin typeface="Arial" pitchFamily="34" charset="0"/>
                <a:cs typeface="Arial" pitchFamily="34" charset="0"/>
              </a:rPr>
              <a:t> </a:t>
            </a:r>
            <a:r>
              <a:rPr lang="en-GB" sz="1200" u="sng" kern="1200" baseline="0" dirty="0" smtClean="0">
                <a:solidFill>
                  <a:srgbClr val="0000FF"/>
                </a:solidFill>
                <a:latin typeface="Arial" pitchFamily="34" charset="0"/>
                <a:cs typeface="Arial" pitchFamily="34" charset="0"/>
              </a:rPr>
              <a:t>www.hse.ie/changeguide</a:t>
            </a:r>
          </a:p>
          <a:p>
            <a:endParaRPr lang="en-IE" dirty="0"/>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cs typeface="Arial" pitchFamily="34" charset="0"/>
              </a:rPr>
              <a:t>**Literature</a:t>
            </a:r>
            <a:r>
              <a:rPr lang="en-GB" sz="1200" b="1" kern="1200" baseline="0" dirty="0" smtClean="0">
                <a:solidFill>
                  <a:schemeClr val="tx1"/>
                </a:solidFill>
                <a:latin typeface="Arial" pitchFamily="34" charset="0"/>
                <a:cs typeface="Arial" pitchFamily="34" charset="0"/>
              </a:rPr>
              <a:t> Review </a:t>
            </a:r>
            <a:r>
              <a:rPr lang="en-GB" sz="1200" kern="1200" baseline="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undertaken by the Centre for Health Policy and Management, Trinity College Dublin: </a:t>
            </a:r>
            <a:r>
              <a:rPr lang="en-GB" sz="1200" b="1" kern="1200" dirty="0" smtClean="0">
                <a:solidFill>
                  <a:schemeClr val="tx1"/>
                </a:solidFill>
                <a:latin typeface="Arial" pitchFamily="34" charset="0"/>
                <a:cs typeface="Arial" pitchFamily="34" charset="0"/>
              </a:rPr>
              <a:t>Barry, S. and Dalton, R.</a:t>
            </a:r>
            <a:r>
              <a:rPr lang="en-GB" sz="1200" kern="1200" dirty="0" smtClean="0">
                <a:solidFill>
                  <a:schemeClr val="tx1"/>
                </a:solidFill>
                <a:latin typeface="Arial" pitchFamily="34" charset="0"/>
                <a:cs typeface="Arial" pitchFamily="34" charset="0"/>
              </a:rPr>
              <a:t> (2018</a:t>
            </a:r>
            <a:r>
              <a:rPr lang="en-GB" sz="1200" i="1" kern="1200" dirty="0" smtClean="0">
                <a:solidFill>
                  <a:schemeClr val="tx1"/>
                </a:solidFill>
                <a:latin typeface="Arial" pitchFamily="34" charset="0"/>
                <a:cs typeface="Arial" pitchFamily="34" charset="0"/>
              </a:rPr>
              <a:t>). </a:t>
            </a:r>
            <a:r>
              <a:rPr lang="en-GB" sz="1200" b="1" i="1" kern="1200" dirty="0" smtClean="0">
                <a:solidFill>
                  <a:schemeClr val="tx1"/>
                </a:solidFill>
                <a:latin typeface="Arial" pitchFamily="34" charset="0"/>
                <a:cs typeface="Arial" pitchFamily="34" charset="0"/>
              </a:rPr>
              <a:t>Understanding Change in Complex Health Systems – a review of the literature on change management in health and social care 2007–2017,</a:t>
            </a:r>
            <a:r>
              <a:rPr lang="en-GB" sz="1200" b="1" kern="120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commissioned by Organisation Development and Design  Services, Kells, Co Meath, Ireland.</a:t>
            </a:r>
            <a:r>
              <a:rPr lang="en-GB" sz="1200" i="1" kern="120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Available at:</a:t>
            </a:r>
            <a:r>
              <a:rPr lang="en-GB" sz="1200" kern="1200" baseline="0" dirty="0" smtClean="0">
                <a:solidFill>
                  <a:schemeClr val="tx1"/>
                </a:solidFill>
                <a:latin typeface="Arial" pitchFamily="34" charset="0"/>
                <a:cs typeface="Arial" pitchFamily="34" charset="0"/>
              </a:rPr>
              <a:t> </a:t>
            </a:r>
            <a:r>
              <a:rPr lang="en-GB" sz="1200" u="sng" kern="1200" baseline="0" dirty="0" smtClean="0">
                <a:solidFill>
                  <a:srgbClr val="0000FF"/>
                </a:solidFill>
                <a:latin typeface="Arial" pitchFamily="34" charset="0"/>
                <a:cs typeface="Arial" pitchFamily="34" charset="0"/>
              </a:rPr>
              <a:t>www.hse.ie/changeguide</a:t>
            </a:r>
          </a:p>
          <a:p>
            <a:endParaRPr lang="en-IE" dirty="0"/>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31360"/>
            <a:ext cx="5486400" cy="4693920"/>
          </a:xfrm>
        </p:spPr>
        <p:txBody>
          <a:bodyPr>
            <a:normAutofit fontScale="92500" lnSpcReduction="10000"/>
          </a:bodyPr>
          <a:lstStyle/>
          <a:p>
            <a:r>
              <a:rPr lang="en-IE" b="1" dirty="0">
                <a:latin typeface="Arial" pitchFamily="34" charset="0"/>
                <a:cs typeface="Arial" pitchFamily="34" charset="0"/>
              </a:rPr>
              <a:t>Change Framework </a:t>
            </a:r>
          </a:p>
          <a:p>
            <a:endParaRPr lang="en-IE" dirty="0">
              <a:latin typeface="Arial" pitchFamily="34" charset="0"/>
              <a:cs typeface="Arial" pitchFamily="34" charset="0"/>
            </a:endParaRPr>
          </a:p>
          <a:p>
            <a:r>
              <a:rPr lang="en-IE" dirty="0">
                <a:latin typeface="Arial" pitchFamily="34" charset="0"/>
                <a:cs typeface="Arial" pitchFamily="34" charset="0"/>
              </a:rPr>
              <a:t>The Slide presents the </a:t>
            </a:r>
            <a:r>
              <a:rPr lang="en-IE" b="1" dirty="0">
                <a:latin typeface="Arial" pitchFamily="34" charset="0"/>
                <a:cs typeface="Arial" pitchFamily="34" charset="0"/>
              </a:rPr>
              <a:t>Change Framework – </a:t>
            </a:r>
            <a:r>
              <a:rPr lang="en-IE" dirty="0">
                <a:latin typeface="Arial" pitchFamily="34" charset="0"/>
                <a:cs typeface="Arial" pitchFamily="34" charset="0"/>
              </a:rPr>
              <a:t>it</a:t>
            </a:r>
            <a:r>
              <a:rPr lang="en-IE" b="1" dirty="0">
                <a:latin typeface="Arial" pitchFamily="34" charset="0"/>
                <a:cs typeface="Arial" pitchFamily="34" charset="0"/>
              </a:rPr>
              <a:t>  </a:t>
            </a:r>
            <a:r>
              <a:rPr lang="en-IE" dirty="0">
                <a:latin typeface="Arial" pitchFamily="34" charset="0"/>
                <a:cs typeface="Arial" pitchFamily="34" charset="0"/>
              </a:rPr>
              <a:t>locates in one place all of the important elements that need to be focused on to deliver change well.  These include: </a:t>
            </a:r>
          </a:p>
          <a:p>
            <a:pPr lvl="0"/>
            <a:endParaRPr lang="en-GB" b="1" dirty="0">
              <a:latin typeface="Arial" pitchFamily="34" charset="0"/>
              <a:cs typeface="Arial" pitchFamily="34" charset="0"/>
            </a:endParaRPr>
          </a:p>
          <a:p>
            <a:pPr lvl="0"/>
            <a:r>
              <a:rPr lang="en-GB" b="1" dirty="0">
                <a:latin typeface="Arial" pitchFamily="34" charset="0"/>
                <a:cs typeface="Arial" pitchFamily="34" charset="0"/>
              </a:rPr>
              <a:t>People’s Needs Defining Change:</a:t>
            </a:r>
            <a:r>
              <a:rPr lang="en-GB" dirty="0">
                <a:latin typeface="Arial" pitchFamily="34" charset="0"/>
                <a:cs typeface="Arial" pitchFamily="34" charset="0"/>
              </a:rPr>
              <a:t> </a:t>
            </a:r>
            <a:r>
              <a:rPr lang="en-IE" dirty="0">
                <a:latin typeface="Arial" pitchFamily="34" charset="0"/>
                <a:cs typeface="Arial" pitchFamily="34" charset="0"/>
              </a:rPr>
              <a:t>working with people through a </a:t>
            </a:r>
            <a:r>
              <a:rPr lang="en-IE" b="1" dirty="0">
                <a:latin typeface="Arial" pitchFamily="34" charset="0"/>
                <a:cs typeface="Arial" pitchFamily="34" charset="0"/>
              </a:rPr>
              <a:t>discovery </a:t>
            </a:r>
            <a:r>
              <a:rPr lang="en-IE" dirty="0">
                <a:latin typeface="Arial" pitchFamily="34" charset="0"/>
                <a:cs typeface="Arial" pitchFamily="34" charset="0"/>
              </a:rPr>
              <a:t>process to understand their needs and support ongoing engagement</a:t>
            </a:r>
            <a:r>
              <a:rPr lang="en-IE" i="1" dirty="0">
                <a:latin typeface="Arial" pitchFamily="34" charset="0"/>
                <a:cs typeface="Arial" pitchFamily="34" charset="0"/>
              </a:rPr>
              <a:t>.</a:t>
            </a:r>
            <a:r>
              <a:rPr lang="en-IE" dirty="0">
                <a:latin typeface="Arial" pitchFamily="34" charset="0"/>
                <a:cs typeface="Arial" pitchFamily="34" charset="0"/>
              </a:rPr>
              <a:t> </a:t>
            </a:r>
          </a:p>
          <a:p>
            <a:r>
              <a:rPr lang="en-IE" i="1" dirty="0">
                <a:latin typeface="Arial" pitchFamily="34" charset="0"/>
                <a:cs typeface="Arial" pitchFamily="34" charset="0"/>
              </a:rPr>
              <a:t> </a:t>
            </a:r>
            <a:endParaRPr lang="en-IE" dirty="0">
              <a:latin typeface="Arial" pitchFamily="34" charset="0"/>
              <a:cs typeface="Arial" pitchFamily="34" charset="0"/>
            </a:endParaRPr>
          </a:p>
          <a:p>
            <a:pPr lvl="0"/>
            <a:r>
              <a:rPr lang="en-GB" b="1" dirty="0">
                <a:latin typeface="Arial" pitchFamily="34" charset="0"/>
                <a:cs typeface="Arial" pitchFamily="34" charset="0"/>
              </a:rPr>
              <a:t>Create People and Culture Change Platform: </a:t>
            </a:r>
            <a:r>
              <a:rPr lang="en-IE" dirty="0">
                <a:latin typeface="Arial" pitchFamily="34" charset="0"/>
                <a:cs typeface="Arial" pitchFamily="34" charset="0"/>
              </a:rPr>
              <a:t>the change priorities that need to be worked on together to create a healthy environment and the conditions for change.</a:t>
            </a:r>
          </a:p>
          <a:p>
            <a:r>
              <a:rPr lang="en-IE" dirty="0">
                <a:latin typeface="Arial" pitchFamily="34" charset="0"/>
                <a:cs typeface="Arial" pitchFamily="34" charset="0"/>
              </a:rPr>
              <a:t> </a:t>
            </a:r>
          </a:p>
          <a:p>
            <a:pPr lvl="0"/>
            <a:r>
              <a:rPr lang="en-GB" b="1" dirty="0">
                <a:latin typeface="Arial" pitchFamily="34" charset="0"/>
                <a:cs typeface="Arial" pitchFamily="34" charset="0"/>
              </a:rPr>
              <a:t>Define, Design, Deliver: </a:t>
            </a:r>
            <a:r>
              <a:rPr lang="en-IE" dirty="0">
                <a:latin typeface="Arial" pitchFamily="34" charset="0"/>
                <a:cs typeface="Arial" pitchFamily="34" charset="0"/>
              </a:rPr>
              <a:t>the </a:t>
            </a:r>
            <a:r>
              <a:rPr lang="en-IE" b="1" dirty="0">
                <a:latin typeface="Arial" pitchFamily="34" charset="0"/>
                <a:cs typeface="Arial" pitchFamily="34" charset="0"/>
              </a:rPr>
              <a:t>change activities</a:t>
            </a:r>
            <a:endParaRPr lang="en-IE" dirty="0">
              <a:latin typeface="Arial" pitchFamily="34" charset="0"/>
              <a:cs typeface="Arial" pitchFamily="34" charset="0"/>
            </a:endParaRPr>
          </a:p>
          <a:p>
            <a:pPr marL="174625" indent="-174625">
              <a:buFont typeface="Arial" pitchFamily="34" charset="0"/>
              <a:buChar char="•"/>
            </a:pPr>
            <a:r>
              <a:rPr lang="en-GB" b="1" dirty="0">
                <a:latin typeface="Arial" pitchFamily="34" charset="0"/>
                <a:cs typeface="Arial" pitchFamily="34" charset="0"/>
              </a:rPr>
              <a:t>Define: </a:t>
            </a:r>
            <a:r>
              <a:rPr lang="en-IE" dirty="0">
                <a:latin typeface="Arial" pitchFamily="34" charset="0"/>
                <a:cs typeface="Arial" pitchFamily="34" charset="0"/>
              </a:rPr>
              <a:t>Initiate change, define the purpose, assess the context and scale and get prepared</a:t>
            </a:r>
          </a:p>
          <a:p>
            <a:pPr marL="174625" indent="-174625">
              <a:buFont typeface="Arial" pitchFamily="34" charset="0"/>
              <a:buChar char="•"/>
            </a:pPr>
            <a:r>
              <a:rPr lang="en-GB" b="1" dirty="0">
                <a:latin typeface="Arial" pitchFamily="34" charset="0"/>
                <a:cs typeface="Arial" pitchFamily="34" charset="0"/>
              </a:rPr>
              <a:t>Design: </a:t>
            </a:r>
            <a:r>
              <a:rPr lang="en-IE" dirty="0">
                <a:latin typeface="Arial" pitchFamily="34" charset="0"/>
                <a:cs typeface="Arial" pitchFamily="34" charset="0"/>
              </a:rPr>
              <a:t>Determine the detail, plan and test, identify resources and agree Action Plan</a:t>
            </a:r>
          </a:p>
          <a:p>
            <a:pPr marL="174625" indent="-174625">
              <a:buFont typeface="Arial" pitchFamily="34" charset="0"/>
              <a:buChar char="•"/>
            </a:pPr>
            <a:r>
              <a:rPr lang="en-GB" b="1" dirty="0">
                <a:latin typeface="Arial" pitchFamily="34" charset="0"/>
                <a:cs typeface="Arial" pitchFamily="34" charset="0"/>
              </a:rPr>
              <a:t>Deliver:</a:t>
            </a:r>
            <a:r>
              <a:rPr lang="en-IE" dirty="0">
                <a:latin typeface="Arial" pitchFamily="34" charset="0"/>
                <a:cs typeface="Arial" pitchFamily="34" charset="0"/>
              </a:rPr>
              <a:t> Implement change, measure outcomes and support sustainability</a:t>
            </a:r>
          </a:p>
          <a:p>
            <a:pPr lvl="0"/>
            <a:endParaRPr lang="en-GB" b="1" dirty="0">
              <a:latin typeface="Arial" pitchFamily="34" charset="0"/>
              <a:cs typeface="Arial" pitchFamily="34" charset="0"/>
            </a:endParaRPr>
          </a:p>
          <a:p>
            <a:pPr lvl="0"/>
            <a:r>
              <a:rPr lang="en-GB" b="1" dirty="0">
                <a:latin typeface="Arial" pitchFamily="34" charset="0"/>
                <a:cs typeface="Arial" pitchFamily="34" charset="0"/>
              </a:rPr>
              <a:t>Change Outcomes:</a:t>
            </a:r>
            <a:r>
              <a:rPr lang="en-IE" dirty="0">
                <a:latin typeface="Arial" pitchFamily="34" charset="0"/>
                <a:cs typeface="Arial" pitchFamily="34" charset="0"/>
              </a:rPr>
              <a:t> Being accountable for performance and the delivery of safer better healthcare, and services that are valued by the public and by staff.</a:t>
            </a:r>
          </a:p>
          <a:p>
            <a:endParaRPr lang="en-IE" dirty="0" smtClean="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dirty="0" smtClean="0">
                <a:latin typeface="Arial" panose="020B0604020202020204" pitchFamily="34" charset="0"/>
                <a:cs typeface="Arial" panose="020B0604020202020204" pitchFamily="34" charset="0"/>
              </a:rPr>
              <a:t>The </a:t>
            </a:r>
            <a:r>
              <a:rPr lang="en-IE" dirty="0">
                <a:latin typeface="Arial" panose="020B0604020202020204" pitchFamily="34" charset="0"/>
                <a:cs typeface="Arial" panose="020B0604020202020204" pitchFamily="34" charset="0"/>
              </a:rPr>
              <a:t>Change Framework starts with the </a:t>
            </a:r>
            <a:r>
              <a:rPr lang="en-IE" b="1" i="1" dirty="0">
                <a:latin typeface="Arial" panose="020B0604020202020204" pitchFamily="34" charset="0"/>
                <a:cs typeface="Arial" panose="020B0604020202020204" pitchFamily="34" charset="0"/>
              </a:rPr>
              <a:t>People and Culture Change Platform (1)  </a:t>
            </a:r>
            <a:r>
              <a:rPr lang="en-IE" dirty="0">
                <a:latin typeface="Arial" panose="020B0604020202020204" pitchFamily="34" charset="0"/>
                <a:cs typeface="Arial" panose="020B0604020202020204" pitchFamily="34" charset="0"/>
              </a:rPr>
              <a:t>(bottom-up approach) to create readiness for change before moving to consideration of </a:t>
            </a:r>
            <a:r>
              <a:rPr lang="en-IE" b="1" i="1" dirty="0">
                <a:latin typeface="Arial" panose="020B0604020202020204" pitchFamily="34" charset="0"/>
                <a:cs typeface="Arial" panose="020B0604020202020204" pitchFamily="34" charset="0"/>
              </a:rPr>
              <a:t>people’s  needs  to define the change (2) </a:t>
            </a:r>
            <a:r>
              <a:rPr lang="en-IE" dirty="0">
                <a:latin typeface="Arial" panose="020B0604020202020204" pitchFamily="34" charset="0"/>
                <a:cs typeface="Arial" panose="020B0604020202020204" pitchFamily="34" charset="0"/>
              </a:rPr>
              <a:t>and then to the Change Activities of </a:t>
            </a:r>
            <a:r>
              <a:rPr lang="en-IE" b="1" i="1" dirty="0">
                <a:latin typeface="Arial" panose="020B0604020202020204" pitchFamily="34" charset="0"/>
                <a:cs typeface="Arial" panose="020B0604020202020204" pitchFamily="34" charset="0"/>
              </a:rPr>
              <a:t>(3) Define, (4) Design and  (5) Deliver.  </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The numbering on the side of the infographic 1-5 signposts the journey through the framework from the </a:t>
            </a:r>
            <a:r>
              <a:rPr lang="en-IE" b="1" i="1" dirty="0">
                <a:latin typeface="Arial" panose="020B0604020202020204" pitchFamily="34" charset="0"/>
                <a:cs typeface="Arial" panose="020B0604020202020204" pitchFamily="34" charset="0"/>
              </a:rPr>
              <a:t>Current Situation </a:t>
            </a:r>
            <a:r>
              <a:rPr lang="en-IE" dirty="0">
                <a:latin typeface="Arial" panose="020B0604020202020204" pitchFamily="34" charset="0"/>
                <a:cs typeface="Arial" panose="020B0604020202020204" pitchFamily="34" charset="0"/>
              </a:rPr>
              <a:t> to the </a:t>
            </a:r>
            <a:r>
              <a:rPr lang="en-IE" b="1" i="1" dirty="0">
                <a:latin typeface="Arial" panose="020B0604020202020204" pitchFamily="34" charset="0"/>
                <a:cs typeface="Arial" panose="020B0604020202020204" pitchFamily="34" charset="0"/>
              </a:rPr>
              <a:t>Future Vision</a:t>
            </a:r>
            <a:r>
              <a:rPr lang="en-IE" dirty="0">
                <a:latin typeface="Arial" panose="020B0604020202020204" pitchFamily="34" charset="0"/>
                <a:cs typeface="Arial" panose="020B0604020202020204" pitchFamily="34" charset="0"/>
              </a:rPr>
              <a:t> which aims to deliver Safer, Better Healthcare and Staff Pride and Public Value (</a:t>
            </a:r>
            <a:r>
              <a:rPr lang="en-IE" b="1" dirty="0">
                <a:latin typeface="Arial" panose="020B0604020202020204" pitchFamily="34" charset="0"/>
                <a:cs typeface="Arial" panose="020B0604020202020204" pitchFamily="34" charset="0"/>
              </a:rPr>
              <a:t>Change Outcome</a:t>
            </a:r>
            <a:r>
              <a:rPr lang="en-IE" dirty="0" smtClean="0">
                <a:latin typeface="Arial" panose="020B0604020202020204" pitchFamily="34" charset="0"/>
                <a:cs typeface="Arial" panose="020B0604020202020204" pitchFamily="34" charset="0"/>
              </a:rPr>
              <a:t>).</a:t>
            </a:r>
            <a:endParaRPr lang="en-IE" dirty="0">
              <a:latin typeface="Arial" panose="020B06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10"/>
          </p:nvPr>
        </p:nvSpPr>
        <p:spPr>
          <a:xfrm>
            <a:off x="3742373" y="9298146"/>
            <a:ext cx="2971800" cy="458787"/>
          </a:xfrm>
        </p:spPr>
        <p:txBody>
          <a:bodyPr/>
          <a:lstStyle/>
          <a:p>
            <a:fld id="{9701FF04-4923-184E-A183-710ACB07B684}"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4896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69280"/>
          </a:xfrm>
        </p:spPr>
        <p:txBody>
          <a:bodyPr>
            <a:noAutofit/>
          </a:bodyPr>
          <a:lstStyle/>
          <a:p>
            <a:pPr lvl="0"/>
            <a:r>
              <a:rPr lang="en-GB" sz="1100" b="1" kern="1200" dirty="0" smtClean="0">
                <a:solidFill>
                  <a:schemeClr val="tx1"/>
                </a:solidFill>
                <a:latin typeface="Arial" pitchFamily="34" charset="0"/>
                <a:cs typeface="Arial" pitchFamily="34" charset="0"/>
              </a:rPr>
              <a:t>People’s Needs Defining Change:</a:t>
            </a:r>
            <a:r>
              <a:rPr lang="en-GB" sz="1100" kern="1200" dirty="0" smtClean="0">
                <a:solidFill>
                  <a:schemeClr val="tx1"/>
                </a:solidFill>
                <a:latin typeface="Arial" pitchFamily="34" charset="0"/>
                <a:cs typeface="Arial" pitchFamily="34" charset="0"/>
              </a:rPr>
              <a:t> </a:t>
            </a:r>
            <a:endParaRPr lang="en-IE" sz="1100" kern="120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100" kern="1200" dirty="0" smtClean="0">
                <a:solidFill>
                  <a:schemeClr val="tx1"/>
                </a:solidFill>
                <a:latin typeface="Arial" pitchFamily="34" charset="0"/>
                <a:cs typeface="Arial" pitchFamily="34" charset="0"/>
              </a:rPr>
              <a:t>The Irish health and social care system is prioritising person-centred care ­– more choice, more personalised care, and real empowerment of people to improve their health and wellbeing.  This ‘shift in power’ moves us from a service that does things to and for its service users to one which is service user-led, where the service works with people to support them with their health and social care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Change Framework </a:t>
            </a:r>
            <a:r>
              <a:rPr kumimoji="0" lang="en-I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guides you on how best to work with service users, families and staff </a:t>
            </a:r>
            <a:r>
              <a:rPr kumimoji="0" lang="en-I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understand their needs, value their lived experiences and insights, share their personal stories and work with people to design service improvements.</a:t>
            </a:r>
            <a:endParaRPr kumimoji="0" lang="en-IE" sz="1100" b="0" i="0" u="none" strike="noStrike" cap="none" normalizeH="0" baseline="0" dirty="0" smtClean="0">
              <a:ln>
                <a:noFill/>
              </a:ln>
              <a:solidFill>
                <a:schemeClr val="tx1"/>
              </a:solidFill>
              <a:effectLst/>
              <a:latin typeface="Arial" pitchFamily="34" charset="0"/>
              <a:cs typeface="Arial" pitchFamily="34" charset="0"/>
            </a:endParaRPr>
          </a:p>
          <a:p>
            <a:pPr lvl="0"/>
            <a:endParaRPr lang="en-GB" sz="1100" dirty="0" smtClean="0">
              <a:latin typeface="Arial" pitchFamily="34" charset="0"/>
              <a:cs typeface="Arial" pitchFamily="34" charset="0"/>
            </a:endParaRPr>
          </a:p>
          <a:p>
            <a:pPr marL="174625" lvl="0" indent="-174625">
              <a:buFont typeface="Arial" pitchFamily="34" charset="0"/>
              <a:buChar char="•"/>
            </a:pPr>
            <a:r>
              <a:rPr lang="en-GB" sz="1100" dirty="0" smtClean="0">
                <a:latin typeface="Arial" pitchFamily="34" charset="0"/>
                <a:cs typeface="Arial" pitchFamily="34" charset="0"/>
              </a:rPr>
              <a:t>Provides</a:t>
            </a:r>
            <a:r>
              <a:rPr lang="en-GB" sz="1100" baseline="0" dirty="0" smtClean="0">
                <a:latin typeface="Arial" pitchFamily="34" charset="0"/>
                <a:cs typeface="Arial" pitchFamily="34" charset="0"/>
              </a:rPr>
              <a:t> detailed guidance on engagement with a particular focus on practicing </a:t>
            </a:r>
            <a:r>
              <a:rPr lang="en-GB" sz="1100" b="1" baseline="0" dirty="0" smtClean="0">
                <a:latin typeface="Arial" pitchFamily="34" charset="0"/>
                <a:cs typeface="Arial" pitchFamily="34" charset="0"/>
              </a:rPr>
              <a:t>co-production</a:t>
            </a:r>
            <a:r>
              <a:rPr lang="en-GB" sz="1100" baseline="0" dirty="0" smtClean="0">
                <a:latin typeface="Arial" pitchFamily="34" charset="0"/>
                <a:cs typeface="Arial" pitchFamily="34" charset="0"/>
              </a:rPr>
              <a:t>, i</a:t>
            </a:r>
            <a:r>
              <a:rPr lang="en-GB" sz="1100" dirty="0" smtClean="0">
                <a:latin typeface="Arial" pitchFamily="34" charset="0"/>
                <a:cs typeface="Arial" pitchFamily="34" charset="0"/>
              </a:rPr>
              <a:t>dentifying and mapping </a:t>
            </a:r>
            <a:r>
              <a:rPr lang="en-GB" sz="1100" b="1" dirty="0" smtClean="0">
                <a:latin typeface="Arial" pitchFamily="34" charset="0"/>
                <a:cs typeface="Arial" pitchFamily="34" charset="0"/>
              </a:rPr>
              <a:t>people connections.</a:t>
            </a:r>
            <a:endParaRPr lang="en-GB" sz="1100" dirty="0" smtClean="0">
              <a:latin typeface="Arial" pitchFamily="34" charset="0"/>
              <a:cs typeface="Arial" pitchFamily="34" charset="0"/>
            </a:endParaRPr>
          </a:p>
          <a:p>
            <a:pPr marL="174625" lvl="0" indent="-174625">
              <a:buFont typeface="Arial" pitchFamily="34" charset="0"/>
              <a:buChar char="•"/>
            </a:pPr>
            <a:r>
              <a:rPr lang="en-GB" sz="1100" dirty="0" smtClean="0">
                <a:latin typeface="Arial" pitchFamily="34" charset="0"/>
                <a:cs typeface="Arial" pitchFamily="34" charset="0"/>
              </a:rPr>
              <a:t>Supports you to </a:t>
            </a:r>
            <a:r>
              <a:rPr lang="en-GB" sz="1100" b="1" dirty="0" smtClean="0">
                <a:latin typeface="Arial" pitchFamily="34" charset="0"/>
                <a:cs typeface="Arial" pitchFamily="34" charset="0"/>
              </a:rPr>
              <a:t>tailor engagement </a:t>
            </a:r>
            <a:r>
              <a:rPr lang="en-GB" sz="1100" dirty="0" smtClean="0">
                <a:latin typeface="Arial" pitchFamily="34" charset="0"/>
                <a:cs typeface="Arial" pitchFamily="34" charset="0"/>
              </a:rPr>
              <a:t>to key groups </a:t>
            </a:r>
            <a:r>
              <a:rPr lang="en-GB" sz="1100" baseline="0" dirty="0" smtClean="0">
                <a:latin typeface="Arial" pitchFamily="34" charset="0"/>
                <a:cs typeface="Arial" pitchFamily="34" charset="0"/>
              </a:rPr>
              <a:t> and p</a:t>
            </a:r>
            <a:r>
              <a:rPr lang="en-GB" sz="1100" dirty="0" smtClean="0">
                <a:latin typeface="Arial" pitchFamily="34" charset="0"/>
                <a:cs typeface="Arial" pitchFamily="34" charset="0"/>
              </a:rPr>
              <a:t>lan and engage with a purpose.</a:t>
            </a:r>
          </a:p>
          <a:p>
            <a:pPr marL="174625" lvl="0" indent="-174625">
              <a:buFont typeface="Arial" pitchFamily="34" charset="0"/>
              <a:buChar char="•"/>
            </a:pPr>
            <a:r>
              <a:rPr lang="en-GB" sz="1100" dirty="0" smtClean="0">
                <a:latin typeface="Arial" pitchFamily="34" charset="0"/>
                <a:cs typeface="Arial" pitchFamily="34" charset="0"/>
              </a:rPr>
              <a:t>Provides</a:t>
            </a:r>
            <a:r>
              <a:rPr lang="en-GB" sz="1100" baseline="0" dirty="0" smtClean="0">
                <a:latin typeface="Arial" pitchFamily="34" charset="0"/>
                <a:cs typeface="Arial" pitchFamily="34" charset="0"/>
              </a:rPr>
              <a:t> </a:t>
            </a:r>
            <a:r>
              <a:rPr lang="en-GB" sz="1100" b="1" baseline="0" dirty="0" smtClean="0">
                <a:latin typeface="Arial" pitchFamily="34" charset="0"/>
                <a:cs typeface="Arial" pitchFamily="34" charset="0"/>
              </a:rPr>
              <a:t>guidance and templates </a:t>
            </a:r>
            <a:r>
              <a:rPr lang="en-GB" sz="1100" baseline="0" dirty="0" smtClean="0">
                <a:latin typeface="Arial" pitchFamily="34" charset="0"/>
                <a:cs typeface="Arial" pitchFamily="34" charset="0"/>
              </a:rPr>
              <a:t>to d</a:t>
            </a:r>
            <a:r>
              <a:rPr lang="en-GB" sz="1100" dirty="0" smtClean="0">
                <a:latin typeface="Arial" pitchFamily="34" charset="0"/>
                <a:cs typeface="Arial" pitchFamily="34" charset="0"/>
              </a:rPr>
              <a:t>evelop and sustain </a:t>
            </a:r>
            <a:r>
              <a:rPr lang="en-GB" sz="1100" b="1" dirty="0" smtClean="0">
                <a:latin typeface="Arial" pitchFamily="34" charset="0"/>
                <a:cs typeface="Arial" pitchFamily="34" charset="0"/>
              </a:rPr>
              <a:t>communication and engagement plans</a:t>
            </a:r>
            <a:r>
              <a:rPr lang="en-GB" sz="1100" dirty="0" smtClean="0">
                <a:latin typeface="Arial" pitchFamily="34" charset="0"/>
                <a:cs typeface="Arial" pitchFamily="34" charset="0"/>
              </a:rPr>
              <a:t>.</a:t>
            </a:r>
          </a:p>
          <a:p>
            <a:pPr lvl="0"/>
            <a:r>
              <a:rPr lang="en-GB" sz="1100" dirty="0" smtClean="0">
                <a:latin typeface="Arial" pitchFamily="34" charset="0"/>
                <a:cs typeface="Arial" pitchFamily="34" charset="0"/>
              </a:rPr>
              <a:t>It recognises</a:t>
            </a:r>
            <a:r>
              <a:rPr lang="en-GB" sz="1100" baseline="0" dirty="0" smtClean="0">
                <a:latin typeface="Arial" pitchFamily="34" charset="0"/>
                <a:cs typeface="Arial" pitchFamily="34" charset="0"/>
              </a:rPr>
              <a:t> the real value of change that is shaped from the </a:t>
            </a:r>
            <a:r>
              <a:rPr lang="en-GB" sz="1100" b="1" baseline="0" dirty="0" smtClean="0">
                <a:latin typeface="Arial" pitchFamily="34" charset="0"/>
                <a:cs typeface="Arial" pitchFamily="34" charset="0"/>
              </a:rPr>
              <a:t>‘outside in’ </a:t>
            </a:r>
            <a:r>
              <a:rPr lang="en-GB" sz="1100" baseline="0" dirty="0" smtClean="0">
                <a:latin typeface="Arial" pitchFamily="34" charset="0"/>
                <a:cs typeface="Arial" pitchFamily="34" charset="0"/>
              </a:rPr>
              <a:t>– influenced by local communities, service users, families etc.  </a:t>
            </a:r>
          </a:p>
          <a:p>
            <a:pPr lvl="0"/>
            <a:endParaRPr lang="en-GB" sz="1100" baseline="0" dirty="0" smtClean="0">
              <a:latin typeface="Arial" pitchFamily="34" charset="0"/>
              <a:cs typeface="Arial" pitchFamily="34" charset="0"/>
            </a:endParaRPr>
          </a:p>
          <a:p>
            <a:pPr lvl="0"/>
            <a:r>
              <a:rPr lang="en-GB" sz="1100" b="1" baseline="0" dirty="0" smtClean="0">
                <a:latin typeface="Arial" pitchFamily="34" charset="0"/>
                <a:cs typeface="Arial" pitchFamily="34" charset="0"/>
              </a:rPr>
              <a:t>Focus on Human Centred Design</a:t>
            </a:r>
          </a:p>
          <a:p>
            <a:pPr lvl="0"/>
            <a:r>
              <a:rPr lang="en-GB" sz="1100" b="0" baseline="0" dirty="0" smtClean="0">
                <a:latin typeface="Arial" pitchFamily="34" charset="0"/>
                <a:cs typeface="Arial" pitchFamily="34" charset="0"/>
              </a:rPr>
              <a:t>The Change Framework recognises the value of change being shaped by people’s needs and prioritises an approach that reflects this orientation.  It is also founded on a </a:t>
            </a:r>
            <a:r>
              <a:rPr lang="en-GB" sz="1100" b="1" baseline="0" dirty="0" smtClean="0">
                <a:latin typeface="Arial" pitchFamily="34" charset="0"/>
                <a:cs typeface="Arial" pitchFamily="34" charset="0"/>
              </a:rPr>
              <a:t>human centred design philosophy and the principles of co-production </a:t>
            </a:r>
            <a:r>
              <a:rPr lang="en-GB" sz="1100" b="0" baseline="0" dirty="0" smtClean="0">
                <a:latin typeface="Arial" pitchFamily="34" charset="0"/>
                <a:cs typeface="Arial" pitchFamily="34" charset="0"/>
              </a:rPr>
              <a:t>(as noted above) – it recognises that people who receive and deliver services are best positioned to provide relevant insights into service design. </a:t>
            </a:r>
            <a:endParaRPr lang="en-GB" sz="1100" dirty="0" smtClean="0">
              <a:latin typeface="+mn-lt"/>
            </a:endParaRPr>
          </a:p>
        </p:txBody>
      </p:sp>
      <p:sp>
        <p:nvSpPr>
          <p:cNvPr id="4" name="Slide Number Placeholder 3"/>
          <p:cNvSpPr>
            <a:spLocks noGrp="1"/>
          </p:cNvSpPr>
          <p:nvPr>
            <p:ph type="sldNum" sz="quarter" idx="10"/>
          </p:nvPr>
        </p:nvSpPr>
        <p:spPr>
          <a:xfrm>
            <a:off x="6473371" y="8685213"/>
            <a:ext cx="383042" cy="458787"/>
          </a:xfrm>
        </p:spPr>
        <p:txBody>
          <a:bodyPr/>
          <a:lstStyle/>
          <a:p>
            <a:fld id="{9701FF04-4923-184E-A183-710ACB07B684}"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400" baseline="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tx1"/>
                </a:solidFill>
                <a:latin typeface="Arial" pitchFamily="34" charset="0"/>
                <a:cs typeface="Arial" pitchFamily="34" charset="0"/>
              </a:rPr>
              <a:t>Core to the framework is the People and Culture Change Platform: </a:t>
            </a:r>
            <a:r>
              <a:rPr lang="en-GB" sz="1400" b="0" kern="1200" dirty="0" smtClean="0">
                <a:solidFill>
                  <a:schemeClr val="tx1"/>
                </a:solidFill>
                <a:latin typeface="Arial" pitchFamily="34" charset="0"/>
                <a:cs typeface="Arial" pitchFamily="34" charset="0"/>
              </a:rPr>
              <a:t>the</a:t>
            </a:r>
            <a:r>
              <a:rPr lang="en-GB" sz="1400" b="0" kern="1200" baseline="0" dirty="0" smtClean="0">
                <a:solidFill>
                  <a:schemeClr val="tx1"/>
                </a:solidFill>
                <a:latin typeface="Arial" pitchFamily="34" charset="0"/>
                <a:cs typeface="Arial" pitchFamily="34" charset="0"/>
              </a:rPr>
              <a:t> platform represents </a:t>
            </a:r>
            <a:r>
              <a:rPr lang="en-IE" sz="1400" b="0" kern="1200" dirty="0" smtClean="0">
                <a:solidFill>
                  <a:schemeClr val="tx1"/>
                </a:solidFill>
                <a:latin typeface="Arial" pitchFamily="34" charset="0"/>
                <a:cs typeface="Arial" pitchFamily="34" charset="0"/>
              </a:rPr>
              <a:t>the change priorities that need to be worked on together to create a healthy culture and environment for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0" kern="120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kern="1200" dirty="0" smtClean="0">
                <a:solidFill>
                  <a:schemeClr val="tx1"/>
                </a:solidFill>
                <a:latin typeface="Arial" pitchFamily="34" charset="0"/>
                <a:cs typeface="Arial" pitchFamily="34" charset="0"/>
              </a:rPr>
              <a:t>All of the elements</a:t>
            </a:r>
            <a:r>
              <a:rPr lang="en-IE" sz="1400" b="0" kern="1200" baseline="0" dirty="0" smtClean="0">
                <a:solidFill>
                  <a:schemeClr val="tx1"/>
                </a:solidFill>
                <a:latin typeface="Arial" pitchFamily="34" charset="0"/>
                <a:cs typeface="Arial" pitchFamily="34" charset="0"/>
              </a:rPr>
              <a:t> are important and require consistent and focused attention throughout the change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0" kern="1200" baseline="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kern="1200" baseline="0" dirty="0" smtClean="0">
                <a:solidFill>
                  <a:schemeClr val="tx1"/>
                </a:solidFill>
                <a:latin typeface="Arial" pitchFamily="34" charset="0"/>
                <a:cs typeface="Arial" pitchFamily="34" charset="0"/>
              </a:rPr>
              <a:t>Mobilising the people and culture change platform (as a collective) creates and sustains the momentum and energy for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400" baseline="0" dirty="0" smtClean="0">
                <a:latin typeface="Arial" pitchFamily="34" charset="0"/>
                <a:cs typeface="Arial" pitchFamily="34" charset="0"/>
              </a:rPr>
              <a:t>Attend to the </a:t>
            </a:r>
            <a:r>
              <a:rPr lang="en-IE" sz="1400" b="1" baseline="0" dirty="0" smtClean="0">
                <a:latin typeface="Arial" pitchFamily="34" charset="0"/>
                <a:cs typeface="Arial" pitchFamily="34" charset="0"/>
              </a:rPr>
              <a:t>People and Cultural Change Platform </a:t>
            </a:r>
            <a:r>
              <a:rPr lang="en-IE" sz="1400" baseline="0" dirty="0" smtClean="0">
                <a:latin typeface="Arial" pitchFamily="34" charset="0"/>
                <a:cs typeface="Arial" pitchFamily="34" charset="0"/>
              </a:rPr>
              <a:t>on an ongoing basis with your team and change activity will become more fluent and part of how the team approaches its service delivery challenges.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latin typeface="Arial" pitchFamily="34" charset="0"/>
                <a:cs typeface="Arial" pitchFamily="34" charset="0"/>
              </a:rPr>
              <a:t>All</a:t>
            </a:r>
            <a:r>
              <a:rPr lang="en-IE" sz="1400" baseline="0" dirty="0" smtClean="0">
                <a:latin typeface="Arial" pitchFamily="34" charset="0"/>
                <a:cs typeface="Arial" pitchFamily="34" charset="0"/>
              </a:rPr>
              <a:t> of these </a:t>
            </a:r>
            <a:r>
              <a:rPr lang="en-IE" sz="1400" dirty="0" smtClean="0">
                <a:latin typeface="Arial" pitchFamily="34" charset="0"/>
                <a:cs typeface="Arial" pitchFamily="34" charset="0"/>
              </a:rPr>
              <a:t>priorities</a:t>
            </a:r>
            <a:r>
              <a:rPr lang="en-IE" sz="1400" baseline="0" dirty="0" smtClean="0">
                <a:latin typeface="Arial" pitchFamily="34" charset="0"/>
                <a:cs typeface="Arial" pitchFamily="34" charset="0"/>
              </a:rPr>
              <a:t> are currently getting i</a:t>
            </a:r>
            <a:r>
              <a:rPr lang="en-IE" sz="1400" dirty="0" smtClean="0">
                <a:latin typeface="Arial" pitchFamily="34" charset="0"/>
                <a:cs typeface="Arial" pitchFamily="34" charset="0"/>
              </a:rPr>
              <a:t>ndividual</a:t>
            </a:r>
            <a:r>
              <a:rPr lang="en-IE" sz="1400" baseline="0" dirty="0" smtClean="0">
                <a:latin typeface="Arial" pitchFamily="34" charset="0"/>
                <a:cs typeface="Arial" pitchFamily="34" charset="0"/>
              </a:rPr>
              <a:t> attention across the system - however it is focusing on them in a connected way that will deliver the ‘added value’ and increase readiness and capacity for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dirty="0" smtClean="0">
                <a:latin typeface="Arial" pitchFamily="34" charset="0"/>
                <a:cs typeface="Arial" pitchFamily="34" charset="0"/>
              </a:rPr>
              <a:t>Engage and communicate </a:t>
            </a:r>
            <a:r>
              <a:rPr lang="en-GB" sz="1400" baseline="0" dirty="0" smtClean="0">
                <a:latin typeface="Arial" pitchFamily="34" charset="0"/>
                <a:cs typeface="Arial" pitchFamily="34" charset="0"/>
              </a:rPr>
              <a:t>in particular needs attention through the change process. </a:t>
            </a:r>
          </a:p>
          <a:p>
            <a:endParaRPr lang="en-GB" sz="1400" b="1" i="1"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p:txBody>
      </p:sp>
      <p:sp>
        <p:nvSpPr>
          <p:cNvPr id="4" name="Slide Number Placeholder 3"/>
          <p:cNvSpPr>
            <a:spLocks noGrp="1"/>
          </p:cNvSpPr>
          <p:nvPr>
            <p:ph type="sldNum" sz="quarter" idx="10"/>
          </p:nvPr>
        </p:nvSpPr>
        <p:spPr/>
        <p:txBody>
          <a:bodyPr/>
          <a:lstStyle/>
          <a:p>
            <a:fld id="{9701FF04-4923-184E-A183-710ACB07B684}"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36475" y="2185146"/>
            <a:ext cx="3956035" cy="100362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lang="en-US" sz="3600" kern="1200" dirty="0">
                <a:solidFill>
                  <a:srgbClr val="00559C"/>
                </a:solidFill>
                <a:latin typeface="+mj-lt"/>
                <a:ea typeface="+mj-ea"/>
                <a:cs typeface="+mj-cs"/>
              </a:defRPr>
            </a:lvl1pPr>
          </a:lstStyle>
          <a:p>
            <a:r>
              <a:rPr lang="en-US" dirty="0"/>
              <a:t>Click to edit Master title style</a:t>
            </a:r>
          </a:p>
        </p:txBody>
      </p:sp>
      <p:sp>
        <p:nvSpPr>
          <p:cNvPr id="3" name="Subtitle 2"/>
          <p:cNvSpPr>
            <a:spLocks noGrp="1"/>
          </p:cNvSpPr>
          <p:nvPr>
            <p:ph type="subTitle" idx="1" hasCustomPrompt="1"/>
          </p:nvPr>
        </p:nvSpPr>
        <p:spPr>
          <a:xfrm>
            <a:off x="2614174" y="3602038"/>
            <a:ext cx="3792236" cy="308004"/>
          </a:xfrm>
          <a:prstGeom prst="rect">
            <a:avLst/>
          </a:prstGeom>
        </p:spPr>
        <p:txBody>
          <a:bodyPr anchor="ctr" anchorCtr="0">
            <a:noAutofit/>
          </a:bodyPr>
          <a:lstStyle>
            <a:lvl1pPr marL="0" indent="0" algn="ct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2288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2000" y="2469600"/>
            <a:ext cx="4572001" cy="1325563"/>
          </a:xfrm>
          <a:prstGeom prst="rect">
            <a:avLst/>
          </a:prstGeom>
        </p:spPr>
        <p:txBody>
          <a:bodyPr lIns="0" tIns="0" rIns="0" bIns="0">
            <a:noAutofit/>
          </a:bodyPr>
          <a:lstStyle>
            <a:lvl1pPr>
              <a:lnSpc>
                <a:spcPct val="100000"/>
              </a:lnSpc>
              <a:defRPr sz="4000">
                <a:solidFill>
                  <a:schemeClr val="bg1"/>
                </a:solidFill>
              </a:defRPr>
            </a:lvl1pPr>
          </a:lstStyle>
          <a:p>
            <a:r>
              <a:rPr lang="en-US" dirty="0"/>
              <a:t>Click to edit </a:t>
            </a:r>
            <a:r>
              <a:rPr lang="gd-GB" dirty="0"/>
              <a:t/>
            </a:r>
            <a:br>
              <a:rPr lang="gd-GB" dirty="0"/>
            </a:br>
            <a:r>
              <a:rPr lang="en-US" dirty="0"/>
              <a:t>Master title style</a:t>
            </a:r>
          </a:p>
        </p:txBody>
      </p:sp>
      <p:sp>
        <p:nvSpPr>
          <p:cNvPr id="7" name="Text Placeholder 4">
            <a:extLst>
              <a:ext uri="{FF2B5EF4-FFF2-40B4-BE49-F238E27FC236}">
                <a16:creationId xmlns:a16="http://schemas.microsoft.com/office/drawing/2014/main" id="{B0D0FA85-F81D-B847-855C-D3536052B6C3}"/>
              </a:ext>
            </a:extLst>
          </p:cNvPr>
          <p:cNvSpPr>
            <a:spLocks noGrp="1"/>
          </p:cNvSpPr>
          <p:nvPr>
            <p:ph type="body" sz="quarter" idx="13"/>
          </p:nvPr>
        </p:nvSpPr>
        <p:spPr>
          <a:xfrm>
            <a:off x="1512000" y="220631"/>
            <a:ext cx="4613275" cy="195485"/>
          </a:xfrm>
          <a:prstGeom prst="rect">
            <a:avLst/>
          </a:prstGeom>
        </p:spPr>
        <p:txBody>
          <a:bodyPr lIns="0" tIns="0" rIns="0" bIns="0">
            <a:noAutofit/>
          </a:bodyPr>
          <a:lstStyle>
            <a:lvl1pPr marL="0" indent="0" algn="l" defTabSz="914400" rtl="0" eaLnBrk="1" latinLnBrk="0" hangingPunct="1">
              <a:lnSpc>
                <a:spcPct val="90000"/>
              </a:lnSpc>
              <a:spcBef>
                <a:spcPct val="0"/>
              </a:spcBef>
              <a:buNone/>
              <a:defRPr lang="en-US" sz="1000" kern="1200" dirty="0" smtClean="0">
                <a:solidFill>
                  <a:schemeClr val="bg1"/>
                </a:solidFill>
                <a:latin typeface="+mj-lt"/>
                <a:ea typeface="+mj-ea"/>
                <a:cs typeface="+mj-cs"/>
              </a:defRPr>
            </a:lvl1pPr>
            <a:lvl2pPr marL="0" indent="0" algn="l" defTabSz="914400" rtl="0" eaLnBrk="1" latinLnBrk="0" hangingPunct="1">
              <a:lnSpc>
                <a:spcPct val="90000"/>
              </a:lnSpc>
              <a:spcBef>
                <a:spcPct val="0"/>
              </a:spcBef>
              <a:buNone/>
              <a:defRPr lang="en-US" sz="1000" kern="1200" dirty="0" smtClean="0">
                <a:solidFill>
                  <a:schemeClr val="bg1"/>
                </a:solidFill>
                <a:latin typeface="+mj-lt"/>
                <a:ea typeface="+mj-ea"/>
                <a:cs typeface="+mj-cs"/>
              </a:defRPr>
            </a:lvl2pPr>
            <a:lvl3pPr marL="0" indent="0" algn="l" defTabSz="914400" rtl="0" eaLnBrk="1" latinLnBrk="0" hangingPunct="1">
              <a:lnSpc>
                <a:spcPct val="90000"/>
              </a:lnSpc>
              <a:spcBef>
                <a:spcPct val="0"/>
              </a:spcBef>
              <a:buNone/>
              <a:defRPr lang="en-US" sz="1000" kern="1200" dirty="0" smtClean="0">
                <a:solidFill>
                  <a:schemeClr val="bg1"/>
                </a:solidFill>
                <a:latin typeface="+mj-lt"/>
                <a:ea typeface="+mj-ea"/>
                <a:cs typeface="+mj-cs"/>
              </a:defRPr>
            </a:lvl3pPr>
            <a:lvl4pPr marL="0" indent="0" algn="l" defTabSz="914400" rtl="0" eaLnBrk="1" latinLnBrk="0" hangingPunct="1">
              <a:lnSpc>
                <a:spcPct val="90000"/>
              </a:lnSpc>
              <a:spcBef>
                <a:spcPct val="0"/>
              </a:spcBef>
              <a:buNone/>
              <a:defRPr lang="en-US" sz="1000" kern="1200" dirty="0" smtClean="0">
                <a:solidFill>
                  <a:schemeClr val="bg1"/>
                </a:solidFill>
                <a:latin typeface="+mj-lt"/>
                <a:ea typeface="+mj-ea"/>
                <a:cs typeface="+mj-cs"/>
              </a:defRPr>
            </a:lvl4pPr>
            <a:lvl5pPr marL="0" indent="0" algn="l" defTabSz="914400" rtl="0" eaLnBrk="1" latinLnBrk="0" hangingPunct="1">
              <a:lnSpc>
                <a:spcPct val="90000"/>
              </a:lnSpc>
              <a:spcBef>
                <a:spcPct val="0"/>
              </a:spcBef>
              <a:buNone/>
              <a:defRPr lang="en-US" sz="1000" kern="1200" dirty="0">
                <a:solidFill>
                  <a:schemeClr val="bg1"/>
                </a:solidFill>
                <a:latin typeface="+mj-lt"/>
                <a:ea typeface="+mj-ea"/>
                <a:cs typeface="+mj-cs"/>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21943521-8680-C045-86B8-BD871FAB7B35}"/>
              </a:ext>
            </a:extLst>
          </p:cNvPr>
          <p:cNvSpPr>
            <a:spLocks noGrp="1"/>
          </p:cNvSpPr>
          <p:nvPr>
            <p:ph type="sldNum" sz="quarter" idx="12"/>
          </p:nvPr>
        </p:nvSpPr>
        <p:spPr>
          <a:xfrm>
            <a:off x="8775940" y="6556075"/>
            <a:ext cx="368060" cy="301925"/>
          </a:xfrm>
          <a:prstGeom prst="rect">
            <a:avLst/>
          </a:prstGeom>
        </p:spPr>
        <p:txBody>
          <a:bodyPr lIns="0" tIns="0" rIns="0" bIns="0">
            <a:noAutofit/>
          </a:bodyPr>
          <a:lstStyle>
            <a:lvl1pPr>
              <a:defRPr sz="900">
                <a:solidFill>
                  <a:schemeClr val="bg1"/>
                </a:solidFill>
              </a:defRPr>
            </a:lvl1pPr>
          </a:lstStyle>
          <a:p>
            <a:fld id="{F6D086FA-B686-7149-BEA6-62682C023BF7}" type="slidenum">
              <a:rPr lang="en-US" smtClean="0"/>
              <a:pPr/>
              <a:t>‹#›</a:t>
            </a:fld>
            <a:endParaRPr lang="en-US" dirty="0"/>
          </a:p>
        </p:txBody>
      </p:sp>
    </p:spTree>
    <p:extLst>
      <p:ext uri="{BB962C8B-B14F-4D97-AF65-F5344CB8AC3E}">
        <p14:creationId xmlns:p14="http://schemas.microsoft.com/office/powerpoint/2010/main" val="8922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0001" y="0"/>
            <a:ext cx="6983999" cy="998162"/>
          </a:xfrm>
          <a:prstGeom prst="rect">
            <a:avLst/>
          </a:prstGeom>
        </p:spPr>
        <p:txBody>
          <a:bodyPr lIns="0" tIns="0" rIns="0" bIns="0" anchor="b" anchorCtr="0"/>
          <a:lstStyle>
            <a:lvl1pPr>
              <a:defRPr sz="1600" b="1"/>
            </a:lvl1pPr>
          </a:lstStyle>
          <a:p>
            <a:r>
              <a:rPr lang="en-US" dirty="0"/>
              <a:t>Click to edit Master title style</a:t>
            </a:r>
          </a:p>
        </p:txBody>
      </p:sp>
      <p:sp>
        <p:nvSpPr>
          <p:cNvPr id="3" name="Content Placeholder 2"/>
          <p:cNvSpPr>
            <a:spLocks noGrp="1"/>
          </p:cNvSpPr>
          <p:nvPr>
            <p:ph idx="1"/>
          </p:nvPr>
        </p:nvSpPr>
        <p:spPr>
          <a:xfrm>
            <a:off x="1080001" y="1574339"/>
            <a:ext cx="6983999" cy="4351338"/>
          </a:xfrm>
          <a:prstGeom prst="rect">
            <a:avLst/>
          </a:prstGeom>
        </p:spPr>
        <p:txBody>
          <a:bodyPr lIns="0" tIns="0" rIns="0" bIns="0"/>
          <a:lstStyle>
            <a:lvl1pPr marL="0" indent="0">
              <a:buNone/>
              <a:defRPr sz="1000"/>
            </a:lvl1pPr>
            <a:lvl2pPr>
              <a:defRPr sz="1000"/>
            </a:lvl2pPr>
            <a:lvl3pPr>
              <a:defRPr sz="1000"/>
            </a:lvl3pPr>
            <a:lvl4pPr>
              <a:defRPr sz="1000"/>
            </a:lvl4pPr>
            <a:lvl5pPr>
              <a:defRPr sz="1000"/>
            </a:lvl5pPr>
          </a:lstStyle>
          <a:p>
            <a:pPr lvl="0"/>
            <a:r>
              <a:rPr lang="en-US" dirty="0"/>
              <a:t>Edit Master text styles</a:t>
            </a:r>
          </a:p>
        </p:txBody>
      </p:sp>
      <p:sp>
        <p:nvSpPr>
          <p:cNvPr id="5" name="Footer Placeholder 4"/>
          <p:cNvSpPr>
            <a:spLocks noGrp="1"/>
          </p:cNvSpPr>
          <p:nvPr>
            <p:ph type="ftr" sz="quarter" idx="11"/>
          </p:nvPr>
        </p:nvSpPr>
        <p:spPr>
          <a:xfrm>
            <a:off x="628650" y="6556075"/>
            <a:ext cx="8147290" cy="301925"/>
          </a:xfrm>
          <a:prstGeom prst="rect">
            <a:avLst/>
          </a:prstGeom>
        </p:spPr>
        <p:txBody>
          <a:bodyPr lIns="0" tIns="0" rIns="324000" bIns="0"/>
          <a:lstStyle>
            <a:lvl1pPr algn="r">
              <a:defRPr sz="900" b="1">
                <a:solidFill>
                  <a:schemeClr val="tx1"/>
                </a:solidFill>
              </a:defRPr>
            </a:lvl1pPr>
          </a:lstStyle>
          <a:p>
            <a:endParaRPr lang="en-US" dirty="0"/>
          </a:p>
        </p:txBody>
      </p:sp>
      <p:sp>
        <p:nvSpPr>
          <p:cNvPr id="6" name="Slide Number Placeholder 5"/>
          <p:cNvSpPr>
            <a:spLocks noGrp="1"/>
          </p:cNvSpPr>
          <p:nvPr>
            <p:ph type="sldNum" sz="quarter" idx="12"/>
          </p:nvPr>
        </p:nvSpPr>
        <p:spPr>
          <a:xfrm>
            <a:off x="8775940" y="6556075"/>
            <a:ext cx="368060" cy="301925"/>
          </a:xfrm>
          <a:prstGeom prst="rect">
            <a:avLst/>
          </a:prstGeom>
        </p:spPr>
        <p:txBody>
          <a:bodyPr lIns="0" tIns="0" rIns="0" bIns="0"/>
          <a:lstStyle>
            <a:lvl1pPr>
              <a:defRPr sz="900">
                <a:solidFill>
                  <a:schemeClr val="tx1"/>
                </a:solidFill>
              </a:defRPr>
            </a:lvl1pPr>
          </a:lstStyle>
          <a:p>
            <a:fld id="{F6D086FA-B686-7149-BEA6-62682C023BF7}" type="slidenum">
              <a:rPr lang="en-US" smtClean="0"/>
              <a:pPr/>
              <a:t>‹#›</a:t>
            </a:fld>
            <a:endParaRPr lang="en-US" dirty="0"/>
          </a:p>
        </p:txBody>
      </p:sp>
    </p:spTree>
    <p:extLst>
      <p:ext uri="{BB962C8B-B14F-4D97-AF65-F5344CB8AC3E}">
        <p14:creationId xmlns:p14="http://schemas.microsoft.com/office/powerpoint/2010/main" val="273841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288001" y="384003"/>
            <a:ext cx="612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080000" y="1440003"/>
            <a:ext cx="3240000" cy="1084799"/>
          </a:xfrm>
        </p:spPr>
        <p:txBody>
          <a:bodyPr lIns="0" tIns="0" rIns="0" bIns="0">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342892" indent="0">
              <a:buNone/>
              <a:defRPr sz="2400" b="1">
                <a:solidFill>
                  <a:schemeClr val="bg1"/>
                </a:solidFill>
                <a:latin typeface="Arial" panose="020B0604020202020204" pitchFamily="34" charset="0"/>
                <a:cs typeface="Arial" panose="020B0604020202020204" pitchFamily="34" charset="0"/>
              </a:defRPr>
            </a:lvl2pPr>
            <a:lvl3pPr marL="685783" indent="0">
              <a:buNone/>
              <a:defRPr sz="2400" b="1">
                <a:solidFill>
                  <a:schemeClr val="bg1"/>
                </a:solidFill>
                <a:latin typeface="Arial" panose="020B0604020202020204" pitchFamily="34" charset="0"/>
                <a:cs typeface="Arial" panose="020B0604020202020204" pitchFamily="34" charset="0"/>
              </a:defRPr>
            </a:lvl3pPr>
            <a:lvl4pPr marL="1028675" indent="0">
              <a:buNone/>
              <a:defRPr sz="2400" b="1">
                <a:solidFill>
                  <a:schemeClr val="bg1"/>
                </a:solidFill>
                <a:latin typeface="Arial" panose="020B0604020202020204" pitchFamily="34" charset="0"/>
                <a:cs typeface="Arial" panose="020B0604020202020204" pitchFamily="34" charset="0"/>
              </a:defRPr>
            </a:lvl4pPr>
            <a:lvl5pPr marL="1371566"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080000" y="2688000"/>
            <a:ext cx="3240000" cy="2729999"/>
          </a:xfrm>
        </p:spPr>
        <p:txBody>
          <a:bodyPr lIns="0" tIns="0" rIns="0" bIns="0">
            <a:noAutofit/>
          </a:bodyPr>
          <a:lstStyle>
            <a:lvl1pPr marL="0" indent="0">
              <a:lnSpc>
                <a:spcPct val="120000"/>
              </a:lnSpc>
              <a:buNone/>
              <a:defRPr sz="1200" b="0">
                <a:solidFill>
                  <a:schemeClr val="bg1"/>
                </a:solidFill>
                <a:latin typeface="Arial" panose="020B0604020202020204" pitchFamily="34" charset="0"/>
                <a:cs typeface="Arial" panose="020B0604020202020204" pitchFamily="34" charset="0"/>
              </a:defRPr>
            </a:lvl1pPr>
            <a:lvl2pPr marL="342892" indent="0">
              <a:buNone/>
              <a:defRPr sz="2400" b="1">
                <a:solidFill>
                  <a:schemeClr val="bg1"/>
                </a:solidFill>
                <a:latin typeface="Arial" panose="020B0604020202020204" pitchFamily="34" charset="0"/>
                <a:cs typeface="Arial" panose="020B0604020202020204" pitchFamily="34" charset="0"/>
              </a:defRPr>
            </a:lvl2pPr>
            <a:lvl3pPr marL="685783" indent="0">
              <a:buNone/>
              <a:defRPr sz="2400" b="1">
                <a:solidFill>
                  <a:schemeClr val="bg1"/>
                </a:solidFill>
                <a:latin typeface="Arial" panose="020B0604020202020204" pitchFamily="34" charset="0"/>
                <a:cs typeface="Arial" panose="020B0604020202020204" pitchFamily="34" charset="0"/>
              </a:defRPr>
            </a:lvl3pPr>
            <a:lvl4pPr marL="1028675" indent="0">
              <a:buNone/>
              <a:defRPr sz="2400" b="1">
                <a:solidFill>
                  <a:schemeClr val="bg1"/>
                </a:solidFill>
                <a:latin typeface="Arial" panose="020B0604020202020204" pitchFamily="34" charset="0"/>
                <a:cs typeface="Arial" panose="020B0604020202020204" pitchFamily="34" charset="0"/>
              </a:defRPr>
            </a:lvl4pPr>
            <a:lvl5pPr marL="1371566"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192138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2E6733D-ED46-4DAD-9B31-E728449D4D75}" type="slidenum">
              <a:rPr lang="en-IE" smtClean="0"/>
              <a:pPr/>
              <a:t>‹#›</a:t>
            </a:fld>
            <a:endParaRPr lang="en-IE"/>
          </a:p>
        </p:txBody>
      </p:sp>
    </p:spTree>
    <p:extLst>
      <p:ext uri="{BB962C8B-B14F-4D97-AF65-F5344CB8AC3E}">
        <p14:creationId xmlns:p14="http://schemas.microsoft.com/office/powerpoint/2010/main" val="412102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29423C-6A74-4739-A4FB-4C14DF862894}" type="datetimeFigureOut">
              <a:rPr lang="en-IE" smtClean="0"/>
              <a:pPr/>
              <a:t>22/03/2023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2E6733D-ED46-4DAD-9B31-E728449D4D75}"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168377"/>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7" r:id="rId4"/>
    <p:sldLayoutId id="2147483668" r:id="rId5"/>
    <p:sldLayoutId id="2147483681" r:id="rId6"/>
    <p:sldLayoutId id="2147483682" r:id="rId7"/>
  </p:sldLayoutIdLst>
  <p:hf hdr="0" dt="0"/>
  <p:txStyles>
    <p:titleStyle>
      <a:lvl1pPr algn="l" defTabSz="914400" rtl="0" eaLnBrk="1" latinLnBrk="0" hangingPunct="1">
        <a:lnSpc>
          <a:spcPct val="90000"/>
        </a:lnSpc>
        <a:spcBef>
          <a:spcPct val="0"/>
        </a:spcBef>
        <a:buNone/>
        <a:defRPr sz="1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423C-6A74-4739-A4FB-4C14DF862894}" type="datetimeFigureOut">
              <a:rPr lang="en-IE" smtClean="0"/>
              <a:pPr/>
              <a:t>22/03/2023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6733D-ED46-4DAD-9B31-E728449D4D75}"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3918-HSE-CF-Proof#38-Cover-JPE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290738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340" y="55420"/>
            <a:ext cx="6983999" cy="998162"/>
          </a:xfrm>
        </p:spPr>
        <p:txBody>
          <a:bodyPr/>
          <a:lstStyle/>
          <a:p>
            <a:r>
              <a:rPr lang="en-IE" sz="3200" dirty="0" smtClean="0"/>
              <a:t>Change Activities</a:t>
            </a:r>
            <a:endParaRPr lang="en-IE" sz="3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z="1000" smtClean="0"/>
              <a:pPr/>
              <a:t>10</a:t>
            </a:fld>
            <a:endParaRPr lang="en-US" sz="1000" dirty="0"/>
          </a:p>
        </p:txBody>
      </p:sp>
      <p:pic>
        <p:nvPicPr>
          <p:cNvPr id="5122" name="Picture 2" descr="C:\Users\torourke\AppData\Local\Temp\03974-HSE-CF-Proof#01-PPT28.png"/>
          <p:cNvPicPr>
            <a:picLocks noGrp="1" noChangeAspect="1" noChangeArrowheads="1"/>
          </p:cNvPicPr>
          <p:nvPr>
            <p:ph idx="1"/>
          </p:nvPr>
        </p:nvPicPr>
        <p:blipFill>
          <a:blip r:embed="rId3" cstate="print"/>
          <a:srcRect/>
          <a:stretch>
            <a:fillRect/>
          </a:stretch>
        </p:blipFill>
        <p:spPr bwMode="auto">
          <a:xfrm>
            <a:off x="1814945" y="1316182"/>
            <a:ext cx="5278582" cy="4987636"/>
          </a:xfrm>
          <a:prstGeom prst="rect">
            <a:avLst/>
          </a:prstGeom>
          <a:noFill/>
        </p:spPr>
      </p:pic>
      <p:pic>
        <p:nvPicPr>
          <p:cNvPr id="8" name="Picture 2" descr="C:\Users\torourke\AppData\Local\Temp\03974-HSE-CF-Proof#01-PPT04.png"/>
          <p:cNvPicPr>
            <a:picLocks noChangeAspect="1" noChangeArrowheads="1"/>
          </p:cNvPicPr>
          <p:nvPr/>
        </p:nvPicPr>
        <p:blipFill>
          <a:blip r:embed="rId4" cstate="print"/>
          <a:srcRect/>
          <a:stretch>
            <a:fillRect/>
          </a:stretch>
        </p:blipFill>
        <p:spPr bwMode="auto">
          <a:xfrm>
            <a:off x="0" y="6091518"/>
            <a:ext cx="1080001" cy="766482"/>
          </a:xfrm>
          <a:prstGeom prst="rect">
            <a:avLst/>
          </a:prstGeom>
          <a:noFill/>
        </p:spPr>
      </p:pic>
      <p:pic>
        <p:nvPicPr>
          <p:cNvPr id="9" name="Picture 3" descr="C:\Users\torourke\AppData\Local\Temp\03974-HSE-CF-Proof#01-PPT05.png"/>
          <p:cNvPicPr>
            <a:picLocks noChangeAspect="1" noChangeArrowheads="1"/>
          </p:cNvPicPr>
          <p:nvPr/>
        </p:nvPicPr>
        <p:blipFill>
          <a:blip r:embed="rId5" cstate="print"/>
          <a:srcRect/>
          <a:stretch>
            <a:fillRect/>
          </a:stretch>
        </p:blipFill>
        <p:spPr bwMode="auto">
          <a:xfrm>
            <a:off x="6816436" y="37322"/>
            <a:ext cx="2327564" cy="10764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91" y="48157"/>
            <a:ext cx="6962987" cy="998162"/>
          </a:xfrm>
        </p:spPr>
        <p:txBody>
          <a:bodyPr/>
          <a:lstStyle/>
          <a:p>
            <a:r>
              <a:rPr lang="en-GB" sz="3200" dirty="0" smtClean="0"/>
              <a:t>Change Activities </a:t>
            </a:r>
            <a:endParaRPr lang="en-IE" sz="3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sz="1000" dirty="0" smtClean="0"/>
              <a:t>12</a:t>
            </a:r>
            <a:endParaRPr lang="en-US" sz="1000" dirty="0"/>
          </a:p>
        </p:txBody>
      </p:sp>
      <p:pic>
        <p:nvPicPr>
          <p:cNvPr id="17" name="Picture 3" descr="C:\Users\torourke\AppData\Local\Temp\03974-HSE-CF-Proof#01-PPT05.png"/>
          <p:cNvPicPr>
            <a:picLocks noChangeAspect="1" noChangeArrowheads="1"/>
          </p:cNvPicPr>
          <p:nvPr/>
        </p:nvPicPr>
        <p:blipFill>
          <a:blip r:embed="rId3" cstate="print"/>
          <a:srcRect/>
          <a:stretch>
            <a:fillRect/>
          </a:stretch>
        </p:blipFill>
        <p:spPr bwMode="auto">
          <a:xfrm>
            <a:off x="6816436" y="37322"/>
            <a:ext cx="2327564" cy="1076445"/>
          </a:xfrm>
          <a:prstGeom prst="rect">
            <a:avLst/>
          </a:prstGeom>
          <a:noFill/>
        </p:spPr>
      </p:pic>
      <p:sp>
        <p:nvSpPr>
          <p:cNvPr id="15" name="Rectangle 14"/>
          <p:cNvSpPr/>
          <p:nvPr/>
        </p:nvSpPr>
        <p:spPr>
          <a:xfrm>
            <a:off x="353961" y="2464770"/>
            <a:ext cx="2492478" cy="2962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buFont typeface="Wingdings" pitchFamily="2" charset="2"/>
              <a:buChar char="Ø"/>
            </a:pPr>
            <a:r>
              <a:rPr lang="en-IE" sz="2000" b="1" dirty="0" smtClean="0">
                <a:solidFill>
                  <a:srgbClr val="5E913B"/>
                </a:solidFill>
              </a:rPr>
              <a:t>Identify shared purpose</a:t>
            </a:r>
          </a:p>
          <a:p>
            <a:pPr marL="265113" indent="-265113">
              <a:buFont typeface="Wingdings" pitchFamily="2" charset="2"/>
              <a:buChar char="Ø"/>
            </a:pPr>
            <a:r>
              <a:rPr lang="en-IE" sz="2000" b="1" dirty="0" smtClean="0">
                <a:solidFill>
                  <a:srgbClr val="5E913B"/>
                </a:solidFill>
              </a:rPr>
              <a:t>Understand current services</a:t>
            </a:r>
          </a:p>
          <a:p>
            <a:pPr marL="265113" indent="-265113">
              <a:buFont typeface="Wingdings" pitchFamily="2" charset="2"/>
              <a:buChar char="Ø"/>
            </a:pPr>
            <a:r>
              <a:rPr lang="en-IE" sz="2000" b="1" dirty="0" smtClean="0">
                <a:solidFill>
                  <a:srgbClr val="5E913B"/>
                </a:solidFill>
              </a:rPr>
              <a:t>Agree better outcomes</a:t>
            </a:r>
          </a:p>
          <a:p>
            <a:pPr marL="265113" indent="-265113">
              <a:buFont typeface="Wingdings" pitchFamily="2" charset="2"/>
              <a:buChar char="Ø"/>
            </a:pPr>
            <a:r>
              <a:rPr lang="en-IE" sz="2000" b="1" dirty="0" smtClean="0">
                <a:solidFill>
                  <a:srgbClr val="5E913B"/>
                </a:solidFill>
              </a:rPr>
              <a:t>Measure for success</a:t>
            </a:r>
          </a:p>
          <a:p>
            <a:pPr marL="265113" indent="-265113">
              <a:buFont typeface="Wingdings" pitchFamily="2" charset="2"/>
              <a:buChar char="Ø"/>
            </a:pPr>
            <a:r>
              <a:rPr lang="en-IE" sz="2000" b="1" dirty="0" smtClean="0">
                <a:solidFill>
                  <a:srgbClr val="5E913B"/>
                </a:solidFill>
              </a:rPr>
              <a:t>Make case for change</a:t>
            </a:r>
            <a:endParaRPr lang="en-IE" sz="2000" b="1" dirty="0">
              <a:solidFill>
                <a:srgbClr val="5E913B"/>
              </a:solidFill>
            </a:endParaRPr>
          </a:p>
        </p:txBody>
      </p:sp>
      <p:sp>
        <p:nvSpPr>
          <p:cNvPr id="18" name="Rectangle 17"/>
          <p:cNvSpPr/>
          <p:nvPr/>
        </p:nvSpPr>
        <p:spPr>
          <a:xfrm>
            <a:off x="3348038" y="2464770"/>
            <a:ext cx="2492478" cy="2992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buFont typeface="Wingdings" pitchFamily="2" charset="2"/>
              <a:buChar char="Ø"/>
            </a:pPr>
            <a:r>
              <a:rPr lang="en-IE" sz="2000" b="1" dirty="0" smtClean="0">
                <a:solidFill>
                  <a:srgbClr val="2D72B1"/>
                </a:solidFill>
              </a:rPr>
              <a:t>Agree to co-design</a:t>
            </a:r>
          </a:p>
          <a:p>
            <a:pPr marL="265113" indent="-265113">
              <a:buFont typeface="Wingdings" pitchFamily="2" charset="2"/>
              <a:buChar char="Ø"/>
            </a:pPr>
            <a:r>
              <a:rPr lang="en-IE" sz="2000" b="1" dirty="0" smtClean="0">
                <a:solidFill>
                  <a:srgbClr val="2D72B1"/>
                </a:solidFill>
              </a:rPr>
              <a:t>Design service operational model</a:t>
            </a:r>
          </a:p>
          <a:p>
            <a:pPr marL="265113" indent="-265113">
              <a:buFont typeface="Wingdings" pitchFamily="2" charset="2"/>
              <a:buChar char="Ø"/>
            </a:pPr>
            <a:r>
              <a:rPr lang="en-IE" sz="2000" b="1" dirty="0" smtClean="0">
                <a:solidFill>
                  <a:srgbClr val="2D72B1"/>
                </a:solidFill>
              </a:rPr>
              <a:t>Test and refine</a:t>
            </a:r>
          </a:p>
          <a:p>
            <a:pPr marL="265113" indent="-265113">
              <a:buFont typeface="Wingdings" pitchFamily="2" charset="2"/>
              <a:buChar char="Ø"/>
            </a:pPr>
            <a:r>
              <a:rPr lang="en-IE" sz="2000" b="1" dirty="0" smtClean="0">
                <a:solidFill>
                  <a:srgbClr val="2D72B1"/>
                </a:solidFill>
              </a:rPr>
              <a:t>Agree Action Plan</a:t>
            </a:r>
          </a:p>
          <a:p>
            <a:pPr marL="265113" indent="-265113">
              <a:buFont typeface="Wingdings" pitchFamily="2" charset="2"/>
              <a:buChar char="Ø"/>
            </a:pPr>
            <a:r>
              <a:rPr lang="en-IE" sz="2000" b="1" dirty="0" smtClean="0">
                <a:solidFill>
                  <a:srgbClr val="2D72B1"/>
                </a:solidFill>
              </a:rPr>
              <a:t>Communicate Action Plan</a:t>
            </a:r>
            <a:endParaRPr lang="en-IE" sz="2000" b="1" dirty="0">
              <a:solidFill>
                <a:srgbClr val="2D72B1"/>
              </a:solidFill>
            </a:endParaRPr>
          </a:p>
        </p:txBody>
      </p:sp>
      <p:sp>
        <p:nvSpPr>
          <p:cNvPr id="19" name="Rectangle 18"/>
          <p:cNvSpPr/>
          <p:nvPr/>
        </p:nvSpPr>
        <p:spPr>
          <a:xfrm>
            <a:off x="6371327" y="2343908"/>
            <a:ext cx="2492478" cy="319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buFont typeface="Wingdings" pitchFamily="2" charset="2"/>
              <a:buChar char="Ø"/>
            </a:pPr>
            <a:r>
              <a:rPr lang="en-IE" sz="2000" b="1" dirty="0" smtClean="0">
                <a:solidFill>
                  <a:srgbClr val="C45A12"/>
                </a:solidFill>
              </a:rPr>
              <a:t>Implement actions</a:t>
            </a:r>
          </a:p>
          <a:p>
            <a:pPr marL="265113" indent="-265113">
              <a:buFont typeface="Wingdings" pitchFamily="2" charset="2"/>
              <a:buChar char="Ø"/>
            </a:pPr>
            <a:r>
              <a:rPr lang="en-IE" sz="2000" b="1" dirty="0" smtClean="0">
                <a:solidFill>
                  <a:srgbClr val="C45A12"/>
                </a:solidFill>
              </a:rPr>
              <a:t>Support implementation</a:t>
            </a:r>
          </a:p>
          <a:p>
            <a:pPr marL="265113" indent="-265113">
              <a:buFont typeface="Wingdings" pitchFamily="2" charset="2"/>
              <a:buChar char="Ø"/>
            </a:pPr>
            <a:r>
              <a:rPr lang="en-IE" sz="2000" b="1" dirty="0" smtClean="0">
                <a:solidFill>
                  <a:srgbClr val="C45A12"/>
                </a:solidFill>
              </a:rPr>
              <a:t>Measure progress</a:t>
            </a:r>
          </a:p>
          <a:p>
            <a:pPr marL="265113" indent="-265113">
              <a:buFont typeface="Wingdings" pitchFamily="2" charset="2"/>
              <a:buChar char="Ø"/>
            </a:pPr>
            <a:r>
              <a:rPr lang="en-IE" sz="2000" b="1" dirty="0" smtClean="0">
                <a:solidFill>
                  <a:srgbClr val="C45A12"/>
                </a:solidFill>
              </a:rPr>
              <a:t>Celebrate success</a:t>
            </a:r>
          </a:p>
          <a:p>
            <a:pPr marL="265113" indent="-265113">
              <a:buFont typeface="Wingdings" pitchFamily="2" charset="2"/>
              <a:buChar char="Ø"/>
            </a:pPr>
            <a:r>
              <a:rPr lang="en-IE" sz="2000" b="1" dirty="0" smtClean="0">
                <a:solidFill>
                  <a:srgbClr val="C45A12"/>
                </a:solidFill>
              </a:rPr>
              <a:t>Sustain improvement</a:t>
            </a:r>
            <a:endParaRPr lang="en-IE" sz="2000" b="1" dirty="0">
              <a:solidFill>
                <a:srgbClr val="C45A12"/>
              </a:solidFill>
            </a:endParaRPr>
          </a:p>
        </p:txBody>
      </p:sp>
      <p:pic>
        <p:nvPicPr>
          <p:cNvPr id="13" name="Picture 2" descr="C:\Users\torourke\AppData\Local\Temp\03974-HSE-CF-Proof#01-PPT28.png"/>
          <p:cNvPicPr>
            <a:picLocks noGrp="1" noChangeAspect="1" noChangeArrowheads="1"/>
          </p:cNvPicPr>
          <p:nvPr>
            <p:ph idx="1"/>
          </p:nvPr>
        </p:nvPicPr>
        <p:blipFill>
          <a:blip r:embed="rId4" cstate="print"/>
          <a:srcRect/>
          <a:stretch>
            <a:fillRect/>
          </a:stretch>
        </p:blipFill>
        <p:spPr bwMode="auto">
          <a:xfrm>
            <a:off x="0" y="5427410"/>
            <a:ext cx="1826557" cy="1430590"/>
          </a:xfrm>
          <a:prstGeom prst="rect">
            <a:avLst/>
          </a:prstGeom>
          <a:noFill/>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 y="1305698"/>
            <a:ext cx="3128742" cy="1097320"/>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079220" y="1342310"/>
            <a:ext cx="3266960" cy="1135091"/>
          </a:xfrm>
          <a:prstGeom prst="rect">
            <a:avLst/>
          </a:prstGeom>
        </p:spPr>
      </p:pic>
      <p:sp>
        <p:nvSpPr>
          <p:cNvPr id="21" name="Left-Right Arrow 20"/>
          <p:cNvSpPr/>
          <p:nvPr/>
        </p:nvSpPr>
        <p:spPr>
          <a:xfrm>
            <a:off x="2846439" y="1799305"/>
            <a:ext cx="501599" cy="22122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114781" y="1322023"/>
            <a:ext cx="3207586" cy="1210985"/>
          </a:xfrm>
          <a:prstGeom prst="rect">
            <a:avLst/>
          </a:prstGeom>
        </p:spPr>
      </p:pic>
      <p:sp>
        <p:nvSpPr>
          <p:cNvPr id="22" name="Left-Right Arrow 21"/>
          <p:cNvSpPr/>
          <p:nvPr/>
        </p:nvSpPr>
        <p:spPr>
          <a:xfrm>
            <a:off x="6011397" y="1811596"/>
            <a:ext cx="501599" cy="22122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62905"/>
            <a:ext cx="6983999" cy="998162"/>
          </a:xfrm>
        </p:spPr>
        <p:txBody>
          <a:bodyPr/>
          <a:lstStyle/>
          <a:p>
            <a:r>
              <a:rPr lang="en-IE" sz="3200" dirty="0" smtClean="0"/>
              <a:t>Change Outcomes</a:t>
            </a:r>
            <a:endParaRPr lang="en-IE" sz="3200" dirty="0"/>
          </a:p>
        </p:txBody>
      </p:sp>
      <p:pic>
        <p:nvPicPr>
          <p:cNvPr id="7"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8" name="Picture 3" descr="HSE-CF-ID-Suite-Identifier-Rev-PNG.png"/>
          <p:cNvPicPr>
            <a:picLocks noChangeAspect="1"/>
          </p:cNvPicPr>
          <p:nvPr/>
        </p:nvPicPr>
        <p:blipFill>
          <a:blip r:embed="rId4" cstate="print"/>
          <a:srcRect/>
          <a:stretch>
            <a:fillRect/>
          </a:stretch>
        </p:blipFill>
        <p:spPr bwMode="auto">
          <a:xfrm>
            <a:off x="6611817" y="93783"/>
            <a:ext cx="2529891" cy="926388"/>
          </a:xfrm>
          <a:prstGeom prst="rect">
            <a:avLst/>
          </a:prstGeom>
          <a:noFill/>
          <a:ln w="9525">
            <a:noFill/>
            <a:miter lim="800000"/>
            <a:headEnd/>
            <a:tailEnd/>
          </a:ln>
        </p:spPr>
      </p:pic>
      <p:sp>
        <p:nvSpPr>
          <p:cNvPr id="11" name="Slide Number Placeholder 9"/>
          <p:cNvSpPr>
            <a:spLocks noGrp="1"/>
          </p:cNvSpPr>
          <p:nvPr>
            <p:ph type="sldNum" sz="quarter" idx="12"/>
          </p:nvPr>
        </p:nvSpPr>
        <p:spPr>
          <a:xfrm>
            <a:off x="8775940" y="6556075"/>
            <a:ext cx="368060" cy="301925"/>
          </a:xfrm>
        </p:spPr>
        <p:txBody>
          <a:bodyPr/>
          <a:lstStyle/>
          <a:p>
            <a:fld id="{F6D086FA-B686-7149-BEA6-62682C023BF7}" type="slidenum">
              <a:rPr lang="en-US" smtClean="0"/>
              <a:pPr/>
              <a:t>12</a:t>
            </a:fld>
            <a:endParaRPr lang="en-US" dirty="0"/>
          </a:p>
        </p:txBody>
      </p:sp>
      <p:pic>
        <p:nvPicPr>
          <p:cNvPr id="1026" name="Picture 2" descr="S:\Change Capacity\Health Services Change Guide\Clevel Cat Final Products\PNGs &amp; PPT Templates from CleverCat (15.05.18 and 16.05.2018)\Change Activities - Safer Better Healthcare and Staff &amp; Public Value.png"/>
          <p:cNvPicPr>
            <a:picLocks noGrp="1" noChangeAspect="1" noChangeArrowheads="1"/>
          </p:cNvPicPr>
          <p:nvPr>
            <p:ph idx="1"/>
          </p:nvPr>
        </p:nvPicPr>
        <p:blipFill>
          <a:blip r:embed="rId5" cstate="print"/>
          <a:srcRect/>
          <a:stretch>
            <a:fillRect/>
          </a:stretch>
        </p:blipFill>
        <p:spPr bwMode="auto">
          <a:xfrm>
            <a:off x="852630" y="2087216"/>
            <a:ext cx="7211370" cy="2700000"/>
          </a:xfrm>
          <a:prstGeom prst="rect">
            <a:avLst/>
          </a:prstGeom>
          <a:noFill/>
        </p:spPr>
      </p:pic>
    </p:spTree>
    <p:extLst>
      <p:ext uri="{BB962C8B-B14F-4D97-AF65-F5344CB8AC3E}">
        <p14:creationId xmlns:p14="http://schemas.microsoft.com/office/powerpoint/2010/main" val="3257677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p:cNvSpPr>
            <a:spLocks noGrp="1"/>
          </p:cNvSpPr>
          <p:nvPr>
            <p:ph type="sldNum" sz="quarter" idx="12"/>
          </p:nvPr>
        </p:nvSpPr>
        <p:spPr/>
        <p:txBody>
          <a:bodyPr/>
          <a:lstStyle/>
          <a:p>
            <a:fld id="{F6D086FA-B686-7149-BEA6-62682C023BF7}" type="slidenum">
              <a:rPr lang="en-US" sz="900" smtClean="0"/>
              <a:pPr/>
              <a:t>13</a:t>
            </a:fld>
            <a:endParaRPr lang="en-US" sz="900" dirty="0"/>
          </a:p>
        </p:txBody>
      </p:sp>
      <p:pic>
        <p:nvPicPr>
          <p:cNvPr id="1026" name="Picture 2" descr="C:\Users\torourke\AppData\Local\Temp\notes887379\04454-HSE-CF-Guide-Proof#05-Figure-49a.jpg"/>
          <p:cNvPicPr>
            <a:picLocks noChangeAspect="1" noChangeArrowheads="1"/>
          </p:cNvPicPr>
          <p:nvPr/>
        </p:nvPicPr>
        <p:blipFill>
          <a:blip r:embed="rId3" cstate="print"/>
          <a:srcRect/>
          <a:stretch>
            <a:fillRect/>
          </a:stretch>
        </p:blipFill>
        <p:spPr bwMode="auto">
          <a:xfrm>
            <a:off x="592880" y="82451"/>
            <a:ext cx="8114449" cy="6660000"/>
          </a:xfrm>
          <a:prstGeom prst="rect">
            <a:avLst/>
          </a:prstGeom>
          <a:noFill/>
        </p:spPr>
      </p:pic>
    </p:spTree>
    <p:extLst>
      <p:ext uri="{BB962C8B-B14F-4D97-AF65-F5344CB8AC3E}">
        <p14:creationId xmlns:p14="http://schemas.microsoft.com/office/powerpoint/2010/main" val="386069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14748"/>
            <a:ext cx="6983999" cy="1574340"/>
          </a:xfrm>
        </p:spPr>
        <p:txBody>
          <a:bodyPr/>
          <a:lstStyle/>
          <a:p>
            <a:pPr lvl="0">
              <a:lnSpc>
                <a:spcPct val="100000"/>
              </a:lnSpc>
            </a:pPr>
            <a:r>
              <a:rPr lang="en-GB" sz="3200" dirty="0" smtClean="0">
                <a:latin typeface="Arial" pitchFamily="34" charset="0"/>
                <a:ea typeface="Times New Roman" pitchFamily="18" charset="0"/>
                <a:cs typeface="Arial" pitchFamily="34" charset="0"/>
              </a:rPr>
              <a:t>Health Services </a:t>
            </a:r>
            <a:br>
              <a:rPr lang="en-GB" sz="3200" dirty="0" smtClean="0">
                <a:latin typeface="Arial" pitchFamily="34" charset="0"/>
                <a:ea typeface="Times New Roman" pitchFamily="18" charset="0"/>
                <a:cs typeface="Arial" pitchFamily="34" charset="0"/>
              </a:rPr>
            </a:br>
            <a:r>
              <a:rPr lang="en-GB" sz="3200" dirty="0" smtClean="0">
                <a:latin typeface="Arial" pitchFamily="34" charset="0"/>
                <a:ea typeface="Times New Roman" pitchFamily="18" charset="0"/>
                <a:cs typeface="Arial" pitchFamily="34" charset="0"/>
              </a:rPr>
              <a:t>Change Guide </a:t>
            </a:r>
            <a:r>
              <a:rPr lang="en-GB" sz="3200" i="1" dirty="0" smtClean="0">
                <a:latin typeface="Arial" pitchFamily="34" charset="0"/>
                <a:ea typeface="Times New Roman" pitchFamily="18" charset="0"/>
                <a:cs typeface="Times New Roman" pitchFamily="18" charset="0"/>
              </a:rPr>
              <a:t/>
            </a:r>
            <a:br>
              <a:rPr lang="en-GB" sz="3200" i="1" dirty="0" smtClean="0">
                <a:latin typeface="Arial" pitchFamily="34" charset="0"/>
                <a:ea typeface="Times New Roman" pitchFamily="18" charset="0"/>
                <a:cs typeface="Times New Roman" pitchFamily="18" charset="0"/>
              </a:rPr>
            </a:br>
            <a:r>
              <a:rPr lang="en-GB" sz="3200" i="1" dirty="0" smtClean="0">
                <a:latin typeface="Arial" pitchFamily="34" charset="0"/>
                <a:ea typeface="Times New Roman" pitchFamily="18" charset="0"/>
                <a:cs typeface="Times New Roman" pitchFamily="18" charset="0"/>
              </a:rPr>
              <a:t>Health </a:t>
            </a:r>
            <a:endParaRPr lang="en-IE" sz="3200" dirty="0"/>
          </a:p>
        </p:txBody>
      </p:sp>
      <p:sp>
        <p:nvSpPr>
          <p:cNvPr id="3" name="Content Placeholder 2"/>
          <p:cNvSpPr>
            <a:spLocks noGrp="1"/>
          </p:cNvSpPr>
          <p:nvPr>
            <p:ph idx="1"/>
          </p:nvPr>
        </p:nvSpPr>
        <p:spPr/>
        <p:txBody>
          <a:bodyPr/>
          <a:lstStyle/>
          <a:p>
            <a:pPr marL="360363" indent="-360363" eaLnBrk="0" fontAlgn="base" hangingPunct="0">
              <a:lnSpc>
                <a:spcPct val="150000"/>
              </a:lnSpc>
              <a:spcBef>
                <a:spcPts val="600"/>
              </a:spcBef>
              <a:spcAft>
                <a:spcPts val="600"/>
              </a:spcAft>
            </a:pPr>
            <a:r>
              <a:rPr lang="en-IE" sz="2200" b="1" dirty="0" smtClean="0">
                <a:latin typeface="Arial" pitchFamily="34" charset="0"/>
                <a:ea typeface="Times New Roman" pitchFamily="18" charset="0"/>
                <a:cs typeface="Arial" pitchFamily="34" charset="0"/>
              </a:rPr>
              <a:t>Simplifies change </a:t>
            </a:r>
            <a:r>
              <a:rPr lang="en-IE" sz="2200" dirty="0" smtClean="0">
                <a:latin typeface="Arial" pitchFamily="34" charset="0"/>
                <a:ea typeface="Times New Roman" pitchFamily="18" charset="0"/>
                <a:cs typeface="Arial" pitchFamily="34" charset="0"/>
              </a:rPr>
              <a:t>in a complex system </a:t>
            </a:r>
            <a:endParaRPr lang="en-IE" sz="2200" dirty="0" smtClean="0">
              <a:latin typeface="Arial" pitchFamily="34" charset="0"/>
              <a:cs typeface="Arial" pitchFamily="34" charset="0"/>
            </a:endParaRPr>
          </a:p>
          <a:p>
            <a:pPr marL="360363" lvl="0" indent="-360363" eaLnBrk="0" fontAlgn="base" hangingPunct="0">
              <a:lnSpc>
                <a:spcPct val="150000"/>
              </a:lnSpc>
              <a:spcBef>
                <a:spcPts val="600"/>
              </a:spcBef>
              <a:spcAft>
                <a:spcPts val="600"/>
              </a:spcAft>
              <a:buFont typeface="Arial" pitchFamily="34" charset="0"/>
              <a:buChar char="•"/>
            </a:pPr>
            <a:r>
              <a:rPr lang="en-IE" sz="2200" b="1" dirty="0" smtClean="0">
                <a:latin typeface="Arial" pitchFamily="34" charset="0"/>
                <a:ea typeface="Times New Roman" pitchFamily="18" charset="0"/>
                <a:cs typeface="Arial" pitchFamily="34" charset="0"/>
              </a:rPr>
              <a:t>Gathers</a:t>
            </a:r>
            <a:r>
              <a:rPr lang="en-IE" sz="2200" dirty="0" smtClean="0">
                <a:latin typeface="Arial" pitchFamily="34" charset="0"/>
                <a:ea typeface="Times New Roman" pitchFamily="18" charset="0"/>
                <a:cs typeface="Arial" pitchFamily="34" charset="0"/>
              </a:rPr>
              <a:t> in one place guidance needed to undertake change and improve services</a:t>
            </a:r>
          </a:p>
          <a:p>
            <a:pPr marL="360363" indent="-360363" eaLnBrk="0" fontAlgn="base" hangingPunct="0">
              <a:lnSpc>
                <a:spcPct val="150000"/>
              </a:lnSpc>
              <a:spcBef>
                <a:spcPts val="600"/>
              </a:spcBef>
              <a:spcAft>
                <a:spcPts val="600"/>
              </a:spcAft>
              <a:buFont typeface="Arial" pitchFamily="34" charset="0"/>
              <a:buChar char="•"/>
            </a:pPr>
            <a:r>
              <a:rPr lang="en-IE" sz="2200" b="1" dirty="0" smtClean="0">
                <a:latin typeface="Arial" pitchFamily="34" charset="0"/>
                <a:ea typeface="Times New Roman" pitchFamily="18" charset="0"/>
                <a:cs typeface="Arial" pitchFamily="34" charset="0"/>
              </a:rPr>
              <a:t>Guides </a:t>
            </a:r>
            <a:r>
              <a:rPr lang="en-IE" sz="2200" dirty="0" smtClean="0">
                <a:latin typeface="Arial" pitchFamily="34" charset="0"/>
                <a:ea typeface="Times New Roman" pitchFamily="18" charset="0"/>
                <a:cs typeface="Arial" pitchFamily="34" charset="0"/>
              </a:rPr>
              <a:t>you through the change process with supporting templates and resources that can be applied and adapted</a:t>
            </a:r>
          </a:p>
          <a:p>
            <a:pPr marL="360363" lvl="0" indent="-360363" eaLnBrk="0" fontAlgn="base" hangingPunct="0">
              <a:lnSpc>
                <a:spcPct val="150000"/>
              </a:lnSpc>
              <a:spcBef>
                <a:spcPts val="600"/>
              </a:spcBef>
              <a:spcAft>
                <a:spcPts val="600"/>
              </a:spcAft>
              <a:buFont typeface="Arial" pitchFamily="34" charset="0"/>
              <a:buChar char="•"/>
            </a:pPr>
            <a:r>
              <a:rPr lang="en-IE" sz="2200" b="1" dirty="0" smtClean="0">
                <a:latin typeface="Arial" pitchFamily="34" charset="0"/>
                <a:ea typeface="Times New Roman" pitchFamily="18" charset="0"/>
                <a:cs typeface="Arial" pitchFamily="34" charset="0"/>
              </a:rPr>
              <a:t>Sign posts </a:t>
            </a:r>
            <a:r>
              <a:rPr lang="en-IE" sz="2200" dirty="0" smtClean="0">
                <a:latin typeface="Arial" pitchFamily="34" charset="0"/>
                <a:ea typeface="Times New Roman" pitchFamily="18" charset="0"/>
                <a:cs typeface="Arial" pitchFamily="34" charset="0"/>
              </a:rPr>
              <a:t>you to where you can get more help – resources in the system, </a:t>
            </a:r>
            <a:r>
              <a:rPr lang="en-IE" sz="2200" b="1" dirty="0" smtClean="0">
                <a:latin typeface="Arial" pitchFamily="34" charset="0"/>
                <a:ea typeface="Times New Roman" pitchFamily="18" charset="0"/>
                <a:cs typeface="Arial" pitchFamily="34" charset="0"/>
              </a:rPr>
              <a:t>Change &amp; Innovation Hub</a:t>
            </a:r>
            <a:endParaRPr lang="en-IE" sz="2200" dirty="0"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z="1000" smtClean="0"/>
              <a:pPr/>
              <a:t>14</a:t>
            </a:fld>
            <a:endParaRPr lang="en-US" sz="1000" dirty="0"/>
          </a:p>
        </p:txBody>
      </p:sp>
      <p:pic>
        <p:nvPicPr>
          <p:cNvPr id="7"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8" name="Picture 3" descr="C:\Users\torourke\AppData\Local\Temp\03974-HSE-CF-Proof#01-PPT05.png"/>
          <p:cNvPicPr>
            <a:picLocks noChangeAspect="1" noChangeArrowheads="1"/>
          </p:cNvPicPr>
          <p:nvPr/>
        </p:nvPicPr>
        <p:blipFill>
          <a:blip r:embed="rId4" cstate="print"/>
          <a:srcRect/>
          <a:stretch>
            <a:fillRect/>
          </a:stretch>
        </p:blipFill>
        <p:spPr bwMode="auto">
          <a:xfrm>
            <a:off x="6816436" y="37322"/>
            <a:ext cx="2327564" cy="107644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14748"/>
            <a:ext cx="6983999" cy="1574340"/>
          </a:xfrm>
        </p:spPr>
        <p:txBody>
          <a:bodyPr/>
          <a:lstStyle/>
          <a:p>
            <a:pPr lvl="0">
              <a:lnSpc>
                <a:spcPct val="100000"/>
              </a:lnSpc>
            </a:pPr>
            <a:r>
              <a:rPr lang="en-GB" sz="3200" dirty="0" smtClean="0">
                <a:latin typeface="Arial" pitchFamily="34" charset="0"/>
                <a:ea typeface="Times New Roman" pitchFamily="18" charset="0"/>
                <a:cs typeface="Arial" pitchFamily="34" charset="0"/>
              </a:rPr>
              <a:t>Health Services </a:t>
            </a:r>
            <a:br>
              <a:rPr lang="en-GB" sz="3200" dirty="0" smtClean="0">
                <a:latin typeface="Arial" pitchFamily="34" charset="0"/>
                <a:ea typeface="Times New Roman" pitchFamily="18" charset="0"/>
                <a:cs typeface="Arial" pitchFamily="34" charset="0"/>
              </a:rPr>
            </a:br>
            <a:r>
              <a:rPr lang="en-GB" sz="3200" dirty="0" smtClean="0">
                <a:latin typeface="Arial" pitchFamily="34" charset="0"/>
                <a:ea typeface="Times New Roman" pitchFamily="18" charset="0"/>
                <a:cs typeface="Arial" pitchFamily="34" charset="0"/>
              </a:rPr>
              <a:t>Change Guide </a:t>
            </a:r>
            <a:r>
              <a:rPr lang="en-GB" sz="3200" i="1" dirty="0" smtClean="0">
                <a:latin typeface="Arial" pitchFamily="34" charset="0"/>
                <a:ea typeface="Times New Roman" pitchFamily="18" charset="0"/>
                <a:cs typeface="Times New Roman" pitchFamily="18" charset="0"/>
              </a:rPr>
              <a:t/>
            </a:r>
            <a:br>
              <a:rPr lang="en-GB" sz="3200" i="1" dirty="0" smtClean="0">
                <a:latin typeface="Arial" pitchFamily="34" charset="0"/>
                <a:ea typeface="Times New Roman" pitchFamily="18" charset="0"/>
                <a:cs typeface="Times New Roman" pitchFamily="18" charset="0"/>
              </a:rPr>
            </a:br>
            <a:endParaRPr lang="en-IE" sz="3200" dirty="0"/>
          </a:p>
        </p:txBody>
      </p:sp>
      <p:sp>
        <p:nvSpPr>
          <p:cNvPr id="3" name="Content Placeholder 2"/>
          <p:cNvSpPr>
            <a:spLocks noGrp="1"/>
          </p:cNvSpPr>
          <p:nvPr>
            <p:ph idx="1"/>
          </p:nvPr>
        </p:nvSpPr>
        <p:spPr/>
        <p:txBody>
          <a:bodyPr/>
          <a:lstStyle/>
          <a:p>
            <a:pPr marL="360363" lvl="0" indent="-360363" eaLnBrk="0" fontAlgn="base" hangingPunct="0">
              <a:lnSpc>
                <a:spcPct val="150000"/>
              </a:lnSpc>
              <a:spcBef>
                <a:spcPts val="600"/>
              </a:spcBef>
              <a:spcAft>
                <a:spcPts val="600"/>
              </a:spcAft>
            </a:pPr>
            <a:r>
              <a:rPr lang="en-IE" sz="2200" b="1" dirty="0" smtClean="0">
                <a:latin typeface="Arial" pitchFamily="34" charset="0"/>
                <a:ea typeface="Times New Roman" pitchFamily="18" charset="0"/>
                <a:cs typeface="Arial" pitchFamily="34" charset="0"/>
              </a:rPr>
              <a:t>Helps people to do change well </a:t>
            </a:r>
            <a:endParaRPr lang="en-IE" sz="2200" dirty="0" smtClean="0">
              <a:latin typeface="Arial" pitchFamily="34" charset="0"/>
              <a:cs typeface="Arial" pitchFamily="34" charset="0"/>
            </a:endParaRPr>
          </a:p>
          <a:p>
            <a:pPr marL="360363" lvl="0" indent="-360363" eaLnBrk="0" fontAlgn="base" hangingPunct="0">
              <a:lnSpc>
                <a:spcPct val="150000"/>
              </a:lnSpc>
              <a:spcBef>
                <a:spcPts val="600"/>
              </a:spcBef>
              <a:spcAft>
                <a:spcPts val="600"/>
              </a:spcAft>
              <a:buFontTx/>
              <a:buChar char="•"/>
            </a:pPr>
            <a:r>
              <a:rPr lang="en-IE" sz="2200" dirty="0" smtClean="0">
                <a:latin typeface="Arial" pitchFamily="34" charset="0"/>
                <a:ea typeface="Times New Roman" pitchFamily="18" charset="0"/>
                <a:cs typeface="Arial" pitchFamily="34" charset="0"/>
              </a:rPr>
              <a:t>Assists individuals and teams </a:t>
            </a:r>
            <a:r>
              <a:rPr lang="en-IE" sz="2200" b="1" dirty="0" smtClean="0">
                <a:latin typeface="Arial" pitchFamily="34" charset="0"/>
                <a:ea typeface="Times New Roman" pitchFamily="18" charset="0"/>
                <a:cs typeface="Arial" pitchFamily="34" charset="0"/>
              </a:rPr>
              <a:t>build change capacity </a:t>
            </a:r>
            <a:r>
              <a:rPr lang="en-IE" sz="2200" dirty="0" smtClean="0">
                <a:latin typeface="Arial" pitchFamily="34" charset="0"/>
                <a:ea typeface="Times New Roman" pitchFamily="18" charset="0"/>
                <a:cs typeface="Arial" pitchFamily="34" charset="0"/>
              </a:rPr>
              <a:t>to undertake change initiatives with confidence</a:t>
            </a:r>
            <a:endParaRPr lang="en-IE" sz="2200" dirty="0" smtClean="0">
              <a:latin typeface="Arial" pitchFamily="34" charset="0"/>
              <a:cs typeface="Arial" pitchFamily="34" charset="0"/>
            </a:endParaRPr>
          </a:p>
          <a:p>
            <a:pPr marL="360363" lvl="0" indent="-360363" eaLnBrk="0" fontAlgn="base" hangingPunct="0">
              <a:lnSpc>
                <a:spcPct val="150000"/>
              </a:lnSpc>
              <a:spcBef>
                <a:spcPts val="600"/>
              </a:spcBef>
              <a:spcAft>
                <a:spcPts val="600"/>
              </a:spcAft>
              <a:buFontTx/>
              <a:buChar char="•"/>
            </a:pPr>
            <a:r>
              <a:rPr lang="en-IE" sz="2200" dirty="0" smtClean="0">
                <a:latin typeface="Arial" pitchFamily="34" charset="0"/>
                <a:ea typeface="Times New Roman" pitchFamily="18" charset="0"/>
                <a:cs typeface="Arial" pitchFamily="34" charset="0"/>
              </a:rPr>
              <a:t>Recognises the importance of working with people in their </a:t>
            </a:r>
            <a:r>
              <a:rPr lang="en-IE" sz="2200" b="1" dirty="0" smtClean="0">
                <a:latin typeface="Arial" pitchFamily="34" charset="0"/>
                <a:ea typeface="Times New Roman" pitchFamily="18" charset="0"/>
                <a:cs typeface="Arial" pitchFamily="34" charset="0"/>
              </a:rPr>
              <a:t>local context </a:t>
            </a:r>
            <a:r>
              <a:rPr lang="en-IE" sz="2200" dirty="0" smtClean="0">
                <a:latin typeface="Arial" pitchFamily="34" charset="0"/>
                <a:ea typeface="Times New Roman" pitchFamily="18" charset="0"/>
                <a:cs typeface="Arial" pitchFamily="34" charset="0"/>
              </a:rPr>
              <a:t>to deliver change that meets </a:t>
            </a:r>
            <a:r>
              <a:rPr lang="en-IE" sz="2200" b="1" dirty="0" smtClean="0">
                <a:latin typeface="Arial" pitchFamily="34" charset="0"/>
                <a:ea typeface="Times New Roman" pitchFamily="18" charset="0"/>
                <a:cs typeface="Arial" pitchFamily="34" charset="0"/>
              </a:rPr>
              <a:t>local needs</a:t>
            </a:r>
            <a:endParaRPr lang="en-IE" sz="2200" b="1" dirty="0" smtClean="0">
              <a:latin typeface="Arial" pitchFamily="34" charset="0"/>
              <a:cs typeface="Arial" pitchFamily="34" charset="0"/>
            </a:endParaRPr>
          </a:p>
          <a:p>
            <a:endParaRPr lang="en-I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z="1000" smtClean="0"/>
              <a:pPr/>
              <a:t>15</a:t>
            </a:fld>
            <a:endParaRPr lang="en-US" sz="1000" dirty="0"/>
          </a:p>
        </p:txBody>
      </p:sp>
      <p:pic>
        <p:nvPicPr>
          <p:cNvPr id="7"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8" name="Picture 3" descr="C:\Users\torourke\AppData\Local\Temp\03974-HSE-CF-Proof#01-PPT05.png"/>
          <p:cNvPicPr>
            <a:picLocks noChangeAspect="1" noChangeArrowheads="1"/>
          </p:cNvPicPr>
          <p:nvPr/>
        </p:nvPicPr>
        <p:blipFill>
          <a:blip r:embed="rId4" cstate="print"/>
          <a:srcRect/>
          <a:stretch>
            <a:fillRect/>
          </a:stretch>
        </p:blipFill>
        <p:spPr bwMode="auto">
          <a:xfrm>
            <a:off x="6816436" y="37322"/>
            <a:ext cx="2327564" cy="107644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206" y="132841"/>
            <a:ext cx="6943325" cy="830997"/>
          </a:xfrm>
          <a:prstGeom prst="rect">
            <a:avLst/>
          </a:prstGeom>
        </p:spPr>
        <p:txBody>
          <a:bodyPr wrap="square">
            <a:spAutoFit/>
          </a:bodyPr>
          <a:lstStyle/>
          <a:p>
            <a:r>
              <a:rPr lang="en-IE" sz="2400" b="1" dirty="0" smtClean="0">
                <a:solidFill>
                  <a:schemeClr val="bg1"/>
                </a:solidFill>
              </a:rPr>
              <a:t>Our Organisation Development Offerings </a:t>
            </a:r>
          </a:p>
          <a:p>
            <a:r>
              <a:rPr lang="en-IE" sz="2400" b="1" dirty="0" smtClean="0">
                <a:solidFill>
                  <a:schemeClr val="bg1"/>
                </a:solidFill>
              </a:rPr>
              <a:t>for all Staff </a:t>
            </a:r>
            <a:endParaRPr lang="en-IE" sz="2400" b="1" dirty="0">
              <a:solidFill>
                <a:schemeClr val="bg1"/>
              </a:solidFill>
            </a:endParaRPr>
          </a:p>
        </p:txBody>
      </p:sp>
      <p:pic>
        <p:nvPicPr>
          <p:cNvPr id="5" name="Picture 3" descr="C:\Users\torourke\AppData\Local\Temp\03974-HSE-CF-Proof#01-PPT05.png"/>
          <p:cNvPicPr>
            <a:picLocks noChangeAspect="1" noChangeArrowheads="1"/>
          </p:cNvPicPr>
          <p:nvPr/>
        </p:nvPicPr>
        <p:blipFill>
          <a:blip r:embed="rId3" cstate="print"/>
          <a:srcRect/>
          <a:stretch>
            <a:fillRect/>
          </a:stretch>
        </p:blipFill>
        <p:spPr bwMode="auto">
          <a:xfrm>
            <a:off x="6816436" y="37322"/>
            <a:ext cx="2327564" cy="1076445"/>
          </a:xfrm>
          <a:prstGeom prst="rect">
            <a:avLst/>
          </a:prstGeom>
          <a:noFill/>
        </p:spPr>
      </p:pic>
      <p:pic>
        <p:nvPicPr>
          <p:cNvPr id="6" name="Content Placeholder 3"/>
          <p:cNvPicPr>
            <a:picLocks noGrp="1" noChangeAspect="1"/>
          </p:cNvPicPr>
          <p:nvPr/>
        </p:nvPicPr>
        <p:blipFill>
          <a:blip r:embed="rId4"/>
          <a:stretch>
            <a:fillRect/>
          </a:stretch>
        </p:blipFill>
        <p:spPr>
          <a:xfrm>
            <a:off x="230206" y="1221104"/>
            <a:ext cx="8694853" cy="5593961"/>
          </a:xfrm>
          <a:prstGeom prst="rect">
            <a:avLst/>
          </a:prstGeom>
        </p:spPr>
      </p:pic>
    </p:spTree>
    <p:extLst>
      <p:ext uri="{BB962C8B-B14F-4D97-AF65-F5344CB8AC3E}">
        <p14:creationId xmlns:p14="http://schemas.microsoft.com/office/powerpoint/2010/main" val="335417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9" y="98104"/>
            <a:ext cx="6044850" cy="830997"/>
          </a:xfrm>
          <a:prstGeom prst="rect">
            <a:avLst/>
          </a:prstGeom>
        </p:spPr>
        <p:txBody>
          <a:bodyPr wrap="square">
            <a:spAutoFit/>
          </a:bodyPr>
          <a:lstStyle/>
          <a:p>
            <a:r>
              <a:rPr lang="en-IE" sz="2400" b="1" dirty="0">
                <a:solidFill>
                  <a:schemeClr val="bg1"/>
                </a:solidFill>
              </a:rPr>
              <a:t>Our Digital Learning O</a:t>
            </a:r>
            <a:r>
              <a:rPr lang="en-IE" sz="2400" b="1" dirty="0" smtClean="0">
                <a:solidFill>
                  <a:schemeClr val="bg1"/>
                </a:solidFill>
              </a:rPr>
              <a:t>fferings</a:t>
            </a:r>
          </a:p>
          <a:p>
            <a:r>
              <a:rPr lang="en-IE" sz="2400" b="1" dirty="0" smtClean="0">
                <a:solidFill>
                  <a:schemeClr val="bg1"/>
                </a:solidFill>
              </a:rPr>
              <a:t>for </a:t>
            </a:r>
            <a:r>
              <a:rPr lang="en-IE" sz="2400" b="1" dirty="0">
                <a:solidFill>
                  <a:schemeClr val="bg1"/>
                </a:solidFill>
              </a:rPr>
              <a:t>all </a:t>
            </a:r>
            <a:r>
              <a:rPr lang="en-IE" sz="2400" b="1" dirty="0" smtClean="0">
                <a:solidFill>
                  <a:schemeClr val="bg1"/>
                </a:solidFill>
              </a:rPr>
              <a:t>staff</a:t>
            </a:r>
            <a:endParaRPr lang="en-IE" sz="2400" b="1" dirty="0">
              <a:solidFill>
                <a:schemeClr val="bg1"/>
              </a:solidFill>
            </a:endParaRPr>
          </a:p>
        </p:txBody>
      </p:sp>
      <p:pic>
        <p:nvPicPr>
          <p:cNvPr id="3" name="Picture 3" descr="C:\Users\torourke\AppData\Local\Temp\03974-HSE-CF-Proof#01-PPT05.png"/>
          <p:cNvPicPr>
            <a:picLocks noChangeAspect="1" noChangeArrowheads="1"/>
          </p:cNvPicPr>
          <p:nvPr/>
        </p:nvPicPr>
        <p:blipFill>
          <a:blip r:embed="rId3" cstate="print"/>
          <a:srcRect/>
          <a:stretch>
            <a:fillRect/>
          </a:stretch>
        </p:blipFill>
        <p:spPr bwMode="auto">
          <a:xfrm>
            <a:off x="6816436" y="37322"/>
            <a:ext cx="2327564" cy="1076445"/>
          </a:xfrm>
          <a:prstGeom prst="rect">
            <a:avLst/>
          </a:prstGeom>
          <a:noFill/>
        </p:spPr>
      </p:pic>
      <p:pic>
        <p:nvPicPr>
          <p:cNvPr id="4" name="Content Placeholder 4"/>
          <p:cNvPicPr>
            <a:picLocks noGrp="1" noChangeAspect="1"/>
          </p:cNvPicPr>
          <p:nvPr/>
        </p:nvPicPr>
        <p:blipFill>
          <a:blip r:embed="rId4"/>
          <a:stretch>
            <a:fillRect/>
          </a:stretch>
        </p:blipFill>
        <p:spPr>
          <a:xfrm>
            <a:off x="757903" y="1311122"/>
            <a:ext cx="7707086" cy="5343339"/>
          </a:xfrm>
          <a:prstGeom prst="rect">
            <a:avLst/>
          </a:prstGeom>
        </p:spPr>
      </p:pic>
    </p:spTree>
    <p:extLst>
      <p:ext uri="{BB962C8B-B14F-4D97-AF65-F5344CB8AC3E}">
        <p14:creationId xmlns:p14="http://schemas.microsoft.com/office/powerpoint/2010/main" val="101862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15D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00FF"/>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06"/>
          <a:stretch/>
        </p:blipFill>
        <p:spPr>
          <a:xfrm>
            <a:off x="250164" y="53168"/>
            <a:ext cx="8619297" cy="6741039"/>
          </a:xfrm>
          <a:prstGeom prst="rect">
            <a:avLst/>
          </a:prstGeom>
        </p:spPr>
      </p:pic>
    </p:spTree>
    <p:extLst>
      <p:ext uri="{BB962C8B-B14F-4D97-AF65-F5344CB8AC3E}">
        <p14:creationId xmlns:p14="http://schemas.microsoft.com/office/powerpoint/2010/main" val="3233562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C0758A-9A68-A546-BB6E-5DF5F2B053AD}"/>
              </a:ext>
            </a:extLst>
          </p:cNvPr>
          <p:cNvSpPr/>
          <p:nvPr/>
        </p:nvSpPr>
        <p:spPr>
          <a:xfrm>
            <a:off x="5134480" y="857250"/>
            <a:ext cx="400952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B4E6"/>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331" y="3451030"/>
            <a:ext cx="1168859" cy="1655582"/>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D2B73429-6231-5C48-A3ED-7E6809B53CF6}"/>
              </a:ext>
            </a:extLst>
          </p:cNvPr>
          <p:cNvSpPr>
            <a:spLocks noGrp="1"/>
          </p:cNvSpPr>
          <p:nvPr>
            <p:ph type="body" sz="quarter" idx="10"/>
          </p:nvPr>
        </p:nvSpPr>
        <p:spPr>
          <a:xfrm>
            <a:off x="659678" y="1889630"/>
            <a:ext cx="3874485" cy="813599"/>
          </a:xfrm>
        </p:spPr>
        <p:txBody>
          <a:bodyPr/>
          <a:lstStyle/>
          <a:p>
            <a:r>
              <a:rPr lang="en-IE" dirty="0" smtClean="0">
                <a:latin typeface="Calibri" panose="020F0502020204030204" pitchFamily="34" charset="0"/>
                <a:cs typeface="Calibri" panose="020F0502020204030204" pitchFamily="34" charset="0"/>
              </a:rPr>
              <a:t>Resources to deliver</a:t>
            </a:r>
            <a:endParaRPr lang="en-IE" dirty="0">
              <a:latin typeface="Calibri" panose="020F0502020204030204" pitchFamily="34" charset="0"/>
              <a:cs typeface="Calibri" panose="020F0502020204030204" pitchFamily="34" charset="0"/>
            </a:endParaRPr>
          </a:p>
          <a:p>
            <a:r>
              <a:rPr lang="en-IE" dirty="0" smtClean="0">
                <a:latin typeface="Calibri" panose="020F0502020204030204" pitchFamily="34" charset="0"/>
                <a:cs typeface="Calibri" panose="020F0502020204030204" pitchFamily="34" charset="0"/>
              </a:rPr>
              <a:t>Change &amp; Improvement </a:t>
            </a:r>
            <a:r>
              <a:rPr lang="en-IE" b="0" dirty="0" smtClean="0">
                <a:latin typeface="Calibri" panose="020F0502020204030204" pitchFamily="34" charset="0"/>
                <a:cs typeface="Calibri" panose="020F0502020204030204" pitchFamily="34" charset="0"/>
              </a:rPr>
              <a:t>Online </a:t>
            </a:r>
            <a:r>
              <a:rPr lang="en-IE" b="0" dirty="0">
                <a:latin typeface="Calibri" panose="020F0502020204030204" pitchFamily="34" charset="0"/>
                <a:cs typeface="Calibri" panose="020F0502020204030204" pitchFamily="34" charset="0"/>
              </a:rPr>
              <a:t>and in your hands</a:t>
            </a:r>
            <a:endParaRPr lang="en-IE" b="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110" y="1469304"/>
            <a:ext cx="2339567" cy="1654255"/>
          </a:xfrm>
          <a:prstGeom prst="rect">
            <a:avLst/>
          </a:prstGeom>
          <a:effectLst>
            <a:outerShdw blurRad="431800" dist="38100" dir="2700000" algn="tl"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8332" y="1469303"/>
            <a:ext cx="942659" cy="165425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83129" y="3451030"/>
            <a:ext cx="2339566" cy="1655582"/>
          </a:xfrm>
          <a:prstGeom prst="rect">
            <a:avLst/>
          </a:prstGeom>
          <a:effectLst>
            <a:outerShdw blurRad="431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100338"/>
            <a:ext cx="5134480" cy="2900413"/>
          </a:xfrm>
          <a:prstGeom prst="rect">
            <a:avLst/>
          </a:prstGeom>
        </p:spPr>
      </p:pic>
      <p:sp>
        <p:nvSpPr>
          <p:cNvPr id="15" name="TextBox 14"/>
          <p:cNvSpPr txBox="1"/>
          <p:nvPr/>
        </p:nvSpPr>
        <p:spPr>
          <a:xfrm>
            <a:off x="5643234" y="5434085"/>
            <a:ext cx="2213050" cy="507831"/>
          </a:xfrm>
          <a:prstGeom prst="rect">
            <a:avLst/>
          </a:prstGeom>
          <a:noFill/>
        </p:spPr>
        <p:txBody>
          <a:bodyPr wrap="square" rtlCol="0">
            <a:spAutoFit/>
          </a:bodyPr>
          <a:lstStyle/>
          <a:p>
            <a:r>
              <a:rPr lang="en-IE" sz="1350" dirty="0">
                <a:solidFill>
                  <a:srgbClr val="0070C0"/>
                </a:solidFill>
                <a:latin typeface="Arial" panose="020B0604020202020204" pitchFamily="34" charset="0"/>
                <a:cs typeface="Arial" panose="020B0604020202020204" pitchFamily="34" charset="0"/>
              </a:rPr>
              <a:t>@</a:t>
            </a:r>
            <a:r>
              <a:rPr lang="en-IE" sz="1350" dirty="0" err="1">
                <a:solidFill>
                  <a:srgbClr val="0070C0"/>
                </a:solidFill>
                <a:latin typeface="Arial" panose="020B0604020202020204" pitchFamily="34" charset="0"/>
                <a:cs typeface="Arial" panose="020B0604020202020204" pitchFamily="34" charset="0"/>
              </a:rPr>
              <a:t>HSEchange_guide</a:t>
            </a:r>
            <a:r>
              <a:rPr lang="en-IE" sz="1350" dirty="0">
                <a:solidFill>
                  <a:srgbClr val="0070C0"/>
                </a:solidFill>
                <a:latin typeface="Arial" panose="020B0604020202020204" pitchFamily="34" charset="0"/>
                <a:cs typeface="Arial" panose="020B0604020202020204" pitchFamily="34" charset="0"/>
              </a:rPr>
              <a:t> #</a:t>
            </a:r>
            <a:r>
              <a:rPr lang="en-IE" sz="1350" dirty="0" err="1">
                <a:solidFill>
                  <a:srgbClr val="0070C0"/>
                </a:solidFill>
                <a:latin typeface="Arial" panose="020B0604020202020204" pitchFamily="34" charset="0"/>
                <a:cs typeface="Arial" panose="020B0604020202020204" pitchFamily="34" charset="0"/>
              </a:rPr>
              <a:t>Integratedchange</a:t>
            </a:r>
            <a:endParaRPr lang="en-IE" sz="1350" dirty="0">
              <a:solidFill>
                <a:srgbClr val="0070C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0850" y="5459971"/>
            <a:ext cx="362384" cy="362384"/>
          </a:xfrm>
          <a:prstGeom prst="rect">
            <a:avLst/>
          </a:prstGeom>
        </p:spPr>
      </p:pic>
    </p:spTree>
    <p:extLst>
      <p:ext uri="{BB962C8B-B14F-4D97-AF65-F5344CB8AC3E}">
        <p14:creationId xmlns:p14="http://schemas.microsoft.com/office/powerpoint/2010/main" val="191374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0"/>
            <a:ext cx="6983999" cy="1076445"/>
          </a:xfrm>
        </p:spPr>
        <p:txBody>
          <a:bodyPr/>
          <a:lstStyle/>
          <a:p>
            <a:r>
              <a:rPr lang="en-GB" sz="3200" dirty="0" smtClean="0">
                <a:latin typeface="Arial" charset="0"/>
                <a:cs typeface="Arial" charset="0"/>
              </a:rPr>
              <a:t>Introducing the Change</a:t>
            </a:r>
            <a:br>
              <a:rPr lang="en-GB" sz="3200" dirty="0" smtClean="0">
                <a:latin typeface="Arial" charset="0"/>
                <a:cs typeface="Arial" charset="0"/>
              </a:rPr>
            </a:br>
            <a:r>
              <a:rPr lang="en-GB" sz="3200" dirty="0" smtClean="0">
                <a:latin typeface="Arial" charset="0"/>
                <a:cs typeface="Arial" charset="0"/>
              </a:rPr>
              <a:t>Framework </a:t>
            </a:r>
            <a:endParaRPr lang="en-US" sz="3200" dirty="0"/>
          </a:p>
        </p:txBody>
      </p:sp>
      <p:sp>
        <p:nvSpPr>
          <p:cNvPr id="3" name="Content Placeholder 2"/>
          <p:cNvSpPr>
            <a:spLocks noGrp="1"/>
          </p:cNvSpPr>
          <p:nvPr>
            <p:ph idx="1"/>
          </p:nvPr>
        </p:nvSpPr>
        <p:spPr>
          <a:xfrm>
            <a:off x="1080001" y="1574339"/>
            <a:ext cx="6983999" cy="4751816"/>
          </a:xfrm>
        </p:spPr>
        <p:txBody>
          <a:bodyPr/>
          <a:lstStyle/>
          <a:p>
            <a:pPr marL="358775" indent="-358775">
              <a:lnSpc>
                <a:spcPct val="150000"/>
              </a:lnSpc>
              <a:spcBef>
                <a:spcPts val="600"/>
              </a:spcBef>
              <a:spcAft>
                <a:spcPts val="600"/>
              </a:spcAft>
            </a:pPr>
            <a:r>
              <a:rPr lang="en-GB" sz="2200" b="1" dirty="0" smtClean="0">
                <a:latin typeface="Arial" charset="0"/>
                <a:cs typeface="Arial" charset="0"/>
              </a:rPr>
              <a:t>Purpose</a:t>
            </a:r>
            <a:endParaRPr lang="en-IE" sz="2200" b="1" dirty="0" smtClean="0">
              <a:latin typeface="Arial" charset="0"/>
              <a:cs typeface="Arial" charset="0"/>
            </a:endParaRPr>
          </a:p>
          <a:p>
            <a:pPr marL="358775" indent="-358775">
              <a:lnSpc>
                <a:spcPct val="150000"/>
              </a:lnSpc>
              <a:spcBef>
                <a:spcPts val="600"/>
              </a:spcBef>
              <a:spcAft>
                <a:spcPts val="600"/>
              </a:spcAft>
              <a:buFont typeface="Arial" charset="0"/>
              <a:buChar char="•"/>
            </a:pPr>
            <a:r>
              <a:rPr lang="en-IE" sz="2200" dirty="0" smtClean="0">
                <a:latin typeface="Arial" charset="0"/>
                <a:cs typeface="Arial" charset="0"/>
              </a:rPr>
              <a:t>Introduce and highlight key elements of: </a:t>
            </a:r>
          </a:p>
          <a:p>
            <a:pPr marL="358775" indent="-358775">
              <a:lnSpc>
                <a:spcPct val="150000"/>
              </a:lnSpc>
              <a:spcBef>
                <a:spcPts val="600"/>
              </a:spcBef>
              <a:spcAft>
                <a:spcPts val="600"/>
              </a:spcAft>
            </a:pPr>
            <a:r>
              <a:rPr lang="en-IE" sz="2200" dirty="0" smtClean="0">
                <a:latin typeface="Arial" charset="0"/>
                <a:cs typeface="Arial" charset="0"/>
              </a:rPr>
              <a:t>		</a:t>
            </a:r>
            <a:r>
              <a:rPr lang="en-IE" sz="2200" b="1" dirty="0" smtClean="0">
                <a:latin typeface="Arial" charset="0"/>
                <a:cs typeface="Arial" charset="0"/>
              </a:rPr>
              <a:t>Health Services Change Framework </a:t>
            </a:r>
            <a:r>
              <a:rPr lang="en-IE" sz="2200" dirty="0" smtClean="0">
                <a:latin typeface="Arial" charset="0"/>
                <a:cs typeface="Arial" charset="0"/>
              </a:rPr>
              <a:t>&amp; 	</a:t>
            </a:r>
            <a:r>
              <a:rPr lang="en-IE" sz="2200" b="1" dirty="0" smtClean="0">
                <a:latin typeface="Arial" charset="0"/>
                <a:cs typeface="Arial" charset="0"/>
              </a:rPr>
              <a:t>Change Guide</a:t>
            </a:r>
            <a:endParaRPr lang="en-GB" sz="2200" b="1" dirty="0" smtClean="0">
              <a:latin typeface="Arial" charset="0"/>
              <a:cs typeface="Arial" charset="0"/>
            </a:endParaRPr>
          </a:p>
          <a:p>
            <a:pPr marL="358775" indent="-358775">
              <a:lnSpc>
                <a:spcPct val="150000"/>
              </a:lnSpc>
              <a:spcBef>
                <a:spcPts val="600"/>
              </a:spcBef>
              <a:spcAft>
                <a:spcPts val="600"/>
              </a:spcAft>
              <a:buFont typeface="Arial" charset="0"/>
              <a:buChar char="•"/>
            </a:pPr>
            <a:r>
              <a:rPr lang="en-GB" sz="2200" dirty="0" smtClean="0">
                <a:latin typeface="Arial" charset="0"/>
                <a:cs typeface="Arial" charset="0"/>
              </a:rPr>
              <a:t>Outline the </a:t>
            </a:r>
            <a:r>
              <a:rPr lang="en-GB" sz="2200" b="1" dirty="0" smtClean="0">
                <a:latin typeface="Arial" charset="0"/>
                <a:cs typeface="Arial" charset="0"/>
              </a:rPr>
              <a:t>supports available to all staff</a:t>
            </a:r>
            <a:endParaRPr lang="en-IE" sz="2200" b="1" dirty="0" smtClean="0">
              <a:latin typeface="Arial" charset="0"/>
              <a:cs typeface="Arial" charset="0"/>
            </a:endParaRP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z="1000" smtClean="0"/>
              <a:pPr/>
              <a:t>2</a:t>
            </a:fld>
            <a:endParaRPr lang="en-US" sz="1000" dirty="0"/>
          </a:p>
        </p:txBody>
      </p:sp>
      <p:pic>
        <p:nvPicPr>
          <p:cNvPr id="6"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8" name="Picture 3" descr="C:\Users\torourke\AppData\Local\Temp\03974-HSE-CF-Proof#01-PPT05.png"/>
          <p:cNvPicPr>
            <a:picLocks noChangeAspect="1" noChangeArrowheads="1"/>
          </p:cNvPicPr>
          <p:nvPr/>
        </p:nvPicPr>
        <p:blipFill>
          <a:blip r:embed="rId4" cstate="print"/>
          <a:srcRect/>
          <a:stretch>
            <a:fillRect/>
          </a:stretch>
        </p:blipFill>
        <p:spPr bwMode="auto">
          <a:xfrm>
            <a:off x="6816436" y="37322"/>
            <a:ext cx="2327564" cy="1076445"/>
          </a:xfrm>
          <a:prstGeom prst="rect">
            <a:avLst/>
          </a:prstGeom>
          <a:noFill/>
        </p:spPr>
      </p:pic>
    </p:spTree>
    <p:extLst>
      <p:ext uri="{BB962C8B-B14F-4D97-AF65-F5344CB8AC3E}">
        <p14:creationId xmlns:p14="http://schemas.microsoft.com/office/powerpoint/2010/main" val="1667812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185194"/>
            <a:ext cx="6983999" cy="891251"/>
          </a:xfrm>
        </p:spPr>
        <p:txBody>
          <a:bodyPr/>
          <a:lstStyle/>
          <a:p>
            <a:r>
              <a:rPr lang="en-GB" sz="3200" dirty="0" smtClean="0"/>
              <a:t>What is the </a:t>
            </a:r>
            <a:br>
              <a:rPr lang="en-GB" sz="3200" dirty="0" smtClean="0"/>
            </a:br>
            <a:r>
              <a:rPr lang="en-GB" sz="3200" dirty="0" smtClean="0"/>
              <a:t>Change Framework?</a:t>
            </a:r>
            <a:endParaRPr lang="en-US" sz="3200" dirty="0"/>
          </a:p>
        </p:txBody>
      </p:sp>
      <p:sp>
        <p:nvSpPr>
          <p:cNvPr id="3" name="Content Placeholder 2"/>
          <p:cNvSpPr>
            <a:spLocks noGrp="1"/>
          </p:cNvSpPr>
          <p:nvPr>
            <p:ph idx="1"/>
          </p:nvPr>
        </p:nvSpPr>
        <p:spPr>
          <a:xfrm>
            <a:off x="1080001" y="1574339"/>
            <a:ext cx="6983999" cy="4745438"/>
          </a:xfrm>
        </p:spPr>
        <p:txBody>
          <a:bodyPr/>
          <a:lstStyle/>
          <a:p>
            <a:pPr marL="358775" indent="-358775">
              <a:lnSpc>
                <a:spcPct val="150000"/>
              </a:lnSpc>
              <a:spcBef>
                <a:spcPts val="600"/>
              </a:spcBef>
              <a:spcAft>
                <a:spcPts val="600"/>
              </a:spcAft>
              <a:buFont typeface="Arial" pitchFamily="34" charset="0"/>
              <a:buChar char="•"/>
            </a:pPr>
            <a:r>
              <a:rPr lang="en-GB" sz="2200" dirty="0" smtClean="0"/>
              <a:t>An </a:t>
            </a:r>
            <a:r>
              <a:rPr lang="en-GB" sz="2200" b="1" dirty="0" smtClean="0"/>
              <a:t>overarching framework </a:t>
            </a:r>
            <a:r>
              <a:rPr lang="en-GB" sz="2200" dirty="0" smtClean="0"/>
              <a:t>that enables a </a:t>
            </a:r>
            <a:r>
              <a:rPr lang="en-GB" sz="2200" b="1" dirty="0" smtClean="0"/>
              <a:t>whole system </a:t>
            </a:r>
            <a:r>
              <a:rPr lang="en-GB" sz="2200" dirty="0" smtClean="0"/>
              <a:t>approach to delivering change </a:t>
            </a:r>
          </a:p>
          <a:p>
            <a:pPr marL="358775" indent="-358775">
              <a:lnSpc>
                <a:spcPct val="150000"/>
              </a:lnSpc>
              <a:spcBef>
                <a:spcPts val="600"/>
              </a:spcBef>
              <a:spcAft>
                <a:spcPts val="600"/>
              </a:spcAft>
              <a:buFont typeface="Arial" pitchFamily="34" charset="0"/>
              <a:buChar char="•"/>
            </a:pPr>
            <a:r>
              <a:rPr lang="en-GB" sz="2200" dirty="0" smtClean="0"/>
              <a:t>Focused on </a:t>
            </a:r>
            <a:r>
              <a:rPr lang="en-GB" sz="2200" b="1" dirty="0" smtClean="0"/>
              <a:t>people and culture change </a:t>
            </a:r>
          </a:p>
          <a:p>
            <a:pPr marL="358775" indent="-358775">
              <a:lnSpc>
                <a:spcPct val="150000"/>
              </a:lnSpc>
              <a:spcBef>
                <a:spcPts val="600"/>
              </a:spcBef>
              <a:spcAft>
                <a:spcPts val="600"/>
              </a:spcAft>
              <a:buFont typeface="Arial" pitchFamily="34" charset="0"/>
              <a:buChar char="•"/>
            </a:pPr>
            <a:r>
              <a:rPr lang="en-GB" sz="2200" b="1" dirty="0" smtClean="0"/>
              <a:t>Context specific </a:t>
            </a:r>
            <a:r>
              <a:rPr lang="en-GB" sz="2200" dirty="0" smtClean="0"/>
              <a:t>- a ‘tailored’ organisational offering, informed by evidence and research, and applied to an Irish health and social care context</a:t>
            </a:r>
          </a:p>
          <a:p>
            <a:pPr marL="358775" indent="-358775">
              <a:lnSpc>
                <a:spcPct val="150000"/>
              </a:lnSpc>
              <a:spcBef>
                <a:spcPts val="600"/>
              </a:spcBef>
              <a:spcAft>
                <a:spcPts val="600"/>
              </a:spcAft>
              <a:buFont typeface="Arial" pitchFamily="34" charset="0"/>
              <a:buChar char="•"/>
            </a:pPr>
            <a:r>
              <a:rPr lang="en-GB" sz="2200" b="1" dirty="0" smtClean="0"/>
              <a:t>Connects </a:t>
            </a:r>
            <a:r>
              <a:rPr lang="en-GB" sz="2200" dirty="0" smtClean="0"/>
              <a:t>and </a:t>
            </a:r>
            <a:r>
              <a:rPr lang="en-GB" sz="2200" b="1" dirty="0" smtClean="0"/>
              <a:t>complements </a:t>
            </a:r>
            <a:r>
              <a:rPr lang="en-GB" sz="2200" dirty="0" smtClean="0"/>
              <a:t>other approaches to service/quality/culture improvement in the system  </a:t>
            </a:r>
          </a:p>
          <a:p>
            <a:pPr marL="358775" indent="-358775">
              <a:lnSpc>
                <a:spcPct val="150000"/>
              </a:lnSpc>
              <a:spcBef>
                <a:spcPts val="600"/>
              </a:spcBef>
              <a:spcAft>
                <a:spcPts val="600"/>
              </a:spcAft>
              <a:buFont typeface="Arial" pitchFamily="34" charset="0"/>
              <a:buChar char="•"/>
            </a:pPr>
            <a:endParaRPr lang="en-GB" sz="2200"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z="1000" smtClean="0"/>
              <a:pPr/>
              <a:t>3</a:t>
            </a:fld>
            <a:endParaRPr lang="en-US" sz="1000" dirty="0"/>
          </a:p>
        </p:txBody>
      </p:sp>
      <p:pic>
        <p:nvPicPr>
          <p:cNvPr id="8"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9" name="Picture 3" descr="C:\Users\torourke\AppData\Local\Temp\03974-HSE-CF-Proof#01-PPT05.png"/>
          <p:cNvPicPr>
            <a:picLocks noChangeAspect="1" noChangeArrowheads="1"/>
          </p:cNvPicPr>
          <p:nvPr/>
        </p:nvPicPr>
        <p:blipFill>
          <a:blip r:embed="rId4" cstate="print"/>
          <a:srcRect/>
          <a:stretch>
            <a:fillRect/>
          </a:stretch>
        </p:blipFill>
        <p:spPr bwMode="auto">
          <a:xfrm>
            <a:off x="6816436" y="37322"/>
            <a:ext cx="2327564" cy="1076445"/>
          </a:xfrm>
          <a:prstGeom prst="rect">
            <a:avLst/>
          </a:prstGeom>
          <a:noFill/>
        </p:spPr>
      </p:pic>
    </p:spTree>
    <p:extLst>
      <p:ext uri="{BB962C8B-B14F-4D97-AF65-F5344CB8AC3E}">
        <p14:creationId xmlns:p14="http://schemas.microsoft.com/office/powerpoint/2010/main" val="166781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001" y="1559591"/>
            <a:ext cx="6983999" cy="4745438"/>
          </a:xfrm>
        </p:spPr>
        <p:txBody>
          <a:bodyPr/>
          <a:lstStyle/>
          <a:p>
            <a:pPr marL="358775" indent="-358775">
              <a:lnSpc>
                <a:spcPct val="150000"/>
              </a:lnSpc>
              <a:spcBef>
                <a:spcPts val="600"/>
              </a:spcBef>
              <a:spcAft>
                <a:spcPts val="600"/>
              </a:spcAft>
              <a:buFont typeface="Arial" pitchFamily="34" charset="0"/>
              <a:buChar char="•"/>
            </a:pPr>
            <a:r>
              <a:rPr lang="en-GB" sz="2200" b="1" dirty="0" smtClean="0"/>
              <a:t>Extensive engagement</a:t>
            </a:r>
            <a:r>
              <a:rPr lang="en-GB" sz="2200" dirty="0" smtClean="0"/>
              <a:t>, consultation, development work, testing and refinement</a:t>
            </a:r>
          </a:p>
          <a:p>
            <a:pPr marL="358775" indent="-358775">
              <a:lnSpc>
                <a:spcPct val="150000"/>
              </a:lnSpc>
              <a:spcBef>
                <a:spcPts val="600"/>
              </a:spcBef>
              <a:spcAft>
                <a:spcPts val="600"/>
              </a:spcAft>
              <a:buFont typeface="Arial" pitchFamily="34" charset="0"/>
              <a:buChar char="•"/>
            </a:pPr>
            <a:r>
              <a:rPr lang="en-GB" sz="2200" b="1" dirty="0" smtClean="0"/>
              <a:t>Practice based </a:t>
            </a:r>
            <a:r>
              <a:rPr lang="en-GB" sz="2200" dirty="0" smtClean="0"/>
              <a:t>– informed people’s experiences of implementing change</a:t>
            </a:r>
          </a:p>
          <a:p>
            <a:pPr marL="358775" indent="-358775">
              <a:lnSpc>
                <a:spcPct val="150000"/>
              </a:lnSpc>
              <a:spcBef>
                <a:spcPts val="600"/>
              </a:spcBef>
              <a:spcAft>
                <a:spcPts val="600"/>
              </a:spcAft>
              <a:buFont typeface="Arial" pitchFamily="34" charset="0"/>
              <a:buChar char="•"/>
            </a:pPr>
            <a:r>
              <a:rPr lang="en-IE" sz="2200" b="1" dirty="0" smtClean="0"/>
              <a:t>Evidence informed </a:t>
            </a:r>
            <a:r>
              <a:rPr lang="en-IE" sz="2200" dirty="0" smtClean="0"/>
              <a:t>including robust analysis </a:t>
            </a:r>
          </a:p>
          <a:p>
            <a:pPr marL="358775" indent="-358775">
              <a:lnSpc>
                <a:spcPct val="150000"/>
              </a:lnSpc>
              <a:spcBef>
                <a:spcPts val="600"/>
              </a:spcBef>
              <a:spcAft>
                <a:spcPts val="600"/>
              </a:spcAft>
              <a:buFont typeface="Arial" pitchFamily="34" charset="0"/>
              <a:buChar char="•"/>
            </a:pPr>
            <a:r>
              <a:rPr lang="en-GB" sz="2200" b="1" dirty="0" smtClean="0"/>
              <a:t>Literature Review </a:t>
            </a:r>
            <a:r>
              <a:rPr lang="en-GB" sz="2200" dirty="0" smtClean="0"/>
              <a:t>commissioned from Trinity College Dublin and an extensive review of grey literature </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z="1000" smtClean="0"/>
              <a:pPr/>
              <a:t>4</a:t>
            </a:fld>
            <a:endParaRPr lang="en-US" sz="1000" dirty="0"/>
          </a:p>
        </p:txBody>
      </p:sp>
      <p:sp>
        <p:nvSpPr>
          <p:cNvPr id="9" name="Title 1"/>
          <p:cNvSpPr>
            <a:spLocks noGrp="1"/>
          </p:cNvSpPr>
          <p:nvPr>
            <p:ph type="title"/>
          </p:nvPr>
        </p:nvSpPr>
        <p:spPr>
          <a:xfrm>
            <a:off x="1080001" y="74644"/>
            <a:ext cx="6983999" cy="1006997"/>
          </a:xfrm>
        </p:spPr>
        <p:txBody>
          <a:bodyPr/>
          <a:lstStyle/>
          <a:p>
            <a:r>
              <a:rPr lang="en-GB" sz="3200" dirty="0" smtClean="0">
                <a:latin typeface="Arial" charset="0"/>
                <a:cs typeface="Arial" charset="0"/>
              </a:rPr>
              <a:t>Development Process</a:t>
            </a:r>
            <a:endParaRPr lang="en-US" sz="3200" dirty="0"/>
          </a:p>
        </p:txBody>
      </p:sp>
      <p:pic>
        <p:nvPicPr>
          <p:cNvPr id="8"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10" name="Picture 3" descr="C:\Users\torourke\AppData\Local\Temp\03974-HSE-CF-Proof#01-PPT05.png"/>
          <p:cNvPicPr>
            <a:picLocks noChangeAspect="1" noChangeArrowheads="1"/>
          </p:cNvPicPr>
          <p:nvPr/>
        </p:nvPicPr>
        <p:blipFill>
          <a:blip r:embed="rId4" cstate="print"/>
          <a:srcRect/>
          <a:stretch>
            <a:fillRect/>
          </a:stretch>
        </p:blipFill>
        <p:spPr bwMode="auto">
          <a:xfrm>
            <a:off x="6816436" y="37322"/>
            <a:ext cx="2327564" cy="1076445"/>
          </a:xfrm>
          <a:prstGeom prst="rect">
            <a:avLst/>
          </a:prstGeom>
          <a:noFill/>
        </p:spPr>
      </p:pic>
    </p:spTree>
    <p:extLst>
      <p:ext uri="{BB962C8B-B14F-4D97-AF65-F5344CB8AC3E}">
        <p14:creationId xmlns:p14="http://schemas.microsoft.com/office/powerpoint/2010/main" val="166781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80683"/>
            <a:ext cx="6983999" cy="1385047"/>
          </a:xfrm>
        </p:spPr>
        <p:txBody>
          <a:bodyPr/>
          <a:lstStyle/>
          <a:p>
            <a:r>
              <a:rPr lang="en-GB" sz="3200" dirty="0" smtClean="0">
                <a:latin typeface="Arial" charset="0"/>
                <a:cs typeface="Arial" charset="0"/>
              </a:rPr>
              <a:t>Key Messages from the</a:t>
            </a:r>
            <a:br>
              <a:rPr lang="en-GB" sz="3200" dirty="0" smtClean="0">
                <a:latin typeface="Arial" charset="0"/>
                <a:cs typeface="Arial" charset="0"/>
              </a:rPr>
            </a:br>
            <a:r>
              <a:rPr lang="en-GB" sz="3200" dirty="0" smtClean="0">
                <a:latin typeface="Arial" charset="0"/>
                <a:cs typeface="Arial" charset="0"/>
              </a:rPr>
              <a:t>Literature</a:t>
            </a:r>
            <a:r>
              <a:rPr lang="en-GB" i="1" dirty="0" smtClean="0">
                <a:solidFill>
                  <a:srgbClr val="5A702E"/>
                </a:solidFill>
                <a:latin typeface="Arial" charset="0"/>
                <a:cs typeface="Arial" charset="0"/>
              </a:rPr>
              <a:t/>
            </a:r>
            <a:br>
              <a:rPr lang="en-GB" i="1" dirty="0" smtClean="0">
                <a:solidFill>
                  <a:srgbClr val="5A702E"/>
                </a:solidFill>
                <a:latin typeface="Arial" charset="0"/>
                <a:cs typeface="Arial" charset="0"/>
              </a:rPr>
            </a:br>
            <a:endParaRPr lang="en-I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75940" y="6556075"/>
            <a:ext cx="368060" cy="301925"/>
          </a:xfrm>
        </p:spPr>
        <p:txBody>
          <a:bodyPr/>
          <a:lstStyle/>
          <a:p>
            <a:fld id="{F6D086FA-B686-7149-BEA6-62682C023BF7}" type="slidenum">
              <a:rPr lang="en-US" sz="1000" smtClean="0"/>
              <a:pPr/>
              <a:t>5</a:t>
            </a:fld>
            <a:endParaRPr lang="en-US" sz="1000" dirty="0"/>
          </a:p>
        </p:txBody>
      </p:sp>
      <p:sp>
        <p:nvSpPr>
          <p:cNvPr id="9" name="Content Placeholder 8"/>
          <p:cNvSpPr>
            <a:spLocks noGrp="1"/>
          </p:cNvSpPr>
          <p:nvPr>
            <p:ph idx="1"/>
          </p:nvPr>
        </p:nvSpPr>
        <p:spPr>
          <a:xfrm>
            <a:off x="1080001" y="1574338"/>
            <a:ext cx="6983999" cy="4699139"/>
          </a:xfrm>
        </p:spPr>
        <p:txBody>
          <a:bodyPr/>
          <a:lstStyle/>
          <a:p>
            <a:pPr marL="358775" indent="-358775">
              <a:lnSpc>
                <a:spcPct val="150000"/>
              </a:lnSpc>
              <a:spcBef>
                <a:spcPts val="600"/>
              </a:spcBef>
              <a:spcAft>
                <a:spcPts val="600"/>
              </a:spcAft>
              <a:buFont typeface="Arial" charset="0"/>
              <a:buChar char="•"/>
            </a:pPr>
            <a:r>
              <a:rPr lang="en-GB" sz="2200" dirty="0" smtClean="0">
                <a:latin typeface="Arial" charset="0"/>
                <a:cs typeface="Arial" charset="0"/>
              </a:rPr>
              <a:t>Understanding change in </a:t>
            </a:r>
            <a:r>
              <a:rPr lang="en-GB" sz="2200" b="1" dirty="0" smtClean="0">
                <a:latin typeface="Arial" charset="0"/>
                <a:cs typeface="Arial" charset="0"/>
              </a:rPr>
              <a:t>complex systems - </a:t>
            </a:r>
            <a:r>
              <a:rPr lang="en-GB" sz="2200" dirty="0" smtClean="0">
                <a:latin typeface="Arial" charset="0"/>
                <a:cs typeface="Arial" charset="0"/>
              </a:rPr>
              <a:t>health and social care services </a:t>
            </a:r>
          </a:p>
          <a:p>
            <a:pPr marL="358775" indent="-358775">
              <a:lnSpc>
                <a:spcPct val="150000"/>
              </a:lnSpc>
              <a:spcBef>
                <a:spcPts val="600"/>
              </a:spcBef>
              <a:spcAft>
                <a:spcPts val="600"/>
              </a:spcAft>
              <a:buFont typeface="Arial" charset="0"/>
              <a:buChar char="•"/>
            </a:pPr>
            <a:r>
              <a:rPr lang="en-GB" sz="2200" dirty="0" smtClean="0">
                <a:latin typeface="Arial" charset="0"/>
                <a:cs typeface="Arial" charset="0"/>
              </a:rPr>
              <a:t>Understanding</a:t>
            </a:r>
            <a:r>
              <a:rPr lang="en-GB" sz="2200" b="1" dirty="0" smtClean="0">
                <a:latin typeface="Arial" charset="0"/>
                <a:cs typeface="Arial" charset="0"/>
              </a:rPr>
              <a:t> local context </a:t>
            </a:r>
            <a:r>
              <a:rPr lang="en-GB" sz="2200" dirty="0" smtClean="0">
                <a:latin typeface="Arial" charset="0"/>
                <a:cs typeface="Arial" charset="0"/>
              </a:rPr>
              <a:t>is critical</a:t>
            </a:r>
          </a:p>
          <a:p>
            <a:pPr marL="358775" indent="-358775">
              <a:lnSpc>
                <a:spcPct val="150000"/>
              </a:lnSpc>
              <a:spcBef>
                <a:spcPts val="600"/>
              </a:spcBef>
              <a:spcAft>
                <a:spcPts val="600"/>
              </a:spcAft>
              <a:buFont typeface="Arial" charset="0"/>
              <a:buChar char="•"/>
            </a:pPr>
            <a:r>
              <a:rPr lang="en-GB" sz="2200" dirty="0" smtClean="0">
                <a:latin typeface="Arial" charset="0"/>
                <a:cs typeface="Arial" charset="0"/>
              </a:rPr>
              <a:t>Highlighted the </a:t>
            </a:r>
            <a:r>
              <a:rPr lang="en-GB" sz="2200" b="1" dirty="0" smtClean="0">
                <a:latin typeface="Arial" charset="0"/>
                <a:cs typeface="Arial" charset="0"/>
              </a:rPr>
              <a:t>people and culture factors </a:t>
            </a:r>
            <a:r>
              <a:rPr lang="en-GB" sz="2200" dirty="0" smtClean="0">
                <a:latin typeface="Arial" charset="0"/>
                <a:cs typeface="Arial" charset="0"/>
              </a:rPr>
              <a:t>– collective leadership, values, behaviour, relationships, engagement, communities of practice</a:t>
            </a:r>
          </a:p>
        </p:txBody>
      </p:sp>
      <p:pic>
        <p:nvPicPr>
          <p:cNvPr id="8"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10" name="Picture 3" descr="C:\Users\torourke\AppData\Local\Temp\03974-HSE-CF-Proof#01-PPT05.png"/>
          <p:cNvPicPr>
            <a:picLocks noChangeAspect="1" noChangeArrowheads="1"/>
          </p:cNvPicPr>
          <p:nvPr/>
        </p:nvPicPr>
        <p:blipFill>
          <a:blip r:embed="rId4" cstate="print"/>
          <a:srcRect/>
          <a:stretch>
            <a:fillRect/>
          </a:stretch>
        </p:blipFill>
        <p:spPr bwMode="auto">
          <a:xfrm>
            <a:off x="6816436" y="37322"/>
            <a:ext cx="2327564" cy="10764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153131"/>
            <a:ext cx="6983999" cy="1157468"/>
          </a:xfrm>
        </p:spPr>
        <p:txBody>
          <a:bodyPr/>
          <a:lstStyle/>
          <a:p>
            <a:r>
              <a:rPr lang="en-GB" sz="3200" dirty="0" smtClean="0">
                <a:latin typeface="Arial" charset="0"/>
                <a:cs typeface="Arial" charset="0"/>
              </a:rPr>
              <a:t>Key Messages from the</a:t>
            </a:r>
            <a:br>
              <a:rPr lang="en-GB" sz="3200" dirty="0" smtClean="0">
                <a:latin typeface="Arial" charset="0"/>
                <a:cs typeface="Arial" charset="0"/>
              </a:rPr>
            </a:br>
            <a:r>
              <a:rPr lang="en-GB" sz="3200" dirty="0" smtClean="0">
                <a:latin typeface="Arial" charset="0"/>
                <a:cs typeface="Arial" charset="0"/>
              </a:rPr>
              <a:t>Literature </a:t>
            </a:r>
            <a:r>
              <a:rPr lang="en-GB" i="1" dirty="0" smtClean="0">
                <a:solidFill>
                  <a:srgbClr val="5A702E"/>
                </a:solidFill>
                <a:latin typeface="Arial" charset="0"/>
                <a:cs typeface="Arial" charset="0"/>
              </a:rPr>
              <a:t/>
            </a:r>
            <a:br>
              <a:rPr lang="en-GB" i="1" dirty="0" smtClean="0">
                <a:solidFill>
                  <a:srgbClr val="5A702E"/>
                </a:solidFill>
                <a:latin typeface="Arial" charset="0"/>
                <a:cs typeface="Arial" charset="0"/>
              </a:rPr>
            </a:br>
            <a:endParaRPr lang="en-I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z="1000" smtClean="0"/>
              <a:pPr/>
              <a:t>6</a:t>
            </a:fld>
            <a:endParaRPr lang="en-US" sz="1000" dirty="0"/>
          </a:p>
        </p:txBody>
      </p:sp>
      <p:sp>
        <p:nvSpPr>
          <p:cNvPr id="9" name="Content Placeholder 8"/>
          <p:cNvSpPr>
            <a:spLocks noGrp="1"/>
          </p:cNvSpPr>
          <p:nvPr>
            <p:ph idx="1"/>
          </p:nvPr>
        </p:nvSpPr>
        <p:spPr>
          <a:xfrm>
            <a:off x="1080001" y="1574338"/>
            <a:ext cx="6983999" cy="4699139"/>
          </a:xfrm>
        </p:spPr>
        <p:txBody>
          <a:bodyPr/>
          <a:lstStyle/>
          <a:p>
            <a:pPr marL="358775" indent="-358775">
              <a:lnSpc>
                <a:spcPct val="150000"/>
              </a:lnSpc>
              <a:spcBef>
                <a:spcPts val="600"/>
              </a:spcBef>
              <a:spcAft>
                <a:spcPts val="600"/>
              </a:spcAft>
              <a:buFont typeface="Arial" charset="0"/>
              <a:buChar char="•"/>
            </a:pPr>
            <a:r>
              <a:rPr lang="en-GB" sz="2200" dirty="0" smtClean="0">
                <a:latin typeface="Arial" charset="0"/>
                <a:cs typeface="Arial" charset="0"/>
              </a:rPr>
              <a:t>Work with changing </a:t>
            </a:r>
            <a:r>
              <a:rPr lang="en-GB" sz="2200" b="1" dirty="0" smtClean="0">
                <a:latin typeface="Arial" charset="0"/>
                <a:cs typeface="Arial" charset="0"/>
              </a:rPr>
              <a:t>power structures </a:t>
            </a:r>
            <a:r>
              <a:rPr lang="en-GB" sz="2200" dirty="0" smtClean="0">
                <a:latin typeface="Arial" charset="0"/>
                <a:cs typeface="Arial" charset="0"/>
              </a:rPr>
              <a:t>to deliver person-centred care – need to move to more networked approaches  </a:t>
            </a:r>
          </a:p>
          <a:p>
            <a:pPr marL="358775" indent="-358775">
              <a:lnSpc>
                <a:spcPct val="150000"/>
              </a:lnSpc>
              <a:spcBef>
                <a:spcPts val="600"/>
              </a:spcBef>
              <a:spcAft>
                <a:spcPts val="600"/>
              </a:spcAft>
              <a:buFont typeface="Arial" charset="0"/>
              <a:buChar char="•"/>
            </a:pPr>
            <a:r>
              <a:rPr lang="en-GB" sz="2200" b="1" dirty="0" smtClean="0">
                <a:latin typeface="Arial" charset="0"/>
                <a:cs typeface="Arial" charset="0"/>
              </a:rPr>
              <a:t>Technology</a:t>
            </a:r>
            <a:r>
              <a:rPr lang="en-GB" sz="2200" dirty="0" smtClean="0">
                <a:latin typeface="Arial" charset="0"/>
                <a:cs typeface="Arial" charset="0"/>
              </a:rPr>
              <a:t> as a significant driver of change </a:t>
            </a:r>
          </a:p>
          <a:p>
            <a:pPr marL="358775" indent="-358775">
              <a:lnSpc>
                <a:spcPct val="150000"/>
              </a:lnSpc>
              <a:spcBef>
                <a:spcPts val="600"/>
              </a:spcBef>
              <a:spcAft>
                <a:spcPts val="600"/>
              </a:spcAft>
              <a:buFont typeface="Arial" charset="0"/>
              <a:buChar char="•"/>
            </a:pPr>
            <a:r>
              <a:rPr lang="en-GB" sz="2200" dirty="0" smtClean="0">
                <a:latin typeface="Arial" charset="0"/>
                <a:cs typeface="Arial" charset="0"/>
              </a:rPr>
              <a:t>Find ‘workable solutions’, focus on </a:t>
            </a:r>
            <a:r>
              <a:rPr lang="en-GB" sz="2200" b="1" dirty="0" smtClean="0">
                <a:latin typeface="Arial" charset="0"/>
                <a:cs typeface="Arial" charset="0"/>
              </a:rPr>
              <a:t>implementation </a:t>
            </a:r>
            <a:r>
              <a:rPr lang="en-GB" sz="2200" dirty="0" smtClean="0">
                <a:latin typeface="Arial" charset="0"/>
                <a:cs typeface="Arial" charset="0"/>
              </a:rPr>
              <a:t>and create positive impact for services </a:t>
            </a:r>
          </a:p>
          <a:p>
            <a:pPr marL="358775" indent="-358775">
              <a:lnSpc>
                <a:spcPct val="150000"/>
              </a:lnSpc>
              <a:spcBef>
                <a:spcPts val="600"/>
              </a:spcBef>
              <a:spcAft>
                <a:spcPts val="600"/>
              </a:spcAft>
              <a:buFont typeface="Arial" charset="0"/>
              <a:buChar char="•"/>
            </a:pPr>
            <a:r>
              <a:rPr lang="en-GB" sz="2200" dirty="0" smtClean="0">
                <a:latin typeface="Arial" charset="0"/>
                <a:cs typeface="Arial" charset="0"/>
              </a:rPr>
              <a:t>Critical role of </a:t>
            </a:r>
            <a:r>
              <a:rPr lang="en-GB" sz="2200" b="1" dirty="0" smtClean="0">
                <a:latin typeface="Arial" charset="0"/>
                <a:cs typeface="Arial" charset="0"/>
              </a:rPr>
              <a:t>middle managers</a:t>
            </a:r>
            <a:r>
              <a:rPr lang="en-GB" sz="2200" dirty="0" smtClean="0">
                <a:latin typeface="Arial" charset="0"/>
                <a:cs typeface="Arial" charset="0"/>
              </a:rPr>
              <a:t> and </a:t>
            </a:r>
            <a:r>
              <a:rPr lang="en-GB" sz="2200" b="1" dirty="0" smtClean="0">
                <a:latin typeface="Arial" charset="0"/>
                <a:cs typeface="Arial" charset="0"/>
              </a:rPr>
              <a:t>clinicians </a:t>
            </a:r>
            <a:r>
              <a:rPr lang="en-GB" sz="2200" dirty="0" smtClean="0">
                <a:latin typeface="Arial" charset="0"/>
                <a:cs typeface="Arial" charset="0"/>
              </a:rPr>
              <a:t>as ‘catalysts’ for change </a:t>
            </a:r>
          </a:p>
        </p:txBody>
      </p:sp>
      <p:pic>
        <p:nvPicPr>
          <p:cNvPr id="8" name="Picture 2" descr="C:\Users\torourke\AppData\Local\Temp\03974-HSE-CF-Proof#01-PPT04.png"/>
          <p:cNvPicPr>
            <a:picLocks noChangeAspect="1" noChangeArrowheads="1"/>
          </p:cNvPicPr>
          <p:nvPr/>
        </p:nvPicPr>
        <p:blipFill>
          <a:blip r:embed="rId3" cstate="print"/>
          <a:srcRect/>
          <a:stretch>
            <a:fillRect/>
          </a:stretch>
        </p:blipFill>
        <p:spPr bwMode="auto">
          <a:xfrm>
            <a:off x="0" y="6091518"/>
            <a:ext cx="1080001" cy="766482"/>
          </a:xfrm>
          <a:prstGeom prst="rect">
            <a:avLst/>
          </a:prstGeom>
          <a:noFill/>
        </p:spPr>
      </p:pic>
      <p:pic>
        <p:nvPicPr>
          <p:cNvPr id="10" name="Picture 3" descr="C:\Users\torourke\AppData\Local\Temp\03974-HSE-CF-Proof#01-PPT05.png"/>
          <p:cNvPicPr>
            <a:picLocks noChangeAspect="1" noChangeArrowheads="1"/>
          </p:cNvPicPr>
          <p:nvPr/>
        </p:nvPicPr>
        <p:blipFill>
          <a:blip r:embed="rId4" cstate="print"/>
          <a:srcRect/>
          <a:stretch>
            <a:fillRect/>
          </a:stretch>
        </p:blipFill>
        <p:spPr bwMode="auto">
          <a:xfrm>
            <a:off x="6816436" y="37322"/>
            <a:ext cx="2327564" cy="107644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8661"/>
            <a:ext cx="9144000" cy="6858000"/>
          </a:xfrm>
          <a:prstGeom prst="rect">
            <a:avLst/>
          </a:prstGeom>
          <a:noFill/>
          <a:ln w="9525">
            <a:noFill/>
            <a:miter lim="800000"/>
            <a:headEnd/>
            <a:tailEnd/>
          </a:ln>
        </p:spPr>
      </p:pic>
    </p:spTree>
    <p:extLst>
      <p:ext uri="{BB962C8B-B14F-4D97-AF65-F5344CB8AC3E}">
        <p14:creationId xmlns:p14="http://schemas.microsoft.com/office/powerpoint/2010/main" val="3448027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1" y="-1"/>
            <a:ext cx="6983999" cy="1076445"/>
          </a:xfrm>
        </p:spPr>
        <p:txBody>
          <a:bodyPr/>
          <a:lstStyle/>
          <a:p>
            <a:r>
              <a:rPr lang="en-GB" sz="3200" dirty="0" smtClean="0"/>
              <a:t>Change Framework</a:t>
            </a:r>
            <a:endParaRPr lang="en-IE" sz="3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086FA-B686-7149-BEA6-62682C023BF7}" type="slidenum">
              <a:rPr lang="en-US" smtClean="0"/>
              <a:pPr/>
              <a:t>8</a:t>
            </a:fld>
            <a:endParaRPr lang="en-US" dirty="0"/>
          </a:p>
        </p:txBody>
      </p:sp>
      <p:pic>
        <p:nvPicPr>
          <p:cNvPr id="3074" name="Picture 2" descr="C:\Users\torourke\AppData\Local\Temp\03974-HSE-CF-Proof#01-PPT27.png"/>
          <p:cNvPicPr>
            <a:picLocks noGrp="1" noChangeAspect="1" noChangeArrowheads="1"/>
          </p:cNvPicPr>
          <p:nvPr>
            <p:ph idx="1"/>
          </p:nvPr>
        </p:nvPicPr>
        <p:blipFill>
          <a:blip r:embed="rId3" cstate="print"/>
          <a:srcRect/>
          <a:stretch>
            <a:fillRect/>
          </a:stretch>
        </p:blipFill>
        <p:spPr bwMode="auto">
          <a:xfrm>
            <a:off x="2519265" y="1309336"/>
            <a:ext cx="4604206" cy="4560522"/>
          </a:xfrm>
          <a:prstGeom prst="rect">
            <a:avLst/>
          </a:prstGeom>
          <a:noFill/>
        </p:spPr>
      </p:pic>
      <p:pic>
        <p:nvPicPr>
          <p:cNvPr id="8" name="Picture 2" descr="C:\Users\torourke\AppData\Local\Temp\03974-HSE-CF-Proof#01-PPT04.png"/>
          <p:cNvPicPr>
            <a:picLocks noChangeAspect="1" noChangeArrowheads="1"/>
          </p:cNvPicPr>
          <p:nvPr/>
        </p:nvPicPr>
        <p:blipFill>
          <a:blip r:embed="rId4" cstate="print"/>
          <a:srcRect/>
          <a:stretch>
            <a:fillRect/>
          </a:stretch>
        </p:blipFill>
        <p:spPr bwMode="auto">
          <a:xfrm>
            <a:off x="0" y="6091518"/>
            <a:ext cx="1080001" cy="766482"/>
          </a:xfrm>
          <a:prstGeom prst="rect">
            <a:avLst/>
          </a:prstGeom>
          <a:noFill/>
        </p:spPr>
      </p:pic>
      <p:pic>
        <p:nvPicPr>
          <p:cNvPr id="9" name="Picture 3" descr="C:\Users\torourke\AppData\Local\Temp\03974-HSE-CF-Proof#01-PPT05.png"/>
          <p:cNvPicPr>
            <a:picLocks noChangeAspect="1" noChangeArrowheads="1"/>
          </p:cNvPicPr>
          <p:nvPr/>
        </p:nvPicPr>
        <p:blipFill>
          <a:blip r:embed="rId5" cstate="print"/>
          <a:srcRect/>
          <a:stretch>
            <a:fillRect/>
          </a:stretch>
        </p:blipFill>
        <p:spPr bwMode="auto">
          <a:xfrm>
            <a:off x="6816436" y="37322"/>
            <a:ext cx="2327564" cy="1076445"/>
          </a:xfrm>
          <a:prstGeom prst="rect">
            <a:avLst/>
          </a:prstGeom>
          <a:noFill/>
        </p:spPr>
      </p:pic>
      <p:pic>
        <p:nvPicPr>
          <p:cNvPr id="1026" name="Picture 2" descr="C:\Users\torourke\AppData\Local\Temp\03974-HSE-CF-Proof#01-PPT12.png"/>
          <p:cNvPicPr>
            <a:picLocks noChangeAspect="1" noChangeArrowheads="1"/>
          </p:cNvPicPr>
          <p:nvPr/>
        </p:nvPicPr>
        <p:blipFill>
          <a:blip r:embed="rId6" cstate="print"/>
          <a:srcRect/>
          <a:stretch>
            <a:fillRect/>
          </a:stretch>
        </p:blipFill>
        <p:spPr bwMode="auto">
          <a:xfrm>
            <a:off x="6577781" y="4748981"/>
            <a:ext cx="2610463" cy="209988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orourke\AppData\Local\Temp\notes887379\03974-HSE-CF-Proof#03-Diagram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400" cap="all" baseline="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TotalTime>
  <Words>3407</Words>
  <Application>Microsoft Office PowerPoint</Application>
  <PresentationFormat>On-screen Show (4:3)</PresentationFormat>
  <Paragraphs>239</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Times New Roman</vt:lpstr>
      <vt:lpstr>Wingdings</vt:lpstr>
      <vt:lpstr>Office Theme</vt:lpstr>
      <vt:lpstr>Custom Design</vt:lpstr>
      <vt:lpstr>PowerPoint Presentation</vt:lpstr>
      <vt:lpstr>Introducing the Change Framework </vt:lpstr>
      <vt:lpstr>What is the  Change Framework?</vt:lpstr>
      <vt:lpstr>Development Process</vt:lpstr>
      <vt:lpstr>Key Messages from the Literature </vt:lpstr>
      <vt:lpstr>Key Messages from the Literature  </vt:lpstr>
      <vt:lpstr>PowerPoint Presentation</vt:lpstr>
      <vt:lpstr>Change Framework</vt:lpstr>
      <vt:lpstr>PowerPoint Presentation</vt:lpstr>
      <vt:lpstr>Change Activities</vt:lpstr>
      <vt:lpstr>Change Activities </vt:lpstr>
      <vt:lpstr>Change Outcomes</vt:lpstr>
      <vt:lpstr>PowerPoint Presentation</vt:lpstr>
      <vt:lpstr>Health Services  Change Guide  Health </vt:lpstr>
      <vt:lpstr>Health Services  Change Guide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Slides and Support Notes to Assist Information Sharing</dc:title>
  <dc:creator>Stephen Geraghty</dc:creator>
  <cp:lastModifiedBy>Karen Philips</cp:lastModifiedBy>
  <cp:revision>151</cp:revision>
  <dcterms:created xsi:type="dcterms:W3CDTF">2018-05-16T11:35:04Z</dcterms:created>
  <dcterms:modified xsi:type="dcterms:W3CDTF">2023-03-22T11:03:08Z</dcterms:modified>
</cp:coreProperties>
</file>