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6" r:id="rId2"/>
    <p:sldId id="307" r:id="rId3"/>
    <p:sldId id="308" r:id="rId4"/>
    <p:sldId id="257" r:id="rId5"/>
    <p:sldId id="258" r:id="rId6"/>
    <p:sldId id="259" r:id="rId7"/>
    <p:sldId id="260" r:id="rId8"/>
    <p:sldId id="261" r:id="rId9"/>
    <p:sldId id="305" r:id="rId10"/>
    <p:sldId id="266" r:id="rId11"/>
    <p:sldId id="267" r:id="rId12"/>
    <p:sldId id="264" r:id="rId13"/>
    <p:sldId id="291" r:id="rId14"/>
    <p:sldId id="265" r:id="rId15"/>
    <p:sldId id="269" r:id="rId16"/>
    <p:sldId id="270" r:id="rId17"/>
    <p:sldId id="271" r:id="rId18"/>
    <p:sldId id="272" r:id="rId19"/>
    <p:sldId id="273" r:id="rId20"/>
    <p:sldId id="293" r:id="rId21"/>
    <p:sldId id="295" r:id="rId22"/>
    <p:sldId id="275" r:id="rId23"/>
    <p:sldId id="297" r:id="rId24"/>
    <p:sldId id="299" r:id="rId25"/>
    <p:sldId id="298" r:id="rId26"/>
    <p:sldId id="300" r:id="rId27"/>
    <p:sldId id="290" r:id="rId28"/>
  </p:sldIdLst>
  <p:sldSz cx="16256000" cy="9144000"/>
  <p:notesSz cx="9144000" cy="1625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294"/>
    <a:srgbClr val="77D162"/>
    <a:srgbClr val="132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67" autoAdjust="0"/>
  </p:normalViewPr>
  <p:slideViewPr>
    <p:cSldViewPr>
      <p:cViewPr varScale="1">
        <p:scale>
          <a:sx n="57" d="100"/>
          <a:sy n="57" d="100"/>
        </p:scale>
        <p:origin x="18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8143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180013" y="0"/>
            <a:ext cx="3962400" cy="814388"/>
          </a:xfrm>
          <a:prstGeom prst="rect">
            <a:avLst/>
          </a:prstGeom>
        </p:spPr>
        <p:txBody>
          <a:bodyPr vert="horz" lIns="91440" tIns="45720" rIns="91440" bIns="45720" rtlCol="0"/>
          <a:lstStyle>
            <a:lvl1pPr algn="r">
              <a:defRPr sz="1200"/>
            </a:lvl1pPr>
          </a:lstStyle>
          <a:p>
            <a:fld id="{F8DC2051-5591-4C56-A463-C026AE17FEF1}" type="datetimeFigureOut">
              <a:rPr lang="en-IE" smtClean="0"/>
              <a:t>21/02/2022</a:t>
            </a:fld>
            <a:endParaRPr lang="en-IE"/>
          </a:p>
        </p:txBody>
      </p:sp>
      <p:sp>
        <p:nvSpPr>
          <p:cNvPr id="4" name="Slide Image Placeholder 3"/>
          <p:cNvSpPr>
            <a:spLocks noGrp="1" noRot="1" noChangeAspect="1"/>
          </p:cNvSpPr>
          <p:nvPr>
            <p:ph type="sldImg" idx="2"/>
          </p:nvPr>
        </p:nvSpPr>
        <p:spPr>
          <a:xfrm>
            <a:off x="-304800" y="2032000"/>
            <a:ext cx="9753600" cy="5486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14400" y="7823200"/>
            <a:ext cx="7315200" cy="64008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15441613"/>
            <a:ext cx="3962400" cy="8143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180013" y="15441613"/>
            <a:ext cx="3962400" cy="814387"/>
          </a:xfrm>
          <a:prstGeom prst="rect">
            <a:avLst/>
          </a:prstGeom>
        </p:spPr>
        <p:txBody>
          <a:bodyPr vert="horz" lIns="91440" tIns="45720" rIns="91440" bIns="45720" rtlCol="0" anchor="b"/>
          <a:lstStyle>
            <a:lvl1pPr algn="r">
              <a:defRPr sz="1200"/>
            </a:lvl1pPr>
          </a:lstStyle>
          <a:p>
            <a:fld id="{AF3F30C4-A85B-4B3C-B8D8-5B87C9703829}" type="slidenum">
              <a:rPr lang="en-IE" smtClean="0"/>
              <a:t>‹#›</a:t>
            </a:fld>
            <a:endParaRPr lang="en-IE"/>
          </a:p>
        </p:txBody>
      </p:sp>
    </p:spTree>
    <p:extLst>
      <p:ext uri="{BB962C8B-B14F-4D97-AF65-F5344CB8AC3E}">
        <p14:creationId xmlns:p14="http://schemas.microsoft.com/office/powerpoint/2010/main" val="313894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se.ie/eng/staff/resources/changeguide/covid19-team-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r>
              <a:rPr lang="en-IE" b="1" baseline="0" dirty="0" smtClean="0"/>
              <a:t>Opening slide to the team session.</a:t>
            </a:r>
          </a:p>
          <a:p>
            <a:endParaRPr lang="en-IE" b="1" baseline="0" dirty="0" smtClean="0"/>
          </a:p>
          <a:p>
            <a:r>
              <a:rPr lang="en-IE" b="1" baseline="0" dirty="0" smtClean="0"/>
              <a:t>The slides that follow (slides 2-4) support team contracting in the session – ground rules for participation and respect.</a:t>
            </a:r>
          </a:p>
          <a:p>
            <a:endParaRPr lang="en-I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1" baseline="0" dirty="0" smtClean="0"/>
              <a:t>The slides that follow (slides 5-6) provide information on the Health Services Change Guide and the context of Reflect Recover Renew as a team reflection resource in this COVID-19 era.</a:t>
            </a:r>
            <a:endParaRPr lang="en-IE" b="1" dirty="0" smtClean="0"/>
          </a:p>
          <a:p>
            <a:endParaRPr lang="en-IE" b="1" dirty="0" smtClean="0"/>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a:t>
            </a:fld>
            <a:endParaRPr lang="en-IE"/>
          </a:p>
        </p:txBody>
      </p:sp>
    </p:spTree>
    <p:extLst>
      <p:ext uri="{BB962C8B-B14F-4D97-AF65-F5344CB8AC3E}">
        <p14:creationId xmlns:p14="http://schemas.microsoft.com/office/powerpoint/2010/main" val="385881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Facilitator</a:t>
            </a:r>
            <a:r>
              <a:rPr lang="en-IE" sz="1200" b="0" i="0" kern="1200" baseline="0" dirty="0" smtClean="0">
                <a:solidFill>
                  <a:schemeClr val="tx1"/>
                </a:solidFill>
                <a:effectLst/>
                <a:latin typeface="+mn-lt"/>
                <a:ea typeface="+mn-ea"/>
                <a:cs typeface="+mn-cs"/>
              </a:rPr>
              <a:t> Notes: </a:t>
            </a:r>
          </a:p>
          <a:p>
            <a:endParaRPr lang="en-IE" sz="1200" b="0"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Setting the context</a:t>
            </a:r>
            <a:r>
              <a:rPr lang="en-IE" sz="1200" b="0" i="0" kern="1200" baseline="0" dirty="0" smtClean="0">
                <a:solidFill>
                  <a:schemeClr val="tx1"/>
                </a:solidFill>
                <a:effectLst/>
                <a:latin typeface="+mn-lt"/>
                <a:ea typeface="+mn-ea"/>
                <a:cs typeface="+mn-cs"/>
              </a:rPr>
              <a:t> around the need to pause and reflect as a team.</a:t>
            </a:r>
            <a:endParaRPr lang="en-IE" sz="1200" b="0" i="0" kern="1200" dirty="0" smtClean="0">
              <a:solidFill>
                <a:schemeClr val="tx1"/>
              </a:solidFill>
              <a:effectLst/>
              <a:latin typeface="+mn-lt"/>
              <a:ea typeface="+mn-ea"/>
              <a:cs typeface="+mn-cs"/>
            </a:endParaRPr>
          </a:p>
          <a:p>
            <a:endParaRPr lang="en-IE"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COVID-19 has had a profound impact on people personally, their families, work colleagues and communities. </a:t>
            </a: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b="1" dirty="0" smtClean="0"/>
              <a:t>It</a:t>
            </a:r>
            <a:r>
              <a:rPr lang="en-IE" b="1" baseline="0" dirty="0" smtClean="0"/>
              <a:t> is important that we </a:t>
            </a:r>
            <a:r>
              <a:rPr lang="en-IE" sz="1200" b="1" i="0" kern="1200" baseline="0" dirty="0" smtClean="0">
                <a:solidFill>
                  <a:schemeClr val="tx1"/>
                </a:solidFill>
                <a:effectLst/>
                <a:latin typeface="+mn-lt"/>
                <a:ea typeface="+mn-ea"/>
                <a:cs typeface="+mn-cs"/>
              </a:rPr>
              <a:t>a</a:t>
            </a:r>
            <a:r>
              <a:rPr lang="en-IE" sz="1200" b="1" i="0" kern="1200" dirty="0" smtClean="0">
                <a:solidFill>
                  <a:schemeClr val="tx1"/>
                </a:solidFill>
                <a:effectLst/>
                <a:latin typeface="+mn-lt"/>
                <a:ea typeface="+mn-ea"/>
                <a:cs typeface="+mn-cs"/>
              </a:rPr>
              <a:t>cknowledge these reactions and experiences sensitively</a:t>
            </a:r>
            <a:r>
              <a:rPr lang="en-IE" sz="1200" b="1" i="0" kern="1200" baseline="0" dirty="0" smtClean="0">
                <a:solidFill>
                  <a:schemeClr val="tx1"/>
                </a:solidFill>
                <a:effectLst/>
                <a:latin typeface="+mn-lt"/>
                <a:ea typeface="+mn-ea"/>
                <a:cs typeface="+mn-cs"/>
              </a:rPr>
              <a:t> and t</a:t>
            </a:r>
            <a:r>
              <a:rPr lang="en-IE" sz="1200" b="1" i="0" kern="1200" dirty="0" smtClean="0">
                <a:solidFill>
                  <a:schemeClr val="tx1"/>
                </a:solidFill>
                <a:effectLst/>
                <a:latin typeface="+mn-lt"/>
                <a:ea typeface="+mn-ea"/>
                <a:cs typeface="+mn-cs"/>
              </a:rPr>
              <a:t>ake time to learn from what has happened</a:t>
            </a:r>
            <a:r>
              <a:rPr lang="en-IE" sz="1200" b="1" i="0" kern="1200" baseline="0" dirty="0" smtClean="0">
                <a:solidFill>
                  <a:schemeClr val="tx1"/>
                </a:solidFill>
                <a:effectLst/>
                <a:latin typeface="+mn-lt"/>
                <a:ea typeface="+mn-ea"/>
                <a:cs typeface="+mn-cs"/>
              </a:rPr>
              <a:t> together.</a:t>
            </a:r>
            <a:endParaRPr lang="en-IE"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Value a shared sense of purpose - to protect the health of our population. We can build on this common strength to adapt and improve our ways of working.</a:t>
            </a:r>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10</a:t>
            </a:fld>
            <a:endParaRPr lang="en-IE"/>
          </a:p>
        </p:txBody>
      </p:sp>
    </p:spTree>
    <p:extLst>
      <p:ext uri="{BB962C8B-B14F-4D97-AF65-F5344CB8AC3E}">
        <p14:creationId xmlns:p14="http://schemas.microsoft.com/office/powerpoint/2010/main" val="25768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 </a:t>
            </a:r>
          </a:p>
          <a:p>
            <a:endParaRPr lang="en-IE" baseline="0" dirty="0" smtClean="0"/>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Pressures are significant and well beyond anything we have experienced previously. </a:t>
            </a:r>
            <a:r>
              <a:rPr lang="en-IE" dirty="0" smtClean="0"/>
              <a:t/>
            </a:r>
            <a:br>
              <a:rPr lang="en-IE" dirty="0" smtClean="0"/>
            </a:br>
            <a:endParaRPr lang="en-IE" dirty="0" smtClean="0"/>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Let's learn as a tea</a:t>
            </a:r>
            <a:r>
              <a:rPr lang="en-IE" sz="1200" b="1" i="0" kern="1200" baseline="0" dirty="0" smtClean="0">
                <a:solidFill>
                  <a:schemeClr val="tx1"/>
                </a:solidFill>
                <a:effectLst/>
                <a:latin typeface="+mn-lt"/>
                <a:ea typeface="+mn-ea"/>
                <a:cs typeface="+mn-cs"/>
              </a:rPr>
              <a:t>m </a:t>
            </a:r>
            <a:r>
              <a:rPr lang="en-IE" sz="1200" b="1" i="0" kern="1200" dirty="0" smtClean="0">
                <a:solidFill>
                  <a:schemeClr val="tx1"/>
                </a:solidFill>
                <a:effectLst/>
                <a:latin typeface="+mn-lt"/>
                <a:ea typeface="+mn-ea"/>
                <a:cs typeface="+mn-cs"/>
              </a:rPr>
              <a:t>from what we have achieved and blend this with future possibilities – helping us build a better future. </a:t>
            </a: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Taking time to notice the things that are ‘new’.</a:t>
            </a:r>
          </a:p>
          <a:p>
            <a:pPr marL="171450" indent="-171450">
              <a:buFont typeface="Arial" panose="020B0604020202020204" pitchFamily="34" charset="0"/>
              <a:buChar char="•"/>
            </a:pPr>
            <a:endParaRPr lang="en-IE"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Value the experiences to shape how services need to evolve and how our team can be supported.  </a:t>
            </a:r>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11</a:t>
            </a:fld>
            <a:endParaRPr lang="en-IE"/>
          </a:p>
        </p:txBody>
      </p:sp>
    </p:spTree>
    <p:extLst>
      <p:ext uri="{BB962C8B-B14F-4D97-AF65-F5344CB8AC3E}">
        <p14:creationId xmlns:p14="http://schemas.microsoft.com/office/powerpoint/2010/main" val="173767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r>
              <a:rPr lang="en-IE" dirty="0" smtClean="0"/>
              <a:t>This slide and the</a:t>
            </a:r>
            <a:r>
              <a:rPr lang="en-IE" baseline="0" dirty="0" smtClean="0"/>
              <a:t> next </a:t>
            </a:r>
            <a:r>
              <a:rPr lang="en-IE" dirty="0" smtClean="0"/>
              <a:t>begins</a:t>
            </a:r>
            <a:r>
              <a:rPr lang="en-IE" baseline="0" dirty="0" smtClean="0"/>
              <a:t> to open up the team engagement to support conversations and reflection – setting out the actions and team behaviours for working together.</a:t>
            </a:r>
            <a:endParaRPr lang="en-IE" dirty="0" smtClean="0"/>
          </a:p>
          <a:p>
            <a:endParaRPr lang="en-IE" sz="1200" b="1" dirty="0" smtClean="0">
              <a:solidFill>
                <a:schemeClr val="tx2"/>
              </a:solidFill>
            </a:endParaRPr>
          </a:p>
          <a:p>
            <a:r>
              <a:rPr lang="en-IE" sz="1200" b="1" dirty="0" smtClean="0">
                <a:solidFill>
                  <a:schemeClr val="tx2"/>
                </a:solidFill>
              </a:rPr>
              <a:t>What do we need to support our team conversation and reflection?</a:t>
            </a:r>
            <a:endParaRPr lang="en-IE" dirty="0" smtClean="0"/>
          </a:p>
          <a:p>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dirty="0" smtClean="0">
                <a:solidFill>
                  <a:schemeClr val="tx2"/>
                </a:solidFill>
              </a:rPr>
              <a:t>• Review the "</a:t>
            </a:r>
            <a:r>
              <a:rPr lang="en-IE" sz="1200" b="1" u="sng" dirty="0" smtClean="0">
                <a:solidFill>
                  <a:schemeClr val="tx2"/>
                </a:solidFill>
              </a:rPr>
              <a:t>Reflect Recover Renew – Making Sense of Rapid Emergent Change</a:t>
            </a:r>
            <a:r>
              <a:rPr lang="en-IE" sz="1200" b="1" dirty="0" smtClean="0">
                <a:solidFill>
                  <a:schemeClr val="tx2"/>
                </a:solidFill>
              </a:rPr>
              <a:t>" team template and agree how you will facilitate the team conversation together. </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Agree how best to create a reflective/learning culture – a safe place to share insights, concerns and hopes based on your experiences of COVID-19.</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Identify who will coordinate the learning efforts – agree ways to make it easy to gather and share insights given existing pressures on the team.</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Agree what information</a:t>
            </a:r>
            <a:r>
              <a:rPr lang="en-IE" sz="1200" b="1" baseline="0" dirty="0" smtClean="0">
                <a:solidFill>
                  <a:schemeClr val="tx2"/>
                </a:solidFill>
              </a:rPr>
              <a:t> you</a:t>
            </a:r>
            <a:r>
              <a:rPr lang="en-IE" sz="1200" b="1" dirty="0" smtClean="0">
                <a:solidFill>
                  <a:schemeClr val="tx2"/>
                </a:solidFill>
              </a:rPr>
              <a:t> want to collect </a:t>
            </a:r>
            <a:r>
              <a:rPr lang="en-IE" sz="1200" b="1" u="sng" dirty="0" smtClean="0">
                <a:solidFill>
                  <a:schemeClr val="tx2"/>
                </a:solidFill>
              </a:rPr>
              <a:t>using the questions in the template as a starting point.</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Identify how you will come together to share and act on the learning –  i.e. ‘on the go’, team huddles, learning sessions. </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Agree how you will share the learning with senior colleagues and put an action plan in place.</a:t>
            </a:r>
            <a:endParaRPr lang="en-IE" sz="1200" dirty="0" smtClean="0">
              <a:solidFill>
                <a:schemeClr val="tx2"/>
              </a:solidFill>
            </a:endParaRPr>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12</a:t>
            </a:fld>
            <a:endParaRPr lang="en-IE"/>
          </a:p>
        </p:txBody>
      </p:sp>
    </p:spTree>
    <p:extLst>
      <p:ext uri="{BB962C8B-B14F-4D97-AF65-F5344CB8AC3E}">
        <p14:creationId xmlns:p14="http://schemas.microsoft.com/office/powerpoint/2010/main" val="176385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This slide and the previous</a:t>
            </a:r>
            <a:r>
              <a:rPr lang="en-IE" baseline="0" dirty="0" smtClean="0"/>
              <a:t> slide </a:t>
            </a:r>
            <a:r>
              <a:rPr lang="en-IE" dirty="0" smtClean="0"/>
              <a:t>begin</a:t>
            </a:r>
            <a:r>
              <a:rPr lang="en-IE" baseline="0" dirty="0" smtClean="0"/>
              <a:t> address team engagement to support conversations and reflection – setting out the actions and team behaviours for working together.</a:t>
            </a:r>
            <a:endParaRPr lang="en-IE" dirty="0" smtClean="0"/>
          </a:p>
          <a:p>
            <a:endParaRPr lang="en-IE" sz="1200" b="1" dirty="0" smtClean="0">
              <a:solidFill>
                <a:schemeClr val="tx2"/>
              </a:solidFill>
            </a:endParaRPr>
          </a:p>
          <a:p>
            <a:r>
              <a:rPr lang="en-IE" sz="1200" b="1" dirty="0" smtClean="0">
                <a:solidFill>
                  <a:schemeClr val="tx2"/>
                </a:solidFill>
              </a:rPr>
              <a:t>What do we need to support our team conversation and reflection?</a:t>
            </a:r>
            <a:endParaRPr lang="en-IE" dirty="0" smtClean="0"/>
          </a:p>
          <a:p>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dirty="0" smtClean="0">
                <a:solidFill>
                  <a:schemeClr val="tx2"/>
                </a:solidFill>
              </a:rPr>
              <a:t>• Review the "</a:t>
            </a:r>
            <a:r>
              <a:rPr lang="en-IE" sz="1200" b="1" u="sng" dirty="0" smtClean="0">
                <a:solidFill>
                  <a:schemeClr val="tx2"/>
                </a:solidFill>
              </a:rPr>
              <a:t>Reflect Recover Renew – Making Sense of Rapid Emergent Change</a:t>
            </a:r>
            <a:r>
              <a:rPr lang="en-IE" sz="1200" b="1" dirty="0" smtClean="0">
                <a:solidFill>
                  <a:schemeClr val="tx2"/>
                </a:solidFill>
              </a:rPr>
              <a:t>" team template and agree how you will facilitate the team conversation together. </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Agree how best to create a reflective/learning culture – a safe place to share insights, concerns and hopes based on your experiences of COVID-19.</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Identify who will coordinate the learning efforts – agree ways to make it easy to gather and share insights given existing pressures on the team.</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Agree what information</a:t>
            </a:r>
            <a:r>
              <a:rPr lang="en-IE" sz="1200" b="1" baseline="0" dirty="0" smtClean="0">
                <a:solidFill>
                  <a:schemeClr val="tx2"/>
                </a:solidFill>
              </a:rPr>
              <a:t> you</a:t>
            </a:r>
            <a:r>
              <a:rPr lang="en-IE" sz="1200" b="1" dirty="0" smtClean="0">
                <a:solidFill>
                  <a:schemeClr val="tx2"/>
                </a:solidFill>
              </a:rPr>
              <a:t> want to collect </a:t>
            </a:r>
            <a:r>
              <a:rPr lang="en-IE" sz="1200" b="1" u="sng" dirty="0" smtClean="0">
                <a:solidFill>
                  <a:schemeClr val="tx2"/>
                </a:solidFill>
              </a:rPr>
              <a:t>using the questions in the template as a starting point.</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Identify how you will come together to share and act on the learning –  i.e. ‘on the go’, team huddles, learning sessions. </a:t>
            </a:r>
            <a:r>
              <a:rPr lang="en-IE" sz="1200" dirty="0" smtClean="0">
                <a:solidFill>
                  <a:schemeClr val="tx2"/>
                </a:solidFill>
              </a:rPr>
              <a:t/>
            </a:r>
            <a:br>
              <a:rPr lang="en-IE" sz="1200" dirty="0" smtClean="0">
                <a:solidFill>
                  <a:schemeClr val="tx2"/>
                </a:solidFill>
              </a:rPr>
            </a:br>
            <a:r>
              <a:rPr lang="en-IE" sz="1200" dirty="0" smtClean="0">
                <a:solidFill>
                  <a:schemeClr val="tx2"/>
                </a:solidFill>
              </a:rPr>
              <a:t/>
            </a:r>
            <a:br>
              <a:rPr lang="en-IE" sz="1200" dirty="0" smtClean="0">
                <a:solidFill>
                  <a:schemeClr val="tx2"/>
                </a:solidFill>
              </a:rPr>
            </a:br>
            <a:r>
              <a:rPr lang="en-IE" sz="1200" b="1" dirty="0" smtClean="0">
                <a:solidFill>
                  <a:schemeClr val="tx2"/>
                </a:solidFill>
              </a:rPr>
              <a:t>• Agree how you will share the learning with senior colleagues and put an action plan in place.</a:t>
            </a:r>
            <a:endParaRPr lang="en-IE" sz="1200" dirty="0" smtClean="0">
              <a:solidFill>
                <a:schemeClr val="tx2"/>
              </a:solidFill>
            </a:endParaRPr>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13</a:t>
            </a:fld>
            <a:endParaRPr lang="en-IE"/>
          </a:p>
        </p:txBody>
      </p:sp>
    </p:spTree>
    <p:extLst>
      <p:ext uri="{BB962C8B-B14F-4D97-AF65-F5344CB8AC3E}">
        <p14:creationId xmlns:p14="http://schemas.microsoft.com/office/powerpoint/2010/main" val="4200102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r>
              <a:rPr lang="en-IE" dirty="0" smtClean="0"/>
              <a:t>This</a:t>
            </a:r>
            <a:r>
              <a:rPr lang="en-IE" baseline="0" dirty="0" smtClean="0"/>
              <a:t> is the first introduction to Template 6.5.1: </a:t>
            </a:r>
            <a:r>
              <a:rPr lang="en-IE" b="1" baseline="0" dirty="0" smtClean="0"/>
              <a:t>Reflect Recover Renew - Making Sense of Rapid Emergent Change </a:t>
            </a:r>
            <a:r>
              <a:rPr lang="en-IE" b="0" baseline="0" dirty="0" smtClean="0"/>
              <a:t>and the associated team reflection questions</a:t>
            </a:r>
          </a:p>
          <a:p>
            <a:endParaRPr lang="en-IE" b="1" baseline="0" dirty="0" smtClean="0"/>
          </a:p>
          <a:p>
            <a:r>
              <a:rPr lang="en-IE" b="0" baseline="0" dirty="0" smtClean="0"/>
              <a:t>The team ideally will have a hard or soft copy available to them for the session. </a:t>
            </a:r>
            <a:r>
              <a:rPr lang="en-IE" b="1" baseline="0" dirty="0" smtClean="0"/>
              <a:t>You can confirm this is the Template you will be working through as a team in a few moments.</a:t>
            </a:r>
          </a:p>
          <a:p>
            <a:endParaRPr lang="en-IE" b="0" baseline="0" dirty="0" smtClean="0"/>
          </a:p>
          <a:p>
            <a:r>
              <a:rPr lang="en-IE" b="0" baseline="0" dirty="0" smtClean="0"/>
              <a:t>This Template sets out information on:</a:t>
            </a:r>
          </a:p>
          <a:p>
            <a:r>
              <a:rPr lang="en-IE" sz="1200" b="1" kern="1200" dirty="0" smtClean="0">
                <a:solidFill>
                  <a:schemeClr val="tx1"/>
                </a:solidFill>
                <a:effectLst/>
                <a:latin typeface="+mn-lt"/>
                <a:ea typeface="+mn-ea"/>
                <a:cs typeface="+mn-cs"/>
              </a:rPr>
              <a:t>Making sense of rapid, emergent change</a:t>
            </a:r>
            <a:r>
              <a:rPr lang="en-IE"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Delivering good change practices is critical right now to benefit from the rapid pace of change and innovation in response to COVID-19.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Disruption is a positive force for change that needs personal and team agility to make sense of it.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COVID-19 is part of our on-going reality.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Working together to give effect to a just and resilient recovery is a shared responsibility. </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The </a:t>
            </a:r>
            <a:r>
              <a:rPr lang="en-IE" sz="1200" b="1" kern="1200" dirty="0" smtClean="0">
                <a:solidFill>
                  <a:schemeClr val="tx1"/>
                </a:solidFill>
                <a:effectLst/>
                <a:latin typeface="+mn-lt"/>
                <a:ea typeface="+mn-ea"/>
                <a:cs typeface="+mn-cs"/>
              </a:rPr>
              <a:t>template and supporting infographics </a:t>
            </a:r>
            <a:r>
              <a:rPr lang="en-IE" sz="1200" kern="1200" dirty="0" smtClean="0">
                <a:solidFill>
                  <a:schemeClr val="tx1"/>
                </a:solidFill>
                <a:effectLst/>
                <a:latin typeface="+mn-lt"/>
                <a:ea typeface="+mn-ea"/>
                <a:cs typeface="+mn-cs"/>
              </a:rPr>
              <a:t>are aligned to the </a:t>
            </a:r>
            <a:r>
              <a:rPr lang="en-IE" sz="1200" b="1" kern="1200" dirty="0" smtClean="0">
                <a:solidFill>
                  <a:schemeClr val="tx1"/>
                </a:solidFill>
                <a:effectLst/>
                <a:latin typeface="+mn-lt"/>
                <a:ea typeface="+mn-ea"/>
                <a:cs typeface="+mn-cs"/>
              </a:rPr>
              <a:t>Health Services Change Framework </a:t>
            </a:r>
            <a:r>
              <a:rPr lang="en-IE" sz="1200" kern="1200" dirty="0" smtClean="0">
                <a:solidFill>
                  <a:schemeClr val="tx1"/>
                </a:solidFill>
                <a:effectLst/>
                <a:latin typeface="+mn-lt"/>
                <a:ea typeface="+mn-ea"/>
                <a:cs typeface="+mn-cs"/>
              </a:rPr>
              <a:t>and are intended to support individuals and teams adapt and act in a rapidly changing environment. </a:t>
            </a:r>
          </a:p>
          <a:p>
            <a:r>
              <a:rPr lang="en-IE" sz="1200" kern="1200" dirty="0" smtClean="0">
                <a:solidFill>
                  <a:schemeClr val="tx1"/>
                </a:solidFill>
                <a:effectLst/>
                <a:latin typeface="+mn-lt"/>
                <a:ea typeface="+mn-ea"/>
                <a:cs typeface="+mn-cs"/>
              </a:rPr>
              <a:t>(To access the full </a:t>
            </a:r>
            <a:r>
              <a:rPr lang="en-IE" sz="1200" b="1" i="1" kern="1200" dirty="0" smtClean="0">
                <a:solidFill>
                  <a:schemeClr val="tx1"/>
                </a:solidFill>
                <a:effectLst/>
                <a:latin typeface="+mn-lt"/>
                <a:ea typeface="+mn-ea"/>
                <a:cs typeface="+mn-cs"/>
              </a:rPr>
              <a:t>Reflect Recover Renew</a:t>
            </a:r>
            <a:r>
              <a:rPr lang="en-IE" sz="1200" kern="1200" dirty="0" smtClean="0">
                <a:solidFill>
                  <a:schemeClr val="tx1"/>
                </a:solidFill>
                <a:effectLst/>
                <a:latin typeface="+mn-lt"/>
                <a:ea typeface="+mn-ea"/>
                <a:cs typeface="+mn-cs"/>
              </a:rPr>
              <a:t> infographics: click here </a:t>
            </a:r>
            <a:r>
              <a:rPr lang="en-IE" sz="1200" u="sng" kern="1200" dirty="0" smtClean="0">
                <a:solidFill>
                  <a:schemeClr val="tx1"/>
                </a:solidFill>
                <a:effectLst/>
                <a:latin typeface="+mn-lt"/>
                <a:ea typeface="+mn-ea"/>
                <a:cs typeface="+mn-cs"/>
                <a:hlinkClick r:id="rId3"/>
              </a:rPr>
              <a:t>https://www.hse.ie/changeguide/covid19-team-resources</a:t>
            </a:r>
            <a:r>
              <a:rPr lang="en-IE" sz="1200" u="sng" kern="1200" dirty="0" smtClean="0">
                <a:solidFill>
                  <a:schemeClr val="tx1"/>
                </a:solidFill>
                <a:effectLst/>
                <a:latin typeface="+mn-lt"/>
                <a:ea typeface="+mn-ea"/>
                <a:cs typeface="+mn-cs"/>
              </a:rPr>
              <a:t>)</a:t>
            </a:r>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Purpose </a:t>
            </a:r>
            <a:r>
              <a:rPr lang="en-IE" sz="1200" b="1" i="1" kern="1200" dirty="0" smtClean="0">
                <a:solidFill>
                  <a:srgbClr val="FF0000"/>
                </a:solidFill>
                <a:effectLst/>
                <a:latin typeface="+mn-lt"/>
                <a:ea typeface="+mn-ea"/>
                <a:cs typeface="+mn-cs"/>
              </a:rPr>
              <a:t>(covered</a:t>
            </a:r>
            <a:r>
              <a:rPr lang="en-IE" sz="1200" b="1" i="1" kern="1200" baseline="0" dirty="0" smtClean="0">
                <a:solidFill>
                  <a:srgbClr val="FF0000"/>
                </a:solidFill>
                <a:effectLst/>
                <a:latin typeface="+mn-lt"/>
                <a:ea typeface="+mn-ea"/>
                <a:cs typeface="+mn-cs"/>
              </a:rPr>
              <a:t> in slide 6)</a:t>
            </a:r>
            <a:endParaRPr lang="en-IE" sz="1200" i="1" kern="1200" dirty="0" smtClean="0">
              <a:solidFill>
                <a:srgbClr val="FF0000"/>
              </a:solidFill>
              <a:effectLst/>
              <a:latin typeface="+mn-lt"/>
              <a:ea typeface="+mn-ea"/>
              <a:cs typeface="+mn-cs"/>
            </a:endParaRPr>
          </a:p>
          <a:p>
            <a:r>
              <a:rPr lang="en-IE" sz="1200" b="1" i="1" kern="1200" dirty="0" smtClean="0">
                <a:solidFill>
                  <a:schemeClr val="tx1"/>
                </a:solidFill>
                <a:effectLst/>
                <a:latin typeface="+mn-lt"/>
                <a:ea typeface="+mn-ea"/>
                <a:cs typeface="+mn-cs"/>
              </a:rPr>
              <a:t>Reflect Recover Renew</a:t>
            </a:r>
            <a:r>
              <a:rPr lang="en-IE" sz="1200" kern="1200" dirty="0" smtClean="0">
                <a:solidFill>
                  <a:schemeClr val="tx1"/>
                </a:solidFill>
                <a:effectLst/>
                <a:latin typeface="+mn-lt"/>
                <a:ea typeface="+mn-ea"/>
                <a:cs typeface="+mn-cs"/>
              </a:rPr>
              <a:t> supports teams to consider what has changed and what we have learned from our COVID-19 experiences. The template and infographics will support you as team to self-facilitate a session in order to:</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Take time with your colleagues to pause and reflect</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Consider the learning and make sense of your experiences</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Identify what individual and team supports are needed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Plan for how services can be resumed or redesigned</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Consider how new practices can be implemented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Build on new relationships to sustain improvements</a:t>
            </a: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How to use it? </a:t>
            </a:r>
            <a:r>
              <a:rPr lang="en-IE" sz="1200" b="1" i="1" kern="1200" dirty="0" smtClean="0">
                <a:solidFill>
                  <a:schemeClr val="tx1"/>
                </a:solidFill>
                <a:effectLst/>
                <a:latin typeface="+mn-lt"/>
                <a:ea typeface="+mn-ea"/>
                <a:cs typeface="+mn-cs"/>
              </a:rPr>
              <a:t>(Covered in slide 10 &amp; 11)</a:t>
            </a:r>
            <a:endParaRPr lang="en-IE" sz="1200" i="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Use this template and associated infographics to support personal and team reflection and meaningful conversations.  </a:t>
            </a:r>
            <a:endParaRPr lang="en-I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Agree how you will facilitate the team conversation using the prompt questions below.</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Think about how best to create a reflective/learning culture – a safe place to share insights, concerns and hopes based on your experiences of COVID-19.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Identify who will coordinate the learning efforts – think of ways to make it easy to gather and share insights given the pressures on staff.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Agree what information you want to collect – use the questions below as a starting point.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Identify how you will come together to share and act on the learning – ‘on the go’, team huddles, learning sessions.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Agree how you will share the learning with senior managers and put an action plan in place. </a:t>
            </a:r>
          </a:p>
          <a:p>
            <a:r>
              <a:rPr lang="en-IE" sz="1200" b="1" kern="1200" dirty="0" smtClean="0">
                <a:solidFill>
                  <a:schemeClr val="tx1"/>
                </a:solidFill>
                <a:effectLst/>
                <a:latin typeface="+mn-lt"/>
                <a:ea typeface="+mn-ea"/>
                <a:cs typeface="+mn-cs"/>
              </a:rPr>
              <a:t/>
            </a:r>
            <a:br>
              <a:rPr lang="en-IE" sz="1200" b="1" kern="1200" dirty="0" smtClean="0">
                <a:solidFill>
                  <a:schemeClr val="tx1"/>
                </a:solidFill>
                <a:effectLst/>
                <a:latin typeface="+mn-lt"/>
                <a:ea typeface="+mn-ea"/>
                <a:cs typeface="+mn-cs"/>
              </a:rPr>
            </a:br>
            <a:endParaRPr lang="en-IE" b="0" dirty="0"/>
          </a:p>
        </p:txBody>
      </p:sp>
      <p:sp>
        <p:nvSpPr>
          <p:cNvPr id="4" name="Slide Number Placeholder 3"/>
          <p:cNvSpPr>
            <a:spLocks noGrp="1"/>
          </p:cNvSpPr>
          <p:nvPr>
            <p:ph type="sldNum" sz="quarter" idx="10"/>
          </p:nvPr>
        </p:nvSpPr>
        <p:spPr/>
        <p:txBody>
          <a:bodyPr/>
          <a:lstStyle/>
          <a:p>
            <a:fld id="{AF3F30C4-A85B-4B3C-B8D8-5B87C9703829}" type="slidenum">
              <a:rPr lang="en-IE" smtClean="0"/>
              <a:t>14</a:t>
            </a:fld>
            <a:endParaRPr lang="en-IE"/>
          </a:p>
        </p:txBody>
      </p:sp>
    </p:spTree>
    <p:extLst>
      <p:ext uri="{BB962C8B-B14F-4D97-AF65-F5344CB8AC3E}">
        <p14:creationId xmlns:p14="http://schemas.microsoft.com/office/powerpoint/2010/main" val="223822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r>
              <a:rPr lang="en-IE" baseline="0" dirty="0" smtClean="0"/>
              <a:t>The next 4 slides reflect the questions set out in page 2 of </a:t>
            </a:r>
            <a:r>
              <a:rPr lang="en-IE" b="1" baseline="0" dirty="0" smtClean="0"/>
              <a:t>Template 6.5.1: Reflect Recover Renew - Making Sense of Rapid Emergent Change</a:t>
            </a:r>
          </a:p>
          <a:p>
            <a:endParaRPr lang="en-IE" b="0" baseline="0" dirty="0" smtClean="0"/>
          </a:p>
          <a:p>
            <a:r>
              <a:rPr lang="en-IE" b="0" baseline="0" dirty="0" smtClean="0"/>
              <a:t>Go through the 4 slides to introduce the questions to the team before the activity of sharing and gathering data using the Template as a prompt. Alternatively you could pause with each question and gather the data as you move along  - think about how the data will be gathered and perhaps agree in advance who will record the key messages. </a:t>
            </a:r>
          </a:p>
          <a:p>
            <a:endParaRPr lang="en-IE" b="0" baseline="0" dirty="0" smtClean="0"/>
          </a:p>
          <a:p>
            <a:endParaRPr lang="en-IE" b="0" dirty="0"/>
          </a:p>
        </p:txBody>
      </p:sp>
      <p:sp>
        <p:nvSpPr>
          <p:cNvPr id="4" name="Slide Number Placeholder 3"/>
          <p:cNvSpPr>
            <a:spLocks noGrp="1"/>
          </p:cNvSpPr>
          <p:nvPr>
            <p:ph type="sldNum" sz="quarter" idx="10"/>
          </p:nvPr>
        </p:nvSpPr>
        <p:spPr/>
        <p:txBody>
          <a:bodyPr/>
          <a:lstStyle/>
          <a:p>
            <a:fld id="{AF3F30C4-A85B-4B3C-B8D8-5B87C9703829}" type="slidenum">
              <a:rPr lang="en-IE" smtClean="0"/>
              <a:t>15</a:t>
            </a:fld>
            <a:endParaRPr lang="en-IE"/>
          </a:p>
        </p:txBody>
      </p:sp>
    </p:spTree>
    <p:extLst>
      <p:ext uri="{BB962C8B-B14F-4D97-AF65-F5344CB8AC3E}">
        <p14:creationId xmlns:p14="http://schemas.microsoft.com/office/powerpoint/2010/main" val="195863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r>
              <a:rPr lang="en-IE" sz="1200" b="1" i="0" kern="1200" dirty="0" smtClean="0">
                <a:solidFill>
                  <a:schemeClr val="tx1"/>
                </a:solidFill>
                <a:effectLst/>
                <a:latin typeface="+mn-lt"/>
                <a:ea typeface="+mn-ea"/>
                <a:cs typeface="+mn-cs"/>
              </a:rPr>
              <a:t>Q. Can you think of ways in which you changed your practice* that improved the care and service you provide?</a:t>
            </a:r>
            <a:r>
              <a:rPr lang="en-IE" dirty="0" smtClean="0"/>
              <a:t/>
            </a:r>
            <a:br>
              <a:rPr lang="en-IE" dirty="0" smtClean="0"/>
            </a:br>
            <a:r>
              <a:rPr lang="en-IE" sz="1200" b="1" i="0" kern="1200" dirty="0" smtClean="0">
                <a:solidFill>
                  <a:schemeClr val="tx1"/>
                </a:solidFill>
                <a:effectLst/>
                <a:latin typeface="+mn-lt"/>
                <a:ea typeface="+mn-ea"/>
                <a:cs typeface="+mn-cs"/>
              </a:rPr>
              <a:t> </a:t>
            </a:r>
            <a:r>
              <a:rPr lang="en-IE" dirty="0" smtClean="0"/>
              <a:t/>
            </a:r>
            <a:br>
              <a:rPr lang="en-IE" dirty="0" smtClean="0"/>
            </a:br>
            <a:r>
              <a:rPr lang="en-IE" b="1" dirty="0" smtClean="0"/>
              <a:t>Q. </a:t>
            </a:r>
            <a:r>
              <a:rPr lang="en-IE" sz="1200" b="1" i="0" kern="1200" dirty="0" smtClean="0">
                <a:solidFill>
                  <a:schemeClr val="tx1"/>
                </a:solidFill>
                <a:effectLst/>
                <a:latin typeface="+mn-lt"/>
                <a:ea typeface="+mn-ea"/>
                <a:cs typeface="+mn-cs"/>
              </a:rPr>
              <a:t>What helped you to do it?</a:t>
            </a:r>
          </a:p>
          <a:p>
            <a:endParaRPr lang="en-IE" sz="1200" b="0" i="0" kern="1200" dirty="0" smtClean="0">
              <a:solidFill>
                <a:schemeClr val="tx1"/>
              </a:solidFill>
              <a:effectLst/>
              <a:latin typeface="+mn-lt"/>
              <a:ea typeface="+mn-ea"/>
              <a:cs typeface="+mn-cs"/>
            </a:endParaRPr>
          </a:p>
          <a:p>
            <a:r>
              <a:rPr lang="en-IE" sz="1200" b="0" i="1" kern="1200" dirty="0" smtClean="0">
                <a:solidFill>
                  <a:schemeClr val="tx1"/>
                </a:solidFill>
                <a:effectLst/>
                <a:latin typeface="+mn-lt"/>
                <a:ea typeface="+mn-ea"/>
                <a:cs typeface="+mn-cs"/>
              </a:rPr>
              <a:t>*New roles, working relationships, skills, technology, work practices, working in different locations etc.</a:t>
            </a:r>
            <a:endParaRPr lang="en-IE" i="1" dirty="0"/>
          </a:p>
        </p:txBody>
      </p:sp>
      <p:sp>
        <p:nvSpPr>
          <p:cNvPr id="4" name="Slide Number Placeholder 3"/>
          <p:cNvSpPr>
            <a:spLocks noGrp="1"/>
          </p:cNvSpPr>
          <p:nvPr>
            <p:ph type="sldNum" sz="quarter" idx="10"/>
          </p:nvPr>
        </p:nvSpPr>
        <p:spPr/>
        <p:txBody>
          <a:bodyPr/>
          <a:lstStyle/>
          <a:p>
            <a:fld id="{AF3F30C4-A85B-4B3C-B8D8-5B87C9703829}" type="slidenum">
              <a:rPr lang="en-IE" smtClean="0"/>
              <a:t>16</a:t>
            </a:fld>
            <a:endParaRPr lang="en-IE"/>
          </a:p>
        </p:txBody>
      </p:sp>
    </p:spTree>
    <p:extLst>
      <p:ext uri="{BB962C8B-B14F-4D97-AF65-F5344CB8AC3E}">
        <p14:creationId xmlns:p14="http://schemas.microsoft.com/office/powerpoint/2010/main" val="164009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Facilitator Notes:</a:t>
            </a:r>
            <a:r>
              <a:rPr lang="en-IE" sz="1200" b="0" i="0" kern="1200" baseline="0" dirty="0" smtClean="0">
                <a:solidFill>
                  <a:schemeClr val="tx1"/>
                </a:solidFill>
                <a:effectLst/>
                <a:latin typeface="+mn-lt"/>
                <a:ea typeface="+mn-ea"/>
                <a:cs typeface="+mn-cs"/>
              </a:rPr>
              <a:t> </a:t>
            </a:r>
            <a:endParaRPr lang="en-IE" sz="1200" b="0" i="0" kern="1200" dirty="0" smtClean="0">
              <a:solidFill>
                <a:schemeClr val="tx1"/>
              </a:solidFill>
              <a:effectLst/>
              <a:latin typeface="+mn-lt"/>
              <a:ea typeface="+mn-ea"/>
              <a:cs typeface="+mn-cs"/>
            </a:endParaRPr>
          </a:p>
          <a:p>
            <a:endParaRPr lang="en-IE" sz="1200" b="1" i="0" kern="1200" dirty="0" smtClean="0">
              <a:solidFill>
                <a:schemeClr val="tx1"/>
              </a:solidFill>
              <a:effectLst/>
              <a:latin typeface="+mn-lt"/>
              <a:ea typeface="+mn-ea"/>
              <a:cs typeface="+mn-cs"/>
            </a:endParaRPr>
          </a:p>
          <a:p>
            <a:r>
              <a:rPr lang="en-IE" sz="1200" b="1" i="0" kern="1200" dirty="0" smtClean="0">
                <a:solidFill>
                  <a:schemeClr val="tx1"/>
                </a:solidFill>
                <a:effectLst/>
                <a:latin typeface="+mn-lt"/>
                <a:ea typeface="+mn-ea"/>
                <a:cs typeface="+mn-cs"/>
              </a:rPr>
              <a:t>What are the emerging possibilities you have seen or experienced that we need to continue?</a:t>
            </a:r>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17</a:t>
            </a:fld>
            <a:endParaRPr lang="en-IE"/>
          </a:p>
        </p:txBody>
      </p:sp>
    </p:spTree>
    <p:extLst>
      <p:ext uri="{BB962C8B-B14F-4D97-AF65-F5344CB8AC3E}">
        <p14:creationId xmlns:p14="http://schemas.microsoft.com/office/powerpoint/2010/main" val="120011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Facilitator Notes: </a:t>
            </a:r>
          </a:p>
          <a:p>
            <a:endParaRPr lang="en-IE" sz="1200" b="1" i="0" kern="1200" dirty="0" smtClean="0">
              <a:solidFill>
                <a:schemeClr val="tx1"/>
              </a:solidFill>
              <a:effectLst/>
              <a:latin typeface="+mn-lt"/>
              <a:ea typeface="+mn-ea"/>
              <a:cs typeface="+mn-cs"/>
            </a:endParaRPr>
          </a:p>
          <a:p>
            <a:r>
              <a:rPr lang="en-IE" sz="1200" b="1" i="0" kern="1200" dirty="0" smtClean="0">
                <a:solidFill>
                  <a:schemeClr val="tx1"/>
                </a:solidFill>
                <a:effectLst/>
                <a:latin typeface="+mn-lt"/>
                <a:ea typeface="+mn-ea"/>
                <a:cs typeface="+mn-cs"/>
              </a:rPr>
              <a:t>What can you as a team do differently now?  </a:t>
            </a:r>
            <a:r>
              <a:rPr lang="en-IE" dirty="0" smtClean="0"/>
              <a:t/>
            </a:r>
            <a:br>
              <a:rPr lang="en-IE" dirty="0" smtClean="0"/>
            </a:br>
            <a:r>
              <a:rPr lang="en-IE" dirty="0" smtClean="0"/>
              <a:t/>
            </a:r>
            <a:br>
              <a:rPr lang="en-IE" dirty="0" smtClean="0"/>
            </a:br>
            <a:r>
              <a:rPr lang="en-IE" sz="1200" b="1" i="0" kern="1200" dirty="0" smtClean="0">
                <a:solidFill>
                  <a:schemeClr val="tx1"/>
                </a:solidFill>
                <a:effectLst/>
                <a:latin typeface="+mn-lt"/>
                <a:ea typeface="+mn-ea"/>
                <a:cs typeface="+mn-cs"/>
              </a:rPr>
              <a:t>How will these changes impact for patients/services users and for staff?</a:t>
            </a:r>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18</a:t>
            </a:fld>
            <a:endParaRPr lang="en-IE"/>
          </a:p>
        </p:txBody>
      </p:sp>
    </p:spTree>
    <p:extLst>
      <p:ext uri="{BB962C8B-B14F-4D97-AF65-F5344CB8AC3E}">
        <p14:creationId xmlns:p14="http://schemas.microsoft.com/office/powerpoint/2010/main" val="130291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r>
              <a:rPr lang="en-IE" sz="1200" b="1" i="0" kern="1200" dirty="0" smtClean="0">
                <a:solidFill>
                  <a:schemeClr val="tx1"/>
                </a:solidFill>
                <a:effectLst/>
                <a:latin typeface="+mn-lt"/>
                <a:ea typeface="+mn-ea"/>
                <a:cs typeface="+mn-cs"/>
              </a:rPr>
              <a:t>What are your key change challenges?</a:t>
            </a:r>
            <a:r>
              <a:rPr lang="en-IE" dirty="0" smtClean="0"/>
              <a:t/>
            </a:r>
            <a:br>
              <a:rPr lang="en-IE" dirty="0" smtClean="0"/>
            </a:br>
            <a:r>
              <a:rPr lang="en-IE" dirty="0" smtClean="0"/>
              <a:t/>
            </a:r>
            <a:br>
              <a:rPr lang="en-IE" dirty="0" smtClean="0"/>
            </a:br>
            <a:r>
              <a:rPr lang="en-IE" sz="1200" b="1" i="0" kern="1200" dirty="0" smtClean="0">
                <a:solidFill>
                  <a:schemeClr val="tx1"/>
                </a:solidFill>
                <a:effectLst/>
                <a:latin typeface="+mn-lt"/>
                <a:ea typeface="+mn-ea"/>
                <a:cs typeface="+mn-cs"/>
              </a:rPr>
              <a:t>What would help to address these challenges?</a:t>
            </a:r>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19</a:t>
            </a:fld>
            <a:endParaRPr lang="en-IE"/>
          </a:p>
        </p:txBody>
      </p:sp>
    </p:spTree>
    <p:extLst>
      <p:ext uri="{BB962C8B-B14F-4D97-AF65-F5344CB8AC3E}">
        <p14:creationId xmlns:p14="http://schemas.microsoft.com/office/powerpoint/2010/main" val="280333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r>
              <a:rPr lang="en-IE" b="1" baseline="0" dirty="0" smtClean="0"/>
              <a:t>Opening slide to the team session.</a:t>
            </a:r>
          </a:p>
          <a:p>
            <a:endParaRPr lang="en-IE" b="1" baseline="0" dirty="0" smtClean="0"/>
          </a:p>
          <a:p>
            <a:r>
              <a:rPr lang="en-IE" b="1" baseline="0" dirty="0" smtClean="0"/>
              <a:t>The slides that follow (slides 2-4) support team contracting in the session – ground rules for participation and respect.</a:t>
            </a:r>
          </a:p>
          <a:p>
            <a:endParaRPr lang="en-I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1" baseline="0" dirty="0" smtClean="0"/>
              <a:t>The slides that follow (slides 5-6) provide information on the Health Services Change Guide and the context of Reflect Recover Renew as a team reflection resource in this COVID-19 era.</a:t>
            </a:r>
            <a:endParaRPr lang="en-IE" b="1" dirty="0" smtClean="0"/>
          </a:p>
          <a:p>
            <a:endParaRPr lang="en-IE" b="1" dirty="0" smtClean="0"/>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2</a:t>
            </a:fld>
            <a:endParaRPr lang="en-IE"/>
          </a:p>
        </p:txBody>
      </p:sp>
    </p:spTree>
    <p:extLst>
      <p:ext uri="{BB962C8B-B14F-4D97-AF65-F5344CB8AC3E}">
        <p14:creationId xmlns:p14="http://schemas.microsoft.com/office/powerpoint/2010/main" val="645392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r>
              <a:rPr lang="en-IE" b="1" baseline="0" dirty="0" smtClean="0"/>
              <a:t>The next 2 slides will have the Template displayed to assist in you and your team going through the questions together. </a:t>
            </a:r>
          </a:p>
          <a:p>
            <a:endParaRPr lang="en-IE" b="1" baseline="0" dirty="0" smtClean="0"/>
          </a:p>
          <a:p>
            <a:r>
              <a:rPr lang="en-IE" b="1" baseline="0" dirty="0" smtClean="0"/>
              <a:t>For a virtual session you may find it helpful to </a:t>
            </a:r>
            <a:r>
              <a:rPr lang="en-IE" b="1" u="sng" baseline="0" dirty="0" smtClean="0"/>
              <a:t>bring the word version of the Template</a:t>
            </a:r>
            <a:r>
              <a:rPr lang="en-IE" b="1" baseline="0" dirty="0" smtClean="0"/>
              <a:t> onto the screen and complete it as you work together. </a:t>
            </a:r>
          </a:p>
          <a:p>
            <a:endParaRPr lang="en-IE" b="1" baseline="0" dirty="0" smtClean="0"/>
          </a:p>
          <a:p>
            <a:r>
              <a:rPr lang="en-IE" b="1" baseline="0" dirty="0" smtClean="0"/>
              <a:t>For a face to face team session you may wish to use flip charts, sticky notes and other creative tools to help gather the data.</a:t>
            </a:r>
            <a:endParaRPr lang="en-IE" b="1" dirty="0"/>
          </a:p>
        </p:txBody>
      </p:sp>
      <p:sp>
        <p:nvSpPr>
          <p:cNvPr id="4" name="Slide Number Placeholder 3"/>
          <p:cNvSpPr>
            <a:spLocks noGrp="1"/>
          </p:cNvSpPr>
          <p:nvPr>
            <p:ph type="sldNum" sz="quarter" idx="10"/>
          </p:nvPr>
        </p:nvSpPr>
        <p:spPr/>
        <p:txBody>
          <a:bodyPr/>
          <a:lstStyle/>
          <a:p>
            <a:fld id="{AF3F30C4-A85B-4B3C-B8D8-5B87C9703829}" type="slidenum">
              <a:rPr lang="en-IE" smtClean="0"/>
              <a:t>20</a:t>
            </a:fld>
            <a:endParaRPr lang="en-IE"/>
          </a:p>
        </p:txBody>
      </p:sp>
    </p:spTree>
    <p:extLst>
      <p:ext uri="{BB962C8B-B14F-4D97-AF65-F5344CB8AC3E}">
        <p14:creationId xmlns:p14="http://schemas.microsoft.com/office/powerpoint/2010/main" val="2016562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r>
              <a:rPr lang="en-IE" b="1" baseline="0" dirty="0" smtClean="0"/>
              <a:t>On the right you will see the Health Services Change Framework. </a:t>
            </a:r>
            <a:r>
              <a:rPr lang="en-IE" sz="1200" b="1" kern="1200" dirty="0" smtClean="0">
                <a:solidFill>
                  <a:schemeClr val="tx1"/>
                </a:solidFill>
                <a:effectLst/>
                <a:latin typeface="+mn-lt"/>
                <a:ea typeface="+mn-ea"/>
                <a:cs typeface="+mn-cs"/>
              </a:rPr>
              <a:t>What is the Health Services Change Framework? </a:t>
            </a:r>
          </a:p>
          <a:p>
            <a:r>
              <a:rPr lang="en-IE" sz="1200" kern="1200" dirty="0" smtClean="0">
                <a:solidFill>
                  <a:schemeClr val="tx1"/>
                </a:solidFill>
                <a:effectLst/>
                <a:latin typeface="+mn-lt"/>
                <a:ea typeface="+mn-ea"/>
                <a:cs typeface="+mn-cs"/>
              </a:rPr>
              <a:t>The Change Framework brings together all the elements you need to focus on to deliver change. The change outcomes are safer better healthcare and services that are valued by the public and by staff.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It places People’s Needs Defining Change at the centre of all change initiatives.</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It recognises that change is essentially about people.</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It prioritises engagement – ‘people support the change they help to create’.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It focuses on a People and Culture Change Platform to prepare an environment where change can be encouraged and developed. </a:t>
            </a:r>
          </a:p>
          <a:p>
            <a:pPr marL="171450" lvl="0" indent="-171450">
              <a:buFont typeface="Arial" panose="020B0604020202020204" pitchFamily="34" charset="0"/>
              <a:buChar char="•"/>
            </a:pPr>
            <a:r>
              <a:rPr lang="en-IE" sz="1200" kern="1200" dirty="0" smtClean="0">
                <a:solidFill>
                  <a:schemeClr val="tx1"/>
                </a:solidFill>
                <a:effectLst/>
                <a:latin typeface="+mn-lt"/>
                <a:ea typeface="+mn-ea"/>
                <a:cs typeface="+mn-cs"/>
              </a:rPr>
              <a:t>It provides guidance on the change activities: </a:t>
            </a:r>
          </a:p>
          <a:p>
            <a:pPr marL="0" lvl="0" indent="0">
              <a:buFont typeface="Arial" panose="020B0604020202020204" pitchFamily="34" charset="0"/>
              <a:buNone/>
            </a:pPr>
            <a:r>
              <a:rPr lang="en-IE" sz="1200" kern="1200" dirty="0" smtClean="0">
                <a:solidFill>
                  <a:schemeClr val="tx1"/>
                </a:solidFill>
                <a:effectLst/>
                <a:latin typeface="+mn-lt"/>
                <a:ea typeface="+mn-ea"/>
                <a:cs typeface="+mn-cs"/>
              </a:rPr>
              <a:t>	-Define what needs to change and clarify why </a:t>
            </a:r>
          </a:p>
          <a:p>
            <a:pPr marL="0" lvl="0" indent="0">
              <a:buFont typeface="Arial" panose="020B0604020202020204" pitchFamily="34" charset="0"/>
              <a:buNone/>
            </a:pPr>
            <a:r>
              <a:rPr lang="en-IE" sz="1200" kern="1200" dirty="0" smtClean="0">
                <a:solidFill>
                  <a:schemeClr val="tx1"/>
                </a:solidFill>
                <a:effectLst/>
                <a:latin typeface="+mn-lt"/>
                <a:ea typeface="+mn-ea"/>
                <a:cs typeface="+mn-cs"/>
              </a:rPr>
              <a:t>	-Design a better future with all key people involved </a:t>
            </a:r>
          </a:p>
          <a:p>
            <a:pPr marL="0" lvl="0" indent="0">
              <a:buFont typeface="Arial" panose="020B0604020202020204" pitchFamily="34" charset="0"/>
              <a:buNone/>
            </a:pPr>
            <a:r>
              <a:rPr lang="en-IE" sz="1200" kern="1200" dirty="0" smtClean="0">
                <a:solidFill>
                  <a:schemeClr val="tx1"/>
                </a:solidFill>
                <a:effectLst/>
                <a:latin typeface="+mn-lt"/>
                <a:ea typeface="+mn-ea"/>
                <a:cs typeface="+mn-cs"/>
              </a:rPr>
              <a:t>	-Deliver and sustain the change</a:t>
            </a:r>
          </a:p>
          <a:p>
            <a:endParaRPr lang="en-IE" baseline="0" dirty="0" smtClean="0"/>
          </a:p>
          <a:p>
            <a:r>
              <a:rPr lang="en-IE" sz="1200" b="1" i="0" kern="1200" dirty="0" smtClean="0">
                <a:solidFill>
                  <a:schemeClr val="tx1"/>
                </a:solidFill>
                <a:effectLst/>
                <a:latin typeface="+mn-lt"/>
                <a:ea typeface="+mn-ea"/>
                <a:cs typeface="+mn-cs"/>
              </a:rPr>
              <a:t>The Change Framework has 9 priority areas</a:t>
            </a:r>
            <a:r>
              <a:rPr lang="en-IE" dirty="0" smtClean="0"/>
              <a:t/>
            </a:r>
            <a:br>
              <a:rPr lang="en-IE" dirty="0" smtClean="0"/>
            </a:br>
            <a:r>
              <a:rPr lang="en-IE" sz="1200" b="1" i="0" kern="1200" dirty="0" smtClean="0">
                <a:solidFill>
                  <a:schemeClr val="tx1"/>
                </a:solidFill>
                <a:effectLst/>
                <a:latin typeface="+mn-lt"/>
                <a:ea typeface="+mn-ea"/>
                <a:cs typeface="+mn-cs"/>
              </a:rPr>
              <a:t>and</a:t>
            </a:r>
            <a:r>
              <a:rPr lang="en-IE" dirty="0" smtClean="0"/>
              <a:t/>
            </a:r>
            <a:br>
              <a:rPr lang="en-IE" dirty="0" smtClean="0"/>
            </a:br>
            <a:r>
              <a:rPr lang="en-IE" sz="1200" b="1" i="0" kern="1200" dirty="0" smtClean="0">
                <a:solidFill>
                  <a:schemeClr val="tx1"/>
                </a:solidFill>
                <a:effectLst/>
                <a:latin typeface="+mn-lt"/>
                <a:ea typeface="+mn-ea"/>
                <a:cs typeface="+mn-cs"/>
              </a:rPr>
              <a:t>3 change activities - </a:t>
            </a:r>
            <a:r>
              <a:rPr lang="en-IE" dirty="0" smtClean="0"/>
              <a:t/>
            </a:r>
            <a:br>
              <a:rPr lang="en-IE" dirty="0" smtClean="0"/>
            </a:br>
            <a:r>
              <a:rPr lang="en-IE" sz="1200" b="1" i="0" kern="1200" dirty="0" smtClean="0">
                <a:solidFill>
                  <a:schemeClr val="tx1"/>
                </a:solidFill>
                <a:effectLst/>
                <a:latin typeface="+mn-lt"/>
                <a:ea typeface="+mn-ea"/>
                <a:cs typeface="+mn-cs"/>
              </a:rPr>
              <a:t>Define, Design and Deliver</a:t>
            </a:r>
          </a:p>
          <a:p>
            <a:endParaRPr lang="en-IE" sz="1200" b="1" i="0" kern="1200" dirty="0" smtClean="0">
              <a:solidFill>
                <a:schemeClr val="tx1"/>
              </a:solidFill>
              <a:effectLst/>
              <a:latin typeface="+mn-lt"/>
              <a:ea typeface="+mn-ea"/>
              <a:cs typeface="+mn-cs"/>
            </a:endParaRPr>
          </a:p>
          <a:p>
            <a:r>
              <a:rPr lang="en-IE" sz="1200" b="1" i="0" kern="1200" dirty="0" smtClean="0">
                <a:solidFill>
                  <a:schemeClr val="tx1"/>
                </a:solidFill>
                <a:effectLst/>
                <a:latin typeface="+mn-lt"/>
                <a:ea typeface="+mn-ea"/>
                <a:cs typeface="+mn-cs"/>
              </a:rPr>
              <a:t>Each has an </a:t>
            </a:r>
            <a:r>
              <a:rPr lang="en-IE" sz="1200" b="1" i="0" u="sng" kern="1200" dirty="0" smtClean="0">
                <a:solidFill>
                  <a:schemeClr val="tx1"/>
                </a:solidFill>
                <a:effectLst/>
                <a:latin typeface="+mn-lt"/>
                <a:ea typeface="+mn-ea"/>
                <a:cs typeface="+mn-cs"/>
              </a:rPr>
              <a:t>interactive infographic</a:t>
            </a:r>
            <a:r>
              <a:rPr lang="en-IE" sz="1200" b="1" i="0" kern="1200" dirty="0" smtClean="0">
                <a:solidFill>
                  <a:schemeClr val="tx1"/>
                </a:solidFill>
                <a:effectLst/>
                <a:latin typeface="+mn-lt"/>
                <a:ea typeface="+mn-ea"/>
                <a:cs typeface="+mn-cs"/>
              </a:rPr>
              <a:t> with guidance and links to tools from the Change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kern="1200" dirty="0" smtClean="0">
                <a:solidFill>
                  <a:schemeClr val="tx1"/>
                </a:solidFill>
                <a:effectLst/>
                <a:latin typeface="+mn-lt"/>
                <a:ea typeface="+mn-ea"/>
                <a:cs typeface="+mn-cs"/>
              </a:rPr>
              <a:t>It</a:t>
            </a:r>
            <a:r>
              <a:rPr lang="en-IE" sz="1200" b="1" i="0" kern="1200" baseline="0" dirty="0" smtClean="0">
                <a:solidFill>
                  <a:schemeClr val="tx1"/>
                </a:solidFill>
                <a:effectLst/>
                <a:latin typeface="+mn-lt"/>
                <a:ea typeface="+mn-ea"/>
                <a:cs typeface="+mn-cs"/>
              </a:rPr>
              <a:t> may be useful for the team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1"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i="0" kern="1200" baseline="0" dirty="0" smtClean="0">
                <a:solidFill>
                  <a:schemeClr val="tx1"/>
                </a:solidFill>
                <a:effectLst/>
                <a:latin typeface="+mn-lt"/>
                <a:ea typeface="+mn-ea"/>
                <a:cs typeface="+mn-cs"/>
              </a:rPr>
              <a:t>What needs have emerged from completing Template 6.5.1?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i="0" kern="1200" baseline="0" dirty="0" smtClean="0">
                <a:solidFill>
                  <a:schemeClr val="tx1"/>
                </a:solidFill>
                <a:effectLst/>
                <a:latin typeface="+mn-lt"/>
                <a:ea typeface="+mn-ea"/>
                <a:cs typeface="+mn-cs"/>
              </a:rPr>
              <a:t>What priority areas or change activities are a priority right now that you need to attend to? </a:t>
            </a:r>
            <a:endParaRPr lang="en-IE" sz="1200" b="1" i="0" kern="1200" dirty="0" smtClean="0">
              <a:solidFill>
                <a:schemeClr val="tx1"/>
              </a:solidFill>
              <a:effectLst/>
              <a:latin typeface="+mn-lt"/>
              <a:ea typeface="+mn-ea"/>
              <a:cs typeface="+mn-cs"/>
            </a:endParaRPr>
          </a:p>
          <a:p>
            <a:endParaRPr lang="en-IE" dirty="0" smtClean="0"/>
          </a:p>
          <a:p>
            <a:endParaRPr lang="en-IE" sz="1200" b="1" i="0" kern="1200" dirty="0" smtClean="0">
              <a:solidFill>
                <a:schemeClr val="tx1"/>
              </a:solidFill>
              <a:effectLst/>
              <a:latin typeface="+mn-lt"/>
              <a:ea typeface="+mn-ea"/>
              <a:cs typeface="+mn-cs"/>
            </a:endParaRPr>
          </a:p>
          <a:p>
            <a:endParaRPr lang="en-IE" sz="1200" b="1" i="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22</a:t>
            </a:fld>
            <a:endParaRPr lang="en-IE"/>
          </a:p>
        </p:txBody>
      </p:sp>
    </p:spTree>
    <p:extLst>
      <p:ext uri="{BB962C8B-B14F-4D97-AF65-F5344CB8AC3E}">
        <p14:creationId xmlns:p14="http://schemas.microsoft.com/office/powerpoint/2010/main" val="413398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r>
              <a:rPr lang="en-IE" dirty="0" smtClean="0"/>
              <a:t>It might be helpful to have some of the infographics open from the HSE website (https://www.hse.ie/eng/staff/resources/changeguide/covid19-team-resources/ )</a:t>
            </a:r>
            <a:r>
              <a:rPr lang="en-IE" baseline="0" dirty="0" smtClean="0"/>
              <a:t> </a:t>
            </a:r>
            <a:r>
              <a:rPr lang="en-IE" dirty="0" smtClean="0"/>
              <a:t>so you can access the hyperlinks</a:t>
            </a:r>
            <a:r>
              <a:rPr lang="en-IE" baseline="0" dirty="0" smtClean="0"/>
              <a:t> to specific tools referenced from the Change Guide to support team discussion.</a:t>
            </a:r>
            <a:endParaRPr lang="en-IE" dirty="0" smtClean="0"/>
          </a:p>
          <a:p>
            <a:endParaRPr lang="en-IE" b="1" dirty="0" smtClean="0"/>
          </a:p>
          <a:p>
            <a:r>
              <a:rPr lang="en-IE" b="1" dirty="0" smtClean="0"/>
              <a:t>This</a:t>
            </a:r>
            <a:r>
              <a:rPr lang="en-IE" b="1" baseline="0" dirty="0" smtClean="0"/>
              <a:t> slide reveals infographics for:</a:t>
            </a:r>
          </a:p>
          <a:p>
            <a:pPr marL="171450" indent="-171450">
              <a:buFont typeface="Arial" panose="020B0604020202020204" pitchFamily="34" charset="0"/>
              <a:buChar char="•"/>
            </a:pPr>
            <a:r>
              <a:rPr lang="en-IE" b="1" baseline="0" dirty="0" smtClean="0"/>
              <a:t>Understand Personal Experiences</a:t>
            </a:r>
          </a:p>
          <a:p>
            <a:pPr marL="171450" indent="-171450">
              <a:buFont typeface="Arial" panose="020B0604020202020204" pitchFamily="34" charset="0"/>
              <a:buChar char="•"/>
            </a:pPr>
            <a:r>
              <a:rPr lang="en-IE" b="1" baseline="0" dirty="0" smtClean="0"/>
              <a:t>Support Behaviour Change</a:t>
            </a:r>
          </a:p>
          <a:p>
            <a:pPr marL="171450" indent="-171450">
              <a:buFont typeface="Arial" panose="020B0604020202020204" pitchFamily="34" charset="0"/>
              <a:buChar char="•"/>
            </a:pPr>
            <a:r>
              <a:rPr lang="en-IE" b="1" dirty="0" smtClean="0"/>
              <a:t>Practice Collective Leadership</a:t>
            </a:r>
          </a:p>
          <a:p>
            <a:pPr marL="171450" indent="-171450">
              <a:buFont typeface="Arial" panose="020B0604020202020204" pitchFamily="34" charset="0"/>
              <a:buChar char="•"/>
            </a:pPr>
            <a:r>
              <a:rPr lang="en-IE" b="1" dirty="0" smtClean="0"/>
              <a:t>Model</a:t>
            </a:r>
            <a:r>
              <a:rPr lang="en-IE" b="1" baseline="0" dirty="0" smtClean="0"/>
              <a:t> Shared Values</a:t>
            </a:r>
          </a:p>
          <a:p>
            <a:pPr marL="171450" indent="-171450">
              <a:buFont typeface="Arial" panose="020B0604020202020204" pitchFamily="34" charset="0"/>
              <a:buChar char="•"/>
            </a:pPr>
            <a:endParaRPr lang="en-IE" b="1" baseline="0" dirty="0" smtClean="0"/>
          </a:p>
          <a:p>
            <a:pPr marL="0" indent="0">
              <a:buFont typeface="Arial" panose="020B0604020202020204" pitchFamily="34" charset="0"/>
              <a:buNone/>
            </a:pPr>
            <a:r>
              <a:rPr lang="en-IE" b="1" baseline="0" dirty="0" smtClean="0"/>
              <a:t>You can see each one sets out (1) the key to recovery and renewal, (2) how you can act and adapt to support that recovery and (3) tips and tools to enable teams to deliver good change and innovation.</a:t>
            </a:r>
            <a:endParaRPr lang="en-IE" b="1" dirty="0"/>
          </a:p>
        </p:txBody>
      </p:sp>
      <p:sp>
        <p:nvSpPr>
          <p:cNvPr id="4" name="Slide Number Placeholder 3"/>
          <p:cNvSpPr>
            <a:spLocks noGrp="1"/>
          </p:cNvSpPr>
          <p:nvPr>
            <p:ph type="sldNum" sz="quarter" idx="10"/>
          </p:nvPr>
        </p:nvSpPr>
        <p:spPr/>
        <p:txBody>
          <a:bodyPr/>
          <a:lstStyle/>
          <a:p>
            <a:fld id="{AF3F30C4-A85B-4B3C-B8D8-5B87C9703829}" type="slidenum">
              <a:rPr lang="en-IE" smtClean="0"/>
              <a:t>23</a:t>
            </a:fld>
            <a:endParaRPr lang="en-IE"/>
          </a:p>
        </p:txBody>
      </p:sp>
    </p:spTree>
    <p:extLst>
      <p:ext uri="{BB962C8B-B14F-4D97-AF65-F5344CB8AC3E}">
        <p14:creationId xmlns:p14="http://schemas.microsoft.com/office/powerpoint/2010/main" val="2509277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b="1" dirty="0" smtClean="0"/>
          </a:p>
          <a:p>
            <a:r>
              <a:rPr lang="en-IE" b="1" dirty="0" smtClean="0"/>
              <a:t>This</a:t>
            </a:r>
            <a:r>
              <a:rPr lang="en-IE" b="1" baseline="0" dirty="0" smtClean="0"/>
              <a:t> slide reveals infographics for:</a:t>
            </a:r>
          </a:p>
          <a:p>
            <a:pPr marL="171450" indent="-171450">
              <a:buFont typeface="Arial" panose="020B0604020202020204" pitchFamily="34" charset="0"/>
              <a:buChar char="•"/>
            </a:pPr>
            <a:r>
              <a:rPr lang="en-IE" b="1" baseline="0" dirty="0" smtClean="0"/>
              <a:t>Engage and Communicate</a:t>
            </a:r>
          </a:p>
          <a:p>
            <a:pPr marL="171450" indent="-171450">
              <a:buFont typeface="Arial" panose="020B0604020202020204" pitchFamily="34" charset="0"/>
              <a:buChar char="•"/>
            </a:pPr>
            <a:r>
              <a:rPr lang="en-IE" b="1" baseline="0" dirty="0" smtClean="0"/>
              <a:t>Invest in People and Teams</a:t>
            </a:r>
          </a:p>
          <a:p>
            <a:pPr marL="171450" indent="-171450">
              <a:buFont typeface="Arial" panose="020B0604020202020204" pitchFamily="34" charset="0"/>
              <a:buChar char="•"/>
            </a:pPr>
            <a:r>
              <a:rPr lang="en-IE" b="1" dirty="0" smtClean="0"/>
              <a:t>Network and Partner</a:t>
            </a:r>
          </a:p>
          <a:p>
            <a:pPr marL="171450" indent="-171450">
              <a:buFont typeface="Arial" panose="020B0604020202020204" pitchFamily="34" charset="0"/>
              <a:buChar char="•"/>
            </a:pPr>
            <a:r>
              <a:rPr lang="en-IE" b="1" dirty="0" smtClean="0"/>
              <a:t>Use Evidence and Lever Technology</a:t>
            </a:r>
            <a:endParaRPr lang="en-IE" b="1" baseline="0" dirty="0" smtClean="0"/>
          </a:p>
          <a:p>
            <a:pPr marL="171450" indent="-171450">
              <a:buFont typeface="Arial" panose="020B0604020202020204" pitchFamily="34" charset="0"/>
              <a:buChar char="•"/>
            </a:pPr>
            <a:endParaRPr lang="en-I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1" baseline="0" dirty="0" smtClean="0"/>
              <a:t>You can see each one sets out (1) the key to recovery and renewal, (2) how you can act and adapt to support that recovery and (3) tips and tools to enable teams to deliver good change and innovation.</a:t>
            </a:r>
            <a:endParaRPr lang="en-IE" b="1"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24</a:t>
            </a:fld>
            <a:endParaRPr lang="en-IE"/>
          </a:p>
        </p:txBody>
      </p:sp>
    </p:spTree>
    <p:extLst>
      <p:ext uri="{BB962C8B-B14F-4D97-AF65-F5344CB8AC3E}">
        <p14:creationId xmlns:p14="http://schemas.microsoft.com/office/powerpoint/2010/main" val="147947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b="1" dirty="0" smtClean="0"/>
          </a:p>
          <a:p>
            <a:r>
              <a:rPr lang="en-IE" b="1" dirty="0" smtClean="0"/>
              <a:t>This</a:t>
            </a:r>
            <a:r>
              <a:rPr lang="en-IE" b="1" baseline="0" dirty="0" smtClean="0"/>
              <a:t> slide reveals infographics for:</a:t>
            </a:r>
          </a:p>
          <a:p>
            <a:pPr marL="171450" indent="-171450">
              <a:buFont typeface="Arial" panose="020B0604020202020204" pitchFamily="34" charset="0"/>
              <a:buChar char="•"/>
            </a:pPr>
            <a:r>
              <a:rPr lang="en-IE" b="1" baseline="0" dirty="0" smtClean="0"/>
              <a:t>Deliver Public Value and Be Accountable</a:t>
            </a:r>
          </a:p>
          <a:p>
            <a:pPr marL="171450" indent="-171450">
              <a:buFont typeface="Arial" panose="020B0604020202020204" pitchFamily="34" charset="0"/>
              <a:buChar char="•"/>
            </a:pPr>
            <a:r>
              <a:rPr lang="en-IE" b="1" baseline="0" dirty="0" smtClean="0"/>
              <a:t>Define</a:t>
            </a:r>
          </a:p>
          <a:p>
            <a:pPr marL="171450" indent="-171450">
              <a:buFont typeface="Arial" panose="020B0604020202020204" pitchFamily="34" charset="0"/>
              <a:buChar char="•"/>
            </a:pPr>
            <a:r>
              <a:rPr lang="en-IE" b="1" dirty="0" smtClean="0"/>
              <a:t>Design</a:t>
            </a:r>
          </a:p>
          <a:p>
            <a:pPr marL="171450" indent="-171450">
              <a:buFont typeface="Arial" panose="020B0604020202020204" pitchFamily="34" charset="0"/>
              <a:buChar char="•"/>
            </a:pPr>
            <a:r>
              <a:rPr lang="en-IE" b="1" dirty="0" smtClean="0"/>
              <a:t>Deliver</a:t>
            </a:r>
            <a:endParaRPr lang="en-IE" b="1" baseline="0" dirty="0" smtClean="0"/>
          </a:p>
          <a:p>
            <a:pPr marL="0" indent="0">
              <a:buFont typeface="Arial" panose="020B0604020202020204" pitchFamily="34" charset="0"/>
              <a:buNone/>
            </a:pPr>
            <a:endParaRPr lang="en-IE"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1" baseline="0" dirty="0" smtClean="0"/>
              <a:t>You can see each one sets out (1) the key to recovery and renewal, (2) how you can act and adapt to support that recovery and (3) tips and tools to enable teams to deliver good change and innovation.</a:t>
            </a:r>
            <a:endParaRPr lang="en-IE" b="1" dirty="0" smtClean="0"/>
          </a:p>
          <a:p>
            <a:pPr marL="0"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AF3F30C4-A85B-4B3C-B8D8-5B87C9703829}" type="slidenum">
              <a:rPr lang="en-IE" smtClean="0"/>
              <a:t>25</a:t>
            </a:fld>
            <a:endParaRPr lang="en-IE"/>
          </a:p>
        </p:txBody>
      </p:sp>
    </p:spTree>
    <p:extLst>
      <p:ext uri="{BB962C8B-B14F-4D97-AF65-F5344CB8AC3E}">
        <p14:creationId xmlns:p14="http://schemas.microsoft.com/office/powerpoint/2010/main" val="3799035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r>
              <a:rPr lang="en-IE" dirty="0" smtClean="0"/>
              <a:t>This side can be used to close</a:t>
            </a:r>
            <a:r>
              <a:rPr lang="en-IE" baseline="0" dirty="0" smtClean="0"/>
              <a:t> out your team session and recap on what was shared and next steps/actions as a team.</a:t>
            </a:r>
            <a:endParaRPr lang="en-IE" dirty="0" smtClean="0"/>
          </a:p>
          <a:p>
            <a:endParaRPr lang="en-IE" dirty="0" smtClean="0"/>
          </a:p>
        </p:txBody>
      </p:sp>
      <p:sp>
        <p:nvSpPr>
          <p:cNvPr id="4" name="Slide Number Placeholder 3"/>
          <p:cNvSpPr>
            <a:spLocks noGrp="1"/>
          </p:cNvSpPr>
          <p:nvPr>
            <p:ph type="sldNum" sz="quarter" idx="10"/>
          </p:nvPr>
        </p:nvSpPr>
        <p:spPr/>
        <p:txBody>
          <a:bodyPr/>
          <a:lstStyle/>
          <a:p>
            <a:fld id="{AF3F30C4-A85B-4B3C-B8D8-5B87C9703829}" type="slidenum">
              <a:rPr lang="en-IE" smtClean="0"/>
              <a:t>26</a:t>
            </a:fld>
            <a:endParaRPr lang="en-IE"/>
          </a:p>
        </p:txBody>
      </p:sp>
    </p:spTree>
    <p:extLst>
      <p:ext uri="{BB962C8B-B14F-4D97-AF65-F5344CB8AC3E}">
        <p14:creationId xmlns:p14="http://schemas.microsoft.com/office/powerpoint/2010/main" val="968299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 Notes:</a:t>
            </a:r>
          </a:p>
          <a:p>
            <a:endParaRPr lang="en-IE" dirty="0" smtClean="0"/>
          </a:p>
          <a:p>
            <a:r>
              <a:rPr lang="en-IE" dirty="0" smtClean="0"/>
              <a:t>This slide</a:t>
            </a:r>
            <a:r>
              <a:rPr lang="en-IE" baseline="0" dirty="0" smtClean="0"/>
              <a:t> is a reminder of how to access ‘Reflect Recover Renew’ resources.</a:t>
            </a:r>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27</a:t>
            </a:fld>
            <a:endParaRPr lang="en-IE"/>
          </a:p>
        </p:txBody>
      </p:sp>
    </p:spTree>
    <p:extLst>
      <p:ext uri="{BB962C8B-B14F-4D97-AF65-F5344CB8AC3E}">
        <p14:creationId xmlns:p14="http://schemas.microsoft.com/office/powerpoint/2010/main" val="379312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Facilitator</a:t>
            </a:r>
            <a:r>
              <a:rPr lang="en-IE" baseline="0" dirty="0" smtClean="0"/>
              <a:t> notes:</a:t>
            </a:r>
          </a:p>
          <a:p>
            <a:endParaRPr lang="en-IE" baseline="0" dirty="0" smtClean="0"/>
          </a:p>
          <a:p>
            <a:pPr>
              <a:lnSpc>
                <a:spcPct val="150000"/>
              </a:lnSpc>
              <a:spcBef>
                <a:spcPts val="600"/>
              </a:spcBef>
              <a:spcAft>
                <a:spcPts val="600"/>
              </a:spcAft>
            </a:pPr>
            <a:r>
              <a:rPr lang="en-GB" sz="1200" b="1" dirty="0" smtClean="0">
                <a:solidFill>
                  <a:srgbClr val="0070C0"/>
                </a:solidFill>
                <a:cs typeface="Arial" charset="0"/>
              </a:rPr>
              <a:t>Purpose of our team session</a:t>
            </a:r>
          </a:p>
          <a:p>
            <a:pPr marL="457200" indent="-457200" algn="l">
              <a:lnSpc>
                <a:spcPct val="150000"/>
              </a:lnSpc>
              <a:spcBef>
                <a:spcPts val="600"/>
              </a:spcBef>
              <a:spcAft>
                <a:spcPts val="600"/>
              </a:spcAft>
              <a:buFont typeface="+mj-lt"/>
              <a:buAutoNum type="arabicPeriod"/>
            </a:pPr>
            <a:r>
              <a:rPr lang="en-GB" sz="1200" b="1" dirty="0" smtClean="0">
                <a:solidFill>
                  <a:srgbClr val="0070C0"/>
                </a:solidFill>
                <a:cs typeface="Arial" charset="0"/>
              </a:rPr>
              <a:t>Opportunity to reflect on learning &amp; share experiences during COVID-19</a:t>
            </a:r>
          </a:p>
          <a:p>
            <a:pPr marL="457200" indent="-457200" algn="l">
              <a:lnSpc>
                <a:spcPct val="150000"/>
              </a:lnSpc>
              <a:spcBef>
                <a:spcPts val="600"/>
              </a:spcBef>
              <a:spcAft>
                <a:spcPts val="600"/>
              </a:spcAft>
              <a:buFont typeface="+mj-lt"/>
              <a:buAutoNum type="arabicPeriod"/>
            </a:pPr>
            <a:r>
              <a:rPr lang="en-IE" sz="1200" b="1" dirty="0" smtClean="0">
                <a:solidFill>
                  <a:srgbClr val="0070C0"/>
                </a:solidFill>
              </a:rPr>
              <a:t>Reflect on what you did, Recover what is relevant, Renew what is sustainable as a team.</a:t>
            </a:r>
          </a:p>
          <a:p>
            <a:pPr marL="457200" indent="-457200" algn="l">
              <a:lnSpc>
                <a:spcPct val="150000"/>
              </a:lnSpc>
              <a:spcBef>
                <a:spcPts val="600"/>
              </a:spcBef>
              <a:spcAft>
                <a:spcPts val="600"/>
              </a:spcAft>
              <a:buFont typeface="+mj-lt"/>
              <a:buAutoNum type="arabicPeriod"/>
            </a:pPr>
            <a:r>
              <a:rPr lang="en-IE" sz="1200" b="1" dirty="0" smtClean="0">
                <a:solidFill>
                  <a:srgbClr val="0070C0"/>
                </a:solidFill>
              </a:rPr>
              <a:t>Consider how we move forward in a changed context.</a:t>
            </a:r>
          </a:p>
          <a:p>
            <a:pPr marL="457200" indent="-457200" algn="l">
              <a:lnSpc>
                <a:spcPct val="150000"/>
              </a:lnSpc>
              <a:spcBef>
                <a:spcPts val="600"/>
              </a:spcBef>
              <a:spcAft>
                <a:spcPts val="600"/>
              </a:spcAft>
              <a:buFont typeface="+mj-lt"/>
              <a:buAutoNum type="arabicPeriod"/>
            </a:pPr>
            <a:r>
              <a:rPr lang="en-IE" sz="1200" b="1" dirty="0" smtClean="0">
                <a:solidFill>
                  <a:srgbClr val="0070C0"/>
                </a:solidFill>
                <a:cs typeface="Arial" charset="0"/>
              </a:rPr>
              <a:t>Using the Health Services Change Guide ‘Reflect Recover Renew’ team resources. </a:t>
            </a:r>
            <a:endParaRPr lang="en-GB" sz="1200" b="1" dirty="0" smtClean="0">
              <a:solidFill>
                <a:srgbClr val="0070C0"/>
              </a:solidFill>
              <a:cs typeface="Arial" charset="0"/>
            </a:endParaRPr>
          </a:p>
          <a:p>
            <a:pPr marL="457200" indent="-457200" algn="l">
              <a:lnSpc>
                <a:spcPct val="150000"/>
              </a:lnSpc>
              <a:spcBef>
                <a:spcPts val="600"/>
              </a:spcBef>
              <a:spcAft>
                <a:spcPts val="600"/>
              </a:spcAft>
              <a:buFont typeface="+mj-lt"/>
              <a:buAutoNum type="arabicPeriod"/>
            </a:pPr>
            <a:endParaRPr lang="en-GB" sz="1200" b="1" dirty="0" smtClean="0">
              <a:solidFill>
                <a:srgbClr val="0070C0"/>
              </a:solidFill>
              <a:cs typeface="Arial" charset="0"/>
            </a:endParaRPr>
          </a:p>
          <a:p>
            <a:pPr marL="0" indent="0" algn="l">
              <a:lnSpc>
                <a:spcPct val="150000"/>
              </a:lnSpc>
              <a:spcBef>
                <a:spcPts val="600"/>
              </a:spcBef>
              <a:spcAft>
                <a:spcPts val="600"/>
              </a:spcAft>
              <a:buFont typeface="+mj-lt"/>
              <a:buNone/>
            </a:pPr>
            <a:r>
              <a:rPr lang="en-GB" sz="1000" b="1" dirty="0" smtClean="0">
                <a:solidFill>
                  <a:srgbClr val="0070C0"/>
                </a:solidFill>
                <a:cs typeface="Arial" charset="0"/>
              </a:rPr>
              <a:t>Source of materials:  People’s Needs Defining Change -  Health Services Change Guide</a:t>
            </a:r>
            <a:endParaRPr lang="en-IE" baseline="0" dirty="0" smtClean="0"/>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3</a:t>
            </a:fld>
            <a:endParaRPr lang="en-IE"/>
          </a:p>
        </p:txBody>
      </p:sp>
    </p:spTree>
    <p:extLst>
      <p:ext uri="{BB962C8B-B14F-4D97-AF65-F5344CB8AC3E}">
        <p14:creationId xmlns:p14="http://schemas.microsoft.com/office/powerpoint/2010/main" val="133062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Facilitator</a:t>
            </a:r>
            <a:r>
              <a:rPr lang="en-IE" baseline="0" dirty="0" smtClean="0"/>
              <a:t> notes:</a:t>
            </a:r>
          </a:p>
          <a:p>
            <a:endParaRPr lang="en-IE" dirty="0" smtClean="0"/>
          </a:p>
          <a:p>
            <a:r>
              <a:rPr lang="en-IE" dirty="0" smtClean="0"/>
              <a:t>This slide</a:t>
            </a:r>
            <a:r>
              <a:rPr lang="en-IE" baseline="0" dirty="0" smtClean="0"/>
              <a:t> connects you to the Change Guide and how it can help teams navigate rapid emergent change:</a:t>
            </a:r>
            <a:endParaRPr lang="en-IE" dirty="0" smtClean="0"/>
          </a:p>
          <a:p>
            <a:endParaRPr lang="en-IE" dirty="0" smtClean="0"/>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Good change practices are critical right now to help us benefit from the rapid pace of change and innovation. </a:t>
            </a: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‘Disruption’ is a positive force for change – it requires personal and team agility to make sense of it.  </a:t>
            </a: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The Change Guide helps us understand our experiences, balance stability with change and continue to re-design a better health service.</a:t>
            </a:r>
          </a:p>
          <a:p>
            <a:pPr marL="171450" indent="-171450">
              <a:buFont typeface="Arial" panose="020B0604020202020204" pitchFamily="34" charset="0"/>
              <a:buChar char="•"/>
            </a:pPr>
            <a:endParaRPr lang="en-IE" sz="1200" b="0" i="1" kern="1200" dirty="0" smtClean="0">
              <a:solidFill>
                <a:schemeClr val="tx1"/>
              </a:solidFill>
              <a:effectLst/>
              <a:latin typeface="+mn-lt"/>
              <a:ea typeface="+mn-ea"/>
              <a:cs typeface="+mn-cs"/>
            </a:endParaRPr>
          </a:p>
          <a:p>
            <a:pPr marL="0" indent="0">
              <a:buFont typeface="Arial" panose="020B0604020202020204" pitchFamily="34" charset="0"/>
              <a:buNone/>
            </a:pPr>
            <a:r>
              <a:rPr lang="en-IE" sz="1200" b="0" i="1" kern="1200" dirty="0" smtClean="0">
                <a:solidFill>
                  <a:schemeClr val="tx1"/>
                </a:solidFill>
                <a:effectLst/>
                <a:latin typeface="+mn-lt"/>
                <a:ea typeface="+mn-ea"/>
                <a:cs typeface="+mn-cs"/>
              </a:rPr>
              <a:t>(You might find it helpful to review the</a:t>
            </a:r>
            <a:r>
              <a:rPr lang="en-IE" sz="1200" b="0" i="1" kern="1200" baseline="0" dirty="0" smtClean="0">
                <a:solidFill>
                  <a:schemeClr val="tx1"/>
                </a:solidFill>
                <a:effectLst/>
                <a:latin typeface="+mn-lt"/>
                <a:ea typeface="+mn-ea"/>
                <a:cs typeface="+mn-cs"/>
              </a:rPr>
              <a:t> Change Guide before the team session on </a:t>
            </a:r>
            <a:r>
              <a:rPr lang="en-IE" sz="1200" b="1" i="1" kern="1200" baseline="0" dirty="0" smtClean="0">
                <a:solidFill>
                  <a:schemeClr val="tx1"/>
                </a:solidFill>
                <a:effectLst/>
                <a:latin typeface="+mn-lt"/>
                <a:ea typeface="+mn-ea"/>
                <a:cs typeface="+mn-cs"/>
              </a:rPr>
              <a:t>www/hse.ie/</a:t>
            </a:r>
            <a:r>
              <a:rPr lang="en-IE" sz="1200" b="1" i="1" kern="1200" baseline="0" dirty="0" err="1" smtClean="0">
                <a:solidFill>
                  <a:schemeClr val="tx1"/>
                </a:solidFill>
                <a:effectLst/>
                <a:latin typeface="+mn-lt"/>
                <a:ea typeface="+mn-ea"/>
                <a:cs typeface="+mn-cs"/>
              </a:rPr>
              <a:t>changeguide</a:t>
            </a:r>
            <a:r>
              <a:rPr lang="en-IE" sz="1200" b="1" i="1" kern="1200" baseline="0" dirty="0" smtClean="0">
                <a:solidFill>
                  <a:schemeClr val="tx1"/>
                </a:solidFill>
                <a:effectLst/>
                <a:latin typeface="+mn-lt"/>
                <a:ea typeface="+mn-ea"/>
                <a:cs typeface="+mn-cs"/>
              </a:rPr>
              <a:t>/covid19-teamresources</a:t>
            </a:r>
            <a:r>
              <a:rPr lang="en-IE" sz="1200" b="0" i="1" kern="1200" baseline="0" dirty="0" smtClean="0">
                <a:solidFill>
                  <a:schemeClr val="tx1"/>
                </a:solidFill>
                <a:effectLst/>
                <a:latin typeface="+mn-lt"/>
                <a:ea typeface="+mn-ea"/>
                <a:cs typeface="+mn-cs"/>
              </a:rPr>
              <a:t> or complete the </a:t>
            </a:r>
            <a:r>
              <a:rPr lang="en-IE" sz="1200" b="1" i="1" kern="1200" baseline="0" dirty="0" smtClean="0">
                <a:solidFill>
                  <a:schemeClr val="tx1"/>
                </a:solidFill>
                <a:effectLst/>
                <a:latin typeface="+mn-lt"/>
                <a:ea typeface="+mn-ea"/>
                <a:cs typeface="+mn-cs"/>
              </a:rPr>
              <a:t>eLearning programme for the Change Guide on </a:t>
            </a:r>
            <a:r>
              <a:rPr lang="en-IE" sz="1200" b="1" i="1" kern="1200" baseline="0" dirty="0" err="1" smtClean="0">
                <a:solidFill>
                  <a:schemeClr val="tx1"/>
                </a:solidFill>
                <a:effectLst/>
                <a:latin typeface="+mn-lt"/>
                <a:ea typeface="+mn-ea"/>
                <a:cs typeface="+mn-cs"/>
              </a:rPr>
              <a:t>HSELanD</a:t>
            </a:r>
            <a:r>
              <a:rPr lang="en-IE" sz="1200" b="1" i="1" kern="1200" baseline="0" dirty="0" smtClean="0">
                <a:solidFill>
                  <a:schemeClr val="tx1"/>
                </a:solidFill>
                <a:effectLst/>
                <a:latin typeface="+mn-lt"/>
                <a:ea typeface="+mn-ea"/>
                <a:cs typeface="+mn-cs"/>
              </a:rPr>
              <a:t> – Delivering Change in Health Services </a:t>
            </a:r>
            <a:r>
              <a:rPr lang="en-IE" sz="1200" b="0" i="1" kern="1200" baseline="0" dirty="0" smtClean="0">
                <a:solidFill>
                  <a:schemeClr val="tx1"/>
                </a:solidFill>
                <a:effectLst/>
                <a:latin typeface="+mn-lt"/>
                <a:ea typeface="+mn-ea"/>
                <a:cs typeface="+mn-cs"/>
              </a:rPr>
              <a:t>as support to the session)</a:t>
            </a:r>
            <a:endParaRPr lang="en-IE" b="0" i="1" dirty="0"/>
          </a:p>
        </p:txBody>
      </p:sp>
      <p:sp>
        <p:nvSpPr>
          <p:cNvPr id="4" name="Slide Number Placeholder 3"/>
          <p:cNvSpPr>
            <a:spLocks noGrp="1"/>
          </p:cNvSpPr>
          <p:nvPr>
            <p:ph type="sldNum" sz="quarter" idx="10"/>
          </p:nvPr>
        </p:nvSpPr>
        <p:spPr/>
        <p:txBody>
          <a:bodyPr/>
          <a:lstStyle/>
          <a:p>
            <a:fld id="{AF3F30C4-A85B-4B3C-B8D8-5B87C9703829}" type="slidenum">
              <a:rPr lang="en-IE" smtClean="0"/>
              <a:t>4</a:t>
            </a:fld>
            <a:endParaRPr lang="en-IE"/>
          </a:p>
        </p:txBody>
      </p:sp>
    </p:spTree>
    <p:extLst>
      <p:ext uri="{BB962C8B-B14F-4D97-AF65-F5344CB8AC3E}">
        <p14:creationId xmlns:p14="http://schemas.microsoft.com/office/powerpoint/2010/main" val="406871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Facilitator</a:t>
            </a:r>
            <a:r>
              <a:rPr lang="en-IE" baseline="0" dirty="0" smtClean="0"/>
              <a:t> notes:</a:t>
            </a:r>
          </a:p>
          <a:p>
            <a:endParaRPr lang="en-IE" dirty="0" smtClean="0"/>
          </a:p>
          <a:p>
            <a:r>
              <a:rPr lang="en-IE" b="1" dirty="0" smtClean="0"/>
              <a:t>The Health Services Change Guide </a:t>
            </a:r>
            <a:r>
              <a:rPr lang="en-IE" sz="1200" b="1" i="0" kern="1200" dirty="0" smtClean="0">
                <a:solidFill>
                  <a:schemeClr val="tx1"/>
                </a:solidFill>
                <a:effectLst/>
                <a:latin typeface="+mn-lt"/>
                <a:ea typeface="+mn-ea"/>
                <a:cs typeface="+mn-cs"/>
              </a:rPr>
              <a:t>supports teams by building capacity, skills and confidence to deliver change and innovation in healthcare using the Change Guide Framework.  </a:t>
            </a:r>
            <a:endParaRPr lang="en-IE" b="1" dirty="0"/>
          </a:p>
        </p:txBody>
      </p:sp>
      <p:sp>
        <p:nvSpPr>
          <p:cNvPr id="4" name="Slide Number Placeholder 3"/>
          <p:cNvSpPr>
            <a:spLocks noGrp="1"/>
          </p:cNvSpPr>
          <p:nvPr>
            <p:ph type="sldNum" sz="quarter" idx="10"/>
          </p:nvPr>
        </p:nvSpPr>
        <p:spPr/>
        <p:txBody>
          <a:bodyPr/>
          <a:lstStyle/>
          <a:p>
            <a:fld id="{AF3F30C4-A85B-4B3C-B8D8-5B87C9703829}" type="slidenum">
              <a:rPr lang="en-IE" smtClean="0"/>
              <a:t>5</a:t>
            </a:fld>
            <a:endParaRPr lang="en-IE"/>
          </a:p>
        </p:txBody>
      </p:sp>
    </p:spTree>
    <p:extLst>
      <p:ext uri="{BB962C8B-B14F-4D97-AF65-F5344CB8AC3E}">
        <p14:creationId xmlns:p14="http://schemas.microsoft.com/office/powerpoint/2010/main" val="59842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Facilitator</a:t>
            </a:r>
            <a:r>
              <a:rPr lang="en-IE" baseline="0" dirty="0" smtClean="0"/>
              <a:t> notes:</a:t>
            </a:r>
          </a:p>
          <a:p>
            <a:endParaRPr lang="en-IE" dirty="0" smtClean="0"/>
          </a:p>
          <a:p>
            <a:r>
              <a:rPr lang="en-IE" dirty="0" smtClean="0"/>
              <a:t>This slide</a:t>
            </a:r>
            <a:r>
              <a:rPr lang="en-IE" baseline="0" dirty="0" smtClean="0"/>
              <a:t> introduces the </a:t>
            </a:r>
            <a:r>
              <a:rPr lang="en-IE" b="1" baseline="0" dirty="0" smtClean="0"/>
              <a:t>Change Framework </a:t>
            </a:r>
            <a:r>
              <a:rPr lang="en-IE" baseline="0" dirty="0" smtClean="0"/>
              <a:t>signalling it as </a:t>
            </a:r>
            <a:r>
              <a:rPr lang="en-IE" b="1" baseline="0" dirty="0" smtClean="0"/>
              <a:t>a resource for creating readiness and the conditions for change using the People and Culture Change Platform.</a:t>
            </a:r>
            <a:endParaRPr lang="en-IE" b="1" dirty="0"/>
          </a:p>
        </p:txBody>
      </p:sp>
      <p:sp>
        <p:nvSpPr>
          <p:cNvPr id="4" name="Slide Number Placeholder 3"/>
          <p:cNvSpPr>
            <a:spLocks noGrp="1"/>
          </p:cNvSpPr>
          <p:nvPr>
            <p:ph type="sldNum" sz="quarter" idx="10"/>
          </p:nvPr>
        </p:nvSpPr>
        <p:spPr/>
        <p:txBody>
          <a:bodyPr/>
          <a:lstStyle/>
          <a:p>
            <a:fld id="{AF3F30C4-A85B-4B3C-B8D8-5B87C9703829}" type="slidenum">
              <a:rPr lang="en-IE" smtClean="0"/>
              <a:t>6</a:t>
            </a:fld>
            <a:endParaRPr lang="en-IE"/>
          </a:p>
        </p:txBody>
      </p:sp>
    </p:spTree>
    <p:extLst>
      <p:ext uri="{BB962C8B-B14F-4D97-AF65-F5344CB8AC3E}">
        <p14:creationId xmlns:p14="http://schemas.microsoft.com/office/powerpoint/2010/main" val="79465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Facilitator</a:t>
            </a:r>
            <a:r>
              <a:rPr lang="en-IE" baseline="0" dirty="0" smtClean="0"/>
              <a:t> notes:</a:t>
            </a:r>
          </a:p>
          <a:p>
            <a:endParaRPr lang="en-IE" dirty="0" smtClean="0"/>
          </a:p>
          <a:p>
            <a:r>
              <a:rPr lang="en-IE" b="1" dirty="0" smtClean="0"/>
              <a:t>This slides introduces</a:t>
            </a:r>
            <a:r>
              <a:rPr lang="en-IE" b="1" baseline="0" dirty="0" smtClean="0"/>
              <a:t> ‘Reflect Recover Renew’ as a resource to help teams pause and reflect on their experiences of COVID-19 and gather the learning to support recovery and renewal together.</a:t>
            </a:r>
            <a:endParaRPr lang="en-IE" b="1" dirty="0"/>
          </a:p>
        </p:txBody>
      </p:sp>
      <p:sp>
        <p:nvSpPr>
          <p:cNvPr id="4" name="Slide Number Placeholder 3"/>
          <p:cNvSpPr>
            <a:spLocks noGrp="1"/>
          </p:cNvSpPr>
          <p:nvPr>
            <p:ph type="sldNum" sz="quarter" idx="10"/>
          </p:nvPr>
        </p:nvSpPr>
        <p:spPr/>
        <p:txBody>
          <a:bodyPr/>
          <a:lstStyle/>
          <a:p>
            <a:fld id="{AF3F30C4-A85B-4B3C-B8D8-5B87C9703829}" type="slidenum">
              <a:rPr lang="en-IE" smtClean="0"/>
              <a:t>7</a:t>
            </a:fld>
            <a:endParaRPr lang="en-IE"/>
          </a:p>
        </p:txBody>
      </p:sp>
    </p:spTree>
    <p:extLst>
      <p:ext uri="{BB962C8B-B14F-4D97-AF65-F5344CB8AC3E}">
        <p14:creationId xmlns:p14="http://schemas.microsoft.com/office/powerpoint/2010/main" val="199257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dirty="0" smtClean="0"/>
              <a:t>Facilitator</a:t>
            </a:r>
            <a:r>
              <a:rPr lang="en-IE" sz="1200" b="0" baseline="0" dirty="0" smtClean="0"/>
              <a:t> Notes:</a:t>
            </a:r>
          </a:p>
          <a:p>
            <a:endParaRPr lang="en-IE" sz="1200" b="1" baseline="0" dirty="0" smtClean="0"/>
          </a:p>
          <a:p>
            <a:r>
              <a:rPr lang="en-IE" sz="1200" b="0" baseline="0" dirty="0" smtClean="0"/>
              <a:t>This slide addresses how the team can now engage with the Change Guide and associated ‘Reflect Recover Renew’ resources.</a:t>
            </a:r>
          </a:p>
          <a:p>
            <a:endParaRPr lang="en-IE" sz="1200" b="1" dirty="0" smtClean="0"/>
          </a:p>
          <a:p>
            <a:r>
              <a:rPr lang="en-IE" sz="1200" b="1" dirty="0" smtClean="0"/>
              <a:t>This session will help us to use the Change Guide team reflection resources ‘Reflect Recover Renew’ to:</a:t>
            </a:r>
          </a:p>
          <a:p>
            <a:pPr marL="285750" indent="-285750">
              <a:lnSpc>
                <a:spcPct val="150000"/>
              </a:lnSpc>
              <a:buFont typeface="Wingdings" panose="05000000000000000000" pitchFamily="2" charset="2"/>
              <a:buChar char="ü"/>
            </a:pPr>
            <a:r>
              <a:rPr lang="en-IE" sz="1200" b="1" dirty="0" smtClean="0"/>
              <a:t>Take time with as colleagues to pause and reflect.</a:t>
            </a:r>
          </a:p>
          <a:p>
            <a:pPr marL="285750" indent="-285750">
              <a:lnSpc>
                <a:spcPct val="150000"/>
              </a:lnSpc>
              <a:buFont typeface="Wingdings" panose="05000000000000000000" pitchFamily="2" charset="2"/>
              <a:buChar char="ü"/>
            </a:pPr>
            <a:r>
              <a:rPr lang="en-IE" sz="1200" b="1" dirty="0" smtClean="0"/>
              <a:t>Consider the learning and make sense of our experiences during COVID-19.</a:t>
            </a:r>
          </a:p>
          <a:p>
            <a:pPr marL="285750" indent="-285750">
              <a:lnSpc>
                <a:spcPct val="150000"/>
              </a:lnSpc>
              <a:buFont typeface="Wingdings" panose="05000000000000000000" pitchFamily="2" charset="2"/>
              <a:buChar char="ü"/>
            </a:pPr>
            <a:r>
              <a:rPr lang="en-IE" sz="1200" b="1" dirty="0" smtClean="0"/>
              <a:t>Identify what individual and team supports are needed.</a:t>
            </a:r>
          </a:p>
          <a:p>
            <a:pPr marL="285750" indent="-285750">
              <a:lnSpc>
                <a:spcPct val="150000"/>
              </a:lnSpc>
              <a:buFont typeface="Wingdings" panose="05000000000000000000" pitchFamily="2" charset="2"/>
              <a:buChar char="ü"/>
            </a:pPr>
            <a:r>
              <a:rPr lang="en-IE" sz="1200" b="1" dirty="0" smtClean="0"/>
              <a:t>Plan for how services can be resumed or redesigned.</a:t>
            </a:r>
          </a:p>
          <a:p>
            <a:pPr marL="285750" indent="-285750">
              <a:lnSpc>
                <a:spcPct val="150000"/>
              </a:lnSpc>
              <a:buFont typeface="Wingdings" panose="05000000000000000000" pitchFamily="2" charset="2"/>
              <a:buChar char="ü"/>
            </a:pPr>
            <a:r>
              <a:rPr lang="en-IE" sz="1200" b="1" dirty="0" smtClean="0"/>
              <a:t>Consider how new practices can be implemented.</a:t>
            </a:r>
          </a:p>
          <a:p>
            <a:pPr marL="285750" indent="-285750">
              <a:lnSpc>
                <a:spcPct val="150000"/>
              </a:lnSpc>
              <a:buFont typeface="Wingdings" panose="05000000000000000000" pitchFamily="2" charset="2"/>
              <a:buChar char="ü"/>
            </a:pPr>
            <a:r>
              <a:rPr lang="en-IE" sz="1200" b="1" dirty="0" smtClean="0"/>
              <a:t>Build on new relationships to sustain improvements.</a:t>
            </a:r>
          </a:p>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8</a:t>
            </a:fld>
            <a:endParaRPr lang="en-IE"/>
          </a:p>
        </p:txBody>
      </p:sp>
    </p:spTree>
    <p:extLst>
      <p:ext uri="{BB962C8B-B14F-4D97-AF65-F5344CB8AC3E}">
        <p14:creationId xmlns:p14="http://schemas.microsoft.com/office/powerpoint/2010/main" val="356106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F3F30C4-A85B-4B3C-B8D8-5B87C9703829}" type="slidenum">
              <a:rPr lang="en-IE" smtClean="0"/>
              <a:t>9</a:t>
            </a:fld>
            <a:endParaRPr lang="en-IE"/>
          </a:p>
        </p:txBody>
      </p:sp>
    </p:spTree>
    <p:extLst>
      <p:ext uri="{BB962C8B-B14F-4D97-AF65-F5344CB8AC3E}">
        <p14:creationId xmlns:p14="http://schemas.microsoft.com/office/powerpoint/2010/main" val="337487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116CE-C4A3-4A05-B2D7-7C2E9A889C0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116CE-C4A3-4A05-B2D7-7C2E9A889C0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buChar cha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116CE-C4A3-4A05-B2D7-7C2E9A889C0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116CE-C4A3-4A05-B2D7-7C2E9A889C0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116CE-C4A3-4A05-B2D7-7C2E9A889C0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6116CE-C4A3-4A05-B2D7-7C2E9A889C0F}"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116CE-C4A3-4A05-B2D7-7C2E9A889C0F}"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16CE-C4A3-4A05-B2D7-7C2E9A889C0F}"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2/21/2022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132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Object 1"/>
          <p:cNvPicPr>
            <a:picLocks noChangeAspect="1"/>
          </p:cNvPicPr>
          <p:nvPr/>
        </p:nvPicPr>
        <p:blipFill rotWithShape="1">
          <a:blip r:embed="rId3" cstate="print"/>
          <a:srcRect r="66875"/>
          <a:stretch/>
        </p:blipFill>
        <p:spPr>
          <a:xfrm>
            <a:off x="0" y="0"/>
            <a:ext cx="5384800" cy="9144000"/>
          </a:xfrm>
          <a:prstGeom prst="rect">
            <a:avLst/>
          </a:prstGeom>
          <a:solidFill>
            <a:srgbClr val="132BBA"/>
          </a:solidFill>
        </p:spPr>
      </p:pic>
      <p:sp>
        <p:nvSpPr>
          <p:cNvPr id="6" name="Rectangle 5"/>
          <p:cNvSpPr/>
          <p:nvPr/>
        </p:nvSpPr>
        <p:spPr>
          <a:xfrm>
            <a:off x="6299200" y="2819400"/>
            <a:ext cx="685800" cy="411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7213600" y="2499598"/>
            <a:ext cx="8305800" cy="4678204"/>
          </a:xfrm>
          <a:prstGeom prst="rect">
            <a:avLst/>
          </a:prstGeom>
          <a:noFill/>
        </p:spPr>
        <p:txBody>
          <a:bodyPr wrap="square" rtlCol="0">
            <a:spAutoFit/>
          </a:bodyPr>
          <a:lstStyle/>
          <a:p>
            <a:r>
              <a:rPr lang="en-IE" sz="8600" b="1" dirty="0" smtClean="0">
                <a:solidFill>
                  <a:schemeClr val="bg1"/>
                </a:solidFill>
              </a:rPr>
              <a:t>REFLECT</a:t>
            </a:r>
          </a:p>
          <a:p>
            <a:r>
              <a:rPr lang="en-IE" sz="8600" b="1" dirty="0" smtClean="0">
                <a:solidFill>
                  <a:schemeClr val="bg1"/>
                </a:solidFill>
              </a:rPr>
              <a:t>RECOVER </a:t>
            </a:r>
          </a:p>
          <a:p>
            <a:r>
              <a:rPr lang="en-IE" sz="8600" b="1" dirty="0" smtClean="0">
                <a:solidFill>
                  <a:schemeClr val="bg1"/>
                </a:solidFill>
              </a:rPr>
              <a:t>RENEW</a:t>
            </a:r>
          </a:p>
          <a:p>
            <a:r>
              <a:rPr lang="en-IE" sz="4000" b="1" dirty="0" smtClean="0">
                <a:solidFill>
                  <a:schemeClr val="bg1"/>
                </a:solidFill>
              </a:rPr>
              <a:t>COVID-19 Team Reflection</a:t>
            </a:r>
            <a:endParaRPr lang="en-IE" sz="40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3600" y="303895"/>
            <a:ext cx="4631490" cy="1891808"/>
          </a:xfrm>
          <a:prstGeom prst="rect">
            <a:avLst/>
          </a:prstGeom>
        </p:spPr>
      </p:pic>
      <p:sp>
        <p:nvSpPr>
          <p:cNvPr id="9" name="TextBox 8"/>
          <p:cNvSpPr txBox="1"/>
          <p:nvPr/>
        </p:nvSpPr>
        <p:spPr>
          <a:xfrm>
            <a:off x="6146800" y="7636370"/>
            <a:ext cx="10744200" cy="646331"/>
          </a:xfrm>
          <a:prstGeom prst="rect">
            <a:avLst/>
          </a:prstGeom>
          <a:noFill/>
        </p:spPr>
        <p:txBody>
          <a:bodyPr wrap="square" rtlCol="0">
            <a:spAutoFit/>
          </a:bodyPr>
          <a:lstStyle/>
          <a:p>
            <a:r>
              <a:rPr lang="en-IE" sz="3600" i="1" dirty="0" smtClean="0">
                <a:solidFill>
                  <a:schemeClr val="bg1"/>
                </a:solidFill>
              </a:rPr>
              <a:t>“Learning together from our shared experiences”</a:t>
            </a:r>
            <a:endParaRPr lang="en-IE" sz="3600" i="1" dirty="0">
              <a:solidFill>
                <a:schemeClr val="bg1"/>
              </a:solidFill>
            </a:endParaRPr>
          </a:p>
        </p:txBody>
      </p:sp>
    </p:spTree>
    <p:extLst>
      <p:ext uri="{BB962C8B-B14F-4D97-AF65-F5344CB8AC3E}">
        <p14:creationId xmlns:p14="http://schemas.microsoft.com/office/powerpoint/2010/main" val="425125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grpSp>
        <p:nvGrpSpPr>
          <p:cNvPr id="6" name="Group 5"/>
          <p:cNvGrpSpPr/>
          <p:nvPr/>
        </p:nvGrpSpPr>
        <p:grpSpPr>
          <a:xfrm>
            <a:off x="0" y="0"/>
            <a:ext cx="16256000" cy="9144000"/>
            <a:chOff x="0" y="0"/>
            <a:chExt cx="16256000" cy="914400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
          <p:nvSpPr>
            <p:cNvPr id="3" name="Rounded Rectangle 2"/>
            <p:cNvSpPr/>
            <p:nvPr/>
          </p:nvSpPr>
          <p:spPr>
            <a:xfrm>
              <a:off x="431800" y="304800"/>
              <a:ext cx="8763000" cy="8610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431800" y="933212"/>
              <a:ext cx="8763000" cy="1077218"/>
            </a:xfrm>
            <a:prstGeom prst="rect">
              <a:avLst/>
            </a:prstGeom>
            <a:noFill/>
          </p:spPr>
          <p:txBody>
            <a:bodyPr wrap="square" rtlCol="0">
              <a:spAutoFit/>
            </a:bodyPr>
            <a:lstStyle/>
            <a:p>
              <a:pPr algn="ctr"/>
              <a:r>
                <a:rPr lang="en-IE" sz="3200" b="1" dirty="0" smtClean="0">
                  <a:solidFill>
                    <a:schemeClr val="tx2"/>
                  </a:solidFill>
                </a:rPr>
                <a:t>What do we need to support our  </a:t>
              </a:r>
              <a:r>
                <a:rPr lang="en-IE" sz="3200" b="1" dirty="0">
                  <a:solidFill>
                    <a:schemeClr val="tx2"/>
                  </a:solidFill>
                </a:rPr>
                <a:t>team </a:t>
              </a:r>
              <a:r>
                <a:rPr lang="en-IE" sz="3200" b="1" dirty="0" smtClean="0">
                  <a:solidFill>
                    <a:schemeClr val="tx2"/>
                  </a:solidFill>
                </a:rPr>
                <a:t>conversation and reflection?</a:t>
              </a:r>
              <a:endParaRPr lang="en-IE" sz="3200" dirty="0">
                <a:solidFill>
                  <a:schemeClr val="tx2"/>
                </a:solidFill>
              </a:endParaRPr>
            </a:p>
          </p:txBody>
        </p:sp>
        <p:sp>
          <p:nvSpPr>
            <p:cNvPr id="5" name="TextBox 4"/>
            <p:cNvSpPr txBox="1"/>
            <p:nvPr/>
          </p:nvSpPr>
          <p:spPr>
            <a:xfrm>
              <a:off x="1041400" y="2438638"/>
              <a:ext cx="7467600" cy="6124754"/>
            </a:xfrm>
            <a:prstGeom prst="rect">
              <a:avLst/>
            </a:prstGeom>
            <a:noFill/>
          </p:spPr>
          <p:txBody>
            <a:bodyPr wrap="square" rtlCol="0">
              <a:spAutoFit/>
            </a:bodyPr>
            <a:lstStyle/>
            <a:p>
              <a:pPr marL="457200" indent="-457200">
                <a:buFont typeface="Wingdings" panose="05000000000000000000" pitchFamily="2" charset="2"/>
                <a:buChar char="ü"/>
              </a:pPr>
              <a:r>
                <a:rPr lang="en-IE" sz="2800" b="1" dirty="0" smtClean="0">
                  <a:solidFill>
                    <a:schemeClr val="tx2"/>
                  </a:solidFill>
                </a:rPr>
                <a:t>Review the "</a:t>
              </a:r>
              <a:r>
                <a:rPr lang="en-IE" sz="2800" b="1" u="sng" dirty="0" smtClean="0">
                  <a:solidFill>
                    <a:schemeClr val="tx2"/>
                  </a:solidFill>
                </a:rPr>
                <a:t>Reflect </a:t>
              </a:r>
              <a:r>
                <a:rPr lang="en-IE" sz="2800" b="1" u="sng" dirty="0">
                  <a:solidFill>
                    <a:schemeClr val="tx2"/>
                  </a:solidFill>
                </a:rPr>
                <a:t>Recover Renew – Making Sense of Rapid Emergent Change</a:t>
              </a:r>
              <a:r>
                <a:rPr lang="en-IE" sz="2800" b="1" dirty="0">
                  <a:solidFill>
                    <a:schemeClr val="tx2"/>
                  </a:solidFill>
                </a:rPr>
                <a:t>" </a:t>
              </a:r>
              <a:r>
                <a:rPr lang="en-IE" sz="2800" b="1" dirty="0" smtClean="0">
                  <a:solidFill>
                    <a:schemeClr val="tx2"/>
                  </a:solidFill>
                </a:rPr>
                <a:t>team template</a:t>
              </a:r>
              <a:r>
                <a:rPr lang="en-IE" sz="2800" b="1" dirty="0">
                  <a:solidFill>
                    <a:schemeClr val="tx2"/>
                  </a:solidFill>
                </a:rPr>
                <a:t> </a:t>
              </a:r>
              <a:r>
                <a:rPr lang="en-IE" sz="2800" b="1" dirty="0" smtClean="0">
                  <a:solidFill>
                    <a:schemeClr val="tx2"/>
                  </a:solidFill>
                </a:rPr>
                <a:t>and agree </a:t>
              </a:r>
              <a:r>
                <a:rPr lang="en-IE" sz="2800" b="1" dirty="0">
                  <a:solidFill>
                    <a:schemeClr val="tx2"/>
                  </a:solidFill>
                </a:rPr>
                <a:t>how </a:t>
              </a:r>
              <a:r>
                <a:rPr lang="en-IE" sz="2800" b="1" dirty="0" smtClean="0">
                  <a:solidFill>
                    <a:schemeClr val="tx2"/>
                  </a:solidFill>
                </a:rPr>
                <a:t>we </a:t>
              </a:r>
              <a:r>
                <a:rPr lang="en-IE" sz="2800" b="1" dirty="0">
                  <a:solidFill>
                    <a:schemeClr val="tx2"/>
                  </a:solidFill>
                </a:rPr>
                <a:t>will facilitate the team conversation </a:t>
              </a:r>
              <a:r>
                <a:rPr lang="en-IE" sz="2800" b="1" dirty="0" smtClean="0">
                  <a:solidFill>
                    <a:schemeClr val="tx2"/>
                  </a:solidFill>
                </a:rPr>
                <a:t>together.</a:t>
              </a:r>
              <a:r>
                <a:rPr lang="en-IE" sz="2800" b="1" dirty="0">
                  <a:solidFill>
                    <a:schemeClr val="tx2"/>
                  </a:solidFill>
                </a:rPr>
                <a:t> </a:t>
              </a:r>
              <a:endParaRPr lang="en-IE" sz="2800" b="1" dirty="0" smtClean="0">
                <a:solidFill>
                  <a:schemeClr val="tx2"/>
                </a:solidFill>
              </a:endParaRPr>
            </a:p>
            <a:p>
              <a:pPr marL="457200" indent="-457200">
                <a:buFont typeface="Wingdings" panose="05000000000000000000" pitchFamily="2" charset="2"/>
                <a:buChar char="ü"/>
              </a:pPr>
              <a:endParaRPr lang="en-IE" sz="2800" b="1" dirty="0">
                <a:solidFill>
                  <a:schemeClr val="tx2"/>
                </a:solidFill>
              </a:endParaRPr>
            </a:p>
            <a:p>
              <a:pPr marL="457200" indent="-457200">
                <a:buFont typeface="Wingdings" panose="05000000000000000000" pitchFamily="2" charset="2"/>
                <a:buChar char="ü"/>
              </a:pPr>
              <a:r>
                <a:rPr lang="en-IE" sz="2800" b="1" dirty="0" smtClean="0">
                  <a:solidFill>
                    <a:schemeClr val="tx2"/>
                  </a:solidFill>
                </a:rPr>
                <a:t>Agree how </a:t>
              </a:r>
              <a:r>
                <a:rPr lang="en-IE" sz="2800" b="1" dirty="0">
                  <a:solidFill>
                    <a:schemeClr val="tx2"/>
                  </a:solidFill>
                </a:rPr>
                <a:t>best to create a reflective/learning culture – a safe place to share insights, concerns and hopes based </a:t>
              </a:r>
              <a:r>
                <a:rPr lang="en-IE" sz="2800" b="1" dirty="0" smtClean="0">
                  <a:solidFill>
                    <a:schemeClr val="tx2"/>
                  </a:solidFill>
                </a:rPr>
                <a:t>on our experiences </a:t>
              </a:r>
              <a:r>
                <a:rPr lang="en-IE" sz="2800" b="1" dirty="0">
                  <a:solidFill>
                    <a:schemeClr val="tx2"/>
                  </a:solidFill>
                </a:rPr>
                <a:t>of </a:t>
              </a:r>
              <a:r>
                <a:rPr lang="en-IE" sz="2800" b="1" dirty="0" smtClean="0">
                  <a:solidFill>
                    <a:schemeClr val="tx2"/>
                  </a:solidFill>
                </a:rPr>
                <a:t>COVID-19.</a:t>
              </a:r>
            </a:p>
            <a:p>
              <a:pPr marL="457200" indent="-457200">
                <a:buFont typeface="Wingdings" panose="05000000000000000000" pitchFamily="2" charset="2"/>
                <a:buChar char="ü"/>
              </a:pPr>
              <a:endParaRPr lang="en-IE" sz="2800" b="1" dirty="0">
                <a:solidFill>
                  <a:schemeClr val="tx2"/>
                </a:solidFill>
              </a:endParaRPr>
            </a:p>
            <a:p>
              <a:pPr marL="457200" indent="-457200">
                <a:buFont typeface="Wingdings" panose="05000000000000000000" pitchFamily="2" charset="2"/>
                <a:buChar char="ü"/>
              </a:pPr>
              <a:r>
                <a:rPr lang="en-IE" sz="2800" b="1" dirty="0" smtClean="0">
                  <a:solidFill>
                    <a:schemeClr val="tx2"/>
                  </a:solidFill>
                </a:rPr>
                <a:t>Identify </a:t>
              </a:r>
              <a:r>
                <a:rPr lang="en-IE" sz="2800" b="1" dirty="0">
                  <a:solidFill>
                    <a:schemeClr val="tx2"/>
                  </a:solidFill>
                </a:rPr>
                <a:t>who will coordinate the learning efforts – </a:t>
              </a:r>
              <a:r>
                <a:rPr lang="en-IE" sz="2800" b="1" dirty="0" smtClean="0">
                  <a:solidFill>
                    <a:schemeClr val="tx2"/>
                  </a:solidFill>
                </a:rPr>
                <a:t>agree ways </a:t>
              </a:r>
              <a:r>
                <a:rPr lang="en-IE" sz="2800" b="1" dirty="0">
                  <a:solidFill>
                    <a:schemeClr val="tx2"/>
                  </a:solidFill>
                </a:rPr>
                <a:t>to make it easy to gather and share insights given </a:t>
              </a:r>
              <a:r>
                <a:rPr lang="en-IE" sz="2800" b="1" dirty="0" smtClean="0">
                  <a:solidFill>
                    <a:schemeClr val="tx2"/>
                  </a:solidFill>
                </a:rPr>
                <a:t>existing </a:t>
              </a:r>
              <a:r>
                <a:rPr lang="en-IE" sz="2800" b="1" dirty="0">
                  <a:solidFill>
                    <a:schemeClr val="tx2"/>
                  </a:solidFill>
                </a:rPr>
                <a:t>pressures </a:t>
              </a:r>
              <a:r>
                <a:rPr lang="en-IE" sz="2800" b="1" dirty="0" smtClean="0">
                  <a:solidFill>
                    <a:schemeClr val="tx2"/>
                  </a:solidFill>
                </a:rPr>
                <a:t>on the team.</a:t>
              </a:r>
              <a:endParaRPr lang="en-IE" sz="2800" b="1" dirty="0">
                <a:solidFill>
                  <a:schemeClr val="tx2"/>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6256000" cy="9144000"/>
            <a:chOff x="0" y="0"/>
            <a:chExt cx="16256000" cy="914400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
          <p:nvSpPr>
            <p:cNvPr id="3" name="Rounded Rectangle 2"/>
            <p:cNvSpPr/>
            <p:nvPr/>
          </p:nvSpPr>
          <p:spPr>
            <a:xfrm>
              <a:off x="431800" y="304800"/>
              <a:ext cx="8763000" cy="8610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431800" y="693718"/>
              <a:ext cx="8763000" cy="1077218"/>
            </a:xfrm>
            <a:prstGeom prst="rect">
              <a:avLst/>
            </a:prstGeom>
            <a:noFill/>
          </p:spPr>
          <p:txBody>
            <a:bodyPr wrap="square" rtlCol="0">
              <a:spAutoFit/>
            </a:bodyPr>
            <a:lstStyle/>
            <a:p>
              <a:pPr algn="ctr"/>
              <a:r>
                <a:rPr lang="en-IE" sz="3200" b="1" dirty="0" smtClean="0">
                  <a:solidFill>
                    <a:schemeClr val="tx2"/>
                  </a:solidFill>
                </a:rPr>
                <a:t>What do we need to support our  </a:t>
              </a:r>
              <a:r>
                <a:rPr lang="en-IE" sz="3200" b="1" dirty="0">
                  <a:solidFill>
                    <a:schemeClr val="tx2"/>
                  </a:solidFill>
                </a:rPr>
                <a:t>team </a:t>
              </a:r>
              <a:r>
                <a:rPr lang="en-IE" sz="3200" b="1" dirty="0" smtClean="0">
                  <a:solidFill>
                    <a:schemeClr val="tx2"/>
                  </a:solidFill>
                </a:rPr>
                <a:t>conversation and reflection?</a:t>
              </a:r>
              <a:endParaRPr lang="en-IE" sz="3200" dirty="0">
                <a:solidFill>
                  <a:schemeClr val="tx2"/>
                </a:solidFill>
              </a:endParaRPr>
            </a:p>
          </p:txBody>
        </p:sp>
        <p:sp>
          <p:nvSpPr>
            <p:cNvPr id="5" name="TextBox 4"/>
            <p:cNvSpPr txBox="1"/>
            <p:nvPr/>
          </p:nvSpPr>
          <p:spPr>
            <a:xfrm>
              <a:off x="1041400" y="2362200"/>
              <a:ext cx="7810500" cy="5693866"/>
            </a:xfrm>
            <a:prstGeom prst="rect">
              <a:avLst/>
            </a:prstGeom>
            <a:noFill/>
          </p:spPr>
          <p:txBody>
            <a:bodyPr wrap="square" rtlCol="0">
              <a:spAutoFit/>
            </a:bodyPr>
            <a:lstStyle/>
            <a:p>
              <a:pPr marL="457200" indent="-457200">
                <a:buFont typeface="Wingdings" panose="05000000000000000000" pitchFamily="2" charset="2"/>
                <a:buChar char="ü"/>
              </a:pPr>
              <a:r>
                <a:rPr lang="en-IE" sz="2800" b="1" dirty="0" smtClean="0">
                  <a:solidFill>
                    <a:schemeClr val="tx2"/>
                  </a:solidFill>
                </a:rPr>
                <a:t>Agree </a:t>
              </a:r>
              <a:r>
                <a:rPr lang="en-IE" sz="2800" b="1" dirty="0">
                  <a:solidFill>
                    <a:schemeClr val="tx2"/>
                  </a:solidFill>
                </a:rPr>
                <a:t>what information we want to collect </a:t>
              </a:r>
              <a:r>
                <a:rPr lang="en-IE" sz="2800" b="1" u="sng" dirty="0">
                  <a:solidFill>
                    <a:schemeClr val="tx2"/>
                  </a:solidFill>
                </a:rPr>
                <a:t>using the questions in the template as a starting point.</a:t>
              </a:r>
              <a:r>
                <a:rPr lang="en-IE" sz="2800" dirty="0">
                  <a:solidFill>
                    <a:schemeClr val="tx2"/>
                  </a:solidFill>
                </a:rPr>
                <a:t/>
              </a:r>
              <a:br>
                <a:rPr lang="en-IE" sz="2800" dirty="0">
                  <a:solidFill>
                    <a:schemeClr val="tx2"/>
                  </a:solidFill>
                </a:rPr>
              </a:br>
              <a:endParaRPr lang="en-IE" sz="2800" dirty="0" smtClean="0">
                <a:solidFill>
                  <a:schemeClr val="tx2"/>
                </a:solidFill>
              </a:endParaRPr>
            </a:p>
            <a:p>
              <a:pPr marL="457200" indent="-457200">
                <a:buFont typeface="Wingdings" panose="05000000000000000000" pitchFamily="2" charset="2"/>
                <a:buChar char="ü"/>
              </a:pPr>
              <a:endParaRPr lang="en-IE" sz="2800" dirty="0" smtClean="0">
                <a:solidFill>
                  <a:schemeClr val="tx2"/>
                </a:solidFill>
              </a:endParaRPr>
            </a:p>
            <a:p>
              <a:pPr marL="457200" indent="-457200">
                <a:buFont typeface="Wingdings" panose="05000000000000000000" pitchFamily="2" charset="2"/>
                <a:buChar char="ü"/>
              </a:pPr>
              <a:r>
                <a:rPr lang="en-IE" sz="2800" b="1" dirty="0" smtClean="0">
                  <a:solidFill>
                    <a:schemeClr val="tx2"/>
                  </a:solidFill>
                </a:rPr>
                <a:t>Identify </a:t>
              </a:r>
              <a:r>
                <a:rPr lang="en-IE" sz="2800" b="1" dirty="0">
                  <a:solidFill>
                    <a:schemeClr val="tx2"/>
                  </a:solidFill>
                </a:rPr>
                <a:t>how we will come together to share and act on the learning –  i.e. ‘on the go’, team huddles, learning sessions. </a:t>
              </a:r>
              <a:r>
                <a:rPr lang="en-IE" sz="2800" dirty="0">
                  <a:solidFill>
                    <a:schemeClr val="tx2"/>
                  </a:solidFill>
                </a:rPr>
                <a:t/>
              </a:r>
              <a:br>
                <a:rPr lang="en-IE" sz="2800" dirty="0">
                  <a:solidFill>
                    <a:schemeClr val="tx2"/>
                  </a:solidFill>
                </a:rPr>
              </a:br>
              <a:endParaRPr lang="en-IE" sz="2800" dirty="0" smtClean="0">
                <a:solidFill>
                  <a:schemeClr val="tx2"/>
                </a:solidFill>
              </a:endParaRPr>
            </a:p>
            <a:p>
              <a:pPr marL="457200" indent="-457200">
                <a:buFont typeface="Wingdings" panose="05000000000000000000" pitchFamily="2" charset="2"/>
                <a:buChar char="ü"/>
              </a:pPr>
              <a:endParaRPr lang="en-IE" sz="2800" dirty="0" smtClean="0">
                <a:solidFill>
                  <a:schemeClr val="tx2"/>
                </a:solidFill>
              </a:endParaRPr>
            </a:p>
            <a:p>
              <a:pPr marL="457200" indent="-457200">
                <a:buFont typeface="Wingdings" panose="05000000000000000000" pitchFamily="2" charset="2"/>
                <a:buChar char="ü"/>
              </a:pPr>
              <a:r>
                <a:rPr lang="en-IE" sz="2800" b="1" dirty="0" smtClean="0">
                  <a:solidFill>
                    <a:schemeClr val="tx2"/>
                  </a:solidFill>
                </a:rPr>
                <a:t>Agree </a:t>
              </a:r>
              <a:r>
                <a:rPr lang="en-IE" sz="2800" b="1" dirty="0">
                  <a:solidFill>
                    <a:schemeClr val="tx2"/>
                  </a:solidFill>
                </a:rPr>
                <a:t>how we will share the learning with senior colleagues and put an action plan in </a:t>
              </a:r>
              <a:r>
                <a:rPr lang="en-IE" sz="2800" b="1" dirty="0" smtClean="0">
                  <a:solidFill>
                    <a:schemeClr val="tx2"/>
                  </a:solidFill>
                </a:rPr>
                <a:t>place.</a:t>
              </a:r>
              <a:endParaRPr lang="en-IE" sz="2800" dirty="0">
                <a:solidFill>
                  <a:schemeClr val="tx2"/>
                </a:solidFill>
              </a:endParaRPr>
            </a:p>
          </p:txBody>
        </p:sp>
      </p:grpSp>
    </p:spTree>
    <p:extLst>
      <p:ext uri="{BB962C8B-B14F-4D97-AF65-F5344CB8AC3E}">
        <p14:creationId xmlns:p14="http://schemas.microsoft.com/office/powerpoint/2010/main" val="304268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800" y="2743200"/>
            <a:ext cx="7848600" cy="55434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132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Object 1"/>
          <p:cNvPicPr>
            <a:picLocks noChangeAspect="1"/>
          </p:cNvPicPr>
          <p:nvPr/>
        </p:nvPicPr>
        <p:blipFill rotWithShape="1">
          <a:blip r:embed="rId3" cstate="print"/>
          <a:srcRect r="66875"/>
          <a:stretch/>
        </p:blipFill>
        <p:spPr>
          <a:xfrm>
            <a:off x="0" y="0"/>
            <a:ext cx="5384800" cy="9144000"/>
          </a:xfrm>
          <a:prstGeom prst="rect">
            <a:avLst/>
          </a:prstGeom>
          <a:solidFill>
            <a:srgbClr val="132BBA"/>
          </a:solid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5294" y="303895"/>
            <a:ext cx="3919796" cy="1601105"/>
          </a:xfrm>
          <a:prstGeom prst="rect">
            <a:avLst/>
          </a:prstGeom>
        </p:spPr>
      </p:pic>
      <p:sp>
        <p:nvSpPr>
          <p:cNvPr id="10" name="Rounded Rectangle 9"/>
          <p:cNvSpPr/>
          <p:nvPr/>
        </p:nvSpPr>
        <p:spPr>
          <a:xfrm>
            <a:off x="5537200" y="2514600"/>
            <a:ext cx="9982200" cy="624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itle 1"/>
          <p:cNvSpPr txBox="1">
            <a:spLocks/>
          </p:cNvSpPr>
          <p:nvPr/>
        </p:nvSpPr>
        <p:spPr>
          <a:xfrm>
            <a:off x="5537200" y="787400"/>
            <a:ext cx="5649912" cy="93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3600" b="1" dirty="0" smtClean="0">
                <a:solidFill>
                  <a:schemeClr val="bg1"/>
                </a:solidFill>
              </a:rPr>
              <a:t>Welcome………</a:t>
            </a:r>
            <a:endParaRPr lang="en-IE" sz="3600" b="1" dirty="0">
              <a:solidFill>
                <a:schemeClr val="bg1"/>
              </a:solidFill>
            </a:endParaRPr>
          </a:p>
        </p:txBody>
      </p:sp>
      <p:sp>
        <p:nvSpPr>
          <p:cNvPr id="12" name="TextBox 11"/>
          <p:cNvSpPr txBox="1"/>
          <p:nvPr/>
        </p:nvSpPr>
        <p:spPr>
          <a:xfrm>
            <a:off x="6908800" y="3641635"/>
            <a:ext cx="7010400" cy="3539430"/>
          </a:xfrm>
          <a:prstGeom prst="rect">
            <a:avLst/>
          </a:prstGeom>
          <a:noFill/>
        </p:spPr>
        <p:txBody>
          <a:bodyPr wrap="square" rtlCol="0">
            <a:spAutoFit/>
          </a:bodyPr>
          <a:lstStyle/>
          <a:p>
            <a:r>
              <a:rPr lang="en-IE" sz="2800" i="1" dirty="0">
                <a:solidFill>
                  <a:schemeClr val="tx2"/>
                </a:solidFill>
              </a:rPr>
              <a:t>This slide can be used to set out how you will work together as a team during the session. This will be influenced by the setting i.e. virtual or face to face</a:t>
            </a:r>
            <a:r>
              <a:rPr lang="en-IE" sz="2800" i="1" dirty="0" smtClean="0">
                <a:solidFill>
                  <a:schemeClr val="tx2"/>
                </a:solidFill>
              </a:rPr>
              <a:t>.</a:t>
            </a:r>
          </a:p>
          <a:p>
            <a:endParaRPr lang="en-IE" sz="2800" i="1" dirty="0">
              <a:solidFill>
                <a:schemeClr val="tx2"/>
              </a:solidFill>
            </a:endParaRPr>
          </a:p>
          <a:p>
            <a:r>
              <a:rPr lang="en-IE" sz="2800" i="1" dirty="0" smtClean="0">
                <a:solidFill>
                  <a:schemeClr val="tx2"/>
                </a:solidFill>
              </a:rPr>
              <a:t>Ground rules for engagement</a:t>
            </a:r>
          </a:p>
          <a:p>
            <a:r>
              <a:rPr lang="en-IE" sz="2800" i="1" dirty="0" smtClean="0">
                <a:solidFill>
                  <a:schemeClr val="tx2"/>
                </a:solidFill>
              </a:rPr>
              <a:t>Confidentiality</a:t>
            </a:r>
          </a:p>
          <a:p>
            <a:r>
              <a:rPr lang="en-IE" sz="2800" i="1" dirty="0" smtClean="0">
                <a:solidFill>
                  <a:schemeClr val="tx2"/>
                </a:solidFill>
              </a:rPr>
              <a:t>Times and breaks etc.</a:t>
            </a:r>
          </a:p>
        </p:txBody>
      </p:sp>
    </p:spTree>
    <p:extLst>
      <p:ext uri="{BB962C8B-B14F-4D97-AF65-F5344CB8AC3E}">
        <p14:creationId xmlns:p14="http://schemas.microsoft.com/office/powerpoint/2010/main" val="394341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117600" y="171450"/>
            <a:ext cx="14020800" cy="8763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rotWithShape="1">
          <a:blip r:embed="rId3"/>
          <a:srcRect l="20416" t="16787" r="20416" b="6297"/>
          <a:stretch/>
        </p:blipFill>
        <p:spPr>
          <a:xfrm>
            <a:off x="2413000" y="439615"/>
            <a:ext cx="11430000" cy="8358265"/>
          </a:xfrm>
          <a:prstGeom prst="rect">
            <a:avLst/>
          </a:prstGeom>
        </p:spPr>
      </p:pic>
      <p:sp>
        <p:nvSpPr>
          <p:cNvPr id="8" name="TextBox 7"/>
          <p:cNvSpPr txBox="1"/>
          <p:nvPr/>
        </p:nvSpPr>
        <p:spPr>
          <a:xfrm>
            <a:off x="3479800" y="609600"/>
            <a:ext cx="10896600" cy="384721"/>
          </a:xfrm>
          <a:prstGeom prst="rect">
            <a:avLst/>
          </a:prstGeom>
          <a:solidFill>
            <a:schemeClr val="bg1"/>
          </a:solidFill>
        </p:spPr>
        <p:txBody>
          <a:bodyPr wrap="square" rtlCol="0">
            <a:spAutoFit/>
          </a:bodyPr>
          <a:lstStyle/>
          <a:p>
            <a:r>
              <a:rPr lang="en-IE" sz="1900" b="1" dirty="0" smtClean="0">
                <a:solidFill>
                  <a:srgbClr val="0070C0"/>
                </a:solidFill>
              </a:rPr>
              <a:t>Template 6.5.1: Reflect Recover Renew - Making </a:t>
            </a:r>
            <a:r>
              <a:rPr lang="en-IE" sz="1900" b="1" dirty="0">
                <a:solidFill>
                  <a:srgbClr val="0070C0"/>
                </a:solidFill>
              </a:rPr>
              <a:t>Sense of Rapid Emergent </a:t>
            </a:r>
            <a:r>
              <a:rPr lang="en-IE" sz="1900" b="1" dirty="0" smtClean="0">
                <a:solidFill>
                  <a:srgbClr val="0070C0"/>
                </a:solidFill>
              </a:rPr>
              <a:t>Change</a:t>
            </a:r>
            <a:endParaRPr lang="en-IE" sz="1900" dirty="0"/>
          </a:p>
        </p:txBody>
      </p:sp>
      <p:sp>
        <p:nvSpPr>
          <p:cNvPr id="10" name="Rectangle 9"/>
          <p:cNvSpPr/>
          <p:nvPr/>
        </p:nvSpPr>
        <p:spPr>
          <a:xfrm>
            <a:off x="2870200" y="381000"/>
            <a:ext cx="685800" cy="61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800" y="304994"/>
            <a:ext cx="816401" cy="609212"/>
          </a:xfrm>
          <a:prstGeom prst="rect">
            <a:avLst/>
          </a:prstGeom>
        </p:spPr>
      </p:pic>
    </p:spTree>
    <p:extLst>
      <p:ext uri="{BB962C8B-B14F-4D97-AF65-F5344CB8AC3E}">
        <p14:creationId xmlns:p14="http://schemas.microsoft.com/office/powerpoint/2010/main" val="618235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117600" y="190500"/>
            <a:ext cx="14020800" cy="8763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nvPicPr>
        <p:blipFill rotWithShape="1">
          <a:blip r:embed="rId2"/>
          <a:srcRect l="20416" t="16426" r="20416" b="6295"/>
          <a:stretch/>
        </p:blipFill>
        <p:spPr>
          <a:xfrm>
            <a:off x="2423698" y="381000"/>
            <a:ext cx="11408603" cy="8381669"/>
          </a:xfrm>
          <a:prstGeom prst="rect">
            <a:avLst/>
          </a:prstGeom>
        </p:spPr>
      </p:pic>
      <p:sp>
        <p:nvSpPr>
          <p:cNvPr id="8" name="TextBox 7"/>
          <p:cNvSpPr txBox="1"/>
          <p:nvPr/>
        </p:nvSpPr>
        <p:spPr>
          <a:xfrm>
            <a:off x="3479800" y="609600"/>
            <a:ext cx="10896600" cy="384721"/>
          </a:xfrm>
          <a:prstGeom prst="rect">
            <a:avLst/>
          </a:prstGeom>
          <a:solidFill>
            <a:schemeClr val="bg1"/>
          </a:solidFill>
        </p:spPr>
        <p:txBody>
          <a:bodyPr wrap="square" rtlCol="0">
            <a:spAutoFit/>
          </a:bodyPr>
          <a:lstStyle/>
          <a:p>
            <a:r>
              <a:rPr lang="en-IE" sz="1900" b="1" dirty="0" smtClean="0">
                <a:solidFill>
                  <a:srgbClr val="0070C0"/>
                </a:solidFill>
              </a:rPr>
              <a:t>Template 6.5.1: Reflect Recover Renew - Making </a:t>
            </a:r>
            <a:r>
              <a:rPr lang="en-IE" sz="1900" b="1" dirty="0">
                <a:solidFill>
                  <a:srgbClr val="0070C0"/>
                </a:solidFill>
              </a:rPr>
              <a:t>Sense of Rapid Emergent </a:t>
            </a:r>
            <a:r>
              <a:rPr lang="en-IE" sz="1900" b="1" dirty="0" smtClean="0">
                <a:solidFill>
                  <a:srgbClr val="0070C0"/>
                </a:solidFill>
              </a:rPr>
              <a:t>Change</a:t>
            </a:r>
            <a:endParaRPr lang="en-IE" sz="1900" dirty="0"/>
          </a:p>
        </p:txBody>
      </p:sp>
      <p:sp>
        <p:nvSpPr>
          <p:cNvPr id="10" name="Rectangle 9"/>
          <p:cNvSpPr/>
          <p:nvPr/>
        </p:nvSpPr>
        <p:spPr>
          <a:xfrm>
            <a:off x="2870200" y="381000"/>
            <a:ext cx="685800" cy="61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304994"/>
            <a:ext cx="816401" cy="609212"/>
          </a:xfrm>
          <a:prstGeom prst="rect">
            <a:avLst/>
          </a:prstGeom>
        </p:spPr>
      </p:pic>
    </p:spTree>
    <p:extLst>
      <p:ext uri="{BB962C8B-B14F-4D97-AF65-F5344CB8AC3E}">
        <p14:creationId xmlns:p14="http://schemas.microsoft.com/office/powerpoint/2010/main" val="2904293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400" y="304800"/>
            <a:ext cx="3581400" cy="11561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117600" y="190500"/>
            <a:ext cx="14020800" cy="8763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3479800" y="609600"/>
            <a:ext cx="10896600" cy="384721"/>
          </a:xfrm>
          <a:prstGeom prst="rect">
            <a:avLst/>
          </a:prstGeom>
          <a:solidFill>
            <a:schemeClr val="bg1"/>
          </a:solidFill>
        </p:spPr>
        <p:txBody>
          <a:bodyPr wrap="square" rtlCol="0">
            <a:spAutoFit/>
          </a:bodyPr>
          <a:lstStyle/>
          <a:p>
            <a:r>
              <a:rPr lang="en-IE" sz="1900" b="1" dirty="0" smtClean="0">
                <a:solidFill>
                  <a:srgbClr val="0070C0"/>
                </a:solidFill>
              </a:rPr>
              <a:t>Template 6.5.1: Reflect Recover Renew - Making </a:t>
            </a:r>
            <a:r>
              <a:rPr lang="en-IE" sz="1900" b="1" dirty="0">
                <a:solidFill>
                  <a:srgbClr val="0070C0"/>
                </a:solidFill>
              </a:rPr>
              <a:t>Sense of Rapid Emergent </a:t>
            </a:r>
            <a:r>
              <a:rPr lang="en-IE" sz="1900" b="1" dirty="0" smtClean="0">
                <a:solidFill>
                  <a:srgbClr val="0070C0"/>
                </a:solidFill>
              </a:rPr>
              <a:t>Change</a:t>
            </a:r>
            <a:endParaRPr lang="en-IE" sz="1900" dirty="0"/>
          </a:p>
        </p:txBody>
      </p:sp>
      <p:sp>
        <p:nvSpPr>
          <p:cNvPr id="10" name="Rectangle 9"/>
          <p:cNvSpPr/>
          <p:nvPr/>
        </p:nvSpPr>
        <p:spPr>
          <a:xfrm>
            <a:off x="2870200" y="381000"/>
            <a:ext cx="685800" cy="61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304994"/>
            <a:ext cx="816401" cy="609212"/>
          </a:xfrm>
          <a:prstGeom prst="rect">
            <a:avLst/>
          </a:prstGeom>
        </p:spPr>
      </p:pic>
      <p:pic>
        <p:nvPicPr>
          <p:cNvPr id="3" name="Picture 2"/>
          <p:cNvPicPr>
            <a:picLocks noChangeAspect="1"/>
          </p:cNvPicPr>
          <p:nvPr/>
        </p:nvPicPr>
        <p:blipFill rotWithShape="1">
          <a:blip r:embed="rId4"/>
          <a:srcRect l="22917" t="25555" r="22500" b="15925"/>
          <a:stretch/>
        </p:blipFill>
        <p:spPr>
          <a:xfrm>
            <a:off x="1803400" y="990212"/>
            <a:ext cx="12573000" cy="7582191"/>
          </a:xfrm>
          <a:prstGeom prst="rect">
            <a:avLst/>
          </a:prstGeom>
        </p:spPr>
      </p:pic>
    </p:spTree>
    <p:extLst>
      <p:ext uri="{BB962C8B-B14F-4D97-AF65-F5344CB8AC3E}">
        <p14:creationId xmlns:p14="http://schemas.microsoft.com/office/powerpoint/2010/main" val="2675625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117600" y="190500"/>
            <a:ext cx="14020800" cy="8763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3479800" y="609600"/>
            <a:ext cx="10896600" cy="384721"/>
          </a:xfrm>
          <a:prstGeom prst="rect">
            <a:avLst/>
          </a:prstGeom>
          <a:solidFill>
            <a:schemeClr val="bg1"/>
          </a:solidFill>
        </p:spPr>
        <p:txBody>
          <a:bodyPr wrap="square" rtlCol="0">
            <a:spAutoFit/>
          </a:bodyPr>
          <a:lstStyle/>
          <a:p>
            <a:r>
              <a:rPr lang="en-IE" sz="1900" b="1" dirty="0" smtClean="0">
                <a:solidFill>
                  <a:srgbClr val="0070C0"/>
                </a:solidFill>
              </a:rPr>
              <a:t>Template 6.5.1: Reflect Recover Renew - Making </a:t>
            </a:r>
            <a:r>
              <a:rPr lang="en-IE" sz="1900" b="1" dirty="0">
                <a:solidFill>
                  <a:srgbClr val="0070C0"/>
                </a:solidFill>
              </a:rPr>
              <a:t>Sense of Rapid Emergent </a:t>
            </a:r>
            <a:r>
              <a:rPr lang="en-IE" sz="1900" b="1" dirty="0" smtClean="0">
                <a:solidFill>
                  <a:srgbClr val="0070C0"/>
                </a:solidFill>
              </a:rPr>
              <a:t>Change</a:t>
            </a:r>
            <a:endParaRPr lang="en-IE" sz="1900" dirty="0"/>
          </a:p>
        </p:txBody>
      </p:sp>
      <p:sp>
        <p:nvSpPr>
          <p:cNvPr id="10" name="Rectangle 9"/>
          <p:cNvSpPr/>
          <p:nvPr/>
        </p:nvSpPr>
        <p:spPr>
          <a:xfrm>
            <a:off x="2870200" y="381000"/>
            <a:ext cx="685800" cy="61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304994"/>
            <a:ext cx="816401" cy="609212"/>
          </a:xfrm>
          <a:prstGeom prst="rect">
            <a:avLst/>
          </a:prstGeom>
        </p:spPr>
      </p:pic>
      <p:pic>
        <p:nvPicPr>
          <p:cNvPr id="6" name="Picture 5"/>
          <p:cNvPicPr>
            <a:picLocks noChangeAspect="1"/>
          </p:cNvPicPr>
          <p:nvPr/>
        </p:nvPicPr>
        <p:blipFill rotWithShape="1">
          <a:blip r:embed="rId4"/>
          <a:srcRect l="23333" t="24814" r="22500" b="16294"/>
          <a:stretch/>
        </p:blipFill>
        <p:spPr>
          <a:xfrm>
            <a:off x="1879600" y="1023377"/>
            <a:ext cx="12344400" cy="7549317"/>
          </a:xfrm>
          <a:prstGeom prst="rect">
            <a:avLst/>
          </a:prstGeom>
        </p:spPr>
      </p:pic>
    </p:spTree>
    <p:extLst>
      <p:ext uri="{BB962C8B-B14F-4D97-AF65-F5344CB8AC3E}">
        <p14:creationId xmlns:p14="http://schemas.microsoft.com/office/powerpoint/2010/main" val="194795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117600" y="190500"/>
            <a:ext cx="14020800" cy="8763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3479800" y="609600"/>
            <a:ext cx="10896600" cy="384721"/>
          </a:xfrm>
          <a:prstGeom prst="rect">
            <a:avLst/>
          </a:prstGeom>
          <a:solidFill>
            <a:schemeClr val="bg1"/>
          </a:solidFill>
        </p:spPr>
        <p:txBody>
          <a:bodyPr wrap="square" rtlCol="0">
            <a:spAutoFit/>
          </a:bodyPr>
          <a:lstStyle/>
          <a:p>
            <a:r>
              <a:rPr lang="en-IE" sz="1900" b="1" dirty="0" smtClean="0">
                <a:solidFill>
                  <a:srgbClr val="0070C0"/>
                </a:solidFill>
              </a:rPr>
              <a:t>Template 6.5.1: Reflect Recover Renew - Making </a:t>
            </a:r>
            <a:r>
              <a:rPr lang="en-IE" sz="1900" b="1" dirty="0">
                <a:solidFill>
                  <a:srgbClr val="0070C0"/>
                </a:solidFill>
              </a:rPr>
              <a:t>Sense of Rapid Emergent </a:t>
            </a:r>
            <a:r>
              <a:rPr lang="en-IE" sz="1900" b="1" dirty="0" smtClean="0">
                <a:solidFill>
                  <a:srgbClr val="0070C0"/>
                </a:solidFill>
              </a:rPr>
              <a:t>Change</a:t>
            </a:r>
            <a:endParaRPr lang="en-IE" sz="1900" dirty="0"/>
          </a:p>
        </p:txBody>
      </p:sp>
      <p:sp>
        <p:nvSpPr>
          <p:cNvPr id="10" name="Rectangle 9"/>
          <p:cNvSpPr/>
          <p:nvPr/>
        </p:nvSpPr>
        <p:spPr>
          <a:xfrm>
            <a:off x="2870200" y="381000"/>
            <a:ext cx="685800" cy="61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304994"/>
            <a:ext cx="816401" cy="609212"/>
          </a:xfrm>
          <a:prstGeom prst="rect">
            <a:avLst/>
          </a:prstGeom>
        </p:spPr>
      </p:pic>
      <p:pic>
        <p:nvPicPr>
          <p:cNvPr id="2" name="Picture 1"/>
          <p:cNvPicPr>
            <a:picLocks noChangeAspect="1"/>
          </p:cNvPicPr>
          <p:nvPr/>
        </p:nvPicPr>
        <p:blipFill rotWithShape="1">
          <a:blip r:embed="rId4"/>
          <a:srcRect l="23333" t="24075" r="22500" b="17407"/>
          <a:stretch/>
        </p:blipFill>
        <p:spPr>
          <a:xfrm>
            <a:off x="1803400" y="1032803"/>
            <a:ext cx="12344400" cy="7501597"/>
          </a:xfrm>
          <a:prstGeom prst="rect">
            <a:avLst/>
          </a:prstGeom>
        </p:spPr>
      </p:pic>
    </p:spTree>
    <p:extLst>
      <p:ext uri="{BB962C8B-B14F-4D97-AF65-F5344CB8AC3E}">
        <p14:creationId xmlns:p14="http://schemas.microsoft.com/office/powerpoint/2010/main" val="2084434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728200" cy="9144000"/>
          </a:xfrm>
          <a:prstGeom prst="rect">
            <a:avLst/>
          </a:prstGeom>
          <a:solidFill>
            <a:srgbClr val="040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Object 1"/>
          <p:cNvPicPr>
            <a:picLocks noChangeAspect="1"/>
          </p:cNvPicPr>
          <p:nvPr/>
        </p:nvPicPr>
        <p:blipFill rotWithShape="1">
          <a:blip r:embed="rId3" cstate="print"/>
          <a:srcRect l="58906"/>
          <a:stretch/>
        </p:blipFill>
        <p:spPr>
          <a:xfrm>
            <a:off x="9575800" y="0"/>
            <a:ext cx="6680200" cy="9144000"/>
          </a:xfrm>
          <a:prstGeom prst="rect">
            <a:avLst/>
          </a:prstGeom>
        </p:spPr>
      </p:pic>
      <p:sp>
        <p:nvSpPr>
          <p:cNvPr id="3" name="Rounded Rectangle 2"/>
          <p:cNvSpPr/>
          <p:nvPr/>
        </p:nvSpPr>
        <p:spPr>
          <a:xfrm>
            <a:off x="0" y="0"/>
            <a:ext cx="9575800" cy="9144000"/>
          </a:xfrm>
          <a:prstGeom prst="roundRect">
            <a:avLst/>
          </a:prstGeom>
          <a:solidFill>
            <a:srgbClr val="77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ounded Rectangle 3"/>
          <p:cNvSpPr/>
          <p:nvPr/>
        </p:nvSpPr>
        <p:spPr>
          <a:xfrm>
            <a:off x="495300" y="457200"/>
            <a:ext cx="8563724" cy="830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2527300" y="2438400"/>
            <a:ext cx="4495800" cy="4678204"/>
          </a:xfrm>
          <a:prstGeom prst="rect">
            <a:avLst/>
          </a:prstGeom>
          <a:noFill/>
        </p:spPr>
        <p:txBody>
          <a:bodyPr wrap="square" rtlCol="0">
            <a:spAutoFit/>
          </a:bodyPr>
          <a:lstStyle/>
          <a:p>
            <a:pPr algn="ctr"/>
            <a:r>
              <a:rPr lang="en-IE" sz="4000" i="1" dirty="0">
                <a:solidFill>
                  <a:srgbClr val="0070C0"/>
                </a:solidFill>
              </a:rPr>
              <a:t>This side can be used to </a:t>
            </a:r>
            <a:r>
              <a:rPr lang="en-IE" sz="4000" i="1" dirty="0" smtClean="0">
                <a:solidFill>
                  <a:srgbClr val="0070C0"/>
                </a:solidFill>
              </a:rPr>
              <a:t>‘close out’ </a:t>
            </a:r>
            <a:r>
              <a:rPr lang="en-IE" sz="4000" i="1" dirty="0">
                <a:solidFill>
                  <a:srgbClr val="0070C0"/>
                </a:solidFill>
              </a:rPr>
              <a:t>your team session and recap on what was shared and next steps/actions as a team.</a:t>
            </a:r>
          </a:p>
          <a:p>
            <a:endParaRPr lang="en-IE" dirty="0"/>
          </a:p>
        </p:txBody>
      </p:sp>
    </p:spTree>
    <p:extLst>
      <p:ext uri="{BB962C8B-B14F-4D97-AF65-F5344CB8AC3E}">
        <p14:creationId xmlns:p14="http://schemas.microsoft.com/office/powerpoint/2010/main" val="89634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1955800" y="106680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256000" cy="9144000"/>
          </a:xfrm>
          <a:prstGeom prst="rect">
            <a:avLst/>
          </a:prstGeom>
          <a:solidFill>
            <a:srgbClr val="132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Object 1"/>
          <p:cNvPicPr>
            <a:picLocks noChangeAspect="1"/>
          </p:cNvPicPr>
          <p:nvPr/>
        </p:nvPicPr>
        <p:blipFill rotWithShape="1">
          <a:blip r:embed="rId3" cstate="print"/>
          <a:srcRect r="66875"/>
          <a:stretch/>
        </p:blipFill>
        <p:spPr>
          <a:xfrm>
            <a:off x="0" y="0"/>
            <a:ext cx="5384800" cy="9144000"/>
          </a:xfrm>
          <a:prstGeom prst="rect">
            <a:avLst/>
          </a:prstGeom>
          <a:solidFill>
            <a:srgbClr val="132BBA"/>
          </a:solidFill>
        </p:spPr>
      </p:pic>
      <p:sp>
        <p:nvSpPr>
          <p:cNvPr id="15" name="Rounded Rectangle 14"/>
          <p:cNvSpPr/>
          <p:nvPr/>
        </p:nvSpPr>
        <p:spPr>
          <a:xfrm>
            <a:off x="5842000" y="2514600"/>
            <a:ext cx="9677400" cy="624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Content Placeholder 8"/>
          <p:cNvSpPr txBox="1">
            <a:spLocks/>
          </p:cNvSpPr>
          <p:nvPr/>
        </p:nvSpPr>
        <p:spPr>
          <a:xfrm>
            <a:off x="6223000" y="2743200"/>
            <a:ext cx="8763000" cy="601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50000"/>
              </a:lnSpc>
              <a:spcBef>
                <a:spcPts val="600"/>
              </a:spcBef>
              <a:spcAft>
                <a:spcPts val="600"/>
              </a:spcAft>
              <a:buFont typeface="+mj-lt"/>
              <a:buAutoNum type="arabicPeriod"/>
            </a:pPr>
            <a:r>
              <a:rPr lang="en-GB" sz="2800" dirty="0" smtClean="0">
                <a:solidFill>
                  <a:schemeClr val="tx2"/>
                </a:solidFill>
                <a:cs typeface="Arial" charset="0"/>
              </a:rPr>
              <a:t>Opportunity to reflect on learning &amp; share experiences during COVID-19</a:t>
            </a:r>
          </a:p>
          <a:p>
            <a:pPr marL="457200" indent="-457200" algn="l">
              <a:lnSpc>
                <a:spcPct val="150000"/>
              </a:lnSpc>
              <a:spcBef>
                <a:spcPts val="600"/>
              </a:spcBef>
              <a:spcAft>
                <a:spcPts val="600"/>
              </a:spcAft>
              <a:buFont typeface="+mj-lt"/>
              <a:buAutoNum type="arabicPeriod"/>
            </a:pPr>
            <a:r>
              <a:rPr lang="en-IE" sz="2800" dirty="0" smtClean="0">
                <a:solidFill>
                  <a:schemeClr val="tx2"/>
                </a:solidFill>
              </a:rPr>
              <a:t>Reflect on what you did, Recover what is relevant, Renew what is sustainable as a team.</a:t>
            </a:r>
          </a:p>
          <a:p>
            <a:pPr marL="457200" indent="-457200" algn="l">
              <a:lnSpc>
                <a:spcPct val="150000"/>
              </a:lnSpc>
              <a:spcBef>
                <a:spcPts val="600"/>
              </a:spcBef>
              <a:spcAft>
                <a:spcPts val="600"/>
              </a:spcAft>
              <a:buFont typeface="+mj-lt"/>
              <a:buAutoNum type="arabicPeriod"/>
            </a:pPr>
            <a:r>
              <a:rPr lang="en-IE" sz="2800" dirty="0" smtClean="0">
                <a:solidFill>
                  <a:schemeClr val="tx2"/>
                </a:solidFill>
              </a:rPr>
              <a:t>Consider how we move forward in a changed context.</a:t>
            </a:r>
          </a:p>
          <a:p>
            <a:pPr marL="457200" indent="-457200" algn="l">
              <a:lnSpc>
                <a:spcPct val="150000"/>
              </a:lnSpc>
              <a:spcBef>
                <a:spcPts val="600"/>
              </a:spcBef>
              <a:spcAft>
                <a:spcPts val="600"/>
              </a:spcAft>
              <a:buFont typeface="+mj-lt"/>
              <a:buAutoNum type="arabicPeriod"/>
            </a:pPr>
            <a:r>
              <a:rPr lang="en-IE" sz="2800" dirty="0" smtClean="0">
                <a:solidFill>
                  <a:schemeClr val="tx2"/>
                </a:solidFill>
                <a:cs typeface="Arial" charset="0"/>
              </a:rPr>
              <a:t>Using the Health Services Change Guide ‘Reflect Recover Renew’ team resources. </a:t>
            </a:r>
            <a:endParaRPr lang="en-IE" sz="1000" dirty="0" smtClean="0">
              <a:solidFill>
                <a:schemeClr val="tx2"/>
              </a:solidFill>
              <a:cs typeface="Arial" charset="0"/>
            </a:endParaRPr>
          </a:p>
          <a:p>
            <a:pPr marL="457200" indent="-457200" algn="l">
              <a:lnSpc>
                <a:spcPct val="150000"/>
              </a:lnSpc>
              <a:spcBef>
                <a:spcPts val="600"/>
              </a:spcBef>
              <a:spcAft>
                <a:spcPts val="600"/>
              </a:spcAft>
              <a:buFont typeface="+mj-lt"/>
              <a:buAutoNum type="arabicPeriod"/>
            </a:pPr>
            <a:endParaRPr lang="en-GB" sz="1000" b="1" dirty="0" smtClean="0">
              <a:solidFill>
                <a:schemeClr val="tx2"/>
              </a:solidFill>
              <a:cs typeface="Arial" charset="0"/>
            </a:endParaRPr>
          </a:p>
          <a:p>
            <a:pPr algn="r">
              <a:spcBef>
                <a:spcPts val="600"/>
              </a:spcBef>
              <a:spcAft>
                <a:spcPts val="600"/>
              </a:spcAft>
            </a:pPr>
            <a:r>
              <a:rPr lang="en-GB" sz="1600" b="1" dirty="0" smtClean="0">
                <a:solidFill>
                  <a:schemeClr val="tx2"/>
                </a:solidFill>
                <a:cs typeface="Arial" charset="0"/>
              </a:rPr>
              <a:t>Source of materials:  People’s Needs Defining Change -  Health Services Change Guide</a:t>
            </a:r>
            <a:r>
              <a:rPr lang="en-GB" sz="1600" b="1" i="1" dirty="0" smtClean="0">
                <a:solidFill>
                  <a:schemeClr val="tx2"/>
                </a:solidFill>
                <a:cs typeface="Arial" charset="0"/>
              </a:rPr>
              <a:t/>
            </a:r>
            <a:br>
              <a:rPr lang="en-GB" sz="1600" b="1" i="1" dirty="0" smtClean="0">
                <a:solidFill>
                  <a:schemeClr val="tx2"/>
                </a:solidFill>
                <a:cs typeface="Arial" charset="0"/>
              </a:rPr>
            </a:br>
            <a:endParaRPr lang="en-GB" sz="1600" b="1" dirty="0">
              <a:solidFill>
                <a:schemeClr val="tx2"/>
              </a:solidFill>
              <a:cs typeface="Arial" charset="0"/>
            </a:endParaRPr>
          </a:p>
        </p:txBody>
      </p:sp>
      <p:sp>
        <p:nvSpPr>
          <p:cNvPr id="17" name="Title 1"/>
          <p:cNvSpPr txBox="1">
            <a:spLocks/>
          </p:cNvSpPr>
          <p:nvPr/>
        </p:nvSpPr>
        <p:spPr>
          <a:xfrm>
            <a:off x="5068887" y="787400"/>
            <a:ext cx="6118225" cy="93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3600" b="1" dirty="0" smtClean="0">
                <a:solidFill>
                  <a:schemeClr val="bg1"/>
                </a:solidFill>
              </a:rPr>
              <a:t>Reflect Recover Renew</a:t>
            </a:r>
            <a:br>
              <a:rPr lang="en-IE" sz="3600" b="1" dirty="0" smtClean="0">
                <a:solidFill>
                  <a:schemeClr val="bg1"/>
                </a:solidFill>
              </a:rPr>
            </a:br>
            <a:r>
              <a:rPr lang="en-GB" sz="3600" b="1" dirty="0">
                <a:solidFill>
                  <a:schemeClr val="bg1"/>
                </a:solidFill>
                <a:cs typeface="Arial" charset="0"/>
              </a:rPr>
              <a:t>Purpose of our team </a:t>
            </a:r>
            <a:r>
              <a:rPr lang="en-GB" sz="3600" b="1" dirty="0" smtClean="0">
                <a:solidFill>
                  <a:schemeClr val="bg1"/>
                </a:solidFill>
                <a:cs typeface="Arial" charset="0"/>
              </a:rPr>
              <a:t>session</a:t>
            </a:r>
            <a:endParaRPr lang="en-GB" sz="3600" b="1" dirty="0">
              <a:solidFill>
                <a:schemeClr val="bg1"/>
              </a:solidFill>
              <a:cs typeface="Arial"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5294" y="303895"/>
            <a:ext cx="3919796" cy="1601105"/>
          </a:xfrm>
          <a:prstGeom prst="rect">
            <a:avLst/>
          </a:prstGeom>
        </p:spPr>
      </p:pic>
    </p:spTree>
    <p:extLst>
      <p:ext uri="{BB962C8B-B14F-4D97-AF65-F5344CB8AC3E}">
        <p14:creationId xmlns:p14="http://schemas.microsoft.com/office/powerpoint/2010/main" val="425705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6" name="Rectangle 5"/>
          <p:cNvSpPr/>
          <p:nvPr/>
        </p:nvSpPr>
        <p:spPr>
          <a:xfrm>
            <a:off x="-8467" y="0"/>
            <a:ext cx="16264467" cy="9144000"/>
          </a:xfrm>
          <a:prstGeom prst="rect">
            <a:avLst/>
          </a:prstGeom>
          <a:solidFill>
            <a:srgbClr val="77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Object 1"/>
          <p:cNvPicPr>
            <a:picLocks noChangeAspect="1"/>
          </p:cNvPicPr>
          <p:nvPr/>
        </p:nvPicPr>
        <p:blipFill rotWithShape="1">
          <a:blip r:embed="rId3" cstate="print"/>
          <a:srcRect l="46302" t="4167" b="1666"/>
          <a:stretch/>
        </p:blipFill>
        <p:spPr>
          <a:xfrm>
            <a:off x="7518399" y="381000"/>
            <a:ext cx="8729133" cy="8610600"/>
          </a:xfrm>
          <a:prstGeom prst="rect">
            <a:avLst/>
          </a:prstGeom>
        </p:spPr>
      </p:pic>
      <p:sp>
        <p:nvSpPr>
          <p:cNvPr id="3" name="TextBox 2"/>
          <p:cNvSpPr txBox="1"/>
          <p:nvPr/>
        </p:nvSpPr>
        <p:spPr>
          <a:xfrm>
            <a:off x="508000" y="2798723"/>
            <a:ext cx="6553200" cy="6001643"/>
          </a:xfrm>
          <a:prstGeom prst="rect">
            <a:avLst/>
          </a:prstGeom>
          <a:noFill/>
        </p:spPr>
        <p:txBody>
          <a:bodyPr wrap="square" rtlCol="0">
            <a:spAutoFit/>
          </a:bodyPr>
          <a:lstStyle/>
          <a:p>
            <a:r>
              <a:rPr lang="en-IE" sz="7200" b="1" dirty="0">
                <a:solidFill>
                  <a:schemeClr val="bg1"/>
                </a:solidFill>
              </a:rPr>
              <a:t>Health </a:t>
            </a:r>
            <a:r>
              <a:rPr lang="en-IE" sz="7200" b="1" dirty="0" smtClean="0">
                <a:solidFill>
                  <a:schemeClr val="bg1"/>
                </a:solidFill>
              </a:rPr>
              <a:t>Services</a:t>
            </a:r>
          </a:p>
          <a:p>
            <a:r>
              <a:rPr lang="en-IE" sz="7200" b="1" dirty="0" smtClean="0">
                <a:solidFill>
                  <a:schemeClr val="bg1"/>
                </a:solidFill>
              </a:rPr>
              <a:t>Change Guide</a:t>
            </a:r>
          </a:p>
          <a:p>
            <a:endParaRPr lang="en-IE" sz="2000" b="1" dirty="0"/>
          </a:p>
          <a:p>
            <a:r>
              <a:rPr lang="en-IE" sz="3600" b="1" dirty="0">
                <a:solidFill>
                  <a:schemeClr val="bg1"/>
                </a:solidFill>
              </a:rPr>
              <a:t>S</a:t>
            </a:r>
            <a:r>
              <a:rPr lang="en-IE" sz="3600" b="1" dirty="0" smtClean="0">
                <a:solidFill>
                  <a:schemeClr val="bg1"/>
                </a:solidFill>
              </a:rPr>
              <a:t>upports </a:t>
            </a:r>
            <a:r>
              <a:rPr lang="en-IE" sz="3600" b="1" dirty="0">
                <a:solidFill>
                  <a:schemeClr val="bg1"/>
                </a:solidFill>
              </a:rPr>
              <a:t>teams by </a:t>
            </a:r>
            <a:r>
              <a:rPr lang="en-IE" sz="3600" b="1" dirty="0" smtClean="0">
                <a:solidFill>
                  <a:schemeClr val="bg1"/>
                </a:solidFill>
              </a:rPr>
              <a:t>building</a:t>
            </a:r>
          </a:p>
          <a:p>
            <a:r>
              <a:rPr lang="en-IE" sz="3600" b="1" dirty="0" smtClean="0">
                <a:solidFill>
                  <a:schemeClr val="bg1"/>
                </a:solidFill>
              </a:rPr>
              <a:t>capacity</a:t>
            </a:r>
            <a:r>
              <a:rPr lang="en-IE" sz="3600" b="1" dirty="0">
                <a:solidFill>
                  <a:schemeClr val="bg1"/>
                </a:solidFill>
              </a:rPr>
              <a:t>, skills and </a:t>
            </a:r>
            <a:r>
              <a:rPr lang="en-IE" sz="3600" b="1" dirty="0" smtClean="0">
                <a:solidFill>
                  <a:schemeClr val="bg1"/>
                </a:solidFill>
              </a:rPr>
              <a:t>confidence</a:t>
            </a:r>
          </a:p>
          <a:p>
            <a:r>
              <a:rPr lang="en-IE" sz="3600" b="1" dirty="0" smtClean="0">
                <a:solidFill>
                  <a:schemeClr val="bg1"/>
                </a:solidFill>
              </a:rPr>
              <a:t>to deliver change and innovation</a:t>
            </a:r>
          </a:p>
          <a:p>
            <a:r>
              <a:rPr lang="en-IE" sz="3600" b="1" dirty="0" smtClean="0">
                <a:solidFill>
                  <a:schemeClr val="bg1"/>
                </a:solidFill>
              </a:rPr>
              <a:t>in healthcare using the </a:t>
            </a:r>
          </a:p>
          <a:p>
            <a:r>
              <a:rPr lang="en-IE" sz="3600" b="1" dirty="0" smtClean="0">
                <a:solidFill>
                  <a:schemeClr val="bg1"/>
                </a:solidFill>
              </a:rPr>
              <a:t>Change Guide Framework.  </a:t>
            </a:r>
          </a:p>
          <a:p>
            <a:endParaRPr lang="en-IE" sz="4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99" y="360324"/>
            <a:ext cx="5087505" cy="2078075"/>
          </a:xfrm>
          <a:prstGeom prst="rect">
            <a:avLst/>
          </a:prstGeom>
        </p:spPr>
      </p:pic>
      <p:sp>
        <p:nvSpPr>
          <p:cNvPr id="5" name="Rectangle 4"/>
          <p:cNvSpPr/>
          <p:nvPr/>
        </p:nvSpPr>
        <p:spPr>
          <a:xfrm>
            <a:off x="-8467" y="8427919"/>
            <a:ext cx="6612467" cy="3628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16256000" cy="9144000"/>
          </a:xfrm>
          <a:prstGeom prst="rect">
            <a:avLst/>
          </a:prstGeom>
          <a:solidFill>
            <a:srgbClr val="77D162"/>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Rectangle 2"/>
          <p:cNvSpPr/>
          <p:nvPr/>
        </p:nvSpPr>
        <p:spPr>
          <a:xfrm>
            <a:off x="0" y="0"/>
            <a:ext cx="16256000" cy="9144000"/>
          </a:xfrm>
          <a:prstGeom prst="rect">
            <a:avLst/>
          </a:prstGeom>
          <a:solidFill>
            <a:srgbClr val="77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ounded Rectangle 3"/>
          <p:cNvSpPr/>
          <p:nvPr/>
        </p:nvSpPr>
        <p:spPr>
          <a:xfrm>
            <a:off x="355600" y="2201977"/>
            <a:ext cx="1554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918633" y="2354377"/>
            <a:ext cx="14871700" cy="5693866"/>
          </a:xfrm>
          <a:prstGeom prst="rect">
            <a:avLst/>
          </a:prstGeom>
          <a:noFill/>
        </p:spPr>
        <p:txBody>
          <a:bodyPr wrap="square" rtlCol="0">
            <a:spAutoFit/>
          </a:bodyPr>
          <a:lstStyle/>
          <a:p>
            <a:r>
              <a:rPr lang="en-IE" sz="4000" b="1" dirty="0" smtClean="0">
                <a:solidFill>
                  <a:schemeClr val="tx2"/>
                </a:solidFill>
              </a:rPr>
              <a:t>This session will help us to use the Change Guide team reflection resources ‘Reflect </a:t>
            </a:r>
            <a:r>
              <a:rPr lang="en-IE" sz="4000" b="1" dirty="0">
                <a:solidFill>
                  <a:schemeClr val="tx2"/>
                </a:solidFill>
              </a:rPr>
              <a:t>Recover </a:t>
            </a:r>
            <a:r>
              <a:rPr lang="en-IE" sz="4000" b="1" dirty="0" smtClean="0">
                <a:solidFill>
                  <a:schemeClr val="tx2"/>
                </a:solidFill>
              </a:rPr>
              <a:t>Renew’ to:</a:t>
            </a:r>
          </a:p>
          <a:p>
            <a:endParaRPr lang="en-IE" sz="1100" b="1" dirty="0" smtClean="0">
              <a:solidFill>
                <a:schemeClr val="tx2"/>
              </a:solidFill>
            </a:endParaRPr>
          </a:p>
          <a:p>
            <a:endParaRPr lang="en-IE" sz="1400" b="1" dirty="0">
              <a:solidFill>
                <a:schemeClr val="tx2"/>
              </a:solidFill>
            </a:endParaRPr>
          </a:p>
          <a:p>
            <a:pPr marL="285750" indent="-285750">
              <a:lnSpc>
                <a:spcPct val="150000"/>
              </a:lnSpc>
              <a:spcAft>
                <a:spcPts val="600"/>
              </a:spcAft>
              <a:buFont typeface="Wingdings" panose="05000000000000000000" pitchFamily="2" charset="2"/>
              <a:buChar char="ü"/>
            </a:pPr>
            <a:r>
              <a:rPr lang="en-IE" sz="2600" b="1" dirty="0" smtClean="0">
                <a:solidFill>
                  <a:schemeClr val="tx2"/>
                </a:solidFill>
              </a:rPr>
              <a:t>Take </a:t>
            </a:r>
            <a:r>
              <a:rPr lang="en-IE" sz="2600" b="1" dirty="0">
                <a:solidFill>
                  <a:schemeClr val="tx2"/>
                </a:solidFill>
              </a:rPr>
              <a:t>time with </a:t>
            </a:r>
            <a:r>
              <a:rPr lang="en-IE" sz="2600" b="1" dirty="0" smtClean="0">
                <a:solidFill>
                  <a:schemeClr val="tx2"/>
                </a:solidFill>
              </a:rPr>
              <a:t>colleagues </a:t>
            </a:r>
            <a:r>
              <a:rPr lang="en-IE" sz="2600" b="1" dirty="0">
                <a:solidFill>
                  <a:schemeClr val="tx2"/>
                </a:solidFill>
              </a:rPr>
              <a:t>to pause and </a:t>
            </a:r>
            <a:r>
              <a:rPr lang="en-IE" sz="2600" b="1" dirty="0" smtClean="0">
                <a:solidFill>
                  <a:schemeClr val="tx2"/>
                </a:solidFill>
              </a:rPr>
              <a:t>reflect.</a:t>
            </a:r>
          </a:p>
          <a:p>
            <a:pPr marL="285750" indent="-285750">
              <a:lnSpc>
                <a:spcPct val="150000"/>
              </a:lnSpc>
              <a:spcAft>
                <a:spcPts val="600"/>
              </a:spcAft>
              <a:buFont typeface="Wingdings" panose="05000000000000000000" pitchFamily="2" charset="2"/>
              <a:buChar char="ü"/>
            </a:pPr>
            <a:r>
              <a:rPr lang="en-IE" sz="2600" b="1" dirty="0">
                <a:solidFill>
                  <a:schemeClr val="tx2"/>
                </a:solidFill>
              </a:rPr>
              <a:t>Consider the learning and make sense of </a:t>
            </a:r>
            <a:r>
              <a:rPr lang="en-IE" sz="2600" b="1" dirty="0" smtClean="0">
                <a:solidFill>
                  <a:schemeClr val="tx2"/>
                </a:solidFill>
              </a:rPr>
              <a:t>our experiences during COVID-19.</a:t>
            </a:r>
          </a:p>
          <a:p>
            <a:pPr marL="285750" indent="-285750">
              <a:lnSpc>
                <a:spcPct val="150000"/>
              </a:lnSpc>
              <a:spcAft>
                <a:spcPts val="600"/>
              </a:spcAft>
              <a:buFont typeface="Wingdings" panose="05000000000000000000" pitchFamily="2" charset="2"/>
              <a:buChar char="ü"/>
            </a:pPr>
            <a:r>
              <a:rPr lang="en-IE" sz="2600" b="1" dirty="0">
                <a:solidFill>
                  <a:schemeClr val="tx2"/>
                </a:solidFill>
              </a:rPr>
              <a:t>Identify what individual and team supports are </a:t>
            </a:r>
            <a:r>
              <a:rPr lang="en-IE" sz="2600" b="1" dirty="0" smtClean="0">
                <a:solidFill>
                  <a:schemeClr val="tx2"/>
                </a:solidFill>
              </a:rPr>
              <a:t>needed.</a:t>
            </a:r>
          </a:p>
          <a:p>
            <a:pPr marL="285750" indent="-285750">
              <a:lnSpc>
                <a:spcPct val="150000"/>
              </a:lnSpc>
              <a:spcAft>
                <a:spcPts val="600"/>
              </a:spcAft>
              <a:buFont typeface="Wingdings" panose="05000000000000000000" pitchFamily="2" charset="2"/>
              <a:buChar char="ü"/>
            </a:pPr>
            <a:r>
              <a:rPr lang="en-IE" sz="2600" b="1" dirty="0">
                <a:solidFill>
                  <a:schemeClr val="tx2"/>
                </a:solidFill>
              </a:rPr>
              <a:t>Plan for how services can be resumed or </a:t>
            </a:r>
            <a:r>
              <a:rPr lang="en-IE" sz="2600" b="1" dirty="0" smtClean="0">
                <a:solidFill>
                  <a:schemeClr val="tx2"/>
                </a:solidFill>
              </a:rPr>
              <a:t>redesigned.</a:t>
            </a:r>
          </a:p>
          <a:p>
            <a:pPr marL="285750" indent="-285750">
              <a:lnSpc>
                <a:spcPct val="150000"/>
              </a:lnSpc>
              <a:spcAft>
                <a:spcPts val="600"/>
              </a:spcAft>
              <a:buFont typeface="Wingdings" panose="05000000000000000000" pitchFamily="2" charset="2"/>
              <a:buChar char="ü"/>
            </a:pPr>
            <a:r>
              <a:rPr lang="en-IE" sz="2600" b="1" dirty="0">
                <a:solidFill>
                  <a:schemeClr val="tx2"/>
                </a:solidFill>
              </a:rPr>
              <a:t>Consider how new practices can be </a:t>
            </a:r>
            <a:r>
              <a:rPr lang="en-IE" sz="2600" b="1" dirty="0" smtClean="0">
                <a:solidFill>
                  <a:schemeClr val="tx2"/>
                </a:solidFill>
              </a:rPr>
              <a:t>implemented</a:t>
            </a:r>
            <a:r>
              <a:rPr lang="en-IE" sz="2600" b="1" dirty="0">
                <a:solidFill>
                  <a:schemeClr val="tx2"/>
                </a:solidFill>
              </a:rPr>
              <a:t>.</a:t>
            </a:r>
            <a:endParaRPr lang="en-IE" sz="2600" b="1" dirty="0" smtClean="0">
              <a:solidFill>
                <a:schemeClr val="tx2"/>
              </a:solidFill>
            </a:endParaRPr>
          </a:p>
          <a:p>
            <a:pPr marL="285750" indent="-285750">
              <a:lnSpc>
                <a:spcPct val="150000"/>
              </a:lnSpc>
              <a:spcAft>
                <a:spcPts val="600"/>
              </a:spcAft>
              <a:buFont typeface="Wingdings" panose="05000000000000000000" pitchFamily="2" charset="2"/>
              <a:buChar char="ü"/>
            </a:pPr>
            <a:r>
              <a:rPr lang="en-IE" sz="2600" b="1" dirty="0">
                <a:solidFill>
                  <a:schemeClr val="tx2"/>
                </a:solidFill>
              </a:rPr>
              <a:t>Build on new relationships to sustain </a:t>
            </a:r>
            <a:r>
              <a:rPr lang="en-IE" sz="2600" b="1" dirty="0" smtClean="0">
                <a:solidFill>
                  <a:schemeClr val="tx2"/>
                </a:solidFill>
              </a:rPr>
              <a:t>improvements.</a:t>
            </a:r>
            <a:endParaRPr lang="en-IE" sz="2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 y="155085"/>
            <a:ext cx="4631490" cy="18918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6256000" cy="9144000"/>
          </a:xfrm>
          <a:prstGeom prst="rect">
            <a:avLst/>
          </a:prstGeom>
          <a:solidFill>
            <a:srgbClr val="77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355600" y="2667000"/>
            <a:ext cx="6142567" cy="5186035"/>
          </a:xfrm>
          <a:prstGeom prst="rect">
            <a:avLst/>
          </a:prstGeom>
          <a:noFill/>
        </p:spPr>
        <p:txBody>
          <a:bodyPr wrap="square" rtlCol="0">
            <a:spAutoFit/>
          </a:bodyPr>
          <a:lstStyle/>
          <a:p>
            <a:pPr algn="ctr"/>
            <a:r>
              <a:rPr lang="en-IE" sz="8000" b="1" dirty="0" smtClean="0">
                <a:solidFill>
                  <a:schemeClr val="bg1"/>
                </a:solidFill>
              </a:rPr>
              <a:t>Introducing</a:t>
            </a:r>
          </a:p>
          <a:p>
            <a:pPr algn="ctr"/>
            <a:endParaRPr lang="en-IE" sz="1100" b="1" dirty="0">
              <a:solidFill>
                <a:schemeClr val="bg1"/>
              </a:solidFill>
            </a:endParaRPr>
          </a:p>
          <a:p>
            <a:pPr algn="ctr"/>
            <a:r>
              <a:rPr lang="en-IE" sz="8000" b="1" dirty="0" smtClean="0">
                <a:solidFill>
                  <a:schemeClr val="bg1"/>
                </a:solidFill>
              </a:rPr>
              <a:t>Reflect</a:t>
            </a:r>
          </a:p>
          <a:p>
            <a:pPr algn="ctr"/>
            <a:r>
              <a:rPr lang="en-IE" sz="8000" b="1" dirty="0" smtClean="0">
                <a:solidFill>
                  <a:schemeClr val="bg1"/>
                </a:solidFill>
              </a:rPr>
              <a:t>Recover</a:t>
            </a:r>
          </a:p>
          <a:p>
            <a:pPr algn="ctr"/>
            <a:r>
              <a:rPr lang="en-IE" sz="8000" b="1" dirty="0" smtClean="0">
                <a:solidFill>
                  <a:schemeClr val="bg1"/>
                </a:solidFill>
              </a:rPr>
              <a:t>Renew</a:t>
            </a:r>
            <a:endParaRPr lang="en-IE" sz="8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 y="155085"/>
            <a:ext cx="4631490" cy="1891808"/>
          </a:xfrm>
          <a:prstGeom prst="rect">
            <a:avLst/>
          </a:prstGeom>
        </p:spPr>
      </p:pic>
      <p:sp>
        <p:nvSpPr>
          <p:cNvPr id="8" name="Rounded Rectangle 7"/>
          <p:cNvSpPr/>
          <p:nvPr/>
        </p:nvSpPr>
        <p:spPr>
          <a:xfrm>
            <a:off x="6908800" y="1600200"/>
            <a:ext cx="9008533"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7294032" y="2389257"/>
            <a:ext cx="5407237" cy="10668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7590424" y="2526358"/>
            <a:ext cx="4666292" cy="707886"/>
          </a:xfrm>
          <a:prstGeom prst="rect">
            <a:avLst/>
          </a:prstGeom>
          <a:noFill/>
        </p:spPr>
        <p:txBody>
          <a:bodyPr wrap="square" rtlCol="0">
            <a:spAutoFit/>
          </a:bodyPr>
          <a:lstStyle/>
          <a:p>
            <a:r>
              <a:rPr lang="en-IE" sz="4000" b="1" dirty="0" smtClean="0">
                <a:solidFill>
                  <a:schemeClr val="bg1"/>
                </a:solidFill>
              </a:rPr>
              <a:t>Reflect sensitively</a:t>
            </a:r>
            <a:endParaRPr lang="en-IE" sz="4000" b="1" dirty="0">
              <a:solidFill>
                <a:schemeClr val="bg1"/>
              </a:solidFill>
            </a:endParaRPr>
          </a:p>
        </p:txBody>
      </p:sp>
      <p:pic>
        <p:nvPicPr>
          <p:cNvPr id="9" name="Object 1"/>
          <p:cNvPicPr>
            <a:picLocks noChangeAspect="1"/>
          </p:cNvPicPr>
          <p:nvPr/>
        </p:nvPicPr>
        <p:blipFill rotWithShape="1">
          <a:blip r:embed="rId4" cstate="print"/>
          <a:srcRect l="77187" t="12500" r="5938" b="12500"/>
          <a:stretch/>
        </p:blipFill>
        <p:spPr>
          <a:xfrm>
            <a:off x="13103435" y="2001447"/>
            <a:ext cx="2386274" cy="5965686"/>
          </a:xfrm>
          <a:prstGeom prst="rect">
            <a:avLst/>
          </a:prstGeom>
        </p:spPr>
      </p:pic>
      <p:sp>
        <p:nvSpPr>
          <p:cNvPr id="10" name="Rounded Rectangle 9"/>
          <p:cNvSpPr/>
          <p:nvPr/>
        </p:nvSpPr>
        <p:spPr>
          <a:xfrm>
            <a:off x="7294032" y="4343400"/>
            <a:ext cx="5407237" cy="10668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7590423" y="4480501"/>
            <a:ext cx="5110847" cy="707886"/>
          </a:xfrm>
          <a:prstGeom prst="rect">
            <a:avLst/>
          </a:prstGeom>
          <a:noFill/>
        </p:spPr>
        <p:txBody>
          <a:bodyPr wrap="square" rtlCol="0">
            <a:spAutoFit/>
          </a:bodyPr>
          <a:lstStyle/>
          <a:p>
            <a:r>
              <a:rPr lang="en-IE" sz="4000" b="1" dirty="0" smtClean="0">
                <a:solidFill>
                  <a:schemeClr val="bg1"/>
                </a:solidFill>
              </a:rPr>
              <a:t>Recover with kindness</a:t>
            </a:r>
            <a:endParaRPr lang="en-IE" sz="4000" b="1" dirty="0">
              <a:solidFill>
                <a:schemeClr val="bg1"/>
              </a:solidFill>
            </a:endParaRPr>
          </a:p>
        </p:txBody>
      </p:sp>
      <p:sp>
        <p:nvSpPr>
          <p:cNvPr id="12" name="Rounded Rectangle 11"/>
          <p:cNvSpPr/>
          <p:nvPr/>
        </p:nvSpPr>
        <p:spPr>
          <a:xfrm>
            <a:off x="7294032" y="6278247"/>
            <a:ext cx="5407237" cy="10668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p:cNvSpPr txBox="1"/>
          <p:nvPr/>
        </p:nvSpPr>
        <p:spPr>
          <a:xfrm>
            <a:off x="7590423" y="6415348"/>
            <a:ext cx="5110847" cy="707886"/>
          </a:xfrm>
          <a:prstGeom prst="rect">
            <a:avLst/>
          </a:prstGeom>
          <a:noFill/>
        </p:spPr>
        <p:txBody>
          <a:bodyPr wrap="square" rtlCol="0">
            <a:spAutoFit/>
          </a:bodyPr>
          <a:lstStyle/>
          <a:p>
            <a:r>
              <a:rPr lang="en-IE" sz="4000" b="1" dirty="0" smtClean="0">
                <a:solidFill>
                  <a:schemeClr val="bg1"/>
                </a:solidFill>
              </a:rPr>
              <a:t>Renew with hope</a:t>
            </a:r>
            <a:endParaRPr lang="en-IE" sz="4000" b="1" dirty="0">
              <a:solidFill>
                <a:schemeClr val="bg1"/>
              </a:solidFill>
            </a:endParaRPr>
          </a:p>
        </p:txBody>
      </p:sp>
    </p:spTree>
    <p:extLst>
      <p:ext uri="{BB962C8B-B14F-4D97-AF65-F5344CB8AC3E}">
        <p14:creationId xmlns:p14="http://schemas.microsoft.com/office/powerpoint/2010/main" val="1095794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1913</Words>
  <Application>Microsoft Office PowerPoint</Application>
  <PresentationFormat>Custom</PresentationFormat>
  <Paragraphs>285</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Elaine McDonald</cp:lastModifiedBy>
  <cp:revision>44</cp:revision>
  <dcterms:created xsi:type="dcterms:W3CDTF">2021-02-08T15:00:25Z</dcterms:created>
  <dcterms:modified xsi:type="dcterms:W3CDTF">2022-02-21T13:55:49Z</dcterms:modified>
</cp:coreProperties>
</file>