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4"/>
  </p:sldMasterIdLst>
  <p:notesMasterIdLst>
    <p:notesMasterId r:id="rId19"/>
  </p:notesMasterIdLst>
  <p:sldIdLst>
    <p:sldId id="258" r:id="rId5"/>
    <p:sldId id="276" r:id="rId6"/>
    <p:sldId id="262" r:id="rId7"/>
    <p:sldId id="263" r:id="rId8"/>
    <p:sldId id="270" r:id="rId9"/>
    <p:sldId id="259" r:id="rId10"/>
    <p:sldId id="261" r:id="rId11"/>
    <p:sldId id="272" r:id="rId12"/>
    <p:sldId id="260" r:id="rId13"/>
    <p:sldId id="266" r:id="rId14"/>
    <p:sldId id="275" r:id="rId15"/>
    <p:sldId id="267" r:id="rId16"/>
    <p:sldId id="274" r:id="rId17"/>
    <p:sldId id="269" r:id="rId18"/>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oimhe Keoghegan" initials="CK" lastIdx="32" clrIdx="0"/>
  <p:cmAuthor id="2" name="Paula McFadden" initials="PM" lastIdx="13" clrIdx="1"/>
  <p:cmAuthor id="3" name="Michelle Sweeney" initials="MS" lastIdx="20" clrIdx="2">
    <p:extLst>
      <p:ext uri="{19B8F6BF-5375-455C-9EA6-DF929625EA0E}">
        <p15:presenceInfo xmlns:p15="http://schemas.microsoft.com/office/powerpoint/2012/main" userId="S::Michelle.Sweeney@ie.ey.com::f11d0b5f-d49c-4ad5-a702-a2a7d14dbe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D4D1"/>
    <a:srgbClr val="006858"/>
    <a:srgbClr val="A41F35"/>
    <a:srgbClr val="E7EBEA"/>
    <a:srgbClr val="FCC1D2"/>
    <a:srgbClr val="F7A800"/>
    <a:srgbClr val="6DABE4"/>
    <a:srgbClr val="85A8A1"/>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CDF2E7-D097-44DE-8665-1229271C4630}" v="20" dt="2021-04-29T13:38:08.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41" autoAdjust="0"/>
    <p:restoredTop sz="84254" autoAdjust="0"/>
  </p:normalViewPr>
  <p:slideViewPr>
    <p:cSldViewPr snapToGrid="0">
      <p:cViewPr>
        <p:scale>
          <a:sx n="98" d="100"/>
          <a:sy n="98" d="100"/>
        </p:scale>
        <p:origin x="2232" y="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oimhe Keoghegan" userId="9bd8c34f-617b-4756-abe9-a3d6de05e259" providerId="ADAL" clId="{109453F8-73C4-4968-B173-C1CE3CBC0895}"/>
    <pc:docChg chg="undo custSel modSld">
      <pc:chgData name="Caoimhe Keoghegan" userId="9bd8c34f-617b-4756-abe9-a3d6de05e259" providerId="ADAL" clId="{109453F8-73C4-4968-B173-C1CE3CBC0895}" dt="2021-04-29T13:38:08.986" v="118"/>
      <pc:docMkLst>
        <pc:docMk/>
      </pc:docMkLst>
      <pc:sldChg chg="delSp modSp delCm">
        <pc:chgData name="Caoimhe Keoghegan" userId="9bd8c34f-617b-4756-abe9-a3d6de05e259" providerId="ADAL" clId="{109453F8-73C4-4968-B173-C1CE3CBC0895}" dt="2021-04-29T13:13:18.675" v="5" actId="478"/>
        <pc:sldMkLst>
          <pc:docMk/>
          <pc:sldMk cId="3658492176" sldId="258"/>
        </pc:sldMkLst>
        <pc:spChg chg="mod">
          <ac:chgData name="Caoimhe Keoghegan" userId="9bd8c34f-617b-4756-abe9-a3d6de05e259" providerId="ADAL" clId="{109453F8-73C4-4968-B173-C1CE3CBC0895}" dt="2021-04-29T13:13:11.755" v="3" actId="20577"/>
          <ac:spMkLst>
            <pc:docMk/>
            <pc:sldMk cId="3658492176" sldId="258"/>
            <ac:spMk id="4" creationId="{4DE5C212-C5F7-4B93-B50E-0A2A8C154DE4}"/>
          </ac:spMkLst>
        </pc:spChg>
        <pc:spChg chg="del">
          <ac:chgData name="Caoimhe Keoghegan" userId="9bd8c34f-617b-4756-abe9-a3d6de05e259" providerId="ADAL" clId="{109453F8-73C4-4968-B173-C1CE3CBC0895}" dt="2021-04-29T13:13:18.675" v="5" actId="478"/>
          <ac:spMkLst>
            <pc:docMk/>
            <pc:sldMk cId="3658492176" sldId="258"/>
            <ac:spMk id="7" creationId="{5B312C8E-24B5-447B-A3D1-7ABD2B5A1B65}"/>
          </ac:spMkLst>
        </pc:spChg>
      </pc:sldChg>
      <pc:sldChg chg="addSp delSp modSp">
        <pc:chgData name="Caoimhe Keoghegan" userId="9bd8c34f-617b-4756-abe9-a3d6de05e259" providerId="ADAL" clId="{109453F8-73C4-4968-B173-C1CE3CBC0895}" dt="2021-04-29T13:25:21.592" v="92" actId="20577"/>
        <pc:sldMkLst>
          <pc:docMk/>
          <pc:sldMk cId="979271109" sldId="259"/>
        </pc:sldMkLst>
        <pc:spChg chg="mod">
          <ac:chgData name="Caoimhe Keoghegan" userId="9bd8c34f-617b-4756-abe9-a3d6de05e259" providerId="ADAL" clId="{109453F8-73C4-4968-B173-C1CE3CBC0895}" dt="2021-04-29T13:25:21.592" v="92" actId="20577"/>
          <ac:spMkLst>
            <pc:docMk/>
            <pc:sldMk cId="979271109" sldId="259"/>
            <ac:spMk id="4" creationId="{5E66574F-933B-4C0E-90BB-647682D221CC}"/>
          </ac:spMkLst>
        </pc:spChg>
        <pc:spChg chg="add mod">
          <ac:chgData name="Caoimhe Keoghegan" userId="9bd8c34f-617b-4756-abe9-a3d6de05e259" providerId="ADAL" clId="{109453F8-73C4-4968-B173-C1CE3CBC0895}" dt="2021-04-29T13:14:23.088" v="63" actId="1037"/>
          <ac:spMkLst>
            <pc:docMk/>
            <pc:sldMk cId="979271109" sldId="259"/>
            <ac:spMk id="81" creationId="{F51C55C2-B6C7-4E77-9D61-9F40A0DBC4A5}"/>
          </ac:spMkLst>
        </pc:spChg>
        <pc:spChg chg="del">
          <ac:chgData name="Caoimhe Keoghegan" userId="9bd8c34f-617b-4756-abe9-a3d6de05e259" providerId="ADAL" clId="{109453F8-73C4-4968-B173-C1CE3CBC0895}" dt="2021-04-29T13:14:15.350" v="58" actId="478"/>
          <ac:spMkLst>
            <pc:docMk/>
            <pc:sldMk cId="979271109" sldId="259"/>
            <ac:spMk id="262" creationId="{3B32E9BA-DC14-4BE6-B91A-158CD110AA22}"/>
          </ac:spMkLst>
        </pc:spChg>
      </pc:sldChg>
      <pc:sldChg chg="addSp delSp modSp">
        <pc:chgData name="Caoimhe Keoghegan" userId="9bd8c34f-617b-4756-abe9-a3d6de05e259" providerId="ADAL" clId="{109453F8-73C4-4968-B173-C1CE3CBC0895}" dt="2021-04-29T13:36:56.089" v="116" actId="20577"/>
        <pc:sldMkLst>
          <pc:docMk/>
          <pc:sldMk cId="4197603471" sldId="260"/>
        </pc:sldMkLst>
        <pc:spChg chg="mod">
          <ac:chgData name="Caoimhe Keoghegan" userId="9bd8c34f-617b-4756-abe9-a3d6de05e259" providerId="ADAL" clId="{109453F8-73C4-4968-B173-C1CE3CBC0895}" dt="2021-04-29T13:36:56.089" v="116" actId="20577"/>
          <ac:spMkLst>
            <pc:docMk/>
            <pc:sldMk cId="4197603471" sldId="260"/>
            <ac:spMk id="168" creationId="{0AC9971F-9047-4EF2-A3D9-A523714FA9FA}"/>
          </ac:spMkLst>
        </pc:spChg>
        <pc:spChg chg="add">
          <ac:chgData name="Caoimhe Keoghegan" userId="9bd8c34f-617b-4756-abe9-a3d6de05e259" providerId="ADAL" clId="{109453F8-73C4-4968-B173-C1CE3CBC0895}" dt="2021-04-29T13:14:40.042" v="69"/>
          <ac:spMkLst>
            <pc:docMk/>
            <pc:sldMk cId="4197603471" sldId="260"/>
            <ac:spMk id="194" creationId="{44C33744-A351-407F-AE8F-8B5953F640F2}"/>
          </ac:spMkLst>
        </pc:spChg>
        <pc:spChg chg="del">
          <ac:chgData name="Caoimhe Keoghegan" userId="9bd8c34f-617b-4756-abe9-a3d6de05e259" providerId="ADAL" clId="{109453F8-73C4-4968-B173-C1CE3CBC0895}" dt="2021-04-29T13:14:39.397" v="68" actId="478"/>
          <ac:spMkLst>
            <pc:docMk/>
            <pc:sldMk cId="4197603471" sldId="260"/>
            <ac:spMk id="230" creationId="{C7E02920-69D0-4299-92C0-D0B7D6F4AF5D}"/>
          </ac:spMkLst>
        </pc:spChg>
      </pc:sldChg>
      <pc:sldChg chg="addSp delSp">
        <pc:chgData name="Caoimhe Keoghegan" userId="9bd8c34f-617b-4756-abe9-a3d6de05e259" providerId="ADAL" clId="{109453F8-73C4-4968-B173-C1CE3CBC0895}" dt="2021-04-29T13:14:28.954" v="65"/>
        <pc:sldMkLst>
          <pc:docMk/>
          <pc:sldMk cId="3090078738" sldId="261"/>
        </pc:sldMkLst>
        <pc:spChg chg="add">
          <ac:chgData name="Caoimhe Keoghegan" userId="9bd8c34f-617b-4756-abe9-a3d6de05e259" providerId="ADAL" clId="{109453F8-73C4-4968-B173-C1CE3CBC0895}" dt="2021-04-29T13:14:28.954" v="65"/>
          <ac:spMkLst>
            <pc:docMk/>
            <pc:sldMk cId="3090078738" sldId="261"/>
            <ac:spMk id="40" creationId="{10AE4369-8D42-4C17-9147-ECCCB16DAA14}"/>
          </ac:spMkLst>
        </pc:spChg>
        <pc:spChg chg="del">
          <ac:chgData name="Caoimhe Keoghegan" userId="9bd8c34f-617b-4756-abe9-a3d6de05e259" providerId="ADAL" clId="{109453F8-73C4-4968-B173-C1CE3CBC0895}" dt="2021-04-29T13:14:28.073" v="64" actId="478"/>
          <ac:spMkLst>
            <pc:docMk/>
            <pc:sldMk cId="3090078738" sldId="261"/>
            <ac:spMk id="289" creationId="{03EA9EBB-BD56-4B03-AA72-F5FB761F2FE2}"/>
          </ac:spMkLst>
        </pc:spChg>
      </pc:sldChg>
      <pc:sldChg chg="addSp delSp">
        <pc:chgData name="Caoimhe Keoghegan" userId="9bd8c34f-617b-4756-abe9-a3d6de05e259" providerId="ADAL" clId="{109453F8-73C4-4968-B173-C1CE3CBC0895}" dt="2021-04-29T13:13:58.758" v="53"/>
        <pc:sldMkLst>
          <pc:docMk/>
          <pc:sldMk cId="727919584" sldId="262"/>
        </pc:sldMkLst>
        <pc:spChg chg="add">
          <ac:chgData name="Caoimhe Keoghegan" userId="9bd8c34f-617b-4756-abe9-a3d6de05e259" providerId="ADAL" clId="{109453F8-73C4-4968-B173-C1CE3CBC0895}" dt="2021-04-29T13:13:58.758" v="53"/>
          <ac:spMkLst>
            <pc:docMk/>
            <pc:sldMk cId="727919584" sldId="262"/>
            <ac:spMk id="8" creationId="{30CD207A-6FB9-456F-BD7D-51D76380B47B}"/>
          </ac:spMkLst>
        </pc:spChg>
        <pc:spChg chg="del">
          <ac:chgData name="Caoimhe Keoghegan" userId="9bd8c34f-617b-4756-abe9-a3d6de05e259" providerId="ADAL" clId="{109453F8-73C4-4968-B173-C1CE3CBC0895}" dt="2021-04-29T13:13:57.484" v="52" actId="478"/>
          <ac:spMkLst>
            <pc:docMk/>
            <pc:sldMk cId="727919584" sldId="262"/>
            <ac:spMk id="45" creationId="{47B3FFF7-AA15-4A82-A3F6-F5ECEA3E3806}"/>
          </ac:spMkLst>
        </pc:spChg>
      </pc:sldChg>
      <pc:sldChg chg="addSp delSp">
        <pc:chgData name="Caoimhe Keoghegan" userId="9bd8c34f-617b-4756-abe9-a3d6de05e259" providerId="ADAL" clId="{109453F8-73C4-4968-B173-C1CE3CBC0895}" dt="2021-04-29T13:14:05.786" v="55"/>
        <pc:sldMkLst>
          <pc:docMk/>
          <pc:sldMk cId="2907038784" sldId="263"/>
        </pc:sldMkLst>
        <pc:spChg chg="del">
          <ac:chgData name="Caoimhe Keoghegan" userId="9bd8c34f-617b-4756-abe9-a3d6de05e259" providerId="ADAL" clId="{109453F8-73C4-4968-B173-C1CE3CBC0895}" dt="2021-04-29T13:14:05.478" v="54" actId="478"/>
          <ac:spMkLst>
            <pc:docMk/>
            <pc:sldMk cId="2907038784" sldId="263"/>
            <ac:spMk id="8" creationId="{3EF73A19-E14A-4E38-9D33-909A63BA5CBF}"/>
          </ac:spMkLst>
        </pc:spChg>
        <pc:spChg chg="add">
          <ac:chgData name="Caoimhe Keoghegan" userId="9bd8c34f-617b-4756-abe9-a3d6de05e259" providerId="ADAL" clId="{109453F8-73C4-4968-B173-C1CE3CBC0895}" dt="2021-04-29T13:14:05.786" v="55"/>
          <ac:spMkLst>
            <pc:docMk/>
            <pc:sldMk cId="2907038784" sldId="263"/>
            <ac:spMk id="10" creationId="{A7F4966F-C990-41B2-9376-8A12899F88DE}"/>
          </ac:spMkLst>
        </pc:spChg>
      </pc:sldChg>
      <pc:sldChg chg="addSp delSp">
        <pc:chgData name="Caoimhe Keoghegan" userId="9bd8c34f-617b-4756-abe9-a3d6de05e259" providerId="ADAL" clId="{109453F8-73C4-4968-B173-C1CE3CBC0895}" dt="2021-04-29T13:14:44.842" v="71"/>
        <pc:sldMkLst>
          <pc:docMk/>
          <pc:sldMk cId="3344931378" sldId="266"/>
        </pc:sldMkLst>
        <pc:spChg chg="add">
          <ac:chgData name="Caoimhe Keoghegan" userId="9bd8c34f-617b-4756-abe9-a3d6de05e259" providerId="ADAL" clId="{109453F8-73C4-4968-B173-C1CE3CBC0895}" dt="2021-04-29T13:14:44.842" v="71"/>
          <ac:spMkLst>
            <pc:docMk/>
            <pc:sldMk cId="3344931378" sldId="266"/>
            <ac:spMk id="61" creationId="{E0781684-A33D-4834-BFE8-89A1345873C5}"/>
          </ac:spMkLst>
        </pc:spChg>
        <pc:spChg chg="del">
          <ac:chgData name="Caoimhe Keoghegan" userId="9bd8c34f-617b-4756-abe9-a3d6de05e259" providerId="ADAL" clId="{109453F8-73C4-4968-B173-C1CE3CBC0895}" dt="2021-04-29T13:14:44.184" v="70" actId="478"/>
          <ac:spMkLst>
            <pc:docMk/>
            <pc:sldMk cId="3344931378" sldId="266"/>
            <ac:spMk id="90" creationId="{7BEC19F8-8402-46BE-881E-526B465CFDF0}"/>
          </ac:spMkLst>
        </pc:spChg>
      </pc:sldChg>
      <pc:sldChg chg="addSp delSp">
        <pc:chgData name="Caoimhe Keoghegan" userId="9bd8c34f-617b-4756-abe9-a3d6de05e259" providerId="ADAL" clId="{109453F8-73C4-4968-B173-C1CE3CBC0895}" dt="2021-04-29T13:14:54.346" v="75"/>
        <pc:sldMkLst>
          <pc:docMk/>
          <pc:sldMk cId="2948321066" sldId="267"/>
        </pc:sldMkLst>
        <pc:spChg chg="add">
          <ac:chgData name="Caoimhe Keoghegan" userId="9bd8c34f-617b-4756-abe9-a3d6de05e259" providerId="ADAL" clId="{109453F8-73C4-4968-B173-C1CE3CBC0895}" dt="2021-04-29T13:14:54.346" v="75"/>
          <ac:spMkLst>
            <pc:docMk/>
            <pc:sldMk cId="2948321066" sldId="267"/>
            <ac:spMk id="58" creationId="{5D6D3A34-E970-4A7D-B6A1-FC72DE252E9B}"/>
          </ac:spMkLst>
        </pc:spChg>
        <pc:spChg chg="del">
          <ac:chgData name="Caoimhe Keoghegan" userId="9bd8c34f-617b-4756-abe9-a3d6de05e259" providerId="ADAL" clId="{109453F8-73C4-4968-B173-C1CE3CBC0895}" dt="2021-04-29T13:14:53.434" v="74" actId="478"/>
          <ac:spMkLst>
            <pc:docMk/>
            <pc:sldMk cId="2948321066" sldId="267"/>
            <ac:spMk id="150" creationId="{0E7F26CE-3B38-49B5-BB3A-B94132840407}"/>
          </ac:spMkLst>
        </pc:spChg>
      </pc:sldChg>
      <pc:sldChg chg="addSp delSp modSp addCm delCm modCm">
        <pc:chgData name="Caoimhe Keoghegan" userId="9bd8c34f-617b-4756-abe9-a3d6de05e259" providerId="ADAL" clId="{109453F8-73C4-4968-B173-C1CE3CBC0895}" dt="2021-04-29T13:35:29.962" v="93" actId="1592"/>
        <pc:sldMkLst>
          <pc:docMk/>
          <pc:sldMk cId="4180258607" sldId="269"/>
        </pc:sldMkLst>
        <pc:spChg chg="add">
          <ac:chgData name="Caoimhe Keoghegan" userId="9bd8c34f-617b-4756-abe9-a3d6de05e259" providerId="ADAL" clId="{109453F8-73C4-4968-B173-C1CE3CBC0895}" dt="2021-04-29T13:15:04.214" v="79"/>
          <ac:spMkLst>
            <pc:docMk/>
            <pc:sldMk cId="4180258607" sldId="269"/>
            <ac:spMk id="9" creationId="{8E0BA1E0-776F-4689-96B6-4F56C0E56506}"/>
          </ac:spMkLst>
        </pc:spChg>
        <pc:spChg chg="del">
          <ac:chgData name="Caoimhe Keoghegan" userId="9bd8c34f-617b-4756-abe9-a3d6de05e259" providerId="ADAL" clId="{109453F8-73C4-4968-B173-C1CE3CBC0895}" dt="2021-04-29T13:15:03.740" v="78" actId="478"/>
          <ac:spMkLst>
            <pc:docMk/>
            <pc:sldMk cId="4180258607" sldId="269"/>
            <ac:spMk id="13" creationId="{236D9901-29A7-4ABA-AC5F-E64705EEC291}"/>
          </ac:spMkLst>
        </pc:spChg>
        <pc:graphicFrameChg chg="modGraphic">
          <ac:chgData name="Caoimhe Keoghegan" userId="9bd8c34f-617b-4756-abe9-a3d6de05e259" providerId="ADAL" clId="{109453F8-73C4-4968-B173-C1CE3CBC0895}" dt="2021-04-29T13:15:51.633" v="89" actId="20577"/>
          <ac:graphicFrameMkLst>
            <pc:docMk/>
            <pc:sldMk cId="4180258607" sldId="269"/>
            <ac:graphicFrameMk id="44" creationId="{8DEDF611-22B1-46CA-98E8-D5834367AF4A}"/>
          </ac:graphicFrameMkLst>
        </pc:graphicFrameChg>
      </pc:sldChg>
      <pc:sldChg chg="addSp delSp">
        <pc:chgData name="Caoimhe Keoghegan" userId="9bd8c34f-617b-4756-abe9-a3d6de05e259" providerId="ADAL" clId="{109453F8-73C4-4968-B173-C1CE3CBC0895}" dt="2021-04-29T13:14:11.327" v="57"/>
        <pc:sldMkLst>
          <pc:docMk/>
          <pc:sldMk cId="1326813578" sldId="270"/>
        </pc:sldMkLst>
        <pc:spChg chg="del">
          <ac:chgData name="Caoimhe Keoghegan" userId="9bd8c34f-617b-4756-abe9-a3d6de05e259" providerId="ADAL" clId="{109453F8-73C4-4968-B173-C1CE3CBC0895}" dt="2021-04-29T13:14:10.894" v="56" actId="478"/>
          <ac:spMkLst>
            <pc:docMk/>
            <pc:sldMk cId="1326813578" sldId="270"/>
            <ac:spMk id="8" creationId="{3EF73A19-E14A-4E38-9D33-909A63BA5CBF}"/>
          </ac:spMkLst>
        </pc:spChg>
        <pc:spChg chg="add">
          <ac:chgData name="Caoimhe Keoghegan" userId="9bd8c34f-617b-4756-abe9-a3d6de05e259" providerId="ADAL" clId="{109453F8-73C4-4968-B173-C1CE3CBC0895}" dt="2021-04-29T13:14:11.327" v="57"/>
          <ac:spMkLst>
            <pc:docMk/>
            <pc:sldMk cId="1326813578" sldId="270"/>
            <ac:spMk id="10" creationId="{6ABE2D70-B29F-4B84-AA07-68173AED80BA}"/>
          </ac:spMkLst>
        </pc:spChg>
      </pc:sldChg>
      <pc:sldChg chg="addSp delSp">
        <pc:chgData name="Caoimhe Keoghegan" userId="9bd8c34f-617b-4756-abe9-a3d6de05e259" providerId="ADAL" clId="{109453F8-73C4-4968-B173-C1CE3CBC0895}" dt="2021-04-29T13:14:34.847" v="67"/>
        <pc:sldMkLst>
          <pc:docMk/>
          <pc:sldMk cId="1748024189" sldId="272"/>
        </pc:sldMkLst>
        <pc:spChg chg="add">
          <ac:chgData name="Caoimhe Keoghegan" userId="9bd8c34f-617b-4756-abe9-a3d6de05e259" providerId="ADAL" clId="{109453F8-73C4-4968-B173-C1CE3CBC0895}" dt="2021-04-29T13:14:34.847" v="67"/>
          <ac:spMkLst>
            <pc:docMk/>
            <pc:sldMk cId="1748024189" sldId="272"/>
            <ac:spMk id="76" creationId="{EA30FB18-B7A4-43FE-B546-5BFE2DCFF953}"/>
          </ac:spMkLst>
        </pc:spChg>
        <pc:spChg chg="del">
          <ac:chgData name="Caoimhe Keoghegan" userId="9bd8c34f-617b-4756-abe9-a3d6de05e259" providerId="ADAL" clId="{109453F8-73C4-4968-B173-C1CE3CBC0895}" dt="2021-04-29T13:14:33.819" v="66" actId="478"/>
          <ac:spMkLst>
            <pc:docMk/>
            <pc:sldMk cId="1748024189" sldId="272"/>
            <ac:spMk id="262" creationId="{3B32E9BA-DC14-4BE6-B91A-158CD110AA22}"/>
          </ac:spMkLst>
        </pc:spChg>
      </pc:sldChg>
      <pc:sldChg chg="addSp delSp modSp">
        <pc:chgData name="Caoimhe Keoghegan" userId="9bd8c34f-617b-4756-abe9-a3d6de05e259" providerId="ADAL" clId="{109453F8-73C4-4968-B173-C1CE3CBC0895}" dt="2021-04-29T13:38:08.986" v="118"/>
        <pc:sldMkLst>
          <pc:docMk/>
          <pc:sldMk cId="1759815688" sldId="274"/>
        </pc:sldMkLst>
        <pc:spChg chg="add">
          <ac:chgData name="Caoimhe Keoghegan" userId="9bd8c34f-617b-4756-abe9-a3d6de05e259" providerId="ADAL" clId="{109453F8-73C4-4968-B173-C1CE3CBC0895}" dt="2021-04-29T13:14:59.105" v="77"/>
          <ac:spMkLst>
            <pc:docMk/>
            <pc:sldMk cId="1759815688" sldId="274"/>
            <ac:spMk id="153" creationId="{22136697-D272-4615-8116-2846CCA10564}"/>
          </ac:spMkLst>
        </pc:spChg>
        <pc:spChg chg="mod">
          <ac:chgData name="Caoimhe Keoghegan" userId="9bd8c34f-617b-4756-abe9-a3d6de05e259" providerId="ADAL" clId="{109453F8-73C4-4968-B173-C1CE3CBC0895}" dt="2021-04-29T13:38:08.986" v="118"/>
          <ac:spMkLst>
            <pc:docMk/>
            <pc:sldMk cId="1759815688" sldId="274"/>
            <ac:spMk id="168" creationId="{0AC9971F-9047-4EF2-A3D9-A523714FA9FA}"/>
          </ac:spMkLst>
        </pc:spChg>
        <pc:spChg chg="del">
          <ac:chgData name="Caoimhe Keoghegan" userId="9bd8c34f-617b-4756-abe9-a3d6de05e259" providerId="ADAL" clId="{109453F8-73C4-4968-B173-C1CE3CBC0895}" dt="2021-04-29T13:14:58.568" v="76" actId="478"/>
          <ac:spMkLst>
            <pc:docMk/>
            <pc:sldMk cId="1759815688" sldId="274"/>
            <ac:spMk id="230" creationId="{C7E02920-69D0-4299-92C0-D0B7D6F4AF5D}"/>
          </ac:spMkLst>
        </pc:spChg>
      </pc:sldChg>
      <pc:sldChg chg="addSp delSp modSp">
        <pc:chgData name="Caoimhe Keoghegan" userId="9bd8c34f-617b-4756-abe9-a3d6de05e259" providerId="ADAL" clId="{109453F8-73C4-4968-B173-C1CE3CBC0895}" dt="2021-04-29T13:37:54.480" v="117"/>
        <pc:sldMkLst>
          <pc:docMk/>
          <pc:sldMk cId="4278599332" sldId="275"/>
        </pc:sldMkLst>
        <pc:spChg chg="mod">
          <ac:chgData name="Caoimhe Keoghegan" userId="9bd8c34f-617b-4756-abe9-a3d6de05e259" providerId="ADAL" clId="{109453F8-73C4-4968-B173-C1CE3CBC0895}" dt="2021-04-29T13:37:54.480" v="117"/>
          <ac:spMkLst>
            <pc:docMk/>
            <pc:sldMk cId="4278599332" sldId="275"/>
            <ac:spMk id="79" creationId="{EAAA3674-C200-4C08-B675-87C4AAC44AE0}"/>
          </ac:spMkLst>
        </pc:spChg>
        <pc:spChg chg="add">
          <ac:chgData name="Caoimhe Keoghegan" userId="9bd8c34f-617b-4756-abe9-a3d6de05e259" providerId="ADAL" clId="{109453F8-73C4-4968-B173-C1CE3CBC0895}" dt="2021-04-29T13:14:49.635" v="73"/>
          <ac:spMkLst>
            <pc:docMk/>
            <pc:sldMk cId="4278599332" sldId="275"/>
            <ac:spMk id="86" creationId="{0C267912-42BA-47AA-8132-4472EAD9EBCF}"/>
          </ac:spMkLst>
        </pc:spChg>
        <pc:spChg chg="del">
          <ac:chgData name="Caoimhe Keoghegan" userId="9bd8c34f-617b-4756-abe9-a3d6de05e259" providerId="ADAL" clId="{109453F8-73C4-4968-B173-C1CE3CBC0895}" dt="2021-04-29T13:14:49.085" v="72" actId="478"/>
          <ac:spMkLst>
            <pc:docMk/>
            <pc:sldMk cId="4278599332" sldId="275"/>
            <ac:spMk id="90" creationId="{7BEC19F8-8402-46BE-881E-526B465CFDF0}"/>
          </ac:spMkLst>
        </pc:spChg>
      </pc:sldChg>
      <pc:sldChg chg="modSp">
        <pc:chgData name="Caoimhe Keoghegan" userId="9bd8c34f-617b-4756-abe9-a3d6de05e259" providerId="ADAL" clId="{109453F8-73C4-4968-B173-C1CE3CBC0895}" dt="2021-04-29T13:13:45.077" v="51" actId="404"/>
        <pc:sldMkLst>
          <pc:docMk/>
          <pc:sldMk cId="4010997812" sldId="276"/>
        </pc:sldMkLst>
        <pc:spChg chg="mod">
          <ac:chgData name="Caoimhe Keoghegan" userId="9bd8c34f-617b-4756-abe9-a3d6de05e259" providerId="ADAL" clId="{109453F8-73C4-4968-B173-C1CE3CBC0895}" dt="2021-04-29T13:13:45.077" v="51" actId="404"/>
          <ac:spMkLst>
            <pc:docMk/>
            <pc:sldMk cId="4010997812" sldId="276"/>
            <ac:spMk id="7" creationId="{5B312C8E-24B5-447B-A3D1-7ABD2B5A1B6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FF53D8-DEF2-41EA-99E1-EB45F0E71E47}" type="datetimeFigureOut">
              <a:rPr lang="en-IE" smtClean="0"/>
              <a:t>29/04/2021</a:t>
            </a:fld>
            <a:endParaRPr lang="en-IE"/>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5F636-127E-48B4-B055-7D831C200FA7}" type="slidenum">
              <a:rPr lang="en-IE" smtClean="0"/>
              <a:t>‹#›</a:t>
            </a:fld>
            <a:endParaRPr lang="en-IE"/>
          </a:p>
        </p:txBody>
      </p:sp>
    </p:spTree>
    <p:extLst>
      <p:ext uri="{BB962C8B-B14F-4D97-AF65-F5344CB8AC3E}">
        <p14:creationId xmlns:p14="http://schemas.microsoft.com/office/powerpoint/2010/main" val="989720820"/>
      </p:ext>
    </p:extLst>
  </p:cSld>
  <p:clrMap bg1="lt1" tx1="dk1" bg2="lt2" tx2="dk2" accent1="accent1" accent2="accent2" accent3="accent3" accent4="accent4" accent5="accent5" accent6="accent6" hlink="hlink" folHlink="folHlink"/>
  <p:notesStyle>
    <a:lvl1pPr marL="0" algn="l" defTabSz="565191" rtl="0" eaLnBrk="1" latinLnBrk="0" hangingPunct="1">
      <a:defRPr sz="742" kern="1200">
        <a:solidFill>
          <a:schemeClr val="tx1"/>
        </a:solidFill>
        <a:latin typeface="+mn-lt"/>
        <a:ea typeface="+mn-ea"/>
        <a:cs typeface="+mn-cs"/>
      </a:defRPr>
    </a:lvl1pPr>
    <a:lvl2pPr marL="282595" algn="l" defTabSz="565191" rtl="0" eaLnBrk="1" latinLnBrk="0" hangingPunct="1">
      <a:defRPr sz="742" kern="1200">
        <a:solidFill>
          <a:schemeClr val="tx1"/>
        </a:solidFill>
        <a:latin typeface="+mn-lt"/>
        <a:ea typeface="+mn-ea"/>
        <a:cs typeface="+mn-cs"/>
      </a:defRPr>
    </a:lvl2pPr>
    <a:lvl3pPr marL="565191" algn="l" defTabSz="565191" rtl="0" eaLnBrk="1" latinLnBrk="0" hangingPunct="1">
      <a:defRPr sz="742" kern="1200">
        <a:solidFill>
          <a:schemeClr val="tx1"/>
        </a:solidFill>
        <a:latin typeface="+mn-lt"/>
        <a:ea typeface="+mn-ea"/>
        <a:cs typeface="+mn-cs"/>
      </a:defRPr>
    </a:lvl3pPr>
    <a:lvl4pPr marL="847786" algn="l" defTabSz="565191" rtl="0" eaLnBrk="1" latinLnBrk="0" hangingPunct="1">
      <a:defRPr sz="742" kern="1200">
        <a:solidFill>
          <a:schemeClr val="tx1"/>
        </a:solidFill>
        <a:latin typeface="+mn-lt"/>
        <a:ea typeface="+mn-ea"/>
        <a:cs typeface="+mn-cs"/>
      </a:defRPr>
    </a:lvl4pPr>
    <a:lvl5pPr marL="1130381" algn="l" defTabSz="565191" rtl="0" eaLnBrk="1" latinLnBrk="0" hangingPunct="1">
      <a:defRPr sz="742" kern="1200">
        <a:solidFill>
          <a:schemeClr val="tx1"/>
        </a:solidFill>
        <a:latin typeface="+mn-lt"/>
        <a:ea typeface="+mn-ea"/>
        <a:cs typeface="+mn-cs"/>
      </a:defRPr>
    </a:lvl5pPr>
    <a:lvl6pPr marL="1412977" algn="l" defTabSz="565191" rtl="0" eaLnBrk="1" latinLnBrk="0" hangingPunct="1">
      <a:defRPr sz="742" kern="1200">
        <a:solidFill>
          <a:schemeClr val="tx1"/>
        </a:solidFill>
        <a:latin typeface="+mn-lt"/>
        <a:ea typeface="+mn-ea"/>
        <a:cs typeface="+mn-cs"/>
      </a:defRPr>
    </a:lvl6pPr>
    <a:lvl7pPr marL="1695572" algn="l" defTabSz="565191" rtl="0" eaLnBrk="1" latinLnBrk="0" hangingPunct="1">
      <a:defRPr sz="742" kern="1200">
        <a:solidFill>
          <a:schemeClr val="tx1"/>
        </a:solidFill>
        <a:latin typeface="+mn-lt"/>
        <a:ea typeface="+mn-ea"/>
        <a:cs typeface="+mn-cs"/>
      </a:defRPr>
    </a:lvl7pPr>
    <a:lvl8pPr marL="1978167" algn="l" defTabSz="565191" rtl="0" eaLnBrk="1" latinLnBrk="0" hangingPunct="1">
      <a:defRPr sz="742" kern="1200">
        <a:solidFill>
          <a:schemeClr val="tx1"/>
        </a:solidFill>
        <a:latin typeface="+mn-lt"/>
        <a:ea typeface="+mn-ea"/>
        <a:cs typeface="+mn-cs"/>
      </a:defRPr>
    </a:lvl8pPr>
    <a:lvl9pPr marL="2260763" algn="l" defTabSz="565191" rtl="0" eaLnBrk="1" latinLnBrk="0" hangingPunct="1">
      <a:defRPr sz="7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3</a:t>
            </a:fld>
            <a:endParaRPr lang="en-IE"/>
          </a:p>
        </p:txBody>
      </p:sp>
    </p:spTree>
    <p:extLst>
      <p:ext uri="{BB962C8B-B14F-4D97-AF65-F5344CB8AC3E}">
        <p14:creationId xmlns:p14="http://schemas.microsoft.com/office/powerpoint/2010/main" val="1606205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12</a:t>
            </a:fld>
            <a:endParaRPr lang="en-IE"/>
          </a:p>
        </p:txBody>
      </p:sp>
    </p:spTree>
    <p:extLst>
      <p:ext uri="{BB962C8B-B14F-4D97-AF65-F5344CB8AC3E}">
        <p14:creationId xmlns:p14="http://schemas.microsoft.com/office/powerpoint/2010/main" val="1501687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IE" dirty="0"/>
            </a:br>
            <a:r>
              <a:rPr lang="en-IE" sz="742" b="1" i="0" u="sng" kern="1200" dirty="0">
                <a:solidFill>
                  <a:schemeClr val="tx1"/>
                </a:solidFill>
                <a:effectLst/>
                <a:latin typeface="+mn-lt"/>
                <a:ea typeface="+mn-ea"/>
                <a:cs typeface="+mn-cs"/>
              </a:rPr>
              <a:t>National Grade Code List December 2020 </a:t>
            </a:r>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13</a:t>
            </a:fld>
            <a:endParaRPr lang="en-IE"/>
          </a:p>
        </p:txBody>
      </p:sp>
    </p:spTree>
    <p:extLst>
      <p:ext uri="{BB962C8B-B14F-4D97-AF65-F5344CB8AC3E}">
        <p14:creationId xmlns:p14="http://schemas.microsoft.com/office/powerpoint/2010/main" val="2161726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14</a:t>
            </a:fld>
            <a:endParaRPr lang="en-IE"/>
          </a:p>
        </p:txBody>
      </p:sp>
    </p:spTree>
    <p:extLst>
      <p:ext uri="{BB962C8B-B14F-4D97-AF65-F5344CB8AC3E}">
        <p14:creationId xmlns:p14="http://schemas.microsoft.com/office/powerpoint/2010/main" val="1129183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4</a:t>
            </a:fld>
            <a:endParaRPr lang="en-IE"/>
          </a:p>
        </p:txBody>
      </p:sp>
    </p:spTree>
    <p:extLst>
      <p:ext uri="{BB962C8B-B14F-4D97-AF65-F5344CB8AC3E}">
        <p14:creationId xmlns:p14="http://schemas.microsoft.com/office/powerpoint/2010/main" val="1823255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5</a:t>
            </a:fld>
            <a:endParaRPr lang="en-IE"/>
          </a:p>
        </p:txBody>
      </p:sp>
    </p:spTree>
    <p:extLst>
      <p:ext uri="{BB962C8B-B14F-4D97-AF65-F5344CB8AC3E}">
        <p14:creationId xmlns:p14="http://schemas.microsoft.com/office/powerpoint/2010/main" val="3330325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6</a:t>
            </a:fld>
            <a:endParaRPr lang="en-IE"/>
          </a:p>
        </p:txBody>
      </p:sp>
    </p:spTree>
    <p:extLst>
      <p:ext uri="{BB962C8B-B14F-4D97-AF65-F5344CB8AC3E}">
        <p14:creationId xmlns:p14="http://schemas.microsoft.com/office/powerpoint/2010/main" val="688735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7</a:t>
            </a:fld>
            <a:endParaRPr lang="en-IE"/>
          </a:p>
        </p:txBody>
      </p:sp>
    </p:spTree>
    <p:extLst>
      <p:ext uri="{BB962C8B-B14F-4D97-AF65-F5344CB8AC3E}">
        <p14:creationId xmlns:p14="http://schemas.microsoft.com/office/powerpoint/2010/main" val="176415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8</a:t>
            </a:fld>
            <a:endParaRPr lang="en-IE"/>
          </a:p>
        </p:txBody>
      </p:sp>
    </p:spTree>
    <p:extLst>
      <p:ext uri="{BB962C8B-B14F-4D97-AF65-F5344CB8AC3E}">
        <p14:creationId xmlns:p14="http://schemas.microsoft.com/office/powerpoint/2010/main" val="3303767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IE" dirty="0"/>
            </a:br>
            <a:r>
              <a:rPr lang="en-IE" sz="742" b="1" i="0" u="sng" kern="1200" dirty="0">
                <a:solidFill>
                  <a:schemeClr val="tx1"/>
                </a:solidFill>
                <a:effectLst/>
                <a:latin typeface="+mn-lt"/>
                <a:ea typeface="+mn-ea"/>
                <a:cs typeface="+mn-cs"/>
              </a:rPr>
              <a:t>National Grade Code List December 2020 </a:t>
            </a:r>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9</a:t>
            </a:fld>
            <a:endParaRPr lang="en-IE"/>
          </a:p>
        </p:txBody>
      </p:sp>
    </p:spTree>
    <p:extLst>
      <p:ext uri="{BB962C8B-B14F-4D97-AF65-F5344CB8AC3E}">
        <p14:creationId xmlns:p14="http://schemas.microsoft.com/office/powerpoint/2010/main" val="1609828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10</a:t>
            </a:fld>
            <a:endParaRPr lang="en-IE"/>
          </a:p>
        </p:txBody>
      </p:sp>
    </p:spTree>
    <p:extLst>
      <p:ext uri="{BB962C8B-B14F-4D97-AF65-F5344CB8AC3E}">
        <p14:creationId xmlns:p14="http://schemas.microsoft.com/office/powerpoint/2010/main" val="2078900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4CF5F636-127E-48B4-B055-7D831C200FA7}" type="slidenum">
              <a:rPr lang="en-IE" smtClean="0"/>
              <a:t>11</a:t>
            </a:fld>
            <a:endParaRPr lang="en-IE"/>
          </a:p>
        </p:txBody>
      </p:sp>
    </p:spTree>
    <p:extLst>
      <p:ext uri="{BB962C8B-B14F-4D97-AF65-F5344CB8AC3E}">
        <p14:creationId xmlns:p14="http://schemas.microsoft.com/office/powerpoint/2010/main" val="3710778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A372FB-3E00-4FCF-BE0C-80FFEBB69946}" type="datetime1">
              <a:rPr lang="en-IE" smtClean="0"/>
              <a:t>29/04/2021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1125870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5B97F9-2539-476C-BE27-728987B84A01}" type="datetime1">
              <a:rPr lang="en-IE" smtClean="0"/>
              <a:t>29/04/2021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4174674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C179DC-A0F4-4871-8692-A221A87D099A}" type="datetime1">
              <a:rPr lang="en-IE" smtClean="0"/>
              <a:t>29/04/2021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1928026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7F1571-2755-426D-AA46-BAAF2FB9F68B}" type="datetime1">
              <a:rPr lang="en-IE" smtClean="0"/>
              <a:t>29/04/2021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1581374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61D42C-C3B6-4F74-9CA3-6DE9D3483CD2}" type="datetime1">
              <a:rPr lang="en-IE" smtClean="0"/>
              <a:t>29/04/2021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1681871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3E243E-479E-471D-BD4B-3579D64E7473}" type="datetime1">
              <a:rPr lang="en-IE" smtClean="0"/>
              <a:t>29/04/2021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2085692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BDB88B-D8E1-4E8F-8E5F-29FDE0CFC8F3}" type="datetime1">
              <a:rPr lang="en-IE" smtClean="0"/>
              <a:t>29/04/2021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407356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F43BD1-71CE-4EF2-810E-8F75BBEBAD04}" type="datetime1">
              <a:rPr lang="en-IE" smtClean="0"/>
              <a:t>29/04/2021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2453119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24F72-084B-4892-A11A-FA7D0F365AAC}" type="datetime1">
              <a:rPr lang="en-IE" smtClean="0"/>
              <a:t>29/04/2021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95692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479460-C887-4B73-B2DE-67CB61A34FB9}" type="datetime1">
              <a:rPr lang="en-IE" smtClean="0"/>
              <a:t>29/04/2021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259677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D4F3AD4-E24D-46ED-B959-5AE26CBC00BC}" type="datetime1">
              <a:rPr lang="en-IE" smtClean="0"/>
              <a:t>29/04/2021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D2DE3C1-C2DB-4784-85AA-0DF8A77CE9C8}" type="slidenum">
              <a:rPr lang="en-IE" smtClean="0"/>
              <a:t>‹#›</a:t>
            </a:fld>
            <a:endParaRPr lang="en-IE"/>
          </a:p>
        </p:txBody>
      </p:sp>
    </p:spTree>
    <p:extLst>
      <p:ext uri="{BB962C8B-B14F-4D97-AF65-F5344CB8AC3E}">
        <p14:creationId xmlns:p14="http://schemas.microsoft.com/office/powerpoint/2010/main" val="3616293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4D2B93F-9EE9-441B-B73D-2671846FECF6}" type="datetime1">
              <a:rPr lang="en-IE" smtClean="0"/>
              <a:t>29/04/2021</a:t>
            </a:fld>
            <a:endParaRPr lang="en-IE"/>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D2DE3C1-C2DB-4784-85AA-0DF8A77CE9C8}" type="slidenum">
              <a:rPr lang="en-IE" smtClean="0"/>
              <a:t>‹#›</a:t>
            </a:fld>
            <a:endParaRPr lang="en-IE"/>
          </a:p>
        </p:txBody>
      </p:sp>
    </p:spTree>
    <p:extLst>
      <p:ext uri="{BB962C8B-B14F-4D97-AF65-F5344CB8AC3E}">
        <p14:creationId xmlns:p14="http://schemas.microsoft.com/office/powerpoint/2010/main" val="351265610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8.svg"/><Relationship Id="rId3" Type="http://schemas.openxmlformats.org/officeDocument/2006/relationships/image" Target="../media/image13.png"/><Relationship Id="rId7" Type="http://schemas.openxmlformats.org/officeDocument/2006/relationships/hyperlink" Target="https://www.hse.ie/eng/about/who/healthbusinessservices/hbshumanresource/hr-job-specification-repository.html" TargetMode="External"/><Relationship Id="rId12" Type="http://schemas.openxmlformats.org/officeDocument/2006/relationships/image" Target="../media/image7.png"/><Relationship Id="rId2" Type="http://schemas.openxmlformats.org/officeDocument/2006/relationships/notesSlide" Target="../notesSlides/notesSlide8.xml"/><Relationship Id="rId16" Type="http://schemas.openxmlformats.org/officeDocument/2006/relationships/image" Target="../media/image25.svg"/><Relationship Id="rId1" Type="http://schemas.openxmlformats.org/officeDocument/2006/relationships/slideLayout" Target="../slideLayouts/slideLayout7.xml"/><Relationship Id="rId6" Type="http://schemas.openxmlformats.org/officeDocument/2006/relationships/image" Target="../media/image16.svg"/><Relationship Id="rId11" Type="http://schemas.openxmlformats.org/officeDocument/2006/relationships/image" Target="../media/image4.svg"/><Relationship Id="rId5" Type="http://schemas.openxmlformats.org/officeDocument/2006/relationships/image" Target="../media/image22.png"/><Relationship Id="rId15" Type="http://schemas.openxmlformats.org/officeDocument/2006/relationships/image" Target="../media/image24.png"/><Relationship Id="rId10" Type="http://schemas.openxmlformats.org/officeDocument/2006/relationships/image" Target="../media/image3.png"/><Relationship Id="rId4" Type="http://schemas.openxmlformats.org/officeDocument/2006/relationships/image" Target="../media/image14.svg"/><Relationship Id="rId9" Type="http://schemas.openxmlformats.org/officeDocument/2006/relationships/image" Target="../media/image17.svg"/><Relationship Id="rId14" Type="http://schemas.openxmlformats.org/officeDocument/2006/relationships/image" Target="../media/image10.sv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22.png"/><Relationship Id="rId3" Type="http://schemas.openxmlformats.org/officeDocument/2006/relationships/image" Target="../media/image3.png"/><Relationship Id="rId7" Type="http://schemas.openxmlformats.org/officeDocument/2006/relationships/hyperlink" Target="mailto:seniormanagers@hse.ie" TargetMode="External"/><Relationship Id="rId12" Type="http://schemas.openxmlformats.org/officeDocument/2006/relationships/image" Target="../media/image14.svg"/><Relationship Id="rId17" Type="http://schemas.openxmlformats.org/officeDocument/2006/relationships/image" Target="../media/image25.svg"/><Relationship Id="rId2" Type="http://schemas.openxmlformats.org/officeDocument/2006/relationships/notesSlide" Target="../notesSlides/notesSlide9.xml"/><Relationship Id="rId16" Type="http://schemas.openxmlformats.org/officeDocument/2006/relationships/image" Target="../media/image24.png"/><Relationship Id="rId1" Type="http://schemas.openxmlformats.org/officeDocument/2006/relationships/slideLayout" Target="../slideLayouts/slideLayout7.xml"/><Relationship Id="rId6" Type="http://schemas.openxmlformats.org/officeDocument/2006/relationships/image" Target="../media/image17.svg"/><Relationship Id="rId11" Type="http://schemas.openxmlformats.org/officeDocument/2006/relationships/image" Target="../media/image13.png"/><Relationship Id="rId5" Type="http://schemas.openxmlformats.org/officeDocument/2006/relationships/image" Target="../media/image9.png"/><Relationship Id="rId15" Type="http://schemas.openxmlformats.org/officeDocument/2006/relationships/hyperlink" Target="https://www.hse.ie/eng/about/who/healthbusinessservices/hbshumanresource/hr-job-specification-repository.html" TargetMode="External"/><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8.svg"/><Relationship Id="rId14" Type="http://schemas.openxmlformats.org/officeDocument/2006/relationships/image" Target="../media/image16.sv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25.svg"/><Relationship Id="rId3" Type="http://schemas.openxmlformats.org/officeDocument/2006/relationships/image" Target="../media/image13.png"/><Relationship Id="rId7" Type="http://schemas.openxmlformats.org/officeDocument/2006/relationships/hyperlink" Target="https://www.hse.ie/eng/about/who/healthbusinessservices/hbshumanresource/hr-job-specification-repository.html" TargetMode="External"/><Relationship Id="rId12"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6.svg"/><Relationship Id="rId11" Type="http://schemas.openxmlformats.org/officeDocument/2006/relationships/image" Target="../media/image4.svg"/><Relationship Id="rId5" Type="http://schemas.openxmlformats.org/officeDocument/2006/relationships/image" Target="../media/image22.png"/><Relationship Id="rId10" Type="http://schemas.openxmlformats.org/officeDocument/2006/relationships/image" Target="../media/image3.png"/><Relationship Id="rId4" Type="http://schemas.openxmlformats.org/officeDocument/2006/relationships/image" Target="../media/image14.svg"/><Relationship Id="rId9" Type="http://schemas.openxmlformats.org/officeDocument/2006/relationships/image" Target="../media/image17.svg"/></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9.svg"/><Relationship Id="rId18" Type="http://schemas.openxmlformats.org/officeDocument/2006/relationships/image" Target="../media/image8.svg"/><Relationship Id="rId3" Type="http://schemas.openxmlformats.org/officeDocument/2006/relationships/image" Target="../media/image13.png"/><Relationship Id="rId21" Type="http://schemas.openxmlformats.org/officeDocument/2006/relationships/image" Target="../media/image4.svg"/><Relationship Id="rId7" Type="http://schemas.openxmlformats.org/officeDocument/2006/relationships/hyperlink" Target="https://www.hse.ie/eng/about/who/healthbusinessservices/hbshumanresource/hr-job-specification-repository.html" TargetMode="External"/><Relationship Id="rId12" Type="http://schemas.openxmlformats.org/officeDocument/2006/relationships/image" Target="../media/image18.png"/><Relationship Id="rId17" Type="http://schemas.openxmlformats.org/officeDocument/2006/relationships/image" Target="../media/image7.png"/><Relationship Id="rId2" Type="http://schemas.openxmlformats.org/officeDocument/2006/relationships/notesSlide" Target="../notesSlides/notesSlide11.xml"/><Relationship Id="rId16" Type="http://schemas.openxmlformats.org/officeDocument/2006/relationships/image" Target="../media/image21.svg"/><Relationship Id="rId20"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16.svg"/><Relationship Id="rId11" Type="http://schemas.openxmlformats.org/officeDocument/2006/relationships/image" Target="../media/image17.svg"/><Relationship Id="rId24" Type="http://schemas.openxmlformats.org/officeDocument/2006/relationships/image" Target="../media/image25.svg"/><Relationship Id="rId5" Type="http://schemas.openxmlformats.org/officeDocument/2006/relationships/image" Target="../media/image22.png"/><Relationship Id="rId15" Type="http://schemas.openxmlformats.org/officeDocument/2006/relationships/image" Target="../media/image20.png"/><Relationship Id="rId23" Type="http://schemas.openxmlformats.org/officeDocument/2006/relationships/image" Target="../media/image24.png"/><Relationship Id="rId10" Type="http://schemas.openxmlformats.org/officeDocument/2006/relationships/image" Target="../media/image9.png"/><Relationship Id="rId19" Type="http://schemas.openxmlformats.org/officeDocument/2006/relationships/image" Target="../media/image10.svg"/><Relationship Id="rId4" Type="http://schemas.openxmlformats.org/officeDocument/2006/relationships/image" Target="../media/image14.svg"/><Relationship Id="rId9" Type="http://schemas.openxmlformats.org/officeDocument/2006/relationships/image" Target="../media/image12.svg"/><Relationship Id="rId14" Type="http://schemas.openxmlformats.org/officeDocument/2006/relationships/hyperlink" Target="mailto:seniormanagers@hse.ie" TargetMode="External"/><Relationship Id="rId22" Type="http://schemas.openxmlformats.org/officeDocument/2006/relationships/hyperlink" Target="mailto:WorkforceData@hse.i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8" Type="http://schemas.openxmlformats.org/officeDocument/2006/relationships/hyperlink" Target="https://www.hse.ie/eng/staff/resources/our-workforce/appendix-3.pdf" TargetMode="External"/><Relationship Id="rId13" Type="http://schemas.openxmlformats.org/officeDocument/2006/relationships/hyperlink" Target="https://www.hse.ie/eng/staff/resources/our-workforce/business-case-form-feb-2021.pdf" TargetMode="External"/><Relationship Id="rId3" Type="http://schemas.openxmlformats.org/officeDocument/2006/relationships/image" Target="../media/image3.png"/><Relationship Id="rId7" Type="http://schemas.openxmlformats.org/officeDocument/2006/relationships/hyperlink" Target="https://www.hse.ie/eng/staff/resources/our-workforce/approval-to-hire-form-b-nov-2020.doc" TargetMode="External"/><Relationship Id="rId12" Type="http://schemas.openxmlformats.org/officeDocument/2006/relationships/hyperlink" Target="mailto:workforcedata@hse.i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hse.ie/eng/staff/resources/our-workforce/appendix-1-2021.pdf" TargetMode="External"/><Relationship Id="rId11" Type="http://schemas.openxmlformats.org/officeDocument/2006/relationships/hyperlink" Target="https://www.hse.ie/eng/staff/resources/our-workforce/workforce-reporting/national-grade-code-list-december-2020.xls" TargetMode="External"/><Relationship Id="rId5" Type="http://schemas.openxmlformats.org/officeDocument/2006/relationships/hyperlink" Target="https://www.hse.ie/eng/staff/resources/form-a-jan-2021.doc" TargetMode="External"/><Relationship Id="rId10" Type="http://schemas.openxmlformats.org/officeDocument/2006/relationships/hyperlink" Target="https://www.hse.ie/eng/about/who/healthbusinessservices/hbshumanresource/hr-job-specification-repository.html" TargetMode="External"/><Relationship Id="rId4" Type="http://schemas.openxmlformats.org/officeDocument/2006/relationships/image" Target="../media/image4.svg"/><Relationship Id="rId9" Type="http://schemas.openxmlformats.org/officeDocument/2006/relationships/hyperlink" Target="https://www.hse.ie/eng/staff/resources/our-workforce/primary-notification-process-new-posts.html" TargetMode="External"/><Relationship Id="rId14" Type="http://schemas.openxmlformats.org/officeDocument/2006/relationships/hyperlink" Target="http://ihbs.healthirl.net/Human-Resources/National-Recruitment-Services/Recruitment-Job-Order-Forms/"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18" Type="http://schemas.openxmlformats.org/officeDocument/2006/relationships/image" Target="../media/image18.png"/><Relationship Id="rId3" Type="http://schemas.openxmlformats.org/officeDocument/2006/relationships/image" Target="../media/image5.png"/><Relationship Id="rId21" Type="http://schemas.openxmlformats.org/officeDocument/2006/relationships/image" Target="../media/image21.svg"/><Relationship Id="rId7" Type="http://schemas.openxmlformats.org/officeDocument/2006/relationships/image" Target="../media/image9.png"/><Relationship Id="rId12" Type="http://schemas.openxmlformats.org/officeDocument/2006/relationships/image" Target="../media/image14.svg"/><Relationship Id="rId17" Type="http://schemas.openxmlformats.org/officeDocument/2006/relationships/image" Target="../media/image17.svg"/><Relationship Id="rId2" Type="http://schemas.openxmlformats.org/officeDocument/2006/relationships/notesSlide" Target="../notesSlides/notesSlide4.xml"/><Relationship Id="rId16" Type="http://schemas.openxmlformats.org/officeDocument/2006/relationships/image" Target="../media/image4.svg"/><Relationship Id="rId20"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3.png"/><Relationship Id="rId10" Type="http://schemas.openxmlformats.org/officeDocument/2006/relationships/image" Target="../media/image12.svg"/><Relationship Id="rId19" Type="http://schemas.openxmlformats.org/officeDocument/2006/relationships/image" Target="../media/image19.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8" Type="http://schemas.openxmlformats.org/officeDocument/2006/relationships/hyperlink" Target="mailto:WorkforceData@hse.ie" TargetMode="External"/><Relationship Id="rId13" Type="http://schemas.openxmlformats.org/officeDocument/2006/relationships/image" Target="../media/image21.svg"/><Relationship Id="rId18" Type="http://schemas.openxmlformats.org/officeDocument/2006/relationships/hyperlink" Target="https://www.hse.ie/eng/about/who/healthbusinessservices/hbshumanresource/hr-job-specification-repository.html" TargetMode="External"/><Relationship Id="rId26" Type="http://schemas.openxmlformats.org/officeDocument/2006/relationships/hyperlink" Target="https://www.hse.ie/eng/staff/resources/form-a-jan-2021.doc" TargetMode="External"/><Relationship Id="rId3" Type="http://schemas.openxmlformats.org/officeDocument/2006/relationships/image" Target="../media/image13.png"/><Relationship Id="rId21" Type="http://schemas.openxmlformats.org/officeDocument/2006/relationships/image" Target="../media/image17.svg"/><Relationship Id="rId7" Type="http://schemas.openxmlformats.org/officeDocument/2006/relationships/hyperlink" Target="https://www.hse.ie/eng/staff/resources/our-workforce/primary-notification-process-new-posts.html" TargetMode="External"/><Relationship Id="rId12" Type="http://schemas.openxmlformats.org/officeDocument/2006/relationships/image" Target="../media/image20.png"/><Relationship Id="rId17" Type="http://schemas.openxmlformats.org/officeDocument/2006/relationships/image" Target="../media/image10.svg"/><Relationship Id="rId25" Type="http://schemas.openxmlformats.org/officeDocument/2006/relationships/image" Target="../media/image4.svg"/><Relationship Id="rId2" Type="http://schemas.openxmlformats.org/officeDocument/2006/relationships/notesSlide" Target="../notesSlides/notesSlide6.xml"/><Relationship Id="rId16" Type="http://schemas.openxmlformats.org/officeDocument/2006/relationships/image" Target="../media/image9.png"/><Relationship Id="rId20" Type="http://schemas.openxmlformats.org/officeDocument/2006/relationships/image" Target="../media/image12.svg"/><Relationship Id="rId1" Type="http://schemas.openxmlformats.org/officeDocument/2006/relationships/slideLayout" Target="../slideLayouts/slideLayout7.xml"/><Relationship Id="rId6" Type="http://schemas.openxmlformats.org/officeDocument/2006/relationships/image" Target="../media/image16.svg"/><Relationship Id="rId11" Type="http://schemas.openxmlformats.org/officeDocument/2006/relationships/hyperlink" Target="https://www.hse.ie/eng/staff/resources/our-workforce/workforce-reporting/" TargetMode="External"/><Relationship Id="rId24" Type="http://schemas.openxmlformats.org/officeDocument/2006/relationships/image" Target="../media/image3.png"/><Relationship Id="rId5" Type="http://schemas.openxmlformats.org/officeDocument/2006/relationships/image" Target="../media/image22.png"/><Relationship Id="rId15" Type="http://schemas.openxmlformats.org/officeDocument/2006/relationships/image" Target="../media/image8.svg"/><Relationship Id="rId23" Type="http://schemas.openxmlformats.org/officeDocument/2006/relationships/image" Target="../media/image15.png"/><Relationship Id="rId10" Type="http://schemas.openxmlformats.org/officeDocument/2006/relationships/image" Target="../media/image6.svg"/><Relationship Id="rId19" Type="http://schemas.openxmlformats.org/officeDocument/2006/relationships/image" Target="../media/image11.png"/><Relationship Id="rId4" Type="http://schemas.openxmlformats.org/officeDocument/2006/relationships/image" Target="../media/image14.svg"/><Relationship Id="rId9" Type="http://schemas.openxmlformats.org/officeDocument/2006/relationships/image" Target="../media/image23.png"/><Relationship Id="rId14" Type="http://schemas.openxmlformats.org/officeDocument/2006/relationships/image" Target="../media/image7.png"/><Relationship Id="rId22"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19.svg"/><Relationship Id="rId18" Type="http://schemas.openxmlformats.org/officeDocument/2006/relationships/image" Target="../media/image6.svg"/><Relationship Id="rId26" Type="http://schemas.openxmlformats.org/officeDocument/2006/relationships/image" Target="../media/image25.svg"/><Relationship Id="rId3" Type="http://schemas.openxmlformats.org/officeDocument/2006/relationships/image" Target="../media/image9.png"/><Relationship Id="rId21" Type="http://schemas.openxmlformats.org/officeDocument/2006/relationships/image" Target="../media/image10.svg"/><Relationship Id="rId7" Type="http://schemas.openxmlformats.org/officeDocument/2006/relationships/image" Target="../media/image22.png"/><Relationship Id="rId12" Type="http://schemas.openxmlformats.org/officeDocument/2006/relationships/image" Target="../media/image18.png"/><Relationship Id="rId17" Type="http://schemas.openxmlformats.org/officeDocument/2006/relationships/image" Target="../media/image5.png"/><Relationship Id="rId25" Type="http://schemas.openxmlformats.org/officeDocument/2006/relationships/image" Target="../media/image24.png"/><Relationship Id="rId2" Type="http://schemas.openxmlformats.org/officeDocument/2006/relationships/notesSlide" Target="../notesSlides/notesSlide7.xml"/><Relationship Id="rId16" Type="http://schemas.openxmlformats.org/officeDocument/2006/relationships/image" Target="../media/image21.svg"/><Relationship Id="rId20" Type="http://schemas.openxmlformats.org/officeDocument/2006/relationships/image" Target="../media/image8.svg"/><Relationship Id="rId1" Type="http://schemas.openxmlformats.org/officeDocument/2006/relationships/slideLayout" Target="../slideLayouts/slideLayout7.xml"/><Relationship Id="rId6" Type="http://schemas.openxmlformats.org/officeDocument/2006/relationships/image" Target="../media/image14.svg"/><Relationship Id="rId11" Type="http://schemas.openxmlformats.org/officeDocument/2006/relationships/image" Target="../media/image12.svg"/><Relationship Id="rId24" Type="http://schemas.openxmlformats.org/officeDocument/2006/relationships/hyperlink" Target="https://www.hse.ie/eng/staff/resources/our-workforce/workforce-reporting/" TargetMode="External"/><Relationship Id="rId5" Type="http://schemas.openxmlformats.org/officeDocument/2006/relationships/image" Target="../media/image13.png"/><Relationship Id="rId15" Type="http://schemas.openxmlformats.org/officeDocument/2006/relationships/image" Target="../media/image20.png"/><Relationship Id="rId23" Type="http://schemas.openxmlformats.org/officeDocument/2006/relationships/image" Target="../media/image4.svg"/><Relationship Id="rId10" Type="http://schemas.openxmlformats.org/officeDocument/2006/relationships/image" Target="../media/image11.png"/><Relationship Id="rId19" Type="http://schemas.openxmlformats.org/officeDocument/2006/relationships/image" Target="../media/image7.png"/><Relationship Id="rId4" Type="http://schemas.openxmlformats.org/officeDocument/2006/relationships/image" Target="../media/image17.svg"/><Relationship Id="rId9" Type="http://schemas.openxmlformats.org/officeDocument/2006/relationships/hyperlink" Target="https://www.hse.ie/eng/about/who/healthbusinessservices/hbshumanresource/hr-job-specification-repository.html" TargetMode="External"/><Relationship Id="rId14" Type="http://schemas.openxmlformats.org/officeDocument/2006/relationships/hyperlink" Target="mailto:seniormanagers@hse.ie" TargetMode="External"/><Relationship Id="rId2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5DEAFCA-0C5A-4F06-A6CF-EB227793CA2F}"/>
              </a:ext>
            </a:extLst>
          </p:cNvPr>
          <p:cNvPicPr/>
          <p:nvPr/>
        </p:nvPicPr>
        <p:blipFill>
          <a:blip r:embed="rId2">
            <a:extLst>
              <a:ext uri="{28A0092B-C50C-407E-A947-70E740481C1C}">
                <a14:useLocalDpi xmlns:a14="http://schemas.microsoft.com/office/drawing/2010/main" val="0"/>
              </a:ext>
            </a:extLst>
          </a:blip>
          <a:stretch>
            <a:fillRect/>
          </a:stretch>
        </p:blipFill>
        <p:spPr>
          <a:xfrm>
            <a:off x="152400" y="0"/>
            <a:ext cx="1143000" cy="1238250"/>
          </a:xfrm>
          <a:prstGeom prst="rect">
            <a:avLst/>
          </a:prstGeom>
        </p:spPr>
      </p:pic>
      <p:pic>
        <p:nvPicPr>
          <p:cNvPr id="3" name="Picture 2">
            <a:extLst>
              <a:ext uri="{FF2B5EF4-FFF2-40B4-BE49-F238E27FC236}">
                <a16:creationId xmlns:a16="http://schemas.microsoft.com/office/drawing/2014/main" id="{D9A70E81-926B-4AE9-B018-F1036909AA73}"/>
              </a:ext>
            </a:extLst>
          </p:cNvPr>
          <p:cNvPicPr/>
          <p:nvPr/>
        </p:nvPicPr>
        <p:blipFill rotWithShape="1">
          <a:blip r:embed="rId3" cstate="print">
            <a:extLst>
              <a:ext uri="{28A0092B-C50C-407E-A947-70E740481C1C}">
                <a14:useLocalDpi xmlns:a14="http://schemas.microsoft.com/office/drawing/2010/main" val="0"/>
              </a:ext>
            </a:extLst>
          </a:blip>
          <a:srcRect l="32051"/>
          <a:stretch/>
        </p:blipFill>
        <p:spPr bwMode="auto">
          <a:xfrm>
            <a:off x="5171757" y="8585835"/>
            <a:ext cx="1594485" cy="455930"/>
          </a:xfrm>
          <a:prstGeom prst="rect">
            <a:avLst/>
          </a:prstGeom>
          <a:ln>
            <a:noFill/>
          </a:ln>
          <a:extLst>
            <a:ext uri="{53640926-AAD7-44D8-BBD7-CCE9431645EC}">
              <a14:shadowObscured xmlns:a14="http://schemas.microsoft.com/office/drawing/2010/main"/>
            </a:ext>
          </a:extLst>
        </p:spPr>
      </p:pic>
      <p:sp>
        <p:nvSpPr>
          <p:cNvPr id="4" name="Text Placeholder 1">
            <a:extLst>
              <a:ext uri="{FF2B5EF4-FFF2-40B4-BE49-F238E27FC236}">
                <a16:creationId xmlns:a16="http://schemas.microsoft.com/office/drawing/2014/main" id="{4DE5C212-C5F7-4B93-B50E-0A2A8C154DE4}"/>
              </a:ext>
            </a:extLst>
          </p:cNvPr>
          <p:cNvSpPr txBox="1">
            <a:spLocks/>
          </p:cNvSpPr>
          <p:nvPr/>
        </p:nvSpPr>
        <p:spPr>
          <a:xfrm>
            <a:off x="325966" y="2844800"/>
            <a:ext cx="6341534" cy="2989263"/>
          </a:xfrm>
          <a:prstGeom prst="rect">
            <a:avLst/>
          </a:prstGeom>
        </p:spPr>
        <p:txBody>
          <a:bodyPr/>
          <a:lstStyle>
            <a:lvl1pPr marL="0" indent="0" algn="l" defTabSz="609461" rtl="0" eaLnBrk="1" latinLnBrk="0" hangingPunct="1">
              <a:spcBef>
                <a:spcPct val="20000"/>
              </a:spcBef>
              <a:buFont typeface="Arial"/>
              <a:buNone/>
              <a:defRPr sz="3200" b="1" kern="1200" baseline="0">
                <a:solidFill>
                  <a:schemeClr val="accent1"/>
                </a:solidFill>
                <a:latin typeface="Arial" panose="020B0604020202020204" pitchFamily="34" charset="0"/>
                <a:ea typeface="+mn-ea"/>
                <a:cs typeface="+mn-cs"/>
              </a:defRPr>
            </a:lvl1pPr>
            <a:lvl2pPr marL="990374" indent="-380913" algn="l" defTabSz="609461" rtl="0" eaLnBrk="1" latinLnBrk="0" hangingPunct="1">
              <a:spcBef>
                <a:spcPct val="20000"/>
              </a:spcBef>
              <a:buFont typeface="Arial"/>
              <a:buChar char="–"/>
              <a:defRPr sz="3733" kern="1200">
                <a:solidFill>
                  <a:schemeClr val="tx1"/>
                </a:solidFill>
                <a:latin typeface="+mn-lt"/>
                <a:ea typeface="+mn-ea"/>
                <a:cs typeface="+mn-cs"/>
              </a:defRPr>
            </a:lvl2pPr>
            <a:lvl3pPr marL="1523650" indent="-304730" algn="l" defTabSz="609461" rtl="0" eaLnBrk="1" latinLnBrk="0" hangingPunct="1">
              <a:spcBef>
                <a:spcPct val="20000"/>
              </a:spcBef>
              <a:buFont typeface="Arial"/>
              <a:buChar char="•"/>
              <a:defRPr sz="3200" kern="1200">
                <a:solidFill>
                  <a:schemeClr val="tx1"/>
                </a:solidFill>
                <a:latin typeface="+mn-lt"/>
                <a:ea typeface="+mn-ea"/>
                <a:cs typeface="+mn-cs"/>
              </a:defRPr>
            </a:lvl3pPr>
            <a:lvl4pPr marL="2133111" indent="-304730" algn="l" defTabSz="609461" rtl="0" eaLnBrk="1" latinLnBrk="0" hangingPunct="1">
              <a:spcBef>
                <a:spcPct val="20000"/>
              </a:spcBef>
              <a:buFont typeface="Arial"/>
              <a:buChar char="–"/>
              <a:defRPr sz="2667" kern="1200">
                <a:solidFill>
                  <a:schemeClr val="tx1"/>
                </a:solidFill>
                <a:latin typeface="+mn-lt"/>
                <a:ea typeface="+mn-ea"/>
                <a:cs typeface="+mn-cs"/>
              </a:defRPr>
            </a:lvl4pPr>
            <a:lvl5pPr marL="2742571" indent="-304730" algn="l" defTabSz="609461" rtl="0" eaLnBrk="1" latinLnBrk="0" hangingPunct="1">
              <a:spcBef>
                <a:spcPct val="20000"/>
              </a:spcBef>
              <a:buFont typeface="Arial"/>
              <a:buChar char="»"/>
              <a:defRPr sz="2667" kern="1200">
                <a:solidFill>
                  <a:schemeClr val="tx1"/>
                </a:solidFill>
                <a:latin typeface="+mn-lt"/>
                <a:ea typeface="+mn-ea"/>
                <a:cs typeface="+mn-cs"/>
              </a:defRPr>
            </a:lvl5pPr>
            <a:lvl6pPr marL="3352032" indent="-304730" algn="l" defTabSz="609461" rtl="0" eaLnBrk="1" latinLnBrk="0" hangingPunct="1">
              <a:spcBef>
                <a:spcPct val="20000"/>
              </a:spcBef>
              <a:buFont typeface="Arial"/>
              <a:buChar char="•"/>
              <a:defRPr sz="2667" kern="1200">
                <a:solidFill>
                  <a:schemeClr val="tx1"/>
                </a:solidFill>
                <a:latin typeface="+mn-lt"/>
                <a:ea typeface="+mn-ea"/>
                <a:cs typeface="+mn-cs"/>
              </a:defRPr>
            </a:lvl6pPr>
            <a:lvl7pPr marL="3961492" indent="-304730" algn="l" defTabSz="609461" rtl="0" eaLnBrk="1" latinLnBrk="0" hangingPunct="1">
              <a:spcBef>
                <a:spcPct val="20000"/>
              </a:spcBef>
              <a:buFont typeface="Arial"/>
              <a:buChar char="•"/>
              <a:defRPr sz="2667" kern="1200">
                <a:solidFill>
                  <a:schemeClr val="tx1"/>
                </a:solidFill>
                <a:latin typeface="+mn-lt"/>
                <a:ea typeface="+mn-ea"/>
                <a:cs typeface="+mn-cs"/>
              </a:defRPr>
            </a:lvl7pPr>
            <a:lvl8pPr marL="4570952" indent="-304730" algn="l" defTabSz="609461" rtl="0" eaLnBrk="1" latinLnBrk="0" hangingPunct="1">
              <a:spcBef>
                <a:spcPct val="20000"/>
              </a:spcBef>
              <a:buFont typeface="Arial"/>
              <a:buChar char="•"/>
              <a:defRPr sz="2667" kern="1200">
                <a:solidFill>
                  <a:schemeClr val="tx1"/>
                </a:solidFill>
                <a:latin typeface="+mn-lt"/>
                <a:ea typeface="+mn-ea"/>
                <a:cs typeface="+mn-cs"/>
              </a:defRPr>
            </a:lvl8pPr>
            <a:lvl9pPr marL="5180413" indent="-304730" algn="l" defTabSz="609461" rtl="0" eaLnBrk="1" latinLnBrk="0" hangingPunct="1">
              <a:spcBef>
                <a:spcPct val="20000"/>
              </a:spcBef>
              <a:buFont typeface="Arial"/>
              <a:buChar char="•"/>
              <a:defRPr sz="2667" kern="1200">
                <a:solidFill>
                  <a:schemeClr val="tx1"/>
                </a:solidFill>
                <a:latin typeface="+mn-lt"/>
                <a:ea typeface="+mn-ea"/>
                <a:cs typeface="+mn-cs"/>
              </a:defRPr>
            </a:lvl9pPr>
          </a:lstStyle>
          <a:p>
            <a:pPr marL="0" marR="0" lvl="0" indent="0" algn="ctr" defTabSz="609461" rtl="0" eaLnBrk="1" fontAlgn="auto" latinLnBrk="0" hangingPunct="1">
              <a:lnSpc>
                <a:spcPct val="100000"/>
              </a:lnSpc>
              <a:spcBef>
                <a:spcPct val="20000"/>
              </a:spcBef>
              <a:spcAft>
                <a:spcPts val="0"/>
              </a:spcAft>
              <a:buClrTx/>
              <a:buSzTx/>
              <a:buFont typeface="Arial"/>
              <a:buNone/>
              <a:tabLst/>
              <a:defRPr/>
            </a:pPr>
            <a:r>
              <a:rPr lang="en-IE" sz="2800" dirty="0">
                <a:solidFill>
                  <a:srgbClr val="006858"/>
                </a:solidFill>
              </a:rPr>
              <a:t>Guidance </a:t>
            </a:r>
            <a:r>
              <a:rPr kumimoji="0" lang="en-IE" sz="2800" b="1" i="0" u="none" kern="1200" cap="none" spc="0" normalizeH="0" baseline="0" noProof="0" dirty="0">
                <a:ln>
                  <a:noFill/>
                </a:ln>
                <a:solidFill>
                  <a:srgbClr val="006858"/>
                </a:solidFill>
                <a:effectLst/>
                <a:uLnTx/>
                <a:uFillTx/>
              </a:rPr>
              <a:t>for Approval to </a:t>
            </a:r>
            <a:r>
              <a:rPr kumimoji="0" lang="en-IE" sz="2800" b="1" i="0" u="none" strike="noStrike" kern="1200" cap="none" spc="0" normalizeH="0" baseline="0" noProof="0" dirty="0">
                <a:ln>
                  <a:noFill/>
                </a:ln>
                <a:solidFill>
                  <a:srgbClr val="006858"/>
                </a:solidFill>
                <a:effectLst/>
                <a:uLnTx/>
                <a:uFillTx/>
                <a:latin typeface="Arial" panose="020B0604020202020204" pitchFamily="34" charset="0"/>
                <a:ea typeface="+mn-ea"/>
                <a:cs typeface="+mn-cs"/>
              </a:rPr>
              <a:t>Recruit for Posts in the HSE</a:t>
            </a:r>
            <a:r>
              <a:rPr kumimoji="0" lang="en-IE" sz="2800" b="1" i="0" u="none" strike="noStrike" kern="1200" cap="none" spc="0" normalizeH="0" noProof="0" dirty="0">
                <a:ln>
                  <a:noFill/>
                </a:ln>
                <a:solidFill>
                  <a:srgbClr val="006858"/>
                </a:solidFill>
                <a:effectLst/>
                <a:uLnTx/>
                <a:uFillTx/>
                <a:latin typeface="Arial" panose="020B0604020202020204" pitchFamily="34" charset="0"/>
                <a:ea typeface="+mn-ea"/>
                <a:cs typeface="+mn-cs"/>
              </a:rPr>
              <a:t> </a:t>
            </a:r>
            <a:r>
              <a:rPr kumimoji="0" lang="en-IE" sz="2800" b="1" i="0" u="none" strike="noStrike" kern="1200" cap="none" spc="0" normalizeH="0" noProof="0" dirty="0">
                <a:ln>
                  <a:noFill/>
                </a:ln>
                <a:solidFill>
                  <a:srgbClr val="006858"/>
                </a:solidFill>
                <a:effectLst/>
                <a:uLnTx/>
                <a:uFillTx/>
              </a:rPr>
              <a:t>&amp; Section 38 Agencies</a:t>
            </a:r>
            <a:endParaRPr lang="en-IE" i="1" dirty="0">
              <a:solidFill>
                <a:srgbClr val="006858"/>
              </a:solidFill>
            </a:endParaRPr>
          </a:p>
          <a:p>
            <a:pPr algn="ctr">
              <a:defRPr/>
            </a:pPr>
            <a:endParaRPr kumimoji="0" lang="en-IE" sz="2400" b="1" i="1" u="none" strike="noStrike" kern="1200" cap="none" spc="0" normalizeH="0" baseline="0" noProof="0" dirty="0">
              <a:ln>
                <a:noFill/>
              </a:ln>
              <a:solidFill>
                <a:srgbClr val="85A8A1"/>
              </a:solidFill>
              <a:effectLst/>
              <a:uLnTx/>
              <a:uFillTx/>
            </a:endParaRPr>
          </a:p>
          <a:p>
            <a:pPr algn="ctr">
              <a:defRPr/>
            </a:pPr>
            <a:r>
              <a:rPr kumimoji="0" lang="en-IE" sz="2400" b="1" i="1" u="none" strike="noStrike" kern="1200" cap="none" spc="0" normalizeH="0" baseline="0" noProof="0" dirty="0">
                <a:ln>
                  <a:noFill/>
                </a:ln>
                <a:solidFill>
                  <a:srgbClr val="A41F35"/>
                </a:solidFill>
                <a:effectLst/>
                <a:uLnTx/>
                <a:uFillTx/>
              </a:rPr>
              <a:t>Version 1</a:t>
            </a:r>
          </a:p>
          <a:p>
            <a:pPr algn="ctr">
              <a:defRPr/>
            </a:pPr>
            <a:r>
              <a:rPr lang="en-IE" sz="2400" i="1" dirty="0">
                <a:solidFill>
                  <a:srgbClr val="85A8A1"/>
                </a:solidFill>
              </a:rPr>
              <a:t>30 April 2021</a:t>
            </a:r>
          </a:p>
        </p:txBody>
      </p:sp>
      <p:sp>
        <p:nvSpPr>
          <p:cNvPr id="5" name="Rectangle 4">
            <a:extLst>
              <a:ext uri="{FF2B5EF4-FFF2-40B4-BE49-F238E27FC236}">
                <a16:creationId xmlns:a16="http://schemas.microsoft.com/office/drawing/2014/main" id="{A740BBFB-C32C-488E-8133-B62ECA6DE81E}"/>
              </a:ext>
            </a:extLst>
          </p:cNvPr>
          <p:cNvSpPr/>
          <p:nvPr/>
        </p:nvSpPr>
        <p:spPr>
          <a:xfrm>
            <a:off x="780276" y="6055787"/>
            <a:ext cx="5432913" cy="1754326"/>
          </a:xfrm>
          <a:prstGeom prst="rect">
            <a:avLst/>
          </a:prstGeom>
        </p:spPr>
        <p:txBody>
          <a:bodyPr wrap="square">
            <a:spAutoFit/>
          </a:bodyPr>
          <a:lstStyle/>
          <a:p>
            <a:r>
              <a:rPr lang="en-IE" sz="1200" b="1" dirty="0"/>
              <a:t>Please refer to the following HR Memos with regard to the content within this process document</a:t>
            </a:r>
          </a:p>
          <a:p>
            <a:pPr marL="171450" indent="-171450">
              <a:buFont typeface="Arial" panose="020B0604020202020204" pitchFamily="34" charset="0"/>
              <a:buChar char="•"/>
            </a:pPr>
            <a:endParaRPr lang="en-IE" sz="1200" dirty="0"/>
          </a:p>
          <a:p>
            <a:pPr marL="171450" indent="-171450">
              <a:buFont typeface="Arial" panose="020B0604020202020204" pitchFamily="34" charset="0"/>
              <a:buChar char="•"/>
            </a:pPr>
            <a:r>
              <a:rPr lang="en-IE" sz="1200" dirty="0"/>
              <a:t>Process for the Primary Notification for all National Service Plan (NSP)/Winter Plan Positions (Dated 12 February 2021)</a:t>
            </a:r>
          </a:p>
          <a:p>
            <a:pPr marL="171450" indent="-171450">
              <a:buFont typeface="Arial" panose="020B0604020202020204" pitchFamily="34" charset="0"/>
              <a:buChar char="•"/>
            </a:pPr>
            <a:r>
              <a:rPr lang="en-IE" sz="1200" dirty="0"/>
              <a:t>Revised Procedures and Process for the Recruitment/Filling of New and Replacement Senior Level Posts at Grade VIII and above in the  Staff Category of Management/ Administration (Dated 04 February 2021)</a:t>
            </a:r>
          </a:p>
          <a:p>
            <a:pPr marL="171450" indent="-171450">
              <a:buFont typeface="Arial" panose="020B0604020202020204" pitchFamily="34" charset="0"/>
              <a:buChar char="•"/>
            </a:pPr>
            <a:endParaRPr lang="en-IE" sz="1200" dirty="0"/>
          </a:p>
        </p:txBody>
      </p:sp>
      <p:sp>
        <p:nvSpPr>
          <p:cNvPr id="6" name="Slide Number Placeholder 5">
            <a:extLst>
              <a:ext uri="{FF2B5EF4-FFF2-40B4-BE49-F238E27FC236}">
                <a16:creationId xmlns:a16="http://schemas.microsoft.com/office/drawing/2014/main" id="{49DB3124-CDD5-43D2-9434-1874BFFB7D63}"/>
              </a:ext>
            </a:extLst>
          </p:cNvPr>
          <p:cNvSpPr>
            <a:spLocks noGrp="1"/>
          </p:cNvSpPr>
          <p:nvPr>
            <p:ph type="sldNum" sz="quarter" idx="12"/>
          </p:nvPr>
        </p:nvSpPr>
        <p:spPr/>
        <p:txBody>
          <a:bodyPr/>
          <a:lstStyle/>
          <a:p>
            <a:fld id="{4D2DE3C1-C2DB-4784-85AA-0DF8A77CE9C8}" type="slidenum">
              <a:rPr lang="en-IE" smtClean="0"/>
              <a:t>1</a:t>
            </a:fld>
            <a:endParaRPr lang="en-IE"/>
          </a:p>
        </p:txBody>
      </p:sp>
    </p:spTree>
    <p:extLst>
      <p:ext uri="{BB962C8B-B14F-4D97-AF65-F5344CB8AC3E}">
        <p14:creationId xmlns:p14="http://schemas.microsoft.com/office/powerpoint/2010/main" val="3658492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grpSp>
        <p:nvGrpSpPr>
          <p:cNvPr id="32" name="Group 31">
            <a:extLst>
              <a:ext uri="{FF2B5EF4-FFF2-40B4-BE49-F238E27FC236}">
                <a16:creationId xmlns:a16="http://schemas.microsoft.com/office/drawing/2014/main" id="{135DDADD-C3EE-4B25-949D-ED5E5F2B03CA}"/>
              </a:ext>
            </a:extLst>
          </p:cNvPr>
          <p:cNvGrpSpPr/>
          <p:nvPr/>
        </p:nvGrpSpPr>
        <p:grpSpPr>
          <a:xfrm>
            <a:off x="6251304" y="1976230"/>
            <a:ext cx="741988" cy="331608"/>
            <a:chOff x="9248833" y="2752522"/>
            <a:chExt cx="741988" cy="331608"/>
          </a:xfrm>
        </p:grpSpPr>
        <p:grpSp>
          <p:nvGrpSpPr>
            <p:cNvPr id="43" name="Group 42">
              <a:extLst>
                <a:ext uri="{FF2B5EF4-FFF2-40B4-BE49-F238E27FC236}">
                  <a16:creationId xmlns:a16="http://schemas.microsoft.com/office/drawing/2014/main" id="{298F8938-7728-4008-B4CB-0A86C38060B2}"/>
                </a:ext>
              </a:extLst>
            </p:cNvPr>
            <p:cNvGrpSpPr/>
            <p:nvPr/>
          </p:nvGrpSpPr>
          <p:grpSpPr>
            <a:xfrm>
              <a:off x="9458248" y="2752522"/>
              <a:ext cx="336482" cy="315475"/>
              <a:chOff x="7273686" y="5170941"/>
              <a:chExt cx="914400" cy="914400"/>
            </a:xfrm>
            <a:solidFill>
              <a:srgbClr val="003CA6"/>
            </a:solidFill>
          </p:grpSpPr>
          <p:pic>
            <p:nvPicPr>
              <p:cNvPr id="45" name="Graphic 44" descr="Clipboard">
                <a:extLst>
                  <a:ext uri="{FF2B5EF4-FFF2-40B4-BE49-F238E27FC236}">
                    <a16:creationId xmlns:a16="http://schemas.microsoft.com/office/drawing/2014/main" id="{927ADD05-E3F7-45AE-8F68-6B0D970442B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46" name="Graphic 45" descr="Office worker">
                <a:extLst>
                  <a:ext uri="{FF2B5EF4-FFF2-40B4-BE49-F238E27FC236}">
                    <a16:creationId xmlns:a16="http://schemas.microsoft.com/office/drawing/2014/main" id="{355110CA-F3BA-4BAD-845E-2BB96066F57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44" name="TextBox 43">
              <a:extLst>
                <a:ext uri="{FF2B5EF4-FFF2-40B4-BE49-F238E27FC236}">
                  <a16:creationId xmlns:a16="http://schemas.microsoft.com/office/drawing/2014/main" id="{C361FB47-1E51-4DCB-AB2A-0FCF89806860}"/>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85" name="Rectangle 84">
            <a:extLst>
              <a:ext uri="{FF2B5EF4-FFF2-40B4-BE49-F238E27FC236}">
                <a16:creationId xmlns:a16="http://schemas.microsoft.com/office/drawing/2014/main" id="{E2561831-2AB4-4209-A64D-F7C13F66996B}"/>
              </a:ext>
            </a:extLst>
          </p:cNvPr>
          <p:cNvSpPr/>
          <p:nvPr/>
        </p:nvSpPr>
        <p:spPr>
          <a:xfrm>
            <a:off x="448935" y="765116"/>
            <a:ext cx="5704435" cy="225147"/>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a:ln>
                  <a:noFill/>
                </a:ln>
                <a:solidFill>
                  <a:prstClr val="white"/>
                </a:solidFill>
                <a:effectLst/>
                <a:uLnTx/>
                <a:uFillTx/>
                <a:latin typeface="Arial"/>
                <a:ea typeface="+mn-ea"/>
                <a:cs typeface="+mn-cs"/>
              </a:rPr>
              <a:t>All Staff Grades excluding Management &amp; Administration Grade VIII and above</a:t>
            </a:r>
          </a:p>
        </p:txBody>
      </p:sp>
      <p:sp>
        <p:nvSpPr>
          <p:cNvPr id="86" name="Rectangle 85">
            <a:extLst>
              <a:ext uri="{FF2B5EF4-FFF2-40B4-BE49-F238E27FC236}">
                <a16:creationId xmlns:a16="http://schemas.microsoft.com/office/drawing/2014/main" id="{98A30B38-9BE4-4587-A45E-95C3E2903243}"/>
              </a:ext>
            </a:extLst>
          </p:cNvPr>
          <p:cNvSpPr/>
          <p:nvPr/>
        </p:nvSpPr>
        <p:spPr>
          <a:xfrm>
            <a:off x="458670" y="1522024"/>
            <a:ext cx="5704435" cy="360000"/>
          </a:xfrm>
          <a:prstGeom prst="rect">
            <a:avLst/>
          </a:prstGeom>
          <a:noFill/>
          <a:ln w="25400" cap="flat" cmpd="sng" algn="ctr">
            <a:solidFill>
              <a:srgbClr val="003CA6"/>
            </a:solidFill>
            <a:prstDash val="solid"/>
          </a:ln>
          <a:effectLst/>
        </p:spPr>
        <p:txBody>
          <a:bodyPr rtlCol="0" anchor="ctr"/>
          <a:lstStyle/>
          <a:p>
            <a:pPr lvl="0" defTabSz="914400"/>
            <a:r>
              <a:rPr lang="en-IE" sz="800" kern="0" dirty="0">
                <a:solidFill>
                  <a:srgbClr val="273339"/>
                </a:solidFill>
                <a:latin typeface="Arial"/>
              </a:rPr>
              <a:t>Commence recruitment locally, or contact NRS to commence recruitment as required and as per the agreed recruitment channel for the specific staff category.</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88" name="Rectangle 87">
            <a:extLst>
              <a:ext uri="{FF2B5EF4-FFF2-40B4-BE49-F238E27FC236}">
                <a16:creationId xmlns:a16="http://schemas.microsoft.com/office/drawing/2014/main" id="{643F934F-2922-46AE-BB6D-7D731D51E752}"/>
              </a:ext>
            </a:extLst>
          </p:cNvPr>
          <p:cNvSpPr/>
          <p:nvPr/>
        </p:nvSpPr>
        <p:spPr>
          <a:xfrm>
            <a:off x="452890" y="1164070"/>
            <a:ext cx="5704432" cy="252000"/>
          </a:xfrm>
          <a:prstGeom prst="rect">
            <a:avLst/>
          </a:prstGeom>
          <a:solidFill>
            <a:sysClr val="window" lastClr="FFFFFF"/>
          </a:solidFill>
          <a:ln w="25400" cap="flat" cmpd="sng" algn="ctr">
            <a:solidFill>
              <a:srgbClr val="003CA6"/>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Complete local approval process for recruitment as applicable and complete the Form B. </a:t>
            </a:r>
            <a:endParaRPr kumimoji="0" lang="en-IE" sz="800" b="0" i="0" u="none" strike="noStrike" kern="0" cap="none" spc="0" normalizeH="0" baseline="0" noProof="0" dirty="0">
              <a:ln>
                <a:noFill/>
              </a:ln>
              <a:solidFill>
                <a:srgbClr val="A41F35"/>
              </a:solidFill>
              <a:effectLst/>
              <a:uLnTx/>
              <a:uFillTx/>
              <a:latin typeface="Arial"/>
              <a:ea typeface="+mn-ea"/>
              <a:cs typeface="+mn-cs"/>
            </a:endParaRPr>
          </a:p>
        </p:txBody>
      </p:sp>
      <p:sp>
        <p:nvSpPr>
          <p:cNvPr id="101" name="Rectangle 100">
            <a:extLst>
              <a:ext uri="{FF2B5EF4-FFF2-40B4-BE49-F238E27FC236}">
                <a16:creationId xmlns:a16="http://schemas.microsoft.com/office/drawing/2014/main" id="{8B3DD2E7-A546-41E3-B803-DCCDD0330F94}"/>
              </a:ext>
            </a:extLst>
          </p:cNvPr>
          <p:cNvSpPr/>
          <p:nvPr/>
        </p:nvSpPr>
        <p:spPr>
          <a:xfrm>
            <a:off x="461030" y="1984936"/>
            <a:ext cx="5692340" cy="585019"/>
          </a:xfrm>
          <a:prstGeom prst="rect">
            <a:avLst/>
          </a:prstGeom>
          <a:solidFill>
            <a:sysClr val="window" lastClr="FFFFFF"/>
          </a:solidFill>
          <a:ln w="25400" cap="flat" cmpd="sng" algn="ctr">
            <a:solidFill>
              <a:srgbClr val="003CA6"/>
            </a:solidFill>
            <a:prstDash val="solid"/>
          </a:ln>
          <a:effectLst/>
        </p:spPr>
        <p:txBody>
          <a:bodyPr rtlCol="0" anchor="ctr"/>
          <a:lstStyle/>
          <a:p>
            <a:pPr defTabSz="914400"/>
            <a:r>
              <a:rPr kumimoji="0" lang="en-IE" sz="800" b="0" i="0" u="none" strike="noStrike" kern="0" cap="none" spc="0" normalizeH="0" baseline="0" noProof="0" dirty="0">
                <a:ln>
                  <a:noFill/>
                </a:ln>
                <a:solidFill>
                  <a:srgbClr val="273339"/>
                </a:solidFill>
                <a:effectLst/>
                <a:uLnTx/>
                <a:uFillTx/>
                <a:latin typeface="Arial"/>
                <a:ea typeface="+mn-ea"/>
                <a:cs typeface="+mn-cs"/>
              </a:rPr>
              <a:t>If recruitment is to be completed by the NRS – the Service must include submit a </a:t>
            </a:r>
            <a:r>
              <a:rPr lang="en-IE" sz="800" kern="0" dirty="0">
                <a:latin typeface="Arial"/>
              </a:rPr>
              <a:t>Job Order form and Form B</a:t>
            </a:r>
            <a:endParaRPr lang="en-IE" sz="800" dirty="0"/>
          </a:p>
          <a:p>
            <a:pPr lvl="0" defTabSz="914400"/>
            <a:r>
              <a:rPr lang="en-IE" sz="800" kern="0" dirty="0">
                <a:solidFill>
                  <a:srgbClr val="273339"/>
                </a:solidFill>
                <a:latin typeface="Arial"/>
              </a:rPr>
              <a:t>for each post , in addition to the Pre-placement form and a Job Description (if there is no existing panel in place for that position and a new campaign is required). A list of standardised Job Descriptions for roles frequently recruited is available in the HSE’s Job Specification Repository (</a:t>
            </a:r>
            <a:r>
              <a:rPr lang="en-IE" sz="800" kern="0" dirty="0">
                <a:solidFill>
                  <a:srgbClr val="273339"/>
                </a:solidFill>
                <a:latin typeface="Arial"/>
                <a:hlinkClick r:id="rId7"/>
              </a:rPr>
              <a:t>available here</a:t>
            </a:r>
            <a:r>
              <a:rPr lang="en-IE" sz="800" kern="0" dirty="0">
                <a:solidFill>
                  <a:srgbClr val="273339"/>
                </a:solidFill>
                <a:latin typeface="Arial"/>
              </a:rPr>
              <a:t>).</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nvGrpSpPr>
          <p:cNvPr id="119" name="Group 118">
            <a:extLst>
              <a:ext uri="{FF2B5EF4-FFF2-40B4-BE49-F238E27FC236}">
                <a16:creationId xmlns:a16="http://schemas.microsoft.com/office/drawing/2014/main" id="{903C4E14-58D8-47EB-B86F-F3A4CC984D08}"/>
              </a:ext>
            </a:extLst>
          </p:cNvPr>
          <p:cNvGrpSpPr/>
          <p:nvPr/>
        </p:nvGrpSpPr>
        <p:grpSpPr>
          <a:xfrm>
            <a:off x="6035968" y="1986034"/>
            <a:ext cx="617060" cy="278074"/>
            <a:chOff x="9295528" y="1962003"/>
            <a:chExt cx="617060" cy="278074"/>
          </a:xfrm>
        </p:grpSpPr>
        <p:pic>
          <p:nvPicPr>
            <p:cNvPr id="121" name="Graphic 120" descr="Paper">
              <a:extLst>
                <a:ext uri="{FF2B5EF4-FFF2-40B4-BE49-F238E27FC236}">
                  <a16:creationId xmlns:a16="http://schemas.microsoft.com/office/drawing/2014/main" id="{6BEB9DE4-47CF-4853-8ADB-03D306431E0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73110" y="1962003"/>
              <a:ext cx="261896" cy="278074"/>
            </a:xfrm>
            <a:prstGeom prst="rect">
              <a:avLst/>
            </a:prstGeom>
          </p:spPr>
        </p:pic>
        <p:sp>
          <p:nvSpPr>
            <p:cNvPr id="122" name="TextBox 121">
              <a:extLst>
                <a:ext uri="{FF2B5EF4-FFF2-40B4-BE49-F238E27FC236}">
                  <a16:creationId xmlns:a16="http://schemas.microsoft.com/office/drawing/2014/main" id="{1EE8B16F-451D-42BE-B971-14ABE99A6F98}"/>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cxnSp>
        <p:nvCxnSpPr>
          <p:cNvPr id="147" name="Straight Arrow Connector 146">
            <a:extLst>
              <a:ext uri="{FF2B5EF4-FFF2-40B4-BE49-F238E27FC236}">
                <a16:creationId xmlns:a16="http://schemas.microsoft.com/office/drawing/2014/main" id="{412084A2-8C51-422B-B7CA-3C6F5E6676B2}"/>
              </a:ext>
            </a:extLst>
          </p:cNvPr>
          <p:cNvCxnSpPr>
            <a:cxnSpLocks/>
            <a:stCxn id="85" idx="2"/>
            <a:endCxn id="88" idx="0"/>
          </p:cNvCxnSpPr>
          <p:nvPr/>
        </p:nvCxnSpPr>
        <p:spPr>
          <a:xfrm>
            <a:off x="3301153" y="990263"/>
            <a:ext cx="3953" cy="173807"/>
          </a:xfrm>
          <a:prstGeom prst="straightConnector1">
            <a:avLst/>
          </a:prstGeom>
          <a:ln w="28575">
            <a:solidFill>
              <a:srgbClr val="006858"/>
            </a:solidFill>
            <a:tailEnd type="triangle"/>
          </a:ln>
        </p:spPr>
        <p:style>
          <a:lnRef idx="1">
            <a:schemeClr val="accent1"/>
          </a:lnRef>
          <a:fillRef idx="0">
            <a:schemeClr val="accent1"/>
          </a:fillRef>
          <a:effectRef idx="0">
            <a:schemeClr val="accent1"/>
          </a:effectRef>
          <a:fontRef idx="minor">
            <a:schemeClr val="tx1"/>
          </a:fontRef>
        </p:style>
      </p:cxnSp>
      <p:sp>
        <p:nvSpPr>
          <p:cNvPr id="149" name="Octagon 148">
            <a:extLst>
              <a:ext uri="{FF2B5EF4-FFF2-40B4-BE49-F238E27FC236}">
                <a16:creationId xmlns:a16="http://schemas.microsoft.com/office/drawing/2014/main" id="{A6DB4D7A-C40F-4CDE-939D-8978789BDCA9}"/>
              </a:ext>
            </a:extLst>
          </p:cNvPr>
          <p:cNvSpPr/>
          <p:nvPr/>
        </p:nvSpPr>
        <p:spPr>
          <a:xfrm>
            <a:off x="111096" y="1150102"/>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1</a:t>
            </a:r>
          </a:p>
        </p:txBody>
      </p:sp>
      <p:sp>
        <p:nvSpPr>
          <p:cNvPr id="154" name="Octagon 153">
            <a:extLst>
              <a:ext uri="{FF2B5EF4-FFF2-40B4-BE49-F238E27FC236}">
                <a16:creationId xmlns:a16="http://schemas.microsoft.com/office/drawing/2014/main" id="{B6BF8548-C85E-47D3-ADC0-438F18CEB8A2}"/>
              </a:ext>
            </a:extLst>
          </p:cNvPr>
          <p:cNvSpPr/>
          <p:nvPr/>
        </p:nvSpPr>
        <p:spPr>
          <a:xfrm>
            <a:off x="111096" y="1975540"/>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3</a:t>
            </a:r>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0544" y="75722"/>
            <a:ext cx="508000" cy="385822"/>
          </a:xfrm>
          <a:prstGeom prst="rect">
            <a:avLst/>
          </a:prstGeom>
        </p:spPr>
      </p:pic>
      <p:sp>
        <p:nvSpPr>
          <p:cNvPr id="110" name="Octagon 109">
            <a:extLst>
              <a:ext uri="{FF2B5EF4-FFF2-40B4-BE49-F238E27FC236}">
                <a16:creationId xmlns:a16="http://schemas.microsoft.com/office/drawing/2014/main" id="{DEBFDCCD-7BE5-4A8C-99F2-C1D502441DFB}"/>
              </a:ext>
            </a:extLst>
          </p:cNvPr>
          <p:cNvSpPr/>
          <p:nvPr/>
        </p:nvSpPr>
        <p:spPr>
          <a:xfrm>
            <a:off x="111096" y="150886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2</a:t>
            </a:r>
          </a:p>
        </p:txBody>
      </p:sp>
      <p:sp>
        <p:nvSpPr>
          <p:cNvPr id="19" name="Rectangle 18">
            <a:extLst>
              <a:ext uri="{FF2B5EF4-FFF2-40B4-BE49-F238E27FC236}">
                <a16:creationId xmlns:a16="http://schemas.microsoft.com/office/drawing/2014/main" id="{B5E36B17-01FD-4D4D-9991-A9D170CC45DA}"/>
              </a:ext>
            </a:extLst>
          </p:cNvPr>
          <p:cNvSpPr/>
          <p:nvPr/>
        </p:nvSpPr>
        <p:spPr>
          <a:xfrm>
            <a:off x="797172" y="7953007"/>
            <a:ext cx="864000" cy="417268"/>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Services</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3" name="TextBox 22">
            <a:extLst>
              <a:ext uri="{FF2B5EF4-FFF2-40B4-BE49-F238E27FC236}">
                <a16:creationId xmlns:a16="http://schemas.microsoft.com/office/drawing/2014/main" id="{C895B267-D6FF-41BD-9F24-BEE360ADF664}"/>
              </a:ext>
            </a:extLst>
          </p:cNvPr>
          <p:cNvSpPr txBox="1"/>
          <p:nvPr/>
        </p:nvSpPr>
        <p:spPr>
          <a:xfrm>
            <a:off x="-55497" y="7932473"/>
            <a:ext cx="963772" cy="338554"/>
          </a:xfrm>
          <a:prstGeom prst="rect">
            <a:avLst/>
          </a:prstGeom>
          <a:noFill/>
        </p:spPr>
        <p:txBody>
          <a:bodyPr wrap="square" rtlCol="0">
            <a:spAutoFit/>
          </a:bodyPr>
          <a:lstStyle/>
          <a:p>
            <a:pPr defTabSz="914400"/>
            <a:r>
              <a:rPr lang="en-IE" sz="800" b="1" u="sng" dirty="0">
                <a:solidFill>
                  <a:srgbClr val="273339"/>
                </a:solidFill>
                <a:latin typeface="Arial"/>
              </a:rPr>
              <a:t>Responsible Stakeholder</a:t>
            </a:r>
          </a:p>
        </p:txBody>
      </p:sp>
      <p:grpSp>
        <p:nvGrpSpPr>
          <p:cNvPr id="64" name="Group 63">
            <a:extLst>
              <a:ext uri="{FF2B5EF4-FFF2-40B4-BE49-F238E27FC236}">
                <a16:creationId xmlns:a16="http://schemas.microsoft.com/office/drawing/2014/main" id="{ABBD2D41-8709-4E2D-AEA3-B598D402E462}"/>
              </a:ext>
            </a:extLst>
          </p:cNvPr>
          <p:cNvGrpSpPr/>
          <p:nvPr/>
        </p:nvGrpSpPr>
        <p:grpSpPr>
          <a:xfrm>
            <a:off x="3367122" y="8529544"/>
            <a:ext cx="1154176" cy="484900"/>
            <a:chOff x="2912370" y="8035546"/>
            <a:chExt cx="1154176" cy="484900"/>
          </a:xfrm>
        </p:grpSpPr>
        <p:grpSp>
          <p:nvGrpSpPr>
            <p:cNvPr id="25" name="Group 24">
              <a:extLst>
                <a:ext uri="{FF2B5EF4-FFF2-40B4-BE49-F238E27FC236}">
                  <a16:creationId xmlns:a16="http://schemas.microsoft.com/office/drawing/2014/main" id="{31BF3E4F-E8A2-4B64-82BD-824D74C74E7F}"/>
                </a:ext>
              </a:extLst>
            </p:cNvPr>
            <p:cNvGrpSpPr/>
            <p:nvPr/>
          </p:nvGrpSpPr>
          <p:grpSpPr>
            <a:xfrm>
              <a:off x="3348481" y="8035546"/>
              <a:ext cx="261896" cy="278074"/>
              <a:chOff x="4618613" y="3636399"/>
              <a:chExt cx="480328" cy="480328"/>
            </a:xfrm>
            <a:solidFill>
              <a:srgbClr val="003CA6"/>
            </a:solidFill>
          </p:grpSpPr>
          <p:pic>
            <p:nvPicPr>
              <p:cNvPr id="53" name="Graphic 52" descr="Thumbs up sign">
                <a:extLst>
                  <a:ext uri="{FF2B5EF4-FFF2-40B4-BE49-F238E27FC236}">
                    <a16:creationId xmlns:a16="http://schemas.microsoft.com/office/drawing/2014/main" id="{34128AA0-90E9-4C04-9B96-A82E059027C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760206" y="3834274"/>
                <a:ext cx="197139" cy="197139"/>
              </a:xfrm>
              <a:prstGeom prst="rect">
                <a:avLst/>
              </a:prstGeom>
            </p:spPr>
          </p:pic>
          <p:pic>
            <p:nvPicPr>
              <p:cNvPr id="54" name="Graphic 53" descr="Paper">
                <a:extLst>
                  <a:ext uri="{FF2B5EF4-FFF2-40B4-BE49-F238E27FC236}">
                    <a16:creationId xmlns:a16="http://schemas.microsoft.com/office/drawing/2014/main" id="{D11B150C-0E7E-4692-BE97-4E115A9A304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618613" y="3636399"/>
                <a:ext cx="480328" cy="480328"/>
              </a:xfrm>
              <a:prstGeom prst="rect">
                <a:avLst/>
              </a:prstGeom>
            </p:spPr>
          </p:pic>
        </p:grpSp>
        <p:sp>
          <p:nvSpPr>
            <p:cNvPr id="35" name="Rectangle 34">
              <a:extLst>
                <a:ext uri="{FF2B5EF4-FFF2-40B4-BE49-F238E27FC236}">
                  <a16:creationId xmlns:a16="http://schemas.microsoft.com/office/drawing/2014/main" id="{F5753BAD-2BEA-42F2-B2DC-012C5E1F48D2}"/>
                </a:ext>
              </a:extLst>
            </p:cNvPr>
            <p:cNvSpPr/>
            <p:nvPr/>
          </p:nvSpPr>
          <p:spPr>
            <a:xfrm>
              <a:off x="2912370" y="8305002"/>
              <a:ext cx="1154176" cy="215444"/>
            </a:xfrm>
            <a:prstGeom prst="rect">
              <a:avLst/>
            </a:prstGeom>
          </p:spPr>
          <p:txBody>
            <a:bodyPr wrap="square">
              <a:spAutoFit/>
            </a:bodyPr>
            <a:lstStyle/>
            <a:p>
              <a:pPr algn="ctr" defTabSz="914400"/>
              <a:r>
                <a:rPr lang="en-IE" sz="800" dirty="0">
                  <a:solidFill>
                    <a:srgbClr val="273339"/>
                  </a:solidFill>
                  <a:latin typeface="Arial"/>
                </a:rPr>
                <a:t>Written Approval</a:t>
              </a:r>
            </a:p>
          </p:txBody>
        </p:sp>
      </p:grpSp>
      <p:grpSp>
        <p:nvGrpSpPr>
          <p:cNvPr id="63" name="Group 62">
            <a:extLst>
              <a:ext uri="{FF2B5EF4-FFF2-40B4-BE49-F238E27FC236}">
                <a16:creationId xmlns:a16="http://schemas.microsoft.com/office/drawing/2014/main" id="{B7D9FF5F-EC9B-4553-AEC0-162B5A82C305}"/>
              </a:ext>
            </a:extLst>
          </p:cNvPr>
          <p:cNvGrpSpPr/>
          <p:nvPr/>
        </p:nvGrpSpPr>
        <p:grpSpPr>
          <a:xfrm>
            <a:off x="659251" y="8551967"/>
            <a:ext cx="833686" cy="472364"/>
            <a:chOff x="925126" y="7877207"/>
            <a:chExt cx="833686" cy="472364"/>
          </a:xfrm>
        </p:grpSpPr>
        <p:grpSp>
          <p:nvGrpSpPr>
            <p:cNvPr id="24" name="Group 23">
              <a:extLst>
                <a:ext uri="{FF2B5EF4-FFF2-40B4-BE49-F238E27FC236}">
                  <a16:creationId xmlns:a16="http://schemas.microsoft.com/office/drawing/2014/main" id="{3416BA7A-2936-4816-A5F8-5603C4643A96}"/>
                </a:ext>
              </a:extLst>
            </p:cNvPr>
            <p:cNvGrpSpPr/>
            <p:nvPr/>
          </p:nvGrpSpPr>
          <p:grpSpPr>
            <a:xfrm>
              <a:off x="1038065" y="7877207"/>
              <a:ext cx="617060" cy="278074"/>
              <a:chOff x="9295528" y="1962003"/>
              <a:chExt cx="617060" cy="278074"/>
            </a:xfrm>
          </p:grpSpPr>
          <p:pic>
            <p:nvPicPr>
              <p:cNvPr id="55" name="Graphic 54" descr="Paper">
                <a:extLst>
                  <a:ext uri="{FF2B5EF4-FFF2-40B4-BE49-F238E27FC236}">
                    <a16:creationId xmlns:a16="http://schemas.microsoft.com/office/drawing/2014/main" id="{BE5B104C-332B-416F-9705-213F3ADA675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73110" y="1962003"/>
                <a:ext cx="261896" cy="278074"/>
              </a:xfrm>
              <a:prstGeom prst="rect">
                <a:avLst/>
              </a:prstGeom>
            </p:spPr>
          </p:pic>
          <p:sp>
            <p:nvSpPr>
              <p:cNvPr id="56" name="TextBox 55">
                <a:extLst>
                  <a:ext uri="{FF2B5EF4-FFF2-40B4-BE49-F238E27FC236}">
                    <a16:creationId xmlns:a16="http://schemas.microsoft.com/office/drawing/2014/main" id="{5B0133DE-EAC8-4FB5-BAD0-A8E3FE39EF41}"/>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sp>
          <p:nvSpPr>
            <p:cNvPr id="36" name="Rectangle 35">
              <a:extLst>
                <a:ext uri="{FF2B5EF4-FFF2-40B4-BE49-F238E27FC236}">
                  <a16:creationId xmlns:a16="http://schemas.microsoft.com/office/drawing/2014/main" id="{06C934EE-7C29-461F-BBA3-7D678193C1C9}"/>
                </a:ext>
              </a:extLst>
            </p:cNvPr>
            <p:cNvSpPr/>
            <p:nvPr/>
          </p:nvSpPr>
          <p:spPr>
            <a:xfrm>
              <a:off x="925126" y="8134127"/>
              <a:ext cx="833686" cy="215444"/>
            </a:xfrm>
            <a:prstGeom prst="rect">
              <a:avLst/>
            </a:prstGeom>
          </p:spPr>
          <p:txBody>
            <a:bodyPr wrap="square">
              <a:spAutoFit/>
            </a:bodyPr>
            <a:lstStyle/>
            <a:p>
              <a:pPr algn="ctr" defTabSz="914400"/>
              <a:r>
                <a:rPr lang="en-IE" sz="800" dirty="0">
                  <a:solidFill>
                    <a:srgbClr val="273339"/>
                  </a:solidFill>
                  <a:latin typeface="Arial"/>
                </a:rPr>
                <a:t>Job Order</a:t>
              </a:r>
            </a:p>
          </p:txBody>
        </p:sp>
      </p:grpSp>
      <p:sp>
        <p:nvSpPr>
          <p:cNvPr id="62" name="TextBox 61">
            <a:extLst>
              <a:ext uri="{FF2B5EF4-FFF2-40B4-BE49-F238E27FC236}">
                <a16:creationId xmlns:a16="http://schemas.microsoft.com/office/drawing/2014/main" id="{26DB98CC-1575-448A-8706-A149EB8A3053}"/>
              </a:ext>
            </a:extLst>
          </p:cNvPr>
          <p:cNvSpPr txBox="1"/>
          <p:nvPr/>
        </p:nvSpPr>
        <p:spPr>
          <a:xfrm>
            <a:off x="-45688" y="8428997"/>
            <a:ext cx="421964" cy="215444"/>
          </a:xfrm>
          <a:prstGeom prst="rect">
            <a:avLst/>
          </a:prstGeom>
          <a:noFill/>
        </p:spPr>
        <p:txBody>
          <a:bodyPr wrap="square" rtlCol="0">
            <a:spAutoFit/>
          </a:bodyPr>
          <a:lstStyle/>
          <a:p>
            <a:pPr defTabSz="914400"/>
            <a:r>
              <a:rPr lang="en-IE" sz="800" b="1" u="sng" dirty="0">
                <a:solidFill>
                  <a:srgbClr val="273339"/>
                </a:solidFill>
                <a:latin typeface="Arial"/>
              </a:rPr>
              <a:t>Key</a:t>
            </a:r>
          </a:p>
        </p:txBody>
      </p:sp>
      <p:sp>
        <p:nvSpPr>
          <p:cNvPr id="111" name="Rectangle 110">
            <a:extLst>
              <a:ext uri="{FF2B5EF4-FFF2-40B4-BE49-F238E27FC236}">
                <a16:creationId xmlns:a16="http://schemas.microsoft.com/office/drawing/2014/main" id="{3D405F26-2156-4A66-8EB2-4A0D37F2FD48}"/>
              </a:ext>
            </a:extLst>
          </p:cNvPr>
          <p:cNvSpPr/>
          <p:nvPr/>
        </p:nvSpPr>
        <p:spPr>
          <a:xfrm>
            <a:off x="5774" y="7832657"/>
            <a:ext cx="6857999" cy="53244"/>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grpSp>
        <p:nvGrpSpPr>
          <p:cNvPr id="143" name="Group 142">
            <a:extLst>
              <a:ext uri="{FF2B5EF4-FFF2-40B4-BE49-F238E27FC236}">
                <a16:creationId xmlns:a16="http://schemas.microsoft.com/office/drawing/2014/main" id="{D6992DA6-4A0D-457A-AAE1-0A707D46AC18}"/>
              </a:ext>
            </a:extLst>
          </p:cNvPr>
          <p:cNvGrpSpPr/>
          <p:nvPr/>
        </p:nvGrpSpPr>
        <p:grpSpPr>
          <a:xfrm>
            <a:off x="1599346" y="8527982"/>
            <a:ext cx="978597" cy="490919"/>
            <a:chOff x="5065518" y="7720101"/>
            <a:chExt cx="978597" cy="490919"/>
          </a:xfrm>
        </p:grpSpPr>
        <p:grpSp>
          <p:nvGrpSpPr>
            <p:cNvPr id="137" name="Group 136">
              <a:extLst>
                <a:ext uri="{FF2B5EF4-FFF2-40B4-BE49-F238E27FC236}">
                  <a16:creationId xmlns:a16="http://schemas.microsoft.com/office/drawing/2014/main" id="{C7FF0314-9A29-4566-923E-C9F57BE85E62}"/>
                </a:ext>
              </a:extLst>
            </p:cNvPr>
            <p:cNvGrpSpPr/>
            <p:nvPr/>
          </p:nvGrpSpPr>
          <p:grpSpPr>
            <a:xfrm>
              <a:off x="5162195" y="7720101"/>
              <a:ext cx="741988" cy="331608"/>
              <a:chOff x="9248833" y="2752522"/>
              <a:chExt cx="741988" cy="331608"/>
            </a:xfrm>
          </p:grpSpPr>
          <p:grpSp>
            <p:nvGrpSpPr>
              <p:cNvPr id="138" name="Group 137">
                <a:extLst>
                  <a:ext uri="{FF2B5EF4-FFF2-40B4-BE49-F238E27FC236}">
                    <a16:creationId xmlns:a16="http://schemas.microsoft.com/office/drawing/2014/main" id="{4A8C1A38-A02A-49EA-B3C6-5F184CECA353}"/>
                  </a:ext>
                </a:extLst>
              </p:cNvPr>
              <p:cNvGrpSpPr/>
              <p:nvPr/>
            </p:nvGrpSpPr>
            <p:grpSpPr>
              <a:xfrm>
                <a:off x="9458248" y="2752522"/>
                <a:ext cx="336482" cy="315475"/>
                <a:chOff x="7273686" y="5170941"/>
                <a:chExt cx="914400" cy="914400"/>
              </a:xfrm>
              <a:solidFill>
                <a:srgbClr val="003CA6"/>
              </a:solidFill>
            </p:grpSpPr>
            <p:pic>
              <p:nvPicPr>
                <p:cNvPr id="140" name="Graphic 139" descr="Clipboard">
                  <a:extLst>
                    <a:ext uri="{FF2B5EF4-FFF2-40B4-BE49-F238E27FC236}">
                      <a16:creationId xmlns:a16="http://schemas.microsoft.com/office/drawing/2014/main" id="{5E7C0F79-43C1-4194-AF8B-99858C45718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141" name="Graphic 140" descr="Office worker">
                  <a:extLst>
                    <a:ext uri="{FF2B5EF4-FFF2-40B4-BE49-F238E27FC236}">
                      <a16:creationId xmlns:a16="http://schemas.microsoft.com/office/drawing/2014/main" id="{F4D52ABE-F260-4701-8EA5-C433FED3DCA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139" name="TextBox 138">
                <a:extLst>
                  <a:ext uri="{FF2B5EF4-FFF2-40B4-BE49-F238E27FC236}">
                    <a16:creationId xmlns:a16="http://schemas.microsoft.com/office/drawing/2014/main" id="{BCD6EC90-4C35-4433-B4BA-8B1009C7116C}"/>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142" name="Rectangle 141">
              <a:extLst>
                <a:ext uri="{FF2B5EF4-FFF2-40B4-BE49-F238E27FC236}">
                  <a16:creationId xmlns:a16="http://schemas.microsoft.com/office/drawing/2014/main" id="{E38C849D-2D76-4E79-8B57-4C760B22B486}"/>
                </a:ext>
              </a:extLst>
            </p:cNvPr>
            <p:cNvSpPr/>
            <p:nvPr/>
          </p:nvSpPr>
          <p:spPr>
            <a:xfrm>
              <a:off x="5065518" y="7995576"/>
              <a:ext cx="978597" cy="215444"/>
            </a:xfrm>
            <a:prstGeom prst="rect">
              <a:avLst/>
            </a:prstGeom>
          </p:spPr>
          <p:txBody>
            <a:bodyPr wrap="square">
              <a:spAutoFit/>
            </a:bodyPr>
            <a:lstStyle/>
            <a:p>
              <a:pPr algn="ctr" defTabSz="914400"/>
              <a:r>
                <a:rPr lang="en-IE" sz="800" dirty="0">
                  <a:solidFill>
                    <a:srgbClr val="273339"/>
                  </a:solidFill>
                  <a:latin typeface="Arial"/>
                </a:rPr>
                <a:t>Job Description</a:t>
              </a:r>
            </a:p>
          </p:txBody>
        </p:sp>
      </p:grpSp>
      <p:sp>
        <p:nvSpPr>
          <p:cNvPr id="89" name="Rectangle 88">
            <a:extLst>
              <a:ext uri="{FF2B5EF4-FFF2-40B4-BE49-F238E27FC236}">
                <a16:creationId xmlns:a16="http://schemas.microsoft.com/office/drawing/2014/main" id="{E66CC25A-0E67-45E5-8604-5195DB98870E}"/>
              </a:ext>
            </a:extLst>
          </p:cNvPr>
          <p:cNvSpPr/>
          <p:nvPr/>
        </p:nvSpPr>
        <p:spPr>
          <a:xfrm>
            <a:off x="662994" y="111890"/>
            <a:ext cx="6204891" cy="307777"/>
          </a:xfrm>
          <a:prstGeom prst="rect">
            <a:avLst/>
          </a:prstGeom>
        </p:spPr>
        <p:txBody>
          <a:bodyPr wrap="square">
            <a:spAutoFit/>
          </a:bodyPr>
          <a:lstStyle/>
          <a:p>
            <a:pPr defTabSz="914400"/>
            <a:r>
              <a:rPr lang="en-IE" sz="1400" b="1" dirty="0">
                <a:solidFill>
                  <a:srgbClr val="006858"/>
                </a:solidFill>
                <a:latin typeface="Arial"/>
              </a:rPr>
              <a:t>Process for Approval for a Replacement Post</a:t>
            </a:r>
          </a:p>
        </p:txBody>
      </p:sp>
      <p:grpSp>
        <p:nvGrpSpPr>
          <p:cNvPr id="6" name="Group 5">
            <a:extLst>
              <a:ext uri="{FF2B5EF4-FFF2-40B4-BE49-F238E27FC236}">
                <a16:creationId xmlns:a16="http://schemas.microsoft.com/office/drawing/2014/main" id="{E87190FC-2C0F-4628-AE3C-08E9FA2DA429}"/>
              </a:ext>
            </a:extLst>
          </p:cNvPr>
          <p:cNvGrpSpPr/>
          <p:nvPr/>
        </p:nvGrpSpPr>
        <p:grpSpPr>
          <a:xfrm>
            <a:off x="2489261" y="8549138"/>
            <a:ext cx="1154176" cy="465796"/>
            <a:chOff x="3773575" y="8525383"/>
            <a:chExt cx="1154176" cy="465796"/>
          </a:xfrm>
        </p:grpSpPr>
        <p:sp>
          <p:nvSpPr>
            <p:cNvPr id="92" name="Rectangle 91">
              <a:extLst>
                <a:ext uri="{FF2B5EF4-FFF2-40B4-BE49-F238E27FC236}">
                  <a16:creationId xmlns:a16="http://schemas.microsoft.com/office/drawing/2014/main" id="{ECF92654-9A22-479B-9D32-EEBCFC5EF3AC}"/>
                </a:ext>
              </a:extLst>
            </p:cNvPr>
            <p:cNvSpPr/>
            <p:nvPr/>
          </p:nvSpPr>
          <p:spPr>
            <a:xfrm>
              <a:off x="3773575" y="8775735"/>
              <a:ext cx="1154176" cy="215444"/>
            </a:xfrm>
            <a:prstGeom prst="rect">
              <a:avLst/>
            </a:prstGeom>
          </p:spPr>
          <p:txBody>
            <a:bodyPr wrap="square">
              <a:spAutoFit/>
            </a:bodyPr>
            <a:lstStyle/>
            <a:p>
              <a:pPr algn="ctr" defTabSz="914400"/>
              <a:r>
                <a:rPr lang="en-IE" sz="800" dirty="0">
                  <a:solidFill>
                    <a:srgbClr val="273339"/>
                  </a:solidFill>
                  <a:latin typeface="Arial"/>
                </a:rPr>
                <a:t>Form B</a:t>
              </a:r>
            </a:p>
          </p:txBody>
        </p:sp>
        <p:grpSp>
          <p:nvGrpSpPr>
            <p:cNvPr id="2" name="Group 1">
              <a:extLst>
                <a:ext uri="{FF2B5EF4-FFF2-40B4-BE49-F238E27FC236}">
                  <a16:creationId xmlns:a16="http://schemas.microsoft.com/office/drawing/2014/main" id="{80745633-E234-47D5-9063-E823D91425A2}"/>
                </a:ext>
              </a:extLst>
            </p:cNvPr>
            <p:cNvGrpSpPr/>
            <p:nvPr/>
          </p:nvGrpSpPr>
          <p:grpSpPr>
            <a:xfrm>
              <a:off x="4021642" y="8525383"/>
              <a:ext cx="617060" cy="278074"/>
              <a:chOff x="4021642" y="8525383"/>
              <a:chExt cx="617060" cy="278074"/>
            </a:xfrm>
          </p:grpSpPr>
          <p:sp>
            <p:nvSpPr>
              <p:cNvPr id="91" name="TextBox 90">
                <a:extLst>
                  <a:ext uri="{FF2B5EF4-FFF2-40B4-BE49-F238E27FC236}">
                    <a16:creationId xmlns:a16="http://schemas.microsoft.com/office/drawing/2014/main" id="{44BCBA6F-A78A-4C00-8783-937B829654C5}"/>
                  </a:ext>
                </a:extLst>
              </p:cNvPr>
              <p:cNvSpPr txBox="1"/>
              <p:nvPr/>
            </p:nvSpPr>
            <p:spPr>
              <a:xfrm>
                <a:off x="4021642" y="854673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a:t>
                </a:r>
              </a:p>
            </p:txBody>
          </p:sp>
          <p:pic>
            <p:nvPicPr>
              <p:cNvPr id="100" name="Graphic 99" descr="Paper">
                <a:extLst>
                  <a:ext uri="{FF2B5EF4-FFF2-40B4-BE49-F238E27FC236}">
                    <a16:creationId xmlns:a16="http://schemas.microsoft.com/office/drawing/2014/main" id="{3EE4A497-2115-4FD6-A7FC-18751BE9458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05591" y="8525383"/>
                <a:ext cx="261896" cy="278074"/>
              </a:xfrm>
              <a:prstGeom prst="rect">
                <a:avLst/>
              </a:prstGeom>
            </p:spPr>
          </p:pic>
        </p:grpSp>
      </p:grpSp>
      <p:grpSp>
        <p:nvGrpSpPr>
          <p:cNvPr id="104" name="Group 103">
            <a:extLst>
              <a:ext uri="{FF2B5EF4-FFF2-40B4-BE49-F238E27FC236}">
                <a16:creationId xmlns:a16="http://schemas.microsoft.com/office/drawing/2014/main" id="{BC304F47-7C70-4A0F-89EE-0922C62F2D54}"/>
              </a:ext>
            </a:extLst>
          </p:cNvPr>
          <p:cNvGrpSpPr/>
          <p:nvPr/>
        </p:nvGrpSpPr>
        <p:grpSpPr>
          <a:xfrm>
            <a:off x="6076089" y="1156996"/>
            <a:ext cx="617060" cy="278074"/>
            <a:chOff x="4021642" y="8525383"/>
            <a:chExt cx="617060" cy="278074"/>
          </a:xfrm>
        </p:grpSpPr>
        <p:sp>
          <p:nvSpPr>
            <p:cNvPr id="105" name="TextBox 104">
              <a:extLst>
                <a:ext uri="{FF2B5EF4-FFF2-40B4-BE49-F238E27FC236}">
                  <a16:creationId xmlns:a16="http://schemas.microsoft.com/office/drawing/2014/main" id="{E5AF2553-256B-45DB-93F9-5F73CE384493}"/>
                </a:ext>
              </a:extLst>
            </p:cNvPr>
            <p:cNvSpPr txBox="1"/>
            <p:nvPr/>
          </p:nvSpPr>
          <p:spPr>
            <a:xfrm>
              <a:off x="4021642" y="854673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a:t>
              </a:r>
            </a:p>
          </p:txBody>
        </p:sp>
        <p:pic>
          <p:nvPicPr>
            <p:cNvPr id="106" name="Graphic 105" descr="Paper">
              <a:extLst>
                <a:ext uri="{FF2B5EF4-FFF2-40B4-BE49-F238E27FC236}">
                  <a16:creationId xmlns:a16="http://schemas.microsoft.com/office/drawing/2014/main" id="{2BDE7158-B83E-4D20-9C21-65D3F515C89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05591" y="8525383"/>
              <a:ext cx="261896" cy="278074"/>
            </a:xfrm>
            <a:prstGeom prst="rect">
              <a:avLst/>
            </a:prstGeom>
          </p:spPr>
        </p:pic>
      </p:grpSp>
      <p:grpSp>
        <p:nvGrpSpPr>
          <p:cNvPr id="57" name="Group 56">
            <a:extLst>
              <a:ext uri="{FF2B5EF4-FFF2-40B4-BE49-F238E27FC236}">
                <a16:creationId xmlns:a16="http://schemas.microsoft.com/office/drawing/2014/main" id="{3BED60E8-829C-4A57-8C68-BC740991CD26}"/>
              </a:ext>
            </a:extLst>
          </p:cNvPr>
          <p:cNvGrpSpPr/>
          <p:nvPr/>
        </p:nvGrpSpPr>
        <p:grpSpPr>
          <a:xfrm>
            <a:off x="6045087" y="2313547"/>
            <a:ext cx="617060" cy="278074"/>
            <a:chOff x="4021642" y="8525383"/>
            <a:chExt cx="617060" cy="278074"/>
          </a:xfrm>
        </p:grpSpPr>
        <p:sp>
          <p:nvSpPr>
            <p:cNvPr id="58" name="TextBox 57">
              <a:extLst>
                <a:ext uri="{FF2B5EF4-FFF2-40B4-BE49-F238E27FC236}">
                  <a16:creationId xmlns:a16="http://schemas.microsoft.com/office/drawing/2014/main" id="{A487A649-58CB-4802-984A-EC1897AABE40}"/>
                </a:ext>
              </a:extLst>
            </p:cNvPr>
            <p:cNvSpPr txBox="1"/>
            <p:nvPr/>
          </p:nvSpPr>
          <p:spPr>
            <a:xfrm>
              <a:off x="4021642" y="854673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a:t>
              </a:r>
            </a:p>
          </p:txBody>
        </p:sp>
        <p:pic>
          <p:nvPicPr>
            <p:cNvPr id="59" name="Graphic 58" descr="Paper">
              <a:extLst>
                <a:ext uri="{FF2B5EF4-FFF2-40B4-BE49-F238E27FC236}">
                  <a16:creationId xmlns:a16="http://schemas.microsoft.com/office/drawing/2014/main" id="{CC3D3B2A-16EC-49CD-B5A9-CCEE0A91B85F}"/>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205591" y="8525383"/>
              <a:ext cx="261896" cy="278074"/>
            </a:xfrm>
            <a:prstGeom prst="rect">
              <a:avLst/>
            </a:prstGeom>
          </p:spPr>
        </p:pic>
      </p:grpSp>
      <p:sp>
        <p:nvSpPr>
          <p:cNvPr id="60" name="Slide Number Placeholder 1">
            <a:extLst>
              <a:ext uri="{FF2B5EF4-FFF2-40B4-BE49-F238E27FC236}">
                <a16:creationId xmlns:a16="http://schemas.microsoft.com/office/drawing/2014/main" id="{BACB3311-AE3D-4A54-8903-066889B9EC80}"/>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10</a:t>
            </a:fld>
            <a:endParaRPr lang="en-IE" sz="1100"/>
          </a:p>
        </p:txBody>
      </p:sp>
      <p:sp>
        <p:nvSpPr>
          <p:cNvPr id="61" name="Rectangle 60">
            <a:extLst>
              <a:ext uri="{FF2B5EF4-FFF2-40B4-BE49-F238E27FC236}">
                <a16:creationId xmlns:a16="http://schemas.microsoft.com/office/drawing/2014/main" id="{E0781684-A33D-4834-BFE8-89A1345873C5}"/>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3344931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85" name="Rectangle 84">
            <a:extLst>
              <a:ext uri="{FF2B5EF4-FFF2-40B4-BE49-F238E27FC236}">
                <a16:creationId xmlns:a16="http://schemas.microsoft.com/office/drawing/2014/main" id="{E2561831-2AB4-4209-A64D-F7C13F66996B}"/>
              </a:ext>
            </a:extLst>
          </p:cNvPr>
          <p:cNvSpPr/>
          <p:nvPr/>
        </p:nvSpPr>
        <p:spPr>
          <a:xfrm>
            <a:off x="448935" y="765116"/>
            <a:ext cx="5704435" cy="225147"/>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a:ln>
                  <a:noFill/>
                </a:ln>
                <a:solidFill>
                  <a:prstClr val="white"/>
                </a:solidFill>
                <a:effectLst/>
                <a:uLnTx/>
                <a:uFillTx/>
                <a:latin typeface="Arial"/>
                <a:ea typeface="+mn-ea"/>
                <a:cs typeface="+mn-cs"/>
              </a:rPr>
              <a:t>Management &amp; Administration Grade VIII and above</a:t>
            </a:r>
          </a:p>
        </p:txBody>
      </p:sp>
      <p:cxnSp>
        <p:nvCxnSpPr>
          <p:cNvPr id="147" name="Straight Arrow Connector 146">
            <a:extLst>
              <a:ext uri="{FF2B5EF4-FFF2-40B4-BE49-F238E27FC236}">
                <a16:creationId xmlns:a16="http://schemas.microsoft.com/office/drawing/2014/main" id="{412084A2-8C51-422B-B7CA-3C6F5E6676B2}"/>
              </a:ext>
            </a:extLst>
          </p:cNvPr>
          <p:cNvCxnSpPr>
            <a:cxnSpLocks/>
            <a:stCxn id="85" idx="2"/>
          </p:cNvCxnSpPr>
          <p:nvPr/>
        </p:nvCxnSpPr>
        <p:spPr>
          <a:xfrm>
            <a:off x="3301153" y="990263"/>
            <a:ext cx="3953" cy="173807"/>
          </a:xfrm>
          <a:prstGeom prst="straightConnector1">
            <a:avLst/>
          </a:prstGeom>
          <a:ln w="28575">
            <a:solidFill>
              <a:srgbClr val="006858"/>
            </a:solidFill>
            <a:tailEnd type="triangle"/>
          </a:ln>
        </p:spPr>
        <p:style>
          <a:lnRef idx="1">
            <a:schemeClr val="accent1"/>
          </a:lnRef>
          <a:fillRef idx="0">
            <a:schemeClr val="accent1"/>
          </a:fillRef>
          <a:effectRef idx="0">
            <a:schemeClr val="accent1"/>
          </a:effectRef>
          <a:fontRef idx="minor">
            <a:schemeClr val="tx1"/>
          </a:fontRef>
        </p:style>
      </p:cxn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544" y="75722"/>
            <a:ext cx="508000" cy="385822"/>
          </a:xfrm>
          <a:prstGeom prst="rect">
            <a:avLst/>
          </a:prstGeom>
        </p:spPr>
      </p:pic>
      <p:grpSp>
        <p:nvGrpSpPr>
          <p:cNvPr id="75" name="Group 74">
            <a:extLst>
              <a:ext uri="{FF2B5EF4-FFF2-40B4-BE49-F238E27FC236}">
                <a16:creationId xmlns:a16="http://schemas.microsoft.com/office/drawing/2014/main" id="{D61251D6-60B9-4374-B478-D27E1C0A63A4}"/>
              </a:ext>
            </a:extLst>
          </p:cNvPr>
          <p:cNvGrpSpPr/>
          <p:nvPr/>
        </p:nvGrpSpPr>
        <p:grpSpPr>
          <a:xfrm>
            <a:off x="6060538" y="1549913"/>
            <a:ext cx="617060" cy="278074"/>
            <a:chOff x="9295528" y="1962003"/>
            <a:chExt cx="617060" cy="278074"/>
          </a:xfrm>
        </p:grpSpPr>
        <p:pic>
          <p:nvPicPr>
            <p:cNvPr id="76" name="Graphic 75" descr="Paper">
              <a:extLst>
                <a:ext uri="{FF2B5EF4-FFF2-40B4-BE49-F238E27FC236}">
                  <a16:creationId xmlns:a16="http://schemas.microsoft.com/office/drawing/2014/main" id="{165E6283-6A49-4820-960B-61B6DF4A34D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73110" y="1962003"/>
              <a:ext cx="261896" cy="278074"/>
            </a:xfrm>
            <a:prstGeom prst="rect">
              <a:avLst/>
            </a:prstGeom>
          </p:spPr>
        </p:pic>
        <p:sp>
          <p:nvSpPr>
            <p:cNvPr id="77" name="TextBox 76">
              <a:extLst>
                <a:ext uri="{FF2B5EF4-FFF2-40B4-BE49-F238E27FC236}">
                  <a16:creationId xmlns:a16="http://schemas.microsoft.com/office/drawing/2014/main" id="{FD5CFE83-2617-4E12-A31D-5C5966A12AAD}"/>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B1</a:t>
              </a:r>
            </a:p>
          </p:txBody>
        </p:sp>
      </p:grpSp>
      <p:sp>
        <p:nvSpPr>
          <p:cNvPr id="78" name="Rectangle 77">
            <a:extLst>
              <a:ext uri="{FF2B5EF4-FFF2-40B4-BE49-F238E27FC236}">
                <a16:creationId xmlns:a16="http://schemas.microsoft.com/office/drawing/2014/main" id="{4B03F049-DAD8-4B1C-8912-3E0DB00E1EDB}"/>
              </a:ext>
            </a:extLst>
          </p:cNvPr>
          <p:cNvSpPr/>
          <p:nvPr/>
        </p:nvSpPr>
        <p:spPr>
          <a:xfrm>
            <a:off x="448935" y="1540686"/>
            <a:ext cx="5714171" cy="333911"/>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Prepare and complete a Form B1 and  ensure that </a:t>
            </a:r>
            <a:r>
              <a:rPr lang="en-IE" sz="800" kern="0" dirty="0">
                <a:solidFill>
                  <a:srgbClr val="273339"/>
                </a:solidFill>
                <a:latin typeface="Arial"/>
                <a:cs typeface="Times New Roman" panose="02020603050405020304" pitchFamily="18" charset="0"/>
              </a:rPr>
              <a:t>it is signed by the Na</a:t>
            </a:r>
            <a:r>
              <a:rPr lang="en-IE" sz="800" kern="0" dirty="0">
                <a:solidFill>
                  <a:srgbClr val="273339"/>
                </a:solidFill>
                <a:latin typeface="Arial"/>
              </a:rPr>
              <a:t>tional Director or delegated sanction as written proof of approval).</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79" name="Rectangle 78">
            <a:extLst>
              <a:ext uri="{FF2B5EF4-FFF2-40B4-BE49-F238E27FC236}">
                <a16:creationId xmlns:a16="http://schemas.microsoft.com/office/drawing/2014/main" id="{EAAA3674-C200-4C08-B675-87C4AAC44AE0}"/>
              </a:ext>
            </a:extLst>
          </p:cNvPr>
          <p:cNvSpPr/>
          <p:nvPr/>
        </p:nvSpPr>
        <p:spPr>
          <a:xfrm>
            <a:off x="448935" y="1974325"/>
            <a:ext cx="5704436" cy="439701"/>
          </a:xfrm>
          <a:prstGeom prst="rect">
            <a:avLst/>
          </a:prstGeom>
          <a:noFill/>
          <a:ln w="25400" cap="flat" cmpd="sng" algn="ctr">
            <a:solidFill>
              <a:srgbClr val="003CA6"/>
            </a:solidFill>
            <a:prstDash val="solid"/>
          </a:ln>
          <a:effectLst/>
        </p:spPr>
        <p:txBody>
          <a:bodyPr rtlCol="0" anchor="ctr"/>
          <a:lstStyle/>
          <a:p>
            <a:pPr lvl="0" defTabSz="914400">
              <a:defRPr/>
            </a:pPr>
            <a:r>
              <a:rPr kumimoji="0" lang="en-IE" sz="800" b="0" i="0" u="none" strike="noStrike" kern="0" cap="none" spc="0" normalizeH="0" baseline="0" noProof="0" dirty="0">
                <a:ln>
                  <a:noFill/>
                </a:ln>
                <a:solidFill>
                  <a:srgbClr val="273339"/>
                </a:solidFill>
                <a:effectLst/>
                <a:uLnTx/>
                <a:uFillTx/>
                <a:latin typeface="Arial"/>
                <a:ea typeface="+mn-ea"/>
                <a:cs typeface="+mn-cs"/>
              </a:rPr>
              <a:t>Submit the completed Form B1 signed by the relevant National Director or delegated sanction (as written proof of approval) to </a:t>
            </a:r>
            <a:r>
              <a:rPr lang="en-IE" sz="800" kern="0" dirty="0">
                <a:solidFill>
                  <a:srgbClr val="273339"/>
                </a:solidFill>
                <a:latin typeface="Arial"/>
                <a:hlinkClick r:id="rId7"/>
              </a:rPr>
              <a:t>seniormanagers@hse.ie</a:t>
            </a:r>
            <a:r>
              <a:rPr lang="en-IE" sz="800" kern="0" dirty="0">
                <a:solidFill>
                  <a:srgbClr val="273339"/>
                </a:solidFill>
                <a:latin typeface="Arial"/>
              </a:rPr>
              <a:t>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nvGrpSpPr>
          <p:cNvPr id="80" name="Group 79">
            <a:extLst>
              <a:ext uri="{FF2B5EF4-FFF2-40B4-BE49-F238E27FC236}">
                <a16:creationId xmlns:a16="http://schemas.microsoft.com/office/drawing/2014/main" id="{1B979C89-033C-486A-AA07-84FF58DC20BE}"/>
              </a:ext>
            </a:extLst>
          </p:cNvPr>
          <p:cNvGrpSpPr/>
          <p:nvPr/>
        </p:nvGrpSpPr>
        <p:grpSpPr>
          <a:xfrm>
            <a:off x="6490716" y="1547041"/>
            <a:ext cx="261896" cy="278074"/>
            <a:chOff x="1655078" y="3577989"/>
            <a:chExt cx="480328" cy="480328"/>
          </a:xfrm>
          <a:solidFill>
            <a:srgbClr val="003CA6"/>
          </a:solidFill>
        </p:grpSpPr>
        <p:pic>
          <p:nvPicPr>
            <p:cNvPr id="81" name="Graphic 80" descr="Thumbs up sign">
              <a:extLst>
                <a:ext uri="{FF2B5EF4-FFF2-40B4-BE49-F238E27FC236}">
                  <a16:creationId xmlns:a16="http://schemas.microsoft.com/office/drawing/2014/main" id="{9FC456F1-51D8-4B23-8176-45278858685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96673" y="3749722"/>
              <a:ext cx="197139" cy="197139"/>
            </a:xfrm>
            <a:prstGeom prst="rect">
              <a:avLst/>
            </a:prstGeom>
          </p:spPr>
        </p:pic>
        <p:pic>
          <p:nvPicPr>
            <p:cNvPr id="82" name="Graphic 81" descr="Paper">
              <a:extLst>
                <a:ext uri="{FF2B5EF4-FFF2-40B4-BE49-F238E27FC236}">
                  <a16:creationId xmlns:a16="http://schemas.microsoft.com/office/drawing/2014/main" id="{A3F9482A-8149-4F2A-904A-0B56DF6CF11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655078" y="3577989"/>
              <a:ext cx="480328" cy="480328"/>
            </a:xfrm>
            <a:prstGeom prst="rect">
              <a:avLst/>
            </a:prstGeom>
          </p:spPr>
        </p:pic>
      </p:grpSp>
      <p:sp>
        <p:nvSpPr>
          <p:cNvPr id="83" name="Rectangle 82">
            <a:extLst>
              <a:ext uri="{FF2B5EF4-FFF2-40B4-BE49-F238E27FC236}">
                <a16:creationId xmlns:a16="http://schemas.microsoft.com/office/drawing/2014/main" id="{CC2B39FC-8708-481F-B735-F367D89933FA}"/>
              </a:ext>
            </a:extLst>
          </p:cNvPr>
          <p:cNvSpPr/>
          <p:nvPr/>
        </p:nvSpPr>
        <p:spPr>
          <a:xfrm>
            <a:off x="448935" y="2507895"/>
            <a:ext cx="5704435" cy="404347"/>
          </a:xfrm>
          <a:prstGeom prst="rect">
            <a:avLst/>
          </a:prstGeom>
          <a:solidFill>
            <a:sysClr val="window" lastClr="FFFFFF"/>
          </a:solidFill>
          <a:ln w="25400" cap="flat" cmpd="sng" algn="ctr">
            <a:solidFill>
              <a:srgbClr val="F7A800"/>
            </a:solidFill>
            <a:prstDash val="solid"/>
          </a:ln>
          <a:effectLst/>
        </p:spPr>
        <p:txBody>
          <a:bodyPr rtlCol="0" anchor="ctr"/>
          <a:lstStyle/>
          <a:p>
            <a:pPr lvl="0" defTabSz="914400"/>
            <a:r>
              <a:rPr kumimoji="0" lang="en-IE" sz="800" b="0" i="0" u="none" strike="noStrike" kern="0" cap="none" spc="0" normalizeH="0" baseline="0" noProof="0" dirty="0">
                <a:ln>
                  <a:noFill/>
                </a:ln>
                <a:solidFill>
                  <a:srgbClr val="273339"/>
                </a:solidFill>
                <a:effectLst/>
                <a:uLnTx/>
                <a:uFillTx/>
                <a:latin typeface="Arial"/>
                <a:ea typeface="+mn-ea"/>
                <a:cs typeface="+mn-cs"/>
              </a:rPr>
              <a:t>Review the signed (approved) Form B1 for </a:t>
            </a:r>
            <a:r>
              <a:rPr lang="en-IE" sz="800" kern="0" dirty="0">
                <a:solidFill>
                  <a:srgbClr val="273339"/>
                </a:solidFill>
                <a:latin typeface="Arial"/>
              </a:rPr>
              <a:t>validation &amp; monitoring  purposes </a:t>
            </a:r>
            <a:r>
              <a:rPr kumimoji="0" lang="en-IE" sz="800" b="0" i="0" u="none" strike="noStrike" kern="0" cap="none" spc="0" normalizeH="0" baseline="0" noProof="0" dirty="0">
                <a:ln>
                  <a:noFill/>
                </a:ln>
                <a:solidFill>
                  <a:srgbClr val="273339"/>
                </a:solidFill>
                <a:effectLst/>
                <a:uLnTx/>
                <a:uFillTx/>
                <a:latin typeface="Arial"/>
                <a:ea typeface="+mn-ea"/>
                <a:cs typeface="+mn-cs"/>
              </a:rPr>
              <a:t>and issue approval to the Service to recruit</a:t>
            </a:r>
            <a:r>
              <a:rPr lang="en-IE" sz="800" kern="0" dirty="0">
                <a:solidFill>
                  <a:srgbClr val="273339"/>
                </a:solidFill>
                <a:latin typeface="Arial"/>
              </a:rPr>
              <a:t>. Approved forms will be stamped and retuned to service through the Chief Officer’s Office / CEO / National Directors office.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84" name="Rectangle 83">
            <a:extLst>
              <a:ext uri="{FF2B5EF4-FFF2-40B4-BE49-F238E27FC236}">
                <a16:creationId xmlns:a16="http://schemas.microsoft.com/office/drawing/2014/main" id="{3549761C-B740-4815-B7F9-7ED40D0955FA}"/>
              </a:ext>
            </a:extLst>
          </p:cNvPr>
          <p:cNvSpPr/>
          <p:nvPr/>
        </p:nvSpPr>
        <p:spPr>
          <a:xfrm>
            <a:off x="448936" y="2996535"/>
            <a:ext cx="5714171" cy="347275"/>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r>
              <a:rPr lang="en-IE" sz="800" kern="0" dirty="0">
                <a:solidFill>
                  <a:srgbClr val="273339"/>
                </a:solidFill>
                <a:latin typeface="Arial"/>
              </a:rPr>
              <a:t>Commence recruitment locally, or contact NRS to commence recruitment as required and as per the agreed recruitment channel for the specific staff category.</a:t>
            </a:r>
          </a:p>
        </p:txBody>
      </p:sp>
      <p:sp>
        <p:nvSpPr>
          <p:cNvPr id="109" name="Rectangle 108">
            <a:extLst>
              <a:ext uri="{FF2B5EF4-FFF2-40B4-BE49-F238E27FC236}">
                <a16:creationId xmlns:a16="http://schemas.microsoft.com/office/drawing/2014/main" id="{9D8E8BAB-847D-4243-AD1C-C348B3C0BDFF}"/>
              </a:ext>
            </a:extLst>
          </p:cNvPr>
          <p:cNvSpPr/>
          <p:nvPr/>
        </p:nvSpPr>
        <p:spPr>
          <a:xfrm>
            <a:off x="448938" y="1203557"/>
            <a:ext cx="5704432" cy="252000"/>
          </a:xfrm>
          <a:prstGeom prst="rect">
            <a:avLst/>
          </a:prstGeom>
          <a:solidFill>
            <a:sysClr val="window" lastClr="FFFFFF"/>
          </a:solidFill>
          <a:ln w="25400" cap="flat" cmpd="sng" algn="ctr">
            <a:solidFill>
              <a:srgbClr val="003CA6"/>
            </a:solidFill>
            <a:prstDash val="solid"/>
          </a:ln>
          <a:effectLst/>
        </p:spPr>
        <p:txBody>
          <a:bodyPr rtlCol="0" anchor="t"/>
          <a:lstStyle/>
          <a:p>
            <a:pPr lvl="0" defTabSz="914400">
              <a:defRPr/>
            </a:pPr>
            <a:r>
              <a:rPr kumimoji="0" lang="en-IE" sz="800" b="0" i="0" u="none" strike="noStrike" kern="0" cap="none" spc="0" normalizeH="0" baseline="0" noProof="0" dirty="0">
                <a:ln>
                  <a:noFill/>
                </a:ln>
                <a:solidFill>
                  <a:srgbClr val="273339"/>
                </a:solidFill>
                <a:effectLst/>
                <a:uLnTx/>
                <a:uFillTx/>
                <a:latin typeface="Arial"/>
                <a:ea typeface="+mn-ea"/>
                <a:cs typeface="+mn-cs"/>
              </a:rPr>
              <a:t>Complete local approval process for recruitment as </a:t>
            </a:r>
            <a:r>
              <a:rPr lang="en-IE" sz="800" kern="0" dirty="0">
                <a:solidFill>
                  <a:srgbClr val="273339"/>
                </a:solidFill>
                <a:latin typeface="Arial"/>
              </a:rPr>
              <a:t>applicable.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112" name="Octagon 111">
            <a:extLst>
              <a:ext uri="{FF2B5EF4-FFF2-40B4-BE49-F238E27FC236}">
                <a16:creationId xmlns:a16="http://schemas.microsoft.com/office/drawing/2014/main" id="{7200269D-8A37-472E-8FE4-EE51961684AE}"/>
              </a:ext>
            </a:extLst>
          </p:cNvPr>
          <p:cNvSpPr/>
          <p:nvPr/>
        </p:nvSpPr>
        <p:spPr>
          <a:xfrm>
            <a:off x="92897" y="1180649"/>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1</a:t>
            </a:r>
          </a:p>
        </p:txBody>
      </p:sp>
      <p:sp>
        <p:nvSpPr>
          <p:cNvPr id="113" name="Octagon 112">
            <a:extLst>
              <a:ext uri="{FF2B5EF4-FFF2-40B4-BE49-F238E27FC236}">
                <a16:creationId xmlns:a16="http://schemas.microsoft.com/office/drawing/2014/main" id="{62F28C68-37C6-4FC1-87FC-2F30B58ECDE4}"/>
              </a:ext>
            </a:extLst>
          </p:cNvPr>
          <p:cNvSpPr/>
          <p:nvPr/>
        </p:nvSpPr>
        <p:spPr>
          <a:xfrm>
            <a:off x="88801" y="1974325"/>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3</a:t>
            </a:r>
          </a:p>
        </p:txBody>
      </p:sp>
      <p:sp>
        <p:nvSpPr>
          <p:cNvPr id="114" name="Octagon 113">
            <a:extLst>
              <a:ext uri="{FF2B5EF4-FFF2-40B4-BE49-F238E27FC236}">
                <a16:creationId xmlns:a16="http://schemas.microsoft.com/office/drawing/2014/main" id="{1B0031C8-AD2C-49D5-AF09-FFE09DA44989}"/>
              </a:ext>
            </a:extLst>
          </p:cNvPr>
          <p:cNvSpPr/>
          <p:nvPr/>
        </p:nvSpPr>
        <p:spPr>
          <a:xfrm>
            <a:off x="95309" y="1539410"/>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2</a:t>
            </a:r>
          </a:p>
        </p:txBody>
      </p:sp>
      <p:sp>
        <p:nvSpPr>
          <p:cNvPr id="116" name="Octagon 115">
            <a:extLst>
              <a:ext uri="{FF2B5EF4-FFF2-40B4-BE49-F238E27FC236}">
                <a16:creationId xmlns:a16="http://schemas.microsoft.com/office/drawing/2014/main" id="{2265AC69-7143-428B-859E-21323CB466DF}"/>
              </a:ext>
            </a:extLst>
          </p:cNvPr>
          <p:cNvSpPr/>
          <p:nvPr/>
        </p:nvSpPr>
        <p:spPr>
          <a:xfrm>
            <a:off x="90545" y="2500471"/>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4</a:t>
            </a:r>
          </a:p>
        </p:txBody>
      </p:sp>
      <p:sp>
        <p:nvSpPr>
          <p:cNvPr id="117" name="Octagon 116">
            <a:extLst>
              <a:ext uri="{FF2B5EF4-FFF2-40B4-BE49-F238E27FC236}">
                <a16:creationId xmlns:a16="http://schemas.microsoft.com/office/drawing/2014/main" id="{796A9728-F4B7-4C20-B4D7-8A6D94932A77}"/>
              </a:ext>
            </a:extLst>
          </p:cNvPr>
          <p:cNvSpPr/>
          <p:nvPr/>
        </p:nvSpPr>
        <p:spPr>
          <a:xfrm>
            <a:off x="90546" y="299133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5</a:t>
            </a:r>
          </a:p>
        </p:txBody>
      </p:sp>
      <p:grpSp>
        <p:nvGrpSpPr>
          <p:cNvPr id="118" name="Group 117">
            <a:extLst>
              <a:ext uri="{FF2B5EF4-FFF2-40B4-BE49-F238E27FC236}">
                <a16:creationId xmlns:a16="http://schemas.microsoft.com/office/drawing/2014/main" id="{0F490289-0E73-43FC-B0F1-F5E5FE3A6C38}"/>
              </a:ext>
            </a:extLst>
          </p:cNvPr>
          <p:cNvGrpSpPr/>
          <p:nvPr/>
        </p:nvGrpSpPr>
        <p:grpSpPr>
          <a:xfrm>
            <a:off x="6223306" y="3445866"/>
            <a:ext cx="741988" cy="331608"/>
            <a:chOff x="9248833" y="2752522"/>
            <a:chExt cx="741988" cy="331608"/>
          </a:xfrm>
        </p:grpSpPr>
        <p:grpSp>
          <p:nvGrpSpPr>
            <p:cNvPr id="120" name="Group 119">
              <a:extLst>
                <a:ext uri="{FF2B5EF4-FFF2-40B4-BE49-F238E27FC236}">
                  <a16:creationId xmlns:a16="http://schemas.microsoft.com/office/drawing/2014/main" id="{91A02A67-3B7B-4FF6-B4BE-36767CA83F2B}"/>
                </a:ext>
              </a:extLst>
            </p:cNvPr>
            <p:cNvGrpSpPr/>
            <p:nvPr/>
          </p:nvGrpSpPr>
          <p:grpSpPr>
            <a:xfrm>
              <a:off x="9458248" y="2752522"/>
              <a:ext cx="336482" cy="315475"/>
              <a:chOff x="7273686" y="5170941"/>
              <a:chExt cx="914400" cy="914400"/>
            </a:xfrm>
            <a:solidFill>
              <a:srgbClr val="003CA6"/>
            </a:solidFill>
          </p:grpSpPr>
          <p:pic>
            <p:nvPicPr>
              <p:cNvPr id="124" name="Graphic 123" descr="Clipboard">
                <a:extLst>
                  <a:ext uri="{FF2B5EF4-FFF2-40B4-BE49-F238E27FC236}">
                    <a16:creationId xmlns:a16="http://schemas.microsoft.com/office/drawing/2014/main" id="{1E6820EE-3506-4785-9954-4912E174A1F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273686" y="5170941"/>
                <a:ext cx="914400" cy="914400"/>
              </a:xfrm>
              <a:prstGeom prst="rect">
                <a:avLst/>
              </a:prstGeom>
            </p:spPr>
          </p:pic>
          <p:pic>
            <p:nvPicPr>
              <p:cNvPr id="126" name="Graphic 125" descr="Office worker">
                <a:extLst>
                  <a:ext uri="{FF2B5EF4-FFF2-40B4-BE49-F238E27FC236}">
                    <a16:creationId xmlns:a16="http://schemas.microsoft.com/office/drawing/2014/main" id="{391E4A1F-0C5E-447E-9A8E-4C0D88347E1D}"/>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576041" y="5397895"/>
                <a:ext cx="289376" cy="379997"/>
              </a:xfrm>
              <a:prstGeom prst="rect">
                <a:avLst/>
              </a:prstGeom>
            </p:spPr>
          </p:pic>
        </p:grpSp>
        <p:sp>
          <p:nvSpPr>
            <p:cNvPr id="123" name="TextBox 122">
              <a:extLst>
                <a:ext uri="{FF2B5EF4-FFF2-40B4-BE49-F238E27FC236}">
                  <a16:creationId xmlns:a16="http://schemas.microsoft.com/office/drawing/2014/main" id="{19AF316F-D8D2-43C6-A2A7-B50A3ADE639A}"/>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129" name="Rectangle 128">
            <a:extLst>
              <a:ext uri="{FF2B5EF4-FFF2-40B4-BE49-F238E27FC236}">
                <a16:creationId xmlns:a16="http://schemas.microsoft.com/office/drawing/2014/main" id="{B2F7BCF8-6FC2-4826-90E2-39C6912013A1}"/>
              </a:ext>
            </a:extLst>
          </p:cNvPr>
          <p:cNvSpPr/>
          <p:nvPr/>
        </p:nvSpPr>
        <p:spPr>
          <a:xfrm>
            <a:off x="448935" y="3479185"/>
            <a:ext cx="5704435" cy="621300"/>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r>
              <a:rPr kumimoji="0" lang="en-IE" sz="800" b="0" i="0" u="none" strike="noStrike" kern="0" cap="none" spc="0" normalizeH="0" baseline="0" noProof="0" dirty="0">
                <a:ln>
                  <a:noFill/>
                </a:ln>
                <a:solidFill>
                  <a:srgbClr val="273339"/>
                </a:solidFill>
                <a:effectLst/>
                <a:uLnTx/>
                <a:uFillTx/>
                <a:latin typeface="Arial"/>
                <a:ea typeface="+mn-ea"/>
                <a:cs typeface="+mn-cs"/>
              </a:rPr>
              <a:t>If recruitment is to be completed by the NRS – the Service must </a:t>
            </a:r>
            <a:r>
              <a:rPr lang="en-IE" sz="800" kern="0" dirty="0">
                <a:solidFill>
                  <a:srgbClr val="273339"/>
                </a:solidFill>
                <a:latin typeface="Arial"/>
              </a:rPr>
              <a:t>submit a Job Order Form and Form B1 request form for each post, containing the Log Number, in addition to the Pre-placement form and a Job Description (if there is no existing panel in place for that position and a new campaign is required). A list of standardised Job Descriptions for roles frequently recruited is available in the HSE’s Job Specification Repository (</a:t>
            </a:r>
            <a:r>
              <a:rPr lang="en-IE" sz="800" kern="0" dirty="0">
                <a:solidFill>
                  <a:srgbClr val="273339"/>
                </a:solidFill>
                <a:latin typeface="Arial"/>
                <a:hlinkClick r:id="rId15"/>
              </a:rPr>
              <a:t>available here</a:t>
            </a:r>
            <a:r>
              <a:rPr lang="en-IE" sz="800" kern="0" dirty="0">
                <a:solidFill>
                  <a:srgbClr val="273339"/>
                </a:solidFill>
                <a:latin typeface="Arial"/>
              </a:rPr>
              <a:t>).</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nvGrpSpPr>
          <p:cNvPr id="130" name="Group 129">
            <a:extLst>
              <a:ext uri="{FF2B5EF4-FFF2-40B4-BE49-F238E27FC236}">
                <a16:creationId xmlns:a16="http://schemas.microsoft.com/office/drawing/2014/main" id="{4290A2B8-C886-4B6E-AF74-EC731BB58BD2}"/>
              </a:ext>
            </a:extLst>
          </p:cNvPr>
          <p:cNvGrpSpPr/>
          <p:nvPr/>
        </p:nvGrpSpPr>
        <p:grpSpPr>
          <a:xfrm>
            <a:off x="6023874" y="3480283"/>
            <a:ext cx="617060" cy="278074"/>
            <a:chOff x="9295528" y="1962003"/>
            <a:chExt cx="617060" cy="278074"/>
          </a:xfrm>
        </p:grpSpPr>
        <p:pic>
          <p:nvPicPr>
            <p:cNvPr id="131" name="Graphic 130" descr="Paper">
              <a:extLst>
                <a:ext uri="{FF2B5EF4-FFF2-40B4-BE49-F238E27FC236}">
                  <a16:creationId xmlns:a16="http://schemas.microsoft.com/office/drawing/2014/main" id="{A13253FA-F2EA-47C5-B399-6FDFF7EA58B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73110" y="1962003"/>
              <a:ext cx="261896" cy="278074"/>
            </a:xfrm>
            <a:prstGeom prst="rect">
              <a:avLst/>
            </a:prstGeom>
          </p:spPr>
        </p:pic>
        <p:sp>
          <p:nvSpPr>
            <p:cNvPr id="132" name="TextBox 131">
              <a:extLst>
                <a:ext uri="{FF2B5EF4-FFF2-40B4-BE49-F238E27FC236}">
                  <a16:creationId xmlns:a16="http://schemas.microsoft.com/office/drawing/2014/main" id="{FAE224F1-964D-4D42-ABA6-8EBE949F0CEF}"/>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sp>
        <p:nvSpPr>
          <p:cNvPr id="133" name="Octagon 132">
            <a:extLst>
              <a:ext uri="{FF2B5EF4-FFF2-40B4-BE49-F238E27FC236}">
                <a16:creationId xmlns:a16="http://schemas.microsoft.com/office/drawing/2014/main" id="{E2B01447-278C-4BBA-BB88-986A5FCE0EC8}"/>
              </a:ext>
            </a:extLst>
          </p:cNvPr>
          <p:cNvSpPr/>
          <p:nvPr/>
        </p:nvSpPr>
        <p:spPr>
          <a:xfrm>
            <a:off x="88801" y="348785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6</a:t>
            </a:r>
          </a:p>
        </p:txBody>
      </p:sp>
      <p:sp>
        <p:nvSpPr>
          <p:cNvPr id="17" name="Rectangle 16">
            <a:extLst>
              <a:ext uri="{FF2B5EF4-FFF2-40B4-BE49-F238E27FC236}">
                <a16:creationId xmlns:a16="http://schemas.microsoft.com/office/drawing/2014/main" id="{22F8971E-AED7-4570-91CE-52590A8276C8}"/>
              </a:ext>
            </a:extLst>
          </p:cNvPr>
          <p:cNvSpPr/>
          <p:nvPr/>
        </p:nvSpPr>
        <p:spPr>
          <a:xfrm>
            <a:off x="1779514" y="7951973"/>
            <a:ext cx="1080000" cy="417268"/>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Strategic Workforce Planning &amp; Intelligence</a:t>
            </a:r>
          </a:p>
        </p:txBody>
      </p:sp>
      <p:sp>
        <p:nvSpPr>
          <p:cNvPr id="19" name="Rectangle 18">
            <a:extLst>
              <a:ext uri="{FF2B5EF4-FFF2-40B4-BE49-F238E27FC236}">
                <a16:creationId xmlns:a16="http://schemas.microsoft.com/office/drawing/2014/main" id="{B5E36B17-01FD-4D4D-9991-A9D170CC45DA}"/>
              </a:ext>
            </a:extLst>
          </p:cNvPr>
          <p:cNvSpPr/>
          <p:nvPr/>
        </p:nvSpPr>
        <p:spPr>
          <a:xfrm>
            <a:off x="797172" y="7953007"/>
            <a:ext cx="864000" cy="417268"/>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Services</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3" name="TextBox 22">
            <a:extLst>
              <a:ext uri="{FF2B5EF4-FFF2-40B4-BE49-F238E27FC236}">
                <a16:creationId xmlns:a16="http://schemas.microsoft.com/office/drawing/2014/main" id="{C895B267-D6FF-41BD-9F24-BEE360ADF664}"/>
              </a:ext>
            </a:extLst>
          </p:cNvPr>
          <p:cNvSpPr txBox="1"/>
          <p:nvPr/>
        </p:nvSpPr>
        <p:spPr>
          <a:xfrm>
            <a:off x="-55497" y="7932473"/>
            <a:ext cx="963772" cy="338554"/>
          </a:xfrm>
          <a:prstGeom prst="rect">
            <a:avLst/>
          </a:prstGeom>
          <a:noFill/>
        </p:spPr>
        <p:txBody>
          <a:bodyPr wrap="square" rtlCol="0">
            <a:spAutoFit/>
          </a:bodyPr>
          <a:lstStyle/>
          <a:p>
            <a:pPr defTabSz="914400"/>
            <a:r>
              <a:rPr lang="en-IE" sz="800" b="1" u="sng" dirty="0">
                <a:solidFill>
                  <a:srgbClr val="273339"/>
                </a:solidFill>
                <a:latin typeface="Arial"/>
              </a:rPr>
              <a:t>Responsible Stakeholder</a:t>
            </a:r>
          </a:p>
        </p:txBody>
      </p:sp>
      <p:grpSp>
        <p:nvGrpSpPr>
          <p:cNvPr id="64" name="Group 63">
            <a:extLst>
              <a:ext uri="{FF2B5EF4-FFF2-40B4-BE49-F238E27FC236}">
                <a16:creationId xmlns:a16="http://schemas.microsoft.com/office/drawing/2014/main" id="{ABBD2D41-8709-4E2D-AEA3-B598D402E462}"/>
              </a:ext>
            </a:extLst>
          </p:cNvPr>
          <p:cNvGrpSpPr/>
          <p:nvPr/>
        </p:nvGrpSpPr>
        <p:grpSpPr>
          <a:xfrm>
            <a:off x="1349035" y="8556544"/>
            <a:ext cx="1154176" cy="484900"/>
            <a:chOff x="2912370" y="8035546"/>
            <a:chExt cx="1154176" cy="484900"/>
          </a:xfrm>
        </p:grpSpPr>
        <p:grpSp>
          <p:nvGrpSpPr>
            <p:cNvPr id="25" name="Group 24">
              <a:extLst>
                <a:ext uri="{FF2B5EF4-FFF2-40B4-BE49-F238E27FC236}">
                  <a16:creationId xmlns:a16="http://schemas.microsoft.com/office/drawing/2014/main" id="{31BF3E4F-E8A2-4B64-82BD-824D74C74E7F}"/>
                </a:ext>
              </a:extLst>
            </p:cNvPr>
            <p:cNvGrpSpPr/>
            <p:nvPr/>
          </p:nvGrpSpPr>
          <p:grpSpPr>
            <a:xfrm>
              <a:off x="3348481" y="8035546"/>
              <a:ext cx="261896" cy="278074"/>
              <a:chOff x="4618613" y="3636399"/>
              <a:chExt cx="480328" cy="480328"/>
            </a:xfrm>
            <a:solidFill>
              <a:srgbClr val="003CA6"/>
            </a:solidFill>
          </p:grpSpPr>
          <p:pic>
            <p:nvPicPr>
              <p:cNvPr id="53" name="Graphic 52" descr="Thumbs up sign">
                <a:extLst>
                  <a:ext uri="{FF2B5EF4-FFF2-40B4-BE49-F238E27FC236}">
                    <a16:creationId xmlns:a16="http://schemas.microsoft.com/office/drawing/2014/main" id="{34128AA0-90E9-4C04-9B96-A82E059027C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760206" y="3834274"/>
                <a:ext cx="197139" cy="197139"/>
              </a:xfrm>
              <a:prstGeom prst="rect">
                <a:avLst/>
              </a:prstGeom>
            </p:spPr>
          </p:pic>
          <p:pic>
            <p:nvPicPr>
              <p:cNvPr id="54" name="Graphic 53" descr="Paper">
                <a:extLst>
                  <a:ext uri="{FF2B5EF4-FFF2-40B4-BE49-F238E27FC236}">
                    <a16:creationId xmlns:a16="http://schemas.microsoft.com/office/drawing/2014/main" id="{D11B150C-0E7E-4692-BE97-4E115A9A304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18613" y="3636399"/>
                <a:ext cx="480328" cy="480328"/>
              </a:xfrm>
              <a:prstGeom prst="rect">
                <a:avLst/>
              </a:prstGeom>
            </p:spPr>
          </p:pic>
        </p:grpSp>
        <p:sp>
          <p:nvSpPr>
            <p:cNvPr id="35" name="Rectangle 34">
              <a:extLst>
                <a:ext uri="{FF2B5EF4-FFF2-40B4-BE49-F238E27FC236}">
                  <a16:creationId xmlns:a16="http://schemas.microsoft.com/office/drawing/2014/main" id="{F5753BAD-2BEA-42F2-B2DC-012C5E1F48D2}"/>
                </a:ext>
              </a:extLst>
            </p:cNvPr>
            <p:cNvSpPr/>
            <p:nvPr/>
          </p:nvSpPr>
          <p:spPr>
            <a:xfrm>
              <a:off x="2912370" y="8305002"/>
              <a:ext cx="1154176" cy="215444"/>
            </a:xfrm>
            <a:prstGeom prst="rect">
              <a:avLst/>
            </a:prstGeom>
          </p:spPr>
          <p:txBody>
            <a:bodyPr wrap="square">
              <a:spAutoFit/>
            </a:bodyPr>
            <a:lstStyle/>
            <a:p>
              <a:pPr algn="ctr" defTabSz="914400"/>
              <a:r>
                <a:rPr lang="en-IE" sz="800" dirty="0">
                  <a:solidFill>
                    <a:srgbClr val="273339"/>
                  </a:solidFill>
                  <a:latin typeface="Arial"/>
                </a:rPr>
                <a:t>Written Approval</a:t>
              </a:r>
            </a:p>
          </p:txBody>
        </p:sp>
      </p:grpSp>
      <p:grpSp>
        <p:nvGrpSpPr>
          <p:cNvPr id="63" name="Group 62">
            <a:extLst>
              <a:ext uri="{FF2B5EF4-FFF2-40B4-BE49-F238E27FC236}">
                <a16:creationId xmlns:a16="http://schemas.microsoft.com/office/drawing/2014/main" id="{B7D9FF5F-EC9B-4553-AEC0-162B5A82C305}"/>
              </a:ext>
            </a:extLst>
          </p:cNvPr>
          <p:cNvGrpSpPr/>
          <p:nvPr/>
        </p:nvGrpSpPr>
        <p:grpSpPr>
          <a:xfrm>
            <a:off x="2273584" y="8551160"/>
            <a:ext cx="833686" cy="472364"/>
            <a:chOff x="925126" y="7877207"/>
            <a:chExt cx="833686" cy="472364"/>
          </a:xfrm>
        </p:grpSpPr>
        <p:grpSp>
          <p:nvGrpSpPr>
            <p:cNvPr id="24" name="Group 23">
              <a:extLst>
                <a:ext uri="{FF2B5EF4-FFF2-40B4-BE49-F238E27FC236}">
                  <a16:creationId xmlns:a16="http://schemas.microsoft.com/office/drawing/2014/main" id="{3416BA7A-2936-4816-A5F8-5603C4643A96}"/>
                </a:ext>
              </a:extLst>
            </p:cNvPr>
            <p:cNvGrpSpPr/>
            <p:nvPr/>
          </p:nvGrpSpPr>
          <p:grpSpPr>
            <a:xfrm>
              <a:off x="1038065" y="7877207"/>
              <a:ext cx="617060" cy="278074"/>
              <a:chOff x="9295528" y="1962003"/>
              <a:chExt cx="617060" cy="278074"/>
            </a:xfrm>
          </p:grpSpPr>
          <p:pic>
            <p:nvPicPr>
              <p:cNvPr id="55" name="Graphic 54" descr="Paper">
                <a:extLst>
                  <a:ext uri="{FF2B5EF4-FFF2-40B4-BE49-F238E27FC236}">
                    <a16:creationId xmlns:a16="http://schemas.microsoft.com/office/drawing/2014/main" id="{BE5B104C-332B-416F-9705-213F3ADA675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73110" y="1962003"/>
                <a:ext cx="261896" cy="278074"/>
              </a:xfrm>
              <a:prstGeom prst="rect">
                <a:avLst/>
              </a:prstGeom>
            </p:spPr>
          </p:pic>
          <p:sp>
            <p:nvSpPr>
              <p:cNvPr id="56" name="TextBox 55">
                <a:extLst>
                  <a:ext uri="{FF2B5EF4-FFF2-40B4-BE49-F238E27FC236}">
                    <a16:creationId xmlns:a16="http://schemas.microsoft.com/office/drawing/2014/main" id="{5B0133DE-EAC8-4FB5-BAD0-A8E3FE39EF41}"/>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sp>
          <p:nvSpPr>
            <p:cNvPr id="36" name="Rectangle 35">
              <a:extLst>
                <a:ext uri="{FF2B5EF4-FFF2-40B4-BE49-F238E27FC236}">
                  <a16:creationId xmlns:a16="http://schemas.microsoft.com/office/drawing/2014/main" id="{06C934EE-7C29-461F-BBA3-7D678193C1C9}"/>
                </a:ext>
              </a:extLst>
            </p:cNvPr>
            <p:cNvSpPr/>
            <p:nvPr/>
          </p:nvSpPr>
          <p:spPr>
            <a:xfrm>
              <a:off x="925126" y="8134127"/>
              <a:ext cx="833686" cy="215444"/>
            </a:xfrm>
            <a:prstGeom prst="rect">
              <a:avLst/>
            </a:prstGeom>
          </p:spPr>
          <p:txBody>
            <a:bodyPr wrap="square">
              <a:spAutoFit/>
            </a:bodyPr>
            <a:lstStyle/>
            <a:p>
              <a:pPr algn="ctr" defTabSz="914400"/>
              <a:r>
                <a:rPr lang="en-IE" sz="800" dirty="0">
                  <a:solidFill>
                    <a:srgbClr val="273339"/>
                  </a:solidFill>
                  <a:latin typeface="Arial"/>
                </a:rPr>
                <a:t>Job Order</a:t>
              </a:r>
            </a:p>
          </p:txBody>
        </p:sp>
      </p:grpSp>
      <p:sp>
        <p:nvSpPr>
          <p:cNvPr id="62" name="TextBox 61">
            <a:extLst>
              <a:ext uri="{FF2B5EF4-FFF2-40B4-BE49-F238E27FC236}">
                <a16:creationId xmlns:a16="http://schemas.microsoft.com/office/drawing/2014/main" id="{26DB98CC-1575-448A-8706-A149EB8A3053}"/>
              </a:ext>
            </a:extLst>
          </p:cNvPr>
          <p:cNvSpPr txBox="1"/>
          <p:nvPr/>
        </p:nvSpPr>
        <p:spPr>
          <a:xfrm>
            <a:off x="-45688" y="8428997"/>
            <a:ext cx="421964" cy="215444"/>
          </a:xfrm>
          <a:prstGeom prst="rect">
            <a:avLst/>
          </a:prstGeom>
          <a:noFill/>
        </p:spPr>
        <p:txBody>
          <a:bodyPr wrap="square" rtlCol="0">
            <a:spAutoFit/>
          </a:bodyPr>
          <a:lstStyle/>
          <a:p>
            <a:pPr defTabSz="914400"/>
            <a:r>
              <a:rPr lang="en-IE" sz="800" b="1" u="sng" dirty="0">
                <a:solidFill>
                  <a:srgbClr val="273339"/>
                </a:solidFill>
                <a:latin typeface="Arial"/>
              </a:rPr>
              <a:t>Key</a:t>
            </a:r>
          </a:p>
        </p:txBody>
      </p:sp>
      <p:sp>
        <p:nvSpPr>
          <p:cNvPr id="111" name="Rectangle 110">
            <a:extLst>
              <a:ext uri="{FF2B5EF4-FFF2-40B4-BE49-F238E27FC236}">
                <a16:creationId xmlns:a16="http://schemas.microsoft.com/office/drawing/2014/main" id="{3D405F26-2156-4A66-8EB2-4A0D37F2FD48}"/>
              </a:ext>
            </a:extLst>
          </p:cNvPr>
          <p:cNvSpPr/>
          <p:nvPr/>
        </p:nvSpPr>
        <p:spPr>
          <a:xfrm>
            <a:off x="5774" y="7832657"/>
            <a:ext cx="6857999" cy="53244"/>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grpSp>
        <p:nvGrpSpPr>
          <p:cNvPr id="143" name="Group 142">
            <a:extLst>
              <a:ext uri="{FF2B5EF4-FFF2-40B4-BE49-F238E27FC236}">
                <a16:creationId xmlns:a16="http://schemas.microsoft.com/office/drawing/2014/main" id="{D6992DA6-4A0D-457A-AAE1-0A707D46AC18}"/>
              </a:ext>
            </a:extLst>
          </p:cNvPr>
          <p:cNvGrpSpPr/>
          <p:nvPr/>
        </p:nvGrpSpPr>
        <p:grpSpPr>
          <a:xfrm>
            <a:off x="3213679" y="8527175"/>
            <a:ext cx="978597" cy="490919"/>
            <a:chOff x="5065518" y="7720101"/>
            <a:chExt cx="978597" cy="490919"/>
          </a:xfrm>
        </p:grpSpPr>
        <p:grpSp>
          <p:nvGrpSpPr>
            <p:cNvPr id="137" name="Group 136">
              <a:extLst>
                <a:ext uri="{FF2B5EF4-FFF2-40B4-BE49-F238E27FC236}">
                  <a16:creationId xmlns:a16="http://schemas.microsoft.com/office/drawing/2014/main" id="{C7FF0314-9A29-4566-923E-C9F57BE85E62}"/>
                </a:ext>
              </a:extLst>
            </p:cNvPr>
            <p:cNvGrpSpPr/>
            <p:nvPr/>
          </p:nvGrpSpPr>
          <p:grpSpPr>
            <a:xfrm>
              <a:off x="5162195" y="7720101"/>
              <a:ext cx="741988" cy="331608"/>
              <a:chOff x="9248833" y="2752522"/>
              <a:chExt cx="741988" cy="331608"/>
            </a:xfrm>
          </p:grpSpPr>
          <p:grpSp>
            <p:nvGrpSpPr>
              <p:cNvPr id="138" name="Group 137">
                <a:extLst>
                  <a:ext uri="{FF2B5EF4-FFF2-40B4-BE49-F238E27FC236}">
                    <a16:creationId xmlns:a16="http://schemas.microsoft.com/office/drawing/2014/main" id="{4A8C1A38-A02A-49EA-B3C6-5F184CECA353}"/>
                  </a:ext>
                </a:extLst>
              </p:cNvPr>
              <p:cNvGrpSpPr/>
              <p:nvPr/>
            </p:nvGrpSpPr>
            <p:grpSpPr>
              <a:xfrm>
                <a:off x="9458248" y="2752522"/>
                <a:ext cx="336482" cy="315475"/>
                <a:chOff x="7273686" y="5170941"/>
                <a:chExt cx="914400" cy="914400"/>
              </a:xfrm>
              <a:solidFill>
                <a:srgbClr val="003CA6"/>
              </a:solidFill>
            </p:grpSpPr>
            <p:pic>
              <p:nvPicPr>
                <p:cNvPr id="140" name="Graphic 139" descr="Clipboard">
                  <a:extLst>
                    <a:ext uri="{FF2B5EF4-FFF2-40B4-BE49-F238E27FC236}">
                      <a16:creationId xmlns:a16="http://schemas.microsoft.com/office/drawing/2014/main" id="{5E7C0F79-43C1-4194-AF8B-99858C45718F}"/>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273686" y="5170941"/>
                  <a:ext cx="914400" cy="914400"/>
                </a:xfrm>
                <a:prstGeom prst="rect">
                  <a:avLst/>
                </a:prstGeom>
              </p:spPr>
            </p:pic>
            <p:pic>
              <p:nvPicPr>
                <p:cNvPr id="141" name="Graphic 140" descr="Office worker">
                  <a:extLst>
                    <a:ext uri="{FF2B5EF4-FFF2-40B4-BE49-F238E27FC236}">
                      <a16:creationId xmlns:a16="http://schemas.microsoft.com/office/drawing/2014/main" id="{F4D52ABE-F260-4701-8EA5-C433FED3DCA2}"/>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576041" y="5397895"/>
                  <a:ext cx="289376" cy="379997"/>
                </a:xfrm>
                <a:prstGeom prst="rect">
                  <a:avLst/>
                </a:prstGeom>
              </p:spPr>
            </p:pic>
          </p:grpSp>
          <p:sp>
            <p:nvSpPr>
              <p:cNvPr id="139" name="TextBox 138">
                <a:extLst>
                  <a:ext uri="{FF2B5EF4-FFF2-40B4-BE49-F238E27FC236}">
                    <a16:creationId xmlns:a16="http://schemas.microsoft.com/office/drawing/2014/main" id="{BCD6EC90-4C35-4433-B4BA-8B1009C7116C}"/>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142" name="Rectangle 141">
              <a:extLst>
                <a:ext uri="{FF2B5EF4-FFF2-40B4-BE49-F238E27FC236}">
                  <a16:creationId xmlns:a16="http://schemas.microsoft.com/office/drawing/2014/main" id="{E38C849D-2D76-4E79-8B57-4C760B22B486}"/>
                </a:ext>
              </a:extLst>
            </p:cNvPr>
            <p:cNvSpPr/>
            <p:nvPr/>
          </p:nvSpPr>
          <p:spPr>
            <a:xfrm>
              <a:off x="5065518" y="7995576"/>
              <a:ext cx="978597" cy="215444"/>
            </a:xfrm>
            <a:prstGeom prst="rect">
              <a:avLst/>
            </a:prstGeom>
          </p:spPr>
          <p:txBody>
            <a:bodyPr wrap="square">
              <a:spAutoFit/>
            </a:bodyPr>
            <a:lstStyle/>
            <a:p>
              <a:pPr algn="ctr" defTabSz="914400"/>
              <a:r>
                <a:rPr lang="en-IE" sz="800" dirty="0">
                  <a:solidFill>
                    <a:srgbClr val="273339"/>
                  </a:solidFill>
                  <a:latin typeface="Arial"/>
                </a:rPr>
                <a:t>Job Description</a:t>
              </a:r>
            </a:p>
          </p:txBody>
        </p:sp>
      </p:grpSp>
      <p:grpSp>
        <p:nvGrpSpPr>
          <p:cNvPr id="3" name="Group 2">
            <a:extLst>
              <a:ext uri="{FF2B5EF4-FFF2-40B4-BE49-F238E27FC236}">
                <a16:creationId xmlns:a16="http://schemas.microsoft.com/office/drawing/2014/main" id="{BF445157-142C-47B4-8537-73028A7AB1DB}"/>
              </a:ext>
            </a:extLst>
          </p:cNvPr>
          <p:cNvGrpSpPr/>
          <p:nvPr/>
        </p:nvGrpSpPr>
        <p:grpSpPr>
          <a:xfrm>
            <a:off x="448935" y="8544456"/>
            <a:ext cx="1154176" cy="486561"/>
            <a:chOff x="2546540" y="8532797"/>
            <a:chExt cx="1154176" cy="486561"/>
          </a:xfrm>
        </p:grpSpPr>
        <p:grpSp>
          <p:nvGrpSpPr>
            <p:cNvPr id="134" name="Group 133">
              <a:extLst>
                <a:ext uri="{FF2B5EF4-FFF2-40B4-BE49-F238E27FC236}">
                  <a16:creationId xmlns:a16="http://schemas.microsoft.com/office/drawing/2014/main" id="{36C8AC4F-1B8F-41DC-B2F7-E4B2AE82DBF5}"/>
                </a:ext>
              </a:extLst>
            </p:cNvPr>
            <p:cNvGrpSpPr/>
            <p:nvPr/>
          </p:nvGrpSpPr>
          <p:grpSpPr>
            <a:xfrm>
              <a:off x="2823251" y="8532797"/>
              <a:ext cx="617060" cy="278074"/>
              <a:chOff x="9295528" y="1962003"/>
              <a:chExt cx="617060" cy="278074"/>
            </a:xfrm>
          </p:grpSpPr>
          <p:pic>
            <p:nvPicPr>
              <p:cNvPr id="135" name="Graphic 134" descr="Paper">
                <a:extLst>
                  <a:ext uri="{FF2B5EF4-FFF2-40B4-BE49-F238E27FC236}">
                    <a16:creationId xmlns:a16="http://schemas.microsoft.com/office/drawing/2014/main" id="{C6F1170D-87A2-4A81-AAA1-89ED87ECCF7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73110" y="1962003"/>
                <a:ext cx="261896" cy="278074"/>
              </a:xfrm>
              <a:prstGeom prst="rect">
                <a:avLst/>
              </a:prstGeom>
            </p:spPr>
          </p:pic>
          <p:sp>
            <p:nvSpPr>
              <p:cNvPr id="136" name="TextBox 135">
                <a:extLst>
                  <a:ext uri="{FF2B5EF4-FFF2-40B4-BE49-F238E27FC236}">
                    <a16:creationId xmlns:a16="http://schemas.microsoft.com/office/drawing/2014/main" id="{1560F9E6-BD1D-4145-A755-EF7C4534B1AA}"/>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B1</a:t>
                </a:r>
              </a:p>
            </p:txBody>
          </p:sp>
        </p:grpSp>
        <p:sp>
          <p:nvSpPr>
            <p:cNvPr id="144" name="Rectangle 143">
              <a:extLst>
                <a:ext uri="{FF2B5EF4-FFF2-40B4-BE49-F238E27FC236}">
                  <a16:creationId xmlns:a16="http://schemas.microsoft.com/office/drawing/2014/main" id="{A8CBC0BA-C429-42D6-8EF6-0AE962368264}"/>
                </a:ext>
              </a:extLst>
            </p:cNvPr>
            <p:cNvSpPr/>
            <p:nvPr/>
          </p:nvSpPr>
          <p:spPr>
            <a:xfrm>
              <a:off x="2546540" y="8803914"/>
              <a:ext cx="1154176" cy="215444"/>
            </a:xfrm>
            <a:prstGeom prst="rect">
              <a:avLst/>
            </a:prstGeom>
          </p:spPr>
          <p:txBody>
            <a:bodyPr wrap="square">
              <a:spAutoFit/>
            </a:bodyPr>
            <a:lstStyle/>
            <a:p>
              <a:pPr algn="ctr" defTabSz="914400"/>
              <a:r>
                <a:rPr lang="en-IE" sz="800" dirty="0">
                  <a:solidFill>
                    <a:srgbClr val="273339"/>
                  </a:solidFill>
                  <a:latin typeface="Arial"/>
                </a:rPr>
                <a:t>Form B1</a:t>
              </a:r>
            </a:p>
          </p:txBody>
        </p:sp>
      </p:grpSp>
      <p:sp>
        <p:nvSpPr>
          <p:cNvPr id="89" name="Rectangle 88">
            <a:extLst>
              <a:ext uri="{FF2B5EF4-FFF2-40B4-BE49-F238E27FC236}">
                <a16:creationId xmlns:a16="http://schemas.microsoft.com/office/drawing/2014/main" id="{E66CC25A-0E67-45E5-8604-5195DB98870E}"/>
              </a:ext>
            </a:extLst>
          </p:cNvPr>
          <p:cNvSpPr/>
          <p:nvPr/>
        </p:nvSpPr>
        <p:spPr>
          <a:xfrm>
            <a:off x="662994" y="111890"/>
            <a:ext cx="6204891" cy="307777"/>
          </a:xfrm>
          <a:prstGeom prst="rect">
            <a:avLst/>
          </a:prstGeom>
        </p:spPr>
        <p:txBody>
          <a:bodyPr wrap="square">
            <a:spAutoFit/>
          </a:bodyPr>
          <a:lstStyle/>
          <a:p>
            <a:pPr defTabSz="914400"/>
            <a:r>
              <a:rPr lang="en-IE" sz="1400" b="1" dirty="0">
                <a:solidFill>
                  <a:srgbClr val="006858"/>
                </a:solidFill>
                <a:latin typeface="Arial"/>
              </a:rPr>
              <a:t>Process for Approval for a Replacement Post</a:t>
            </a:r>
          </a:p>
        </p:txBody>
      </p:sp>
      <p:grpSp>
        <p:nvGrpSpPr>
          <p:cNvPr id="93" name="Group 92">
            <a:extLst>
              <a:ext uri="{FF2B5EF4-FFF2-40B4-BE49-F238E27FC236}">
                <a16:creationId xmlns:a16="http://schemas.microsoft.com/office/drawing/2014/main" id="{503816AD-4627-40A8-855D-9540EC3CF9BD}"/>
              </a:ext>
            </a:extLst>
          </p:cNvPr>
          <p:cNvGrpSpPr/>
          <p:nvPr/>
        </p:nvGrpSpPr>
        <p:grpSpPr>
          <a:xfrm>
            <a:off x="6077129" y="2035010"/>
            <a:ext cx="617060" cy="278074"/>
            <a:chOff x="9295528" y="1962003"/>
            <a:chExt cx="617060" cy="278074"/>
          </a:xfrm>
        </p:grpSpPr>
        <p:pic>
          <p:nvPicPr>
            <p:cNvPr id="94" name="Graphic 93" descr="Paper">
              <a:extLst>
                <a:ext uri="{FF2B5EF4-FFF2-40B4-BE49-F238E27FC236}">
                  <a16:creationId xmlns:a16="http://schemas.microsoft.com/office/drawing/2014/main" id="{73B686DA-FBB5-4C0E-A1CE-AF6C89F954C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73110" y="1962003"/>
              <a:ext cx="261896" cy="278074"/>
            </a:xfrm>
            <a:prstGeom prst="rect">
              <a:avLst/>
            </a:prstGeom>
          </p:spPr>
        </p:pic>
        <p:sp>
          <p:nvSpPr>
            <p:cNvPr id="95" name="TextBox 94">
              <a:extLst>
                <a:ext uri="{FF2B5EF4-FFF2-40B4-BE49-F238E27FC236}">
                  <a16:creationId xmlns:a16="http://schemas.microsoft.com/office/drawing/2014/main" id="{5C099F5C-6C77-441E-A073-F239BA6D7252}"/>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B1</a:t>
              </a:r>
            </a:p>
          </p:txBody>
        </p:sp>
      </p:grpSp>
      <p:grpSp>
        <p:nvGrpSpPr>
          <p:cNvPr id="96" name="Group 95">
            <a:extLst>
              <a:ext uri="{FF2B5EF4-FFF2-40B4-BE49-F238E27FC236}">
                <a16:creationId xmlns:a16="http://schemas.microsoft.com/office/drawing/2014/main" id="{4354D02F-0AD6-4DE2-BED2-31E589FB5F09}"/>
              </a:ext>
            </a:extLst>
          </p:cNvPr>
          <p:cNvGrpSpPr/>
          <p:nvPr/>
        </p:nvGrpSpPr>
        <p:grpSpPr>
          <a:xfrm>
            <a:off x="6507307" y="2032138"/>
            <a:ext cx="261896" cy="278074"/>
            <a:chOff x="1655078" y="3577989"/>
            <a:chExt cx="480328" cy="480328"/>
          </a:xfrm>
          <a:solidFill>
            <a:srgbClr val="003CA6"/>
          </a:solidFill>
        </p:grpSpPr>
        <p:pic>
          <p:nvPicPr>
            <p:cNvPr id="97" name="Graphic 96" descr="Thumbs up sign">
              <a:extLst>
                <a:ext uri="{FF2B5EF4-FFF2-40B4-BE49-F238E27FC236}">
                  <a16:creationId xmlns:a16="http://schemas.microsoft.com/office/drawing/2014/main" id="{4CBC97AA-4EE6-4F23-8F4E-E406063ADAE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96673" y="3749722"/>
              <a:ext cx="197139" cy="197139"/>
            </a:xfrm>
            <a:prstGeom prst="rect">
              <a:avLst/>
            </a:prstGeom>
          </p:spPr>
        </p:pic>
        <p:pic>
          <p:nvPicPr>
            <p:cNvPr id="98" name="Graphic 97" descr="Paper">
              <a:extLst>
                <a:ext uri="{FF2B5EF4-FFF2-40B4-BE49-F238E27FC236}">
                  <a16:creationId xmlns:a16="http://schemas.microsoft.com/office/drawing/2014/main" id="{981B8832-D847-4D14-A3A5-0F901AE78F4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655078" y="3577989"/>
              <a:ext cx="480328" cy="480328"/>
            </a:xfrm>
            <a:prstGeom prst="rect">
              <a:avLst/>
            </a:prstGeom>
          </p:spPr>
        </p:pic>
      </p:grpSp>
      <p:grpSp>
        <p:nvGrpSpPr>
          <p:cNvPr id="72" name="Group 71">
            <a:extLst>
              <a:ext uri="{FF2B5EF4-FFF2-40B4-BE49-F238E27FC236}">
                <a16:creationId xmlns:a16="http://schemas.microsoft.com/office/drawing/2014/main" id="{0CDAE5C1-78F0-4E3A-B18C-218F95DD6B8E}"/>
              </a:ext>
            </a:extLst>
          </p:cNvPr>
          <p:cNvGrpSpPr/>
          <p:nvPr/>
        </p:nvGrpSpPr>
        <p:grpSpPr>
          <a:xfrm>
            <a:off x="6045688" y="3802351"/>
            <a:ext cx="617060" cy="278074"/>
            <a:chOff x="9295528" y="1962003"/>
            <a:chExt cx="617060" cy="278074"/>
          </a:xfrm>
        </p:grpSpPr>
        <p:pic>
          <p:nvPicPr>
            <p:cNvPr id="73" name="Graphic 72" descr="Paper">
              <a:extLst>
                <a:ext uri="{FF2B5EF4-FFF2-40B4-BE49-F238E27FC236}">
                  <a16:creationId xmlns:a16="http://schemas.microsoft.com/office/drawing/2014/main" id="{6A2AF7E0-4285-4136-9CCD-F4B80643259F}"/>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473110" y="1962003"/>
              <a:ext cx="261896" cy="278074"/>
            </a:xfrm>
            <a:prstGeom prst="rect">
              <a:avLst/>
            </a:prstGeom>
          </p:spPr>
        </p:pic>
        <p:sp>
          <p:nvSpPr>
            <p:cNvPr id="74" name="TextBox 73">
              <a:extLst>
                <a:ext uri="{FF2B5EF4-FFF2-40B4-BE49-F238E27FC236}">
                  <a16:creationId xmlns:a16="http://schemas.microsoft.com/office/drawing/2014/main" id="{24B72756-6AA9-4B0C-B7F0-F1EF49741033}"/>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B1</a:t>
              </a:r>
            </a:p>
          </p:txBody>
        </p:sp>
      </p:grpSp>
      <p:sp>
        <p:nvSpPr>
          <p:cNvPr id="71" name="Slide Number Placeholder 1">
            <a:extLst>
              <a:ext uri="{FF2B5EF4-FFF2-40B4-BE49-F238E27FC236}">
                <a16:creationId xmlns:a16="http://schemas.microsoft.com/office/drawing/2014/main" id="{C657A014-0425-4FFF-95CA-D37627EE5BA5}"/>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11</a:t>
            </a:fld>
            <a:endParaRPr lang="en-IE" sz="1100"/>
          </a:p>
        </p:txBody>
      </p:sp>
      <p:sp>
        <p:nvSpPr>
          <p:cNvPr id="86" name="Rectangle 85">
            <a:extLst>
              <a:ext uri="{FF2B5EF4-FFF2-40B4-BE49-F238E27FC236}">
                <a16:creationId xmlns:a16="http://schemas.microsoft.com/office/drawing/2014/main" id="{0C267912-42BA-47AA-8132-4472EAD9EBCF}"/>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4278599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grpSp>
        <p:nvGrpSpPr>
          <p:cNvPr id="32" name="Group 31">
            <a:extLst>
              <a:ext uri="{FF2B5EF4-FFF2-40B4-BE49-F238E27FC236}">
                <a16:creationId xmlns:a16="http://schemas.microsoft.com/office/drawing/2014/main" id="{135DDADD-C3EE-4B25-949D-ED5E5F2B03CA}"/>
              </a:ext>
            </a:extLst>
          </p:cNvPr>
          <p:cNvGrpSpPr/>
          <p:nvPr/>
        </p:nvGrpSpPr>
        <p:grpSpPr>
          <a:xfrm>
            <a:off x="6258440" y="1975654"/>
            <a:ext cx="741988" cy="331608"/>
            <a:chOff x="9248833" y="2752522"/>
            <a:chExt cx="741988" cy="331608"/>
          </a:xfrm>
        </p:grpSpPr>
        <p:grpSp>
          <p:nvGrpSpPr>
            <p:cNvPr id="43" name="Group 42">
              <a:extLst>
                <a:ext uri="{FF2B5EF4-FFF2-40B4-BE49-F238E27FC236}">
                  <a16:creationId xmlns:a16="http://schemas.microsoft.com/office/drawing/2014/main" id="{298F8938-7728-4008-B4CB-0A86C38060B2}"/>
                </a:ext>
              </a:extLst>
            </p:cNvPr>
            <p:cNvGrpSpPr/>
            <p:nvPr/>
          </p:nvGrpSpPr>
          <p:grpSpPr>
            <a:xfrm>
              <a:off x="9458248" y="2752522"/>
              <a:ext cx="336482" cy="315475"/>
              <a:chOff x="7273686" y="5170941"/>
              <a:chExt cx="914400" cy="914400"/>
            </a:xfrm>
            <a:solidFill>
              <a:srgbClr val="003CA6"/>
            </a:solidFill>
          </p:grpSpPr>
          <p:pic>
            <p:nvPicPr>
              <p:cNvPr id="45" name="Graphic 44" descr="Clipboard">
                <a:extLst>
                  <a:ext uri="{FF2B5EF4-FFF2-40B4-BE49-F238E27FC236}">
                    <a16:creationId xmlns:a16="http://schemas.microsoft.com/office/drawing/2014/main" id="{927ADD05-E3F7-45AE-8F68-6B0D970442B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46" name="Graphic 45" descr="Office worker">
                <a:extLst>
                  <a:ext uri="{FF2B5EF4-FFF2-40B4-BE49-F238E27FC236}">
                    <a16:creationId xmlns:a16="http://schemas.microsoft.com/office/drawing/2014/main" id="{355110CA-F3BA-4BAD-845E-2BB96066F57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44" name="TextBox 43">
              <a:extLst>
                <a:ext uri="{FF2B5EF4-FFF2-40B4-BE49-F238E27FC236}">
                  <a16:creationId xmlns:a16="http://schemas.microsoft.com/office/drawing/2014/main" id="{C361FB47-1E51-4DCB-AB2A-0FCF89806860}"/>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85" name="Rectangle 84">
            <a:extLst>
              <a:ext uri="{FF2B5EF4-FFF2-40B4-BE49-F238E27FC236}">
                <a16:creationId xmlns:a16="http://schemas.microsoft.com/office/drawing/2014/main" id="{E2561831-2AB4-4209-A64D-F7C13F66996B}"/>
              </a:ext>
            </a:extLst>
          </p:cNvPr>
          <p:cNvSpPr/>
          <p:nvPr/>
        </p:nvSpPr>
        <p:spPr>
          <a:xfrm>
            <a:off x="448935" y="765116"/>
            <a:ext cx="5704435" cy="225147"/>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a:ln>
                  <a:noFill/>
                </a:ln>
                <a:solidFill>
                  <a:prstClr val="white"/>
                </a:solidFill>
                <a:effectLst/>
                <a:uLnTx/>
                <a:uFillTx/>
                <a:latin typeface="Arial"/>
                <a:ea typeface="+mn-ea"/>
                <a:cs typeface="+mn-cs"/>
              </a:rPr>
              <a:t>All Staff Grades excluding Management &amp; Administration Grade VIII and above</a:t>
            </a:r>
          </a:p>
        </p:txBody>
      </p:sp>
      <p:sp>
        <p:nvSpPr>
          <p:cNvPr id="86" name="Rectangle 85">
            <a:extLst>
              <a:ext uri="{FF2B5EF4-FFF2-40B4-BE49-F238E27FC236}">
                <a16:creationId xmlns:a16="http://schemas.microsoft.com/office/drawing/2014/main" id="{98A30B38-9BE4-4587-A45E-95C3E2903243}"/>
              </a:ext>
            </a:extLst>
          </p:cNvPr>
          <p:cNvSpPr/>
          <p:nvPr/>
        </p:nvSpPr>
        <p:spPr>
          <a:xfrm>
            <a:off x="450900" y="1537802"/>
            <a:ext cx="5704435" cy="360000"/>
          </a:xfrm>
          <a:prstGeom prst="rect">
            <a:avLst/>
          </a:prstGeom>
          <a:noFill/>
          <a:ln w="25400" cap="flat" cmpd="sng" algn="ctr">
            <a:solidFill>
              <a:srgbClr val="003CA6"/>
            </a:solidFill>
            <a:prstDash val="solid"/>
          </a:ln>
          <a:effectLst/>
        </p:spPr>
        <p:txBody>
          <a:bodyPr rtlCol="0" anchor="ctr"/>
          <a:lstStyle/>
          <a:p>
            <a:pPr lvl="0" defTabSz="914400"/>
            <a:r>
              <a:rPr lang="en-IE" sz="800" kern="0" dirty="0">
                <a:solidFill>
                  <a:srgbClr val="273339"/>
                </a:solidFill>
                <a:latin typeface="Arial"/>
              </a:rPr>
              <a:t>Complete an Approval to Hire Form A and commence recruitment locally, or contact NRS to commence recruitment as required and as per the agreed recruitment channel for the specific staff category.</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88" name="Rectangle 87">
            <a:extLst>
              <a:ext uri="{FF2B5EF4-FFF2-40B4-BE49-F238E27FC236}">
                <a16:creationId xmlns:a16="http://schemas.microsoft.com/office/drawing/2014/main" id="{643F934F-2922-46AE-BB6D-7D731D51E752}"/>
              </a:ext>
            </a:extLst>
          </p:cNvPr>
          <p:cNvSpPr/>
          <p:nvPr/>
        </p:nvSpPr>
        <p:spPr>
          <a:xfrm>
            <a:off x="452890" y="1164070"/>
            <a:ext cx="5704432" cy="252000"/>
          </a:xfrm>
          <a:prstGeom prst="rect">
            <a:avLst/>
          </a:prstGeom>
          <a:solidFill>
            <a:sysClr val="window" lastClr="FFFFFF"/>
          </a:solidFill>
          <a:ln w="25400" cap="flat" cmpd="sng" algn="ctr">
            <a:solidFill>
              <a:srgbClr val="003CA6"/>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Complete local approval process for recruitment as applicable</a:t>
            </a:r>
          </a:p>
        </p:txBody>
      </p:sp>
      <p:sp>
        <p:nvSpPr>
          <p:cNvPr id="101" name="Rectangle 100">
            <a:extLst>
              <a:ext uri="{FF2B5EF4-FFF2-40B4-BE49-F238E27FC236}">
                <a16:creationId xmlns:a16="http://schemas.microsoft.com/office/drawing/2014/main" id="{8B3DD2E7-A546-41E3-B803-DCCDD0330F94}"/>
              </a:ext>
            </a:extLst>
          </p:cNvPr>
          <p:cNvSpPr/>
          <p:nvPr/>
        </p:nvSpPr>
        <p:spPr>
          <a:xfrm>
            <a:off x="453260" y="2000714"/>
            <a:ext cx="5692340" cy="585019"/>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r>
              <a:rPr lang="en-IE" sz="800" kern="0" dirty="0">
                <a:solidFill>
                  <a:srgbClr val="273339"/>
                </a:solidFill>
                <a:latin typeface="Arial"/>
              </a:rPr>
              <a:t>If recruitment is to be completed by the NRS – the Service must submit a Job Order request form and Form A for each post, in addition to the Pre-placement form and a Job Description (if there is no existing panel in place for that position and a new campaign is required). A list of standardised Job Descriptions for roles frequently recruited is available in the HSE’s Job Specification Repository (</a:t>
            </a:r>
            <a:r>
              <a:rPr lang="en-IE" sz="800" kern="0" dirty="0">
                <a:solidFill>
                  <a:srgbClr val="273339"/>
                </a:solidFill>
                <a:latin typeface="Arial"/>
                <a:hlinkClick r:id="rId7"/>
              </a:rPr>
              <a:t>available here</a:t>
            </a:r>
            <a:r>
              <a:rPr lang="en-IE" sz="800" kern="0" dirty="0">
                <a:solidFill>
                  <a:srgbClr val="273339"/>
                </a:solidFill>
                <a:latin typeface="Arial"/>
              </a:rPr>
              <a:t>).</a:t>
            </a:r>
          </a:p>
        </p:txBody>
      </p:sp>
      <p:grpSp>
        <p:nvGrpSpPr>
          <p:cNvPr id="119" name="Group 118">
            <a:extLst>
              <a:ext uri="{FF2B5EF4-FFF2-40B4-BE49-F238E27FC236}">
                <a16:creationId xmlns:a16="http://schemas.microsoft.com/office/drawing/2014/main" id="{903C4E14-58D8-47EB-B86F-F3A4CC984D08}"/>
              </a:ext>
            </a:extLst>
          </p:cNvPr>
          <p:cNvGrpSpPr/>
          <p:nvPr/>
        </p:nvGrpSpPr>
        <p:grpSpPr>
          <a:xfrm>
            <a:off x="6028198" y="2001812"/>
            <a:ext cx="617060" cy="278074"/>
            <a:chOff x="9295528" y="1962003"/>
            <a:chExt cx="617060" cy="278074"/>
          </a:xfrm>
        </p:grpSpPr>
        <p:pic>
          <p:nvPicPr>
            <p:cNvPr id="121" name="Graphic 120" descr="Paper">
              <a:extLst>
                <a:ext uri="{FF2B5EF4-FFF2-40B4-BE49-F238E27FC236}">
                  <a16:creationId xmlns:a16="http://schemas.microsoft.com/office/drawing/2014/main" id="{6BEB9DE4-47CF-4853-8ADB-03D306431E0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73110" y="1962003"/>
              <a:ext cx="261896" cy="278074"/>
            </a:xfrm>
            <a:prstGeom prst="rect">
              <a:avLst/>
            </a:prstGeom>
          </p:spPr>
        </p:pic>
        <p:sp>
          <p:nvSpPr>
            <p:cNvPr id="122" name="TextBox 121">
              <a:extLst>
                <a:ext uri="{FF2B5EF4-FFF2-40B4-BE49-F238E27FC236}">
                  <a16:creationId xmlns:a16="http://schemas.microsoft.com/office/drawing/2014/main" id="{1EE8B16F-451D-42BE-B971-14ABE99A6F98}"/>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cxnSp>
        <p:nvCxnSpPr>
          <p:cNvPr id="147" name="Straight Arrow Connector 146">
            <a:extLst>
              <a:ext uri="{FF2B5EF4-FFF2-40B4-BE49-F238E27FC236}">
                <a16:creationId xmlns:a16="http://schemas.microsoft.com/office/drawing/2014/main" id="{412084A2-8C51-422B-B7CA-3C6F5E6676B2}"/>
              </a:ext>
            </a:extLst>
          </p:cNvPr>
          <p:cNvCxnSpPr>
            <a:cxnSpLocks/>
            <a:stCxn id="85" idx="2"/>
            <a:endCxn id="88" idx="0"/>
          </p:cNvCxnSpPr>
          <p:nvPr/>
        </p:nvCxnSpPr>
        <p:spPr>
          <a:xfrm>
            <a:off x="3301153" y="990263"/>
            <a:ext cx="3953" cy="173807"/>
          </a:xfrm>
          <a:prstGeom prst="straightConnector1">
            <a:avLst/>
          </a:prstGeom>
          <a:ln w="28575">
            <a:solidFill>
              <a:srgbClr val="006858"/>
            </a:solidFill>
            <a:tailEnd type="triangle"/>
          </a:ln>
        </p:spPr>
        <p:style>
          <a:lnRef idx="1">
            <a:schemeClr val="accent1"/>
          </a:lnRef>
          <a:fillRef idx="0">
            <a:schemeClr val="accent1"/>
          </a:fillRef>
          <a:effectRef idx="0">
            <a:schemeClr val="accent1"/>
          </a:effectRef>
          <a:fontRef idx="minor">
            <a:schemeClr val="tx1"/>
          </a:fontRef>
        </p:style>
      </p:cxnSp>
      <p:sp>
        <p:nvSpPr>
          <p:cNvPr id="149" name="Octagon 148">
            <a:extLst>
              <a:ext uri="{FF2B5EF4-FFF2-40B4-BE49-F238E27FC236}">
                <a16:creationId xmlns:a16="http://schemas.microsoft.com/office/drawing/2014/main" id="{A6DB4D7A-C40F-4CDE-939D-8978789BDCA9}"/>
              </a:ext>
            </a:extLst>
          </p:cNvPr>
          <p:cNvSpPr/>
          <p:nvPr/>
        </p:nvSpPr>
        <p:spPr>
          <a:xfrm>
            <a:off x="111096" y="1150102"/>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1</a:t>
            </a:r>
          </a:p>
        </p:txBody>
      </p:sp>
      <p:sp>
        <p:nvSpPr>
          <p:cNvPr id="154" name="Octagon 153">
            <a:extLst>
              <a:ext uri="{FF2B5EF4-FFF2-40B4-BE49-F238E27FC236}">
                <a16:creationId xmlns:a16="http://schemas.microsoft.com/office/drawing/2014/main" id="{B6BF8548-C85E-47D3-ADC0-438F18CEB8A2}"/>
              </a:ext>
            </a:extLst>
          </p:cNvPr>
          <p:cNvSpPr/>
          <p:nvPr/>
        </p:nvSpPr>
        <p:spPr>
          <a:xfrm>
            <a:off x="103326" y="1991318"/>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3</a:t>
            </a:r>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0544" y="75722"/>
            <a:ext cx="508000" cy="385822"/>
          </a:xfrm>
          <a:prstGeom prst="rect">
            <a:avLst/>
          </a:prstGeom>
        </p:spPr>
      </p:pic>
      <p:sp>
        <p:nvSpPr>
          <p:cNvPr id="110" name="Octagon 109">
            <a:extLst>
              <a:ext uri="{FF2B5EF4-FFF2-40B4-BE49-F238E27FC236}">
                <a16:creationId xmlns:a16="http://schemas.microsoft.com/office/drawing/2014/main" id="{DEBFDCCD-7BE5-4A8C-99F2-C1D502441DFB}"/>
              </a:ext>
            </a:extLst>
          </p:cNvPr>
          <p:cNvSpPr/>
          <p:nvPr/>
        </p:nvSpPr>
        <p:spPr>
          <a:xfrm>
            <a:off x="103326" y="1524641"/>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2</a:t>
            </a:r>
          </a:p>
        </p:txBody>
      </p:sp>
      <p:sp>
        <p:nvSpPr>
          <p:cNvPr id="19" name="Rectangle 18">
            <a:extLst>
              <a:ext uri="{FF2B5EF4-FFF2-40B4-BE49-F238E27FC236}">
                <a16:creationId xmlns:a16="http://schemas.microsoft.com/office/drawing/2014/main" id="{B5E36B17-01FD-4D4D-9991-A9D170CC45DA}"/>
              </a:ext>
            </a:extLst>
          </p:cNvPr>
          <p:cNvSpPr/>
          <p:nvPr/>
        </p:nvSpPr>
        <p:spPr>
          <a:xfrm>
            <a:off x="797172" y="7953007"/>
            <a:ext cx="864000" cy="417268"/>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Services</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3" name="TextBox 22">
            <a:extLst>
              <a:ext uri="{FF2B5EF4-FFF2-40B4-BE49-F238E27FC236}">
                <a16:creationId xmlns:a16="http://schemas.microsoft.com/office/drawing/2014/main" id="{C895B267-D6FF-41BD-9F24-BEE360ADF664}"/>
              </a:ext>
            </a:extLst>
          </p:cNvPr>
          <p:cNvSpPr txBox="1"/>
          <p:nvPr/>
        </p:nvSpPr>
        <p:spPr>
          <a:xfrm>
            <a:off x="-55497" y="7932473"/>
            <a:ext cx="963772" cy="338554"/>
          </a:xfrm>
          <a:prstGeom prst="rect">
            <a:avLst/>
          </a:prstGeom>
          <a:noFill/>
        </p:spPr>
        <p:txBody>
          <a:bodyPr wrap="square" rtlCol="0">
            <a:spAutoFit/>
          </a:bodyPr>
          <a:lstStyle/>
          <a:p>
            <a:pPr defTabSz="914400"/>
            <a:r>
              <a:rPr lang="en-IE" sz="800" b="1" u="sng" dirty="0">
                <a:solidFill>
                  <a:srgbClr val="273339"/>
                </a:solidFill>
                <a:latin typeface="Arial"/>
              </a:rPr>
              <a:t>Responsible Stakeholder</a:t>
            </a:r>
          </a:p>
        </p:txBody>
      </p:sp>
      <p:grpSp>
        <p:nvGrpSpPr>
          <p:cNvPr id="63" name="Group 62">
            <a:extLst>
              <a:ext uri="{FF2B5EF4-FFF2-40B4-BE49-F238E27FC236}">
                <a16:creationId xmlns:a16="http://schemas.microsoft.com/office/drawing/2014/main" id="{B7D9FF5F-EC9B-4553-AEC0-162B5A82C305}"/>
              </a:ext>
            </a:extLst>
          </p:cNvPr>
          <p:cNvGrpSpPr/>
          <p:nvPr/>
        </p:nvGrpSpPr>
        <p:grpSpPr>
          <a:xfrm>
            <a:off x="1329242" y="8537322"/>
            <a:ext cx="833686" cy="472364"/>
            <a:chOff x="925126" y="7877207"/>
            <a:chExt cx="833686" cy="472364"/>
          </a:xfrm>
        </p:grpSpPr>
        <p:grpSp>
          <p:nvGrpSpPr>
            <p:cNvPr id="24" name="Group 23">
              <a:extLst>
                <a:ext uri="{FF2B5EF4-FFF2-40B4-BE49-F238E27FC236}">
                  <a16:creationId xmlns:a16="http://schemas.microsoft.com/office/drawing/2014/main" id="{3416BA7A-2936-4816-A5F8-5603C4643A96}"/>
                </a:ext>
              </a:extLst>
            </p:cNvPr>
            <p:cNvGrpSpPr/>
            <p:nvPr/>
          </p:nvGrpSpPr>
          <p:grpSpPr>
            <a:xfrm>
              <a:off x="1038065" y="7877207"/>
              <a:ext cx="617060" cy="278074"/>
              <a:chOff x="9295528" y="1962003"/>
              <a:chExt cx="617060" cy="278074"/>
            </a:xfrm>
          </p:grpSpPr>
          <p:pic>
            <p:nvPicPr>
              <p:cNvPr id="55" name="Graphic 54" descr="Paper">
                <a:extLst>
                  <a:ext uri="{FF2B5EF4-FFF2-40B4-BE49-F238E27FC236}">
                    <a16:creationId xmlns:a16="http://schemas.microsoft.com/office/drawing/2014/main" id="{BE5B104C-332B-416F-9705-213F3ADA675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73110" y="1962003"/>
                <a:ext cx="261896" cy="278074"/>
              </a:xfrm>
              <a:prstGeom prst="rect">
                <a:avLst/>
              </a:prstGeom>
            </p:spPr>
          </p:pic>
          <p:sp>
            <p:nvSpPr>
              <p:cNvPr id="56" name="TextBox 55">
                <a:extLst>
                  <a:ext uri="{FF2B5EF4-FFF2-40B4-BE49-F238E27FC236}">
                    <a16:creationId xmlns:a16="http://schemas.microsoft.com/office/drawing/2014/main" id="{5B0133DE-EAC8-4FB5-BAD0-A8E3FE39EF41}"/>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sp>
          <p:nvSpPr>
            <p:cNvPr id="36" name="Rectangle 35">
              <a:extLst>
                <a:ext uri="{FF2B5EF4-FFF2-40B4-BE49-F238E27FC236}">
                  <a16:creationId xmlns:a16="http://schemas.microsoft.com/office/drawing/2014/main" id="{06C934EE-7C29-461F-BBA3-7D678193C1C9}"/>
                </a:ext>
              </a:extLst>
            </p:cNvPr>
            <p:cNvSpPr/>
            <p:nvPr/>
          </p:nvSpPr>
          <p:spPr>
            <a:xfrm>
              <a:off x="925126" y="8134127"/>
              <a:ext cx="833686" cy="215444"/>
            </a:xfrm>
            <a:prstGeom prst="rect">
              <a:avLst/>
            </a:prstGeom>
          </p:spPr>
          <p:txBody>
            <a:bodyPr wrap="square">
              <a:spAutoFit/>
            </a:bodyPr>
            <a:lstStyle/>
            <a:p>
              <a:pPr algn="ctr" defTabSz="914400"/>
              <a:r>
                <a:rPr lang="en-IE" sz="800" dirty="0">
                  <a:solidFill>
                    <a:srgbClr val="273339"/>
                  </a:solidFill>
                  <a:latin typeface="Arial"/>
                </a:rPr>
                <a:t>Job Order</a:t>
              </a:r>
            </a:p>
          </p:txBody>
        </p:sp>
      </p:grpSp>
      <p:sp>
        <p:nvSpPr>
          <p:cNvPr id="62" name="TextBox 61">
            <a:extLst>
              <a:ext uri="{FF2B5EF4-FFF2-40B4-BE49-F238E27FC236}">
                <a16:creationId xmlns:a16="http://schemas.microsoft.com/office/drawing/2014/main" id="{26DB98CC-1575-448A-8706-A149EB8A3053}"/>
              </a:ext>
            </a:extLst>
          </p:cNvPr>
          <p:cNvSpPr txBox="1"/>
          <p:nvPr/>
        </p:nvSpPr>
        <p:spPr>
          <a:xfrm>
            <a:off x="-45688" y="8428997"/>
            <a:ext cx="421964" cy="215444"/>
          </a:xfrm>
          <a:prstGeom prst="rect">
            <a:avLst/>
          </a:prstGeom>
          <a:noFill/>
        </p:spPr>
        <p:txBody>
          <a:bodyPr wrap="square" rtlCol="0">
            <a:spAutoFit/>
          </a:bodyPr>
          <a:lstStyle/>
          <a:p>
            <a:pPr defTabSz="914400"/>
            <a:r>
              <a:rPr lang="en-IE" sz="800" b="1" u="sng" dirty="0">
                <a:solidFill>
                  <a:srgbClr val="273339"/>
                </a:solidFill>
                <a:latin typeface="Arial"/>
              </a:rPr>
              <a:t>Key</a:t>
            </a:r>
          </a:p>
        </p:txBody>
      </p:sp>
      <p:sp>
        <p:nvSpPr>
          <p:cNvPr id="111" name="Rectangle 110">
            <a:extLst>
              <a:ext uri="{FF2B5EF4-FFF2-40B4-BE49-F238E27FC236}">
                <a16:creationId xmlns:a16="http://schemas.microsoft.com/office/drawing/2014/main" id="{3D405F26-2156-4A66-8EB2-4A0D37F2FD48}"/>
              </a:ext>
            </a:extLst>
          </p:cNvPr>
          <p:cNvSpPr/>
          <p:nvPr/>
        </p:nvSpPr>
        <p:spPr>
          <a:xfrm>
            <a:off x="5774" y="7832657"/>
            <a:ext cx="6857999" cy="53244"/>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grpSp>
        <p:nvGrpSpPr>
          <p:cNvPr id="143" name="Group 142">
            <a:extLst>
              <a:ext uri="{FF2B5EF4-FFF2-40B4-BE49-F238E27FC236}">
                <a16:creationId xmlns:a16="http://schemas.microsoft.com/office/drawing/2014/main" id="{D6992DA6-4A0D-457A-AAE1-0A707D46AC18}"/>
              </a:ext>
            </a:extLst>
          </p:cNvPr>
          <p:cNvGrpSpPr/>
          <p:nvPr/>
        </p:nvGrpSpPr>
        <p:grpSpPr>
          <a:xfrm>
            <a:off x="2269337" y="8513337"/>
            <a:ext cx="978597" cy="490919"/>
            <a:chOff x="5065518" y="7720101"/>
            <a:chExt cx="978597" cy="490919"/>
          </a:xfrm>
        </p:grpSpPr>
        <p:grpSp>
          <p:nvGrpSpPr>
            <p:cNvPr id="137" name="Group 136">
              <a:extLst>
                <a:ext uri="{FF2B5EF4-FFF2-40B4-BE49-F238E27FC236}">
                  <a16:creationId xmlns:a16="http://schemas.microsoft.com/office/drawing/2014/main" id="{C7FF0314-9A29-4566-923E-C9F57BE85E62}"/>
                </a:ext>
              </a:extLst>
            </p:cNvPr>
            <p:cNvGrpSpPr/>
            <p:nvPr/>
          </p:nvGrpSpPr>
          <p:grpSpPr>
            <a:xfrm>
              <a:off x="5162195" y="7720101"/>
              <a:ext cx="741988" cy="331608"/>
              <a:chOff x="9248833" y="2752522"/>
              <a:chExt cx="741988" cy="331608"/>
            </a:xfrm>
          </p:grpSpPr>
          <p:grpSp>
            <p:nvGrpSpPr>
              <p:cNvPr id="138" name="Group 137">
                <a:extLst>
                  <a:ext uri="{FF2B5EF4-FFF2-40B4-BE49-F238E27FC236}">
                    <a16:creationId xmlns:a16="http://schemas.microsoft.com/office/drawing/2014/main" id="{4A8C1A38-A02A-49EA-B3C6-5F184CECA353}"/>
                  </a:ext>
                </a:extLst>
              </p:cNvPr>
              <p:cNvGrpSpPr/>
              <p:nvPr/>
            </p:nvGrpSpPr>
            <p:grpSpPr>
              <a:xfrm>
                <a:off x="9458248" y="2752522"/>
                <a:ext cx="336482" cy="315475"/>
                <a:chOff x="7273686" y="5170941"/>
                <a:chExt cx="914400" cy="914400"/>
              </a:xfrm>
              <a:solidFill>
                <a:srgbClr val="003CA6"/>
              </a:solidFill>
            </p:grpSpPr>
            <p:pic>
              <p:nvPicPr>
                <p:cNvPr id="140" name="Graphic 139" descr="Clipboard">
                  <a:extLst>
                    <a:ext uri="{FF2B5EF4-FFF2-40B4-BE49-F238E27FC236}">
                      <a16:creationId xmlns:a16="http://schemas.microsoft.com/office/drawing/2014/main" id="{5E7C0F79-43C1-4194-AF8B-99858C45718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141" name="Graphic 140" descr="Office worker">
                  <a:extLst>
                    <a:ext uri="{FF2B5EF4-FFF2-40B4-BE49-F238E27FC236}">
                      <a16:creationId xmlns:a16="http://schemas.microsoft.com/office/drawing/2014/main" id="{F4D52ABE-F260-4701-8EA5-C433FED3DCA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139" name="TextBox 138">
                <a:extLst>
                  <a:ext uri="{FF2B5EF4-FFF2-40B4-BE49-F238E27FC236}">
                    <a16:creationId xmlns:a16="http://schemas.microsoft.com/office/drawing/2014/main" id="{BCD6EC90-4C35-4433-B4BA-8B1009C7116C}"/>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142" name="Rectangle 141">
              <a:extLst>
                <a:ext uri="{FF2B5EF4-FFF2-40B4-BE49-F238E27FC236}">
                  <a16:creationId xmlns:a16="http://schemas.microsoft.com/office/drawing/2014/main" id="{E38C849D-2D76-4E79-8B57-4C760B22B486}"/>
                </a:ext>
              </a:extLst>
            </p:cNvPr>
            <p:cNvSpPr/>
            <p:nvPr/>
          </p:nvSpPr>
          <p:spPr>
            <a:xfrm>
              <a:off x="5065518" y="7995576"/>
              <a:ext cx="978597" cy="215444"/>
            </a:xfrm>
            <a:prstGeom prst="rect">
              <a:avLst/>
            </a:prstGeom>
          </p:spPr>
          <p:txBody>
            <a:bodyPr wrap="square">
              <a:spAutoFit/>
            </a:bodyPr>
            <a:lstStyle/>
            <a:p>
              <a:pPr algn="ctr" defTabSz="914400"/>
              <a:r>
                <a:rPr lang="en-IE" sz="800" dirty="0">
                  <a:solidFill>
                    <a:srgbClr val="273339"/>
                  </a:solidFill>
                  <a:latin typeface="Arial"/>
                </a:rPr>
                <a:t>Job Description</a:t>
              </a:r>
            </a:p>
          </p:txBody>
        </p:sp>
      </p:grpSp>
      <p:grpSp>
        <p:nvGrpSpPr>
          <p:cNvPr id="3" name="Group 2">
            <a:extLst>
              <a:ext uri="{FF2B5EF4-FFF2-40B4-BE49-F238E27FC236}">
                <a16:creationId xmlns:a16="http://schemas.microsoft.com/office/drawing/2014/main" id="{BF445157-142C-47B4-8537-73028A7AB1DB}"/>
              </a:ext>
            </a:extLst>
          </p:cNvPr>
          <p:cNvGrpSpPr/>
          <p:nvPr/>
        </p:nvGrpSpPr>
        <p:grpSpPr>
          <a:xfrm>
            <a:off x="446782" y="8534733"/>
            <a:ext cx="1154176" cy="486561"/>
            <a:chOff x="2546540" y="8532797"/>
            <a:chExt cx="1154176" cy="486561"/>
          </a:xfrm>
        </p:grpSpPr>
        <p:grpSp>
          <p:nvGrpSpPr>
            <p:cNvPr id="134" name="Group 133">
              <a:extLst>
                <a:ext uri="{FF2B5EF4-FFF2-40B4-BE49-F238E27FC236}">
                  <a16:creationId xmlns:a16="http://schemas.microsoft.com/office/drawing/2014/main" id="{36C8AC4F-1B8F-41DC-B2F7-E4B2AE82DBF5}"/>
                </a:ext>
              </a:extLst>
            </p:cNvPr>
            <p:cNvGrpSpPr/>
            <p:nvPr/>
          </p:nvGrpSpPr>
          <p:grpSpPr>
            <a:xfrm>
              <a:off x="2823251" y="8532797"/>
              <a:ext cx="617060" cy="278074"/>
              <a:chOff x="9295528" y="1962003"/>
              <a:chExt cx="617060" cy="278074"/>
            </a:xfrm>
          </p:grpSpPr>
          <p:pic>
            <p:nvPicPr>
              <p:cNvPr id="135" name="Graphic 134" descr="Paper">
                <a:extLst>
                  <a:ext uri="{FF2B5EF4-FFF2-40B4-BE49-F238E27FC236}">
                    <a16:creationId xmlns:a16="http://schemas.microsoft.com/office/drawing/2014/main" id="{C6F1170D-87A2-4A81-AAA1-89ED87ECCF7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73110" y="1962003"/>
                <a:ext cx="261896" cy="278074"/>
              </a:xfrm>
              <a:prstGeom prst="rect">
                <a:avLst/>
              </a:prstGeom>
            </p:spPr>
          </p:pic>
          <p:sp>
            <p:nvSpPr>
              <p:cNvPr id="136" name="TextBox 135">
                <a:extLst>
                  <a:ext uri="{FF2B5EF4-FFF2-40B4-BE49-F238E27FC236}">
                    <a16:creationId xmlns:a16="http://schemas.microsoft.com/office/drawing/2014/main" id="{1560F9E6-BD1D-4145-A755-EF7C4534B1AA}"/>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a:t>
                </a:r>
              </a:p>
            </p:txBody>
          </p:sp>
        </p:grpSp>
        <p:sp>
          <p:nvSpPr>
            <p:cNvPr id="144" name="Rectangle 143">
              <a:extLst>
                <a:ext uri="{FF2B5EF4-FFF2-40B4-BE49-F238E27FC236}">
                  <a16:creationId xmlns:a16="http://schemas.microsoft.com/office/drawing/2014/main" id="{A8CBC0BA-C429-42D6-8EF6-0AE962368264}"/>
                </a:ext>
              </a:extLst>
            </p:cNvPr>
            <p:cNvSpPr/>
            <p:nvPr/>
          </p:nvSpPr>
          <p:spPr>
            <a:xfrm>
              <a:off x="2546540" y="8803914"/>
              <a:ext cx="1154176" cy="215444"/>
            </a:xfrm>
            <a:prstGeom prst="rect">
              <a:avLst/>
            </a:prstGeom>
          </p:spPr>
          <p:txBody>
            <a:bodyPr wrap="square">
              <a:spAutoFit/>
            </a:bodyPr>
            <a:lstStyle/>
            <a:p>
              <a:pPr algn="ctr" defTabSz="914400"/>
              <a:r>
                <a:rPr lang="en-IE" sz="800" dirty="0">
                  <a:solidFill>
                    <a:srgbClr val="273339"/>
                  </a:solidFill>
                  <a:latin typeface="Arial"/>
                </a:rPr>
                <a:t>Form A</a:t>
              </a:r>
            </a:p>
          </p:txBody>
        </p:sp>
      </p:grpSp>
      <p:sp>
        <p:nvSpPr>
          <p:cNvPr id="146" name="Rectangle 145">
            <a:extLst>
              <a:ext uri="{FF2B5EF4-FFF2-40B4-BE49-F238E27FC236}">
                <a16:creationId xmlns:a16="http://schemas.microsoft.com/office/drawing/2014/main" id="{08426821-2289-4547-8C51-7BDCFE772979}"/>
              </a:ext>
            </a:extLst>
          </p:cNvPr>
          <p:cNvSpPr/>
          <p:nvPr/>
        </p:nvSpPr>
        <p:spPr>
          <a:xfrm>
            <a:off x="813791" y="7552"/>
            <a:ext cx="5661655" cy="523220"/>
          </a:xfrm>
          <a:prstGeom prst="rect">
            <a:avLst/>
          </a:prstGeom>
        </p:spPr>
        <p:txBody>
          <a:bodyPr wrap="square">
            <a:spAutoFit/>
          </a:bodyPr>
          <a:lstStyle/>
          <a:p>
            <a:pPr defTabSz="914400"/>
            <a:r>
              <a:rPr lang="en-IE" sz="1400" b="1" dirty="0">
                <a:solidFill>
                  <a:srgbClr val="006858"/>
                </a:solidFill>
                <a:latin typeface="Arial"/>
              </a:rPr>
              <a:t>Process for Suppression / Reconfiguration within Current Budget / Current WTE</a:t>
            </a:r>
          </a:p>
        </p:txBody>
      </p:sp>
      <p:grpSp>
        <p:nvGrpSpPr>
          <p:cNvPr id="162" name="Group 161">
            <a:extLst>
              <a:ext uri="{FF2B5EF4-FFF2-40B4-BE49-F238E27FC236}">
                <a16:creationId xmlns:a16="http://schemas.microsoft.com/office/drawing/2014/main" id="{D477C820-0DE8-4290-8B46-96578151E42F}"/>
              </a:ext>
            </a:extLst>
          </p:cNvPr>
          <p:cNvGrpSpPr/>
          <p:nvPr/>
        </p:nvGrpSpPr>
        <p:grpSpPr>
          <a:xfrm>
            <a:off x="6036351" y="1551501"/>
            <a:ext cx="617060" cy="278074"/>
            <a:chOff x="9295528" y="1962003"/>
            <a:chExt cx="617060" cy="278074"/>
          </a:xfrm>
        </p:grpSpPr>
        <p:pic>
          <p:nvPicPr>
            <p:cNvPr id="164" name="Graphic 163" descr="Paper">
              <a:extLst>
                <a:ext uri="{FF2B5EF4-FFF2-40B4-BE49-F238E27FC236}">
                  <a16:creationId xmlns:a16="http://schemas.microsoft.com/office/drawing/2014/main" id="{9D080A89-D610-40BE-AEEF-9CEB2E3CE21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73110" y="1962003"/>
              <a:ext cx="261896" cy="278074"/>
            </a:xfrm>
            <a:prstGeom prst="rect">
              <a:avLst/>
            </a:prstGeom>
          </p:spPr>
        </p:pic>
        <p:sp>
          <p:nvSpPr>
            <p:cNvPr id="165" name="TextBox 164">
              <a:extLst>
                <a:ext uri="{FF2B5EF4-FFF2-40B4-BE49-F238E27FC236}">
                  <a16:creationId xmlns:a16="http://schemas.microsoft.com/office/drawing/2014/main" id="{CFF618BF-37C8-4567-8F00-CB9748090F23}"/>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a:t>
              </a:r>
            </a:p>
          </p:txBody>
        </p:sp>
      </p:grpSp>
      <p:grpSp>
        <p:nvGrpSpPr>
          <p:cNvPr id="166" name="Group 165">
            <a:extLst>
              <a:ext uri="{FF2B5EF4-FFF2-40B4-BE49-F238E27FC236}">
                <a16:creationId xmlns:a16="http://schemas.microsoft.com/office/drawing/2014/main" id="{F7BA74D9-62F2-4305-8B31-1545C8D6D53D}"/>
              </a:ext>
            </a:extLst>
          </p:cNvPr>
          <p:cNvGrpSpPr/>
          <p:nvPr/>
        </p:nvGrpSpPr>
        <p:grpSpPr>
          <a:xfrm>
            <a:off x="6012374" y="2638700"/>
            <a:ext cx="617060" cy="278074"/>
            <a:chOff x="9295528" y="1962003"/>
            <a:chExt cx="617060" cy="278074"/>
          </a:xfrm>
        </p:grpSpPr>
        <p:pic>
          <p:nvPicPr>
            <p:cNvPr id="167" name="Graphic 166" descr="Paper">
              <a:extLst>
                <a:ext uri="{FF2B5EF4-FFF2-40B4-BE49-F238E27FC236}">
                  <a16:creationId xmlns:a16="http://schemas.microsoft.com/office/drawing/2014/main" id="{A0B8D5AA-C30A-483B-AB1A-98FBCD969BD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73110" y="1962003"/>
              <a:ext cx="261896" cy="278074"/>
            </a:xfrm>
            <a:prstGeom prst="rect">
              <a:avLst/>
            </a:prstGeom>
          </p:spPr>
        </p:pic>
        <p:sp>
          <p:nvSpPr>
            <p:cNvPr id="168" name="TextBox 167">
              <a:extLst>
                <a:ext uri="{FF2B5EF4-FFF2-40B4-BE49-F238E27FC236}">
                  <a16:creationId xmlns:a16="http://schemas.microsoft.com/office/drawing/2014/main" id="{CFEDB705-0F7B-4978-9781-C2D97933354E}"/>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a:t>
              </a:r>
            </a:p>
          </p:txBody>
        </p:sp>
      </p:grpSp>
      <p:sp>
        <p:nvSpPr>
          <p:cNvPr id="152" name="Rectangle 151">
            <a:extLst>
              <a:ext uri="{FF2B5EF4-FFF2-40B4-BE49-F238E27FC236}">
                <a16:creationId xmlns:a16="http://schemas.microsoft.com/office/drawing/2014/main" id="{2FF642AE-0AE4-4773-9BA3-B8F0CE5DD8EB}"/>
              </a:ext>
            </a:extLst>
          </p:cNvPr>
          <p:cNvSpPr/>
          <p:nvPr/>
        </p:nvSpPr>
        <p:spPr>
          <a:xfrm>
            <a:off x="446782" y="2669088"/>
            <a:ext cx="5692340" cy="219186"/>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r>
              <a:rPr lang="en-IE" sz="800" kern="0" dirty="0">
                <a:solidFill>
                  <a:srgbClr val="273339"/>
                </a:solidFill>
                <a:latin typeface="Arial"/>
              </a:rPr>
              <a:t>Review of Form A submissions at local level as appropriate</a:t>
            </a:r>
          </a:p>
        </p:txBody>
      </p:sp>
      <p:sp>
        <p:nvSpPr>
          <p:cNvPr id="153" name="Octagon 152">
            <a:extLst>
              <a:ext uri="{FF2B5EF4-FFF2-40B4-BE49-F238E27FC236}">
                <a16:creationId xmlns:a16="http://schemas.microsoft.com/office/drawing/2014/main" id="{1EBD27FC-8B4F-4F88-9023-75AF581A77E5}"/>
              </a:ext>
            </a:extLst>
          </p:cNvPr>
          <p:cNvSpPr/>
          <p:nvPr/>
        </p:nvSpPr>
        <p:spPr>
          <a:xfrm>
            <a:off x="99553" y="2646912"/>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4</a:t>
            </a:r>
          </a:p>
        </p:txBody>
      </p:sp>
      <p:grpSp>
        <p:nvGrpSpPr>
          <p:cNvPr id="51" name="Group 50">
            <a:extLst>
              <a:ext uri="{FF2B5EF4-FFF2-40B4-BE49-F238E27FC236}">
                <a16:creationId xmlns:a16="http://schemas.microsoft.com/office/drawing/2014/main" id="{64F8BCA9-EEAE-4B9F-9B98-06040BAEF398}"/>
              </a:ext>
            </a:extLst>
          </p:cNvPr>
          <p:cNvGrpSpPr/>
          <p:nvPr/>
        </p:nvGrpSpPr>
        <p:grpSpPr>
          <a:xfrm>
            <a:off x="6028198" y="2263026"/>
            <a:ext cx="617060" cy="278074"/>
            <a:chOff x="9295528" y="1962003"/>
            <a:chExt cx="617060" cy="278074"/>
          </a:xfrm>
        </p:grpSpPr>
        <p:pic>
          <p:nvPicPr>
            <p:cNvPr id="52" name="Graphic 51" descr="Paper">
              <a:extLst>
                <a:ext uri="{FF2B5EF4-FFF2-40B4-BE49-F238E27FC236}">
                  <a16:creationId xmlns:a16="http://schemas.microsoft.com/office/drawing/2014/main" id="{382F8295-C42B-412B-8318-065C0161779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473110" y="1962003"/>
              <a:ext cx="261896" cy="278074"/>
            </a:xfrm>
            <a:prstGeom prst="rect">
              <a:avLst/>
            </a:prstGeom>
          </p:spPr>
        </p:pic>
        <p:sp>
          <p:nvSpPr>
            <p:cNvPr id="53" name="TextBox 52">
              <a:extLst>
                <a:ext uri="{FF2B5EF4-FFF2-40B4-BE49-F238E27FC236}">
                  <a16:creationId xmlns:a16="http://schemas.microsoft.com/office/drawing/2014/main" id="{966F42A3-4B49-4CD9-AFB7-2B43DA652A28}"/>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a:t>
              </a:r>
            </a:p>
          </p:txBody>
        </p:sp>
      </p:grpSp>
      <p:sp>
        <p:nvSpPr>
          <p:cNvPr id="57" name="Slide Number Placeholder 1">
            <a:extLst>
              <a:ext uri="{FF2B5EF4-FFF2-40B4-BE49-F238E27FC236}">
                <a16:creationId xmlns:a16="http://schemas.microsoft.com/office/drawing/2014/main" id="{55BAE7DD-9848-4B4D-ACF3-28D13A2B7B59}"/>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12</a:t>
            </a:fld>
            <a:endParaRPr lang="en-IE" sz="1100"/>
          </a:p>
        </p:txBody>
      </p:sp>
      <p:sp>
        <p:nvSpPr>
          <p:cNvPr id="58" name="Rectangle 57">
            <a:extLst>
              <a:ext uri="{FF2B5EF4-FFF2-40B4-BE49-F238E27FC236}">
                <a16:creationId xmlns:a16="http://schemas.microsoft.com/office/drawing/2014/main" id="{5D6D3A34-E970-4A7D-B6A1-FC72DE252E9B}"/>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2948321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400" dirty="0"/>
          </a:p>
        </p:txBody>
      </p:sp>
      <p:sp>
        <p:nvSpPr>
          <p:cNvPr id="15" name="Rectangle 14">
            <a:extLst>
              <a:ext uri="{FF2B5EF4-FFF2-40B4-BE49-F238E27FC236}">
                <a16:creationId xmlns:a16="http://schemas.microsoft.com/office/drawing/2014/main" id="{B1AD81B1-B077-4E0D-AA3A-1B08F67ABFE2}"/>
              </a:ext>
            </a:extLst>
          </p:cNvPr>
          <p:cNvSpPr/>
          <p:nvPr/>
        </p:nvSpPr>
        <p:spPr>
          <a:xfrm>
            <a:off x="662995" y="14907"/>
            <a:ext cx="5073752" cy="523220"/>
          </a:xfrm>
          <a:prstGeom prst="rect">
            <a:avLst/>
          </a:prstGeom>
        </p:spPr>
        <p:txBody>
          <a:bodyPr wrap="square">
            <a:spAutoFit/>
          </a:bodyPr>
          <a:lstStyle/>
          <a:p>
            <a:pPr defTabSz="914400"/>
            <a:r>
              <a:rPr lang="en-IE" sz="1400" b="1">
                <a:solidFill>
                  <a:srgbClr val="006858"/>
                </a:solidFill>
                <a:latin typeface="Arial"/>
              </a:rPr>
              <a:t>Process for Suppression / Reconfiguration within Current Budget / Current WTE</a:t>
            </a:r>
            <a:endParaRPr lang="en-IE" sz="1400" b="1" dirty="0">
              <a:solidFill>
                <a:srgbClr val="006858"/>
              </a:solidFill>
              <a:latin typeface="Arial"/>
            </a:endParaRPr>
          </a:p>
        </p:txBody>
      </p:sp>
      <p:grpSp>
        <p:nvGrpSpPr>
          <p:cNvPr id="32" name="Group 31">
            <a:extLst>
              <a:ext uri="{FF2B5EF4-FFF2-40B4-BE49-F238E27FC236}">
                <a16:creationId xmlns:a16="http://schemas.microsoft.com/office/drawing/2014/main" id="{135DDADD-C3EE-4B25-949D-ED5E5F2B03CA}"/>
              </a:ext>
            </a:extLst>
          </p:cNvPr>
          <p:cNvGrpSpPr/>
          <p:nvPr/>
        </p:nvGrpSpPr>
        <p:grpSpPr>
          <a:xfrm>
            <a:off x="6248357" y="6496463"/>
            <a:ext cx="741988" cy="331608"/>
            <a:chOff x="9248833" y="2752522"/>
            <a:chExt cx="741988" cy="331608"/>
          </a:xfrm>
        </p:grpSpPr>
        <p:grpSp>
          <p:nvGrpSpPr>
            <p:cNvPr id="43" name="Group 42">
              <a:extLst>
                <a:ext uri="{FF2B5EF4-FFF2-40B4-BE49-F238E27FC236}">
                  <a16:creationId xmlns:a16="http://schemas.microsoft.com/office/drawing/2014/main" id="{298F8938-7728-4008-B4CB-0A86C38060B2}"/>
                </a:ext>
              </a:extLst>
            </p:cNvPr>
            <p:cNvGrpSpPr/>
            <p:nvPr/>
          </p:nvGrpSpPr>
          <p:grpSpPr>
            <a:xfrm>
              <a:off x="9458248" y="2752522"/>
              <a:ext cx="336482" cy="315475"/>
              <a:chOff x="7273686" y="5170941"/>
              <a:chExt cx="914400" cy="914400"/>
            </a:xfrm>
            <a:solidFill>
              <a:srgbClr val="003CA6"/>
            </a:solidFill>
          </p:grpSpPr>
          <p:pic>
            <p:nvPicPr>
              <p:cNvPr id="45" name="Graphic 44" descr="Clipboard">
                <a:extLst>
                  <a:ext uri="{FF2B5EF4-FFF2-40B4-BE49-F238E27FC236}">
                    <a16:creationId xmlns:a16="http://schemas.microsoft.com/office/drawing/2014/main" id="{927ADD05-E3F7-45AE-8F68-6B0D970442B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46" name="Graphic 45" descr="Office worker">
                <a:extLst>
                  <a:ext uri="{FF2B5EF4-FFF2-40B4-BE49-F238E27FC236}">
                    <a16:creationId xmlns:a16="http://schemas.microsoft.com/office/drawing/2014/main" id="{355110CA-F3BA-4BAD-845E-2BB96066F57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44" name="TextBox 43">
              <a:extLst>
                <a:ext uri="{FF2B5EF4-FFF2-40B4-BE49-F238E27FC236}">
                  <a16:creationId xmlns:a16="http://schemas.microsoft.com/office/drawing/2014/main" id="{C361FB47-1E51-4DCB-AB2A-0FCF89806860}"/>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92" name="Rectangle 91">
            <a:extLst>
              <a:ext uri="{FF2B5EF4-FFF2-40B4-BE49-F238E27FC236}">
                <a16:creationId xmlns:a16="http://schemas.microsoft.com/office/drawing/2014/main" id="{5F812E45-763A-4B7A-9FFC-D0A541986EC8}"/>
              </a:ext>
            </a:extLst>
          </p:cNvPr>
          <p:cNvSpPr/>
          <p:nvPr/>
        </p:nvSpPr>
        <p:spPr>
          <a:xfrm>
            <a:off x="447262" y="5130966"/>
            <a:ext cx="5704432" cy="360000"/>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Using the details provided by the Services and as approved by the relevant National Director or delegated sanction, for each individual </a:t>
            </a:r>
            <a:r>
              <a:rPr kumimoji="0" lang="en-IE" sz="800" i="0" u="none" strike="noStrike" kern="0" cap="none" spc="0" normalizeH="0" baseline="0" noProof="0" dirty="0">
                <a:ln>
                  <a:noFill/>
                </a:ln>
                <a:effectLst/>
                <a:uLnTx/>
                <a:uFillTx/>
                <a:latin typeface="Arial"/>
                <a:ea typeface="+mn-ea"/>
                <a:cs typeface="+mn-cs"/>
              </a:rPr>
              <a:t>position, assign a Primary Notification number and Log Number to each individual position. </a:t>
            </a:r>
          </a:p>
        </p:txBody>
      </p:sp>
      <p:sp>
        <p:nvSpPr>
          <p:cNvPr id="95" name="Rectangle 94">
            <a:extLst>
              <a:ext uri="{FF2B5EF4-FFF2-40B4-BE49-F238E27FC236}">
                <a16:creationId xmlns:a16="http://schemas.microsoft.com/office/drawing/2014/main" id="{AA18ECE2-98E4-47FC-A085-37FFED528E00}"/>
              </a:ext>
            </a:extLst>
          </p:cNvPr>
          <p:cNvSpPr/>
          <p:nvPr/>
        </p:nvSpPr>
        <p:spPr>
          <a:xfrm>
            <a:off x="436843" y="5548471"/>
            <a:ext cx="5704432" cy="360000"/>
          </a:xfrm>
          <a:prstGeom prst="rect">
            <a:avLst/>
          </a:prstGeom>
          <a:no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Issue a letter to the applicant to confirm issue of the Primary Notification Number &amp; Log Number and attach the detailed list as an appendix. </a:t>
            </a:r>
            <a:endParaRPr kumimoji="0" lang="en-IE" sz="800" b="1" i="0" u="none" strike="noStrike" kern="0" cap="none" spc="0" normalizeH="0" baseline="0" noProof="0" dirty="0">
              <a:ln>
                <a:noFill/>
              </a:ln>
              <a:solidFill>
                <a:srgbClr val="273339"/>
              </a:solidFill>
              <a:effectLst/>
              <a:uLnTx/>
              <a:uFillTx/>
              <a:latin typeface="Arial"/>
              <a:ea typeface="+mn-ea"/>
              <a:cs typeface="+mn-cs"/>
            </a:endParaRPr>
          </a:p>
        </p:txBody>
      </p:sp>
      <p:sp>
        <p:nvSpPr>
          <p:cNvPr id="96" name="Rectangle 95">
            <a:extLst>
              <a:ext uri="{FF2B5EF4-FFF2-40B4-BE49-F238E27FC236}">
                <a16:creationId xmlns:a16="http://schemas.microsoft.com/office/drawing/2014/main" id="{0825D92B-2C81-440B-887A-75A523499B98}"/>
              </a:ext>
            </a:extLst>
          </p:cNvPr>
          <p:cNvSpPr/>
          <p:nvPr/>
        </p:nvSpPr>
        <p:spPr>
          <a:xfrm>
            <a:off x="441108" y="5989620"/>
            <a:ext cx="5704118" cy="468000"/>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Receipt of the Primary Notification and Log number should be considered as ‘Approval to Recruit’. Recruitment can now be progressed. Services should commence recruitment locally, or contact NRS to commence recruitment as required and as per the agreed recruitment channel for the specific staff category. </a:t>
            </a:r>
          </a:p>
        </p:txBody>
      </p:sp>
      <p:sp>
        <p:nvSpPr>
          <p:cNvPr id="101" name="Rectangle 100">
            <a:extLst>
              <a:ext uri="{FF2B5EF4-FFF2-40B4-BE49-F238E27FC236}">
                <a16:creationId xmlns:a16="http://schemas.microsoft.com/office/drawing/2014/main" id="{8B3DD2E7-A546-41E3-B803-DCCDD0330F94}"/>
              </a:ext>
            </a:extLst>
          </p:cNvPr>
          <p:cNvSpPr/>
          <p:nvPr/>
        </p:nvSpPr>
        <p:spPr>
          <a:xfrm>
            <a:off x="448935" y="6529782"/>
            <a:ext cx="5692340" cy="784870"/>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r>
              <a:rPr kumimoji="0" lang="en-IE" sz="800" b="0" i="0" u="none" strike="noStrike" kern="0" cap="none" spc="0" normalizeH="0" baseline="0" noProof="0" dirty="0">
                <a:ln>
                  <a:noFill/>
                </a:ln>
                <a:solidFill>
                  <a:srgbClr val="273339"/>
                </a:solidFill>
                <a:effectLst/>
                <a:uLnTx/>
                <a:uFillTx/>
                <a:latin typeface="Arial"/>
                <a:ea typeface="+mn-ea"/>
                <a:cs typeface="+mn-cs"/>
              </a:rPr>
              <a:t>If recruitment is to be completed by the NRS – the Service must include detail of Primary Notification number </a:t>
            </a:r>
            <a:r>
              <a:rPr lang="en-IE" sz="800" kern="0" dirty="0">
                <a:solidFill>
                  <a:srgbClr val="273339"/>
                </a:solidFill>
                <a:latin typeface="Arial"/>
              </a:rPr>
              <a:t>and Log Number for each post in the Job Order request form and Form A1,  in addition to the Pre-placement form and Job Description. A list of standardised Job Descriptions for roles frequently recruited is available in the HSE’s Job Specification Repository (</a:t>
            </a:r>
            <a:r>
              <a:rPr lang="en-IE" sz="800" kern="0" dirty="0">
                <a:solidFill>
                  <a:srgbClr val="273339"/>
                </a:solidFill>
                <a:latin typeface="Arial"/>
                <a:hlinkClick r:id="rId7"/>
              </a:rPr>
              <a:t>available here</a:t>
            </a:r>
            <a:r>
              <a:rPr lang="en-IE" sz="800" kern="0" dirty="0">
                <a:solidFill>
                  <a:srgbClr val="273339"/>
                </a:solidFill>
                <a:latin typeface="Arial"/>
              </a:rPr>
              <a:t>). If you are recruiting for a new role, or if the Job Specification you require is not available on this page, you can use the guidance provided in the National Job Specification Template here to help you develop your own.</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pic>
        <p:nvPicPr>
          <p:cNvPr id="115" name="Graphic 114" descr="Email">
            <a:extLst>
              <a:ext uri="{FF2B5EF4-FFF2-40B4-BE49-F238E27FC236}">
                <a16:creationId xmlns:a16="http://schemas.microsoft.com/office/drawing/2014/main" id="{554E8528-F823-4F0E-ABEB-44226AEA48C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309468" y="5584245"/>
            <a:ext cx="237723" cy="237723"/>
          </a:xfrm>
          <a:prstGeom prst="rect">
            <a:avLst/>
          </a:prstGeom>
        </p:spPr>
      </p:pic>
      <p:grpSp>
        <p:nvGrpSpPr>
          <p:cNvPr id="119" name="Group 118">
            <a:extLst>
              <a:ext uri="{FF2B5EF4-FFF2-40B4-BE49-F238E27FC236}">
                <a16:creationId xmlns:a16="http://schemas.microsoft.com/office/drawing/2014/main" id="{903C4E14-58D8-47EB-B86F-F3A4CC984D08}"/>
              </a:ext>
            </a:extLst>
          </p:cNvPr>
          <p:cNvGrpSpPr/>
          <p:nvPr/>
        </p:nvGrpSpPr>
        <p:grpSpPr>
          <a:xfrm>
            <a:off x="6048925" y="6530880"/>
            <a:ext cx="617060" cy="278074"/>
            <a:chOff x="9295528" y="1962003"/>
            <a:chExt cx="617060" cy="278074"/>
          </a:xfrm>
        </p:grpSpPr>
        <p:pic>
          <p:nvPicPr>
            <p:cNvPr id="121" name="Graphic 120" descr="Paper">
              <a:extLst>
                <a:ext uri="{FF2B5EF4-FFF2-40B4-BE49-F238E27FC236}">
                  <a16:creationId xmlns:a16="http://schemas.microsoft.com/office/drawing/2014/main" id="{6BEB9DE4-47CF-4853-8ADB-03D306431E00}"/>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73110" y="1962003"/>
              <a:ext cx="261896" cy="278074"/>
            </a:xfrm>
            <a:prstGeom prst="rect">
              <a:avLst/>
            </a:prstGeom>
          </p:spPr>
        </p:pic>
        <p:sp>
          <p:nvSpPr>
            <p:cNvPr id="122" name="TextBox 121">
              <a:extLst>
                <a:ext uri="{FF2B5EF4-FFF2-40B4-BE49-F238E27FC236}">
                  <a16:creationId xmlns:a16="http://schemas.microsoft.com/office/drawing/2014/main" id="{1EE8B16F-451D-42BE-B971-14ABE99A6F98}"/>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pic>
        <p:nvPicPr>
          <p:cNvPr id="162" name="Graphic 161" descr="Flip calendar">
            <a:extLst>
              <a:ext uri="{FF2B5EF4-FFF2-40B4-BE49-F238E27FC236}">
                <a16:creationId xmlns:a16="http://schemas.microsoft.com/office/drawing/2014/main" id="{1AE78A86-274E-4F0D-AC53-5300A03B289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233944" y="2966382"/>
            <a:ext cx="266545" cy="266545"/>
          </a:xfrm>
          <a:prstGeom prst="rect">
            <a:avLst/>
          </a:prstGeom>
        </p:spPr>
      </p:pic>
      <p:sp>
        <p:nvSpPr>
          <p:cNvPr id="168" name="Rectangle 167">
            <a:extLst>
              <a:ext uri="{FF2B5EF4-FFF2-40B4-BE49-F238E27FC236}">
                <a16:creationId xmlns:a16="http://schemas.microsoft.com/office/drawing/2014/main" id="{0AC9971F-9047-4EF2-A3D9-A523714FA9FA}"/>
              </a:ext>
            </a:extLst>
          </p:cNvPr>
          <p:cNvSpPr/>
          <p:nvPr/>
        </p:nvSpPr>
        <p:spPr>
          <a:xfrm>
            <a:off x="436843" y="2231565"/>
            <a:ext cx="5704432" cy="199107"/>
          </a:xfrm>
          <a:prstGeom prst="rect">
            <a:avLst/>
          </a:prstGeom>
          <a:noFill/>
          <a:ln w="25400" cap="flat" cmpd="sng" algn="ctr">
            <a:solidFill>
              <a:srgbClr val="6DABE4"/>
            </a:solidFill>
            <a:prstDash val="solid"/>
          </a:ln>
          <a:effectLst/>
        </p:spPr>
        <p:txBody>
          <a:bodyPr rtlCol="0" anchor="ctr"/>
          <a:lstStyle/>
          <a:p>
            <a:pPr lvl="0" defTabSz="914400">
              <a:defRPr/>
            </a:pPr>
            <a:r>
              <a:rPr kumimoji="0" lang="en-IE" sz="800" b="0" i="0" u="none" strike="noStrike" kern="0" cap="none" spc="0" normalizeH="0" baseline="0" noProof="0" dirty="0">
                <a:ln>
                  <a:noFill/>
                </a:ln>
                <a:solidFill>
                  <a:srgbClr val="273339"/>
                </a:solidFill>
                <a:effectLst/>
                <a:uLnTx/>
                <a:uFillTx/>
                <a:latin typeface="Arial"/>
                <a:ea typeface="+mn-ea"/>
                <a:cs typeface="+mn-cs"/>
              </a:rPr>
              <a:t>Submit the above documentation and </a:t>
            </a:r>
            <a:r>
              <a:rPr lang="en-IE" sz="800" kern="0" dirty="0">
                <a:solidFill>
                  <a:srgbClr val="273339"/>
                </a:solidFill>
                <a:latin typeface="Arial"/>
              </a:rPr>
              <a:t>signature </a:t>
            </a:r>
            <a:r>
              <a:rPr kumimoji="0" lang="en-IE" sz="800" b="0" i="0" u="none" strike="noStrike" kern="0" cap="none" spc="0" normalizeH="0" baseline="0" noProof="0" dirty="0">
                <a:ln>
                  <a:noFill/>
                </a:ln>
                <a:solidFill>
                  <a:srgbClr val="273339"/>
                </a:solidFill>
                <a:effectLst/>
                <a:uLnTx/>
                <a:uFillTx/>
                <a:latin typeface="Arial"/>
                <a:ea typeface="+mn-ea"/>
                <a:cs typeface="+mn-cs"/>
              </a:rPr>
              <a:t>of the </a:t>
            </a:r>
            <a:r>
              <a:rPr kumimoji="0" lang="en-IE" sz="800" b="1" i="0" u="sng" strike="noStrike" kern="0" cap="none" spc="0" normalizeH="0" baseline="0" noProof="0" dirty="0">
                <a:ln>
                  <a:noFill/>
                </a:ln>
                <a:solidFill>
                  <a:srgbClr val="273339"/>
                </a:solidFill>
                <a:effectLst/>
                <a:uLnTx/>
                <a:uFillTx/>
                <a:latin typeface="Arial"/>
                <a:ea typeface="+mn-ea"/>
                <a:cs typeface="+mn-cs"/>
              </a:rPr>
              <a:t>relevant ND and EMT member </a:t>
            </a:r>
            <a:r>
              <a:rPr kumimoji="0" lang="en-IE" sz="800" b="0" i="0" u="none" strike="noStrike" kern="0" cap="none" spc="0" normalizeH="0" baseline="0" noProof="0" dirty="0">
                <a:ln>
                  <a:noFill/>
                </a:ln>
                <a:solidFill>
                  <a:srgbClr val="273339"/>
                </a:solidFill>
                <a:effectLst/>
                <a:uLnTx/>
                <a:uFillTx/>
                <a:latin typeface="Arial"/>
                <a:ea typeface="+mn-ea"/>
                <a:cs typeface="+mn-cs"/>
              </a:rPr>
              <a:t>to </a:t>
            </a:r>
            <a:r>
              <a:rPr lang="en-IE" sz="800" kern="0" dirty="0">
                <a:solidFill>
                  <a:srgbClr val="273339"/>
                </a:solidFill>
                <a:latin typeface="Arial"/>
                <a:hlinkClick r:id="rId14"/>
              </a:rPr>
              <a:t>seniormanagers@hse.ie</a:t>
            </a:r>
            <a:r>
              <a:rPr lang="en-IE" sz="800" kern="0" dirty="0">
                <a:solidFill>
                  <a:srgbClr val="273339"/>
                </a:solidFill>
                <a:latin typeface="Arial"/>
              </a:rPr>
              <a:t>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169" name="Rectangle 168">
            <a:extLst>
              <a:ext uri="{FF2B5EF4-FFF2-40B4-BE49-F238E27FC236}">
                <a16:creationId xmlns:a16="http://schemas.microsoft.com/office/drawing/2014/main" id="{A43F82E8-E61D-461D-988F-5BF8ADA9646A}"/>
              </a:ext>
            </a:extLst>
          </p:cNvPr>
          <p:cNvSpPr/>
          <p:nvPr/>
        </p:nvSpPr>
        <p:spPr>
          <a:xfrm>
            <a:off x="440723" y="3318605"/>
            <a:ext cx="2442725" cy="225001"/>
          </a:xfrm>
          <a:prstGeom prst="rect">
            <a:avLst/>
          </a:prstGeom>
          <a:solidFill>
            <a:sysClr val="window" lastClr="FFFFFF"/>
          </a:solidFill>
          <a:ln w="25400" cap="flat" cmpd="sng" algn="ctr">
            <a:solidFill>
              <a:srgbClr val="B30838"/>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 Approval of post</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nvGrpSpPr>
          <p:cNvPr id="67" name="Group 66">
            <a:extLst>
              <a:ext uri="{FF2B5EF4-FFF2-40B4-BE49-F238E27FC236}">
                <a16:creationId xmlns:a16="http://schemas.microsoft.com/office/drawing/2014/main" id="{6264A5C3-254E-4082-8D80-0CBA5A03396B}"/>
              </a:ext>
            </a:extLst>
          </p:cNvPr>
          <p:cNvGrpSpPr/>
          <p:nvPr/>
        </p:nvGrpSpPr>
        <p:grpSpPr>
          <a:xfrm>
            <a:off x="99001" y="2980927"/>
            <a:ext cx="6054367" cy="252000"/>
            <a:chOff x="-13733" y="2176809"/>
            <a:chExt cx="6054367" cy="252000"/>
          </a:xfrm>
        </p:grpSpPr>
        <p:sp>
          <p:nvSpPr>
            <p:cNvPr id="151" name="Octagon 150">
              <a:extLst>
                <a:ext uri="{FF2B5EF4-FFF2-40B4-BE49-F238E27FC236}">
                  <a16:creationId xmlns:a16="http://schemas.microsoft.com/office/drawing/2014/main" id="{BFCA178D-804D-49BA-8D55-DF2653F8331F}"/>
                </a:ext>
              </a:extLst>
            </p:cNvPr>
            <p:cNvSpPr/>
            <p:nvPr/>
          </p:nvSpPr>
          <p:spPr>
            <a:xfrm>
              <a:off x="-13733" y="2176809"/>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4</a:t>
              </a:r>
            </a:p>
          </p:txBody>
        </p:sp>
        <p:sp>
          <p:nvSpPr>
            <p:cNvPr id="172" name="Rectangle 171">
              <a:extLst>
                <a:ext uri="{FF2B5EF4-FFF2-40B4-BE49-F238E27FC236}">
                  <a16:creationId xmlns:a16="http://schemas.microsoft.com/office/drawing/2014/main" id="{3FE33ECA-2999-4E38-8D6F-0A1D3B52DEA7}"/>
                </a:ext>
              </a:extLst>
            </p:cNvPr>
            <p:cNvSpPr/>
            <p:nvPr/>
          </p:nvSpPr>
          <p:spPr>
            <a:xfrm>
              <a:off x="336202" y="2212808"/>
              <a:ext cx="5704432" cy="198000"/>
            </a:xfrm>
            <a:prstGeom prst="rect">
              <a:avLst/>
            </a:prstGeom>
            <a:solidFill>
              <a:sysClr val="window" lastClr="FFFFFF"/>
            </a:solidFill>
            <a:ln w="25400" cap="flat" cmpd="sng" algn="ctr">
              <a:solidFill>
                <a:srgbClr val="F7A800"/>
              </a:solidFill>
              <a:prstDash val="solid"/>
            </a:ln>
            <a:effectLst/>
          </p:spPr>
          <p:txBody>
            <a:bodyPr rtlCol="0" anchor="ctr"/>
            <a:lstStyle/>
            <a:p>
              <a:pPr lvl="0" defTabSz="914400">
                <a:defRPr/>
              </a:pPr>
              <a:r>
                <a:rPr kumimoji="0" lang="en-IE" sz="800" b="0" i="0" u="none" strike="noStrike" kern="0" cap="none" spc="0" normalizeH="0" baseline="0" noProof="0" dirty="0">
                  <a:ln>
                    <a:noFill/>
                  </a:ln>
                  <a:solidFill>
                    <a:srgbClr val="273339"/>
                  </a:solidFill>
                  <a:effectLst/>
                  <a:uLnTx/>
                  <a:uFillTx/>
                  <a:latin typeface="Arial"/>
                  <a:ea typeface="+mn-ea"/>
                  <a:cs typeface="+mn-cs"/>
                </a:rPr>
                <a:t>Review the received file </a:t>
              </a:r>
              <a:r>
                <a:rPr lang="en-IE" sz="800" kern="0" dirty="0">
                  <a:solidFill>
                    <a:srgbClr val="273339"/>
                  </a:solidFill>
                  <a:latin typeface="Arial"/>
                </a:rPr>
                <a:t>and </a:t>
              </a:r>
              <a:r>
                <a:rPr kumimoji="0" lang="en-IE" sz="800" b="0" i="0" u="none" strike="noStrike" kern="0" cap="none" spc="0" normalizeH="0" baseline="0" noProof="0" dirty="0">
                  <a:ln>
                    <a:noFill/>
                  </a:ln>
                  <a:solidFill>
                    <a:srgbClr val="273339"/>
                  </a:solidFill>
                  <a:effectLst/>
                  <a:uLnTx/>
                  <a:uFillTx/>
                  <a:latin typeface="Arial"/>
                  <a:ea typeface="+mn-ea"/>
                  <a:cs typeface="+mn-cs"/>
                </a:rPr>
                <a:t>r</a:t>
              </a:r>
              <a:r>
                <a:rPr lang="en-IE" sz="800" kern="0" dirty="0" err="1">
                  <a:solidFill>
                    <a:srgbClr val="273339"/>
                  </a:solidFill>
                  <a:latin typeface="Arial"/>
                  <a:cs typeface="Times New Roman" panose="02020603050405020304" pitchFamily="18" charset="0"/>
                </a:rPr>
                <a:t>ecommend</a:t>
              </a:r>
              <a:r>
                <a:rPr lang="en-IE" sz="800" kern="0" dirty="0">
                  <a:solidFill>
                    <a:srgbClr val="273339"/>
                  </a:solidFill>
                  <a:latin typeface="Arial"/>
                  <a:cs typeface="Times New Roman" panose="02020603050405020304" pitchFamily="18" charset="0"/>
                </a:rPr>
                <a:t> for submission to EMT &amp; CEO for approval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sp>
        <p:nvSpPr>
          <p:cNvPr id="173" name="Rectangle 172">
            <a:extLst>
              <a:ext uri="{FF2B5EF4-FFF2-40B4-BE49-F238E27FC236}">
                <a16:creationId xmlns:a16="http://schemas.microsoft.com/office/drawing/2014/main" id="{7EF31B55-A174-4375-9AB3-0B4C3BA1AA1B}"/>
              </a:ext>
            </a:extLst>
          </p:cNvPr>
          <p:cNvSpPr/>
          <p:nvPr/>
        </p:nvSpPr>
        <p:spPr>
          <a:xfrm>
            <a:off x="436618" y="3658959"/>
            <a:ext cx="2442725" cy="265061"/>
          </a:xfrm>
          <a:prstGeom prst="rect">
            <a:avLst/>
          </a:prstGeom>
          <a:solidFill>
            <a:sysClr val="window" lastClr="FFFFFF"/>
          </a:solidFill>
          <a:ln w="25400" cap="flat" cmpd="sng" algn="ctr">
            <a:solidFill>
              <a:srgbClr val="F7A800"/>
            </a:solidFill>
            <a:prstDash val="solid"/>
          </a:ln>
          <a:effectLst/>
        </p:spPr>
        <p:txBody>
          <a:bodyPr rtlCol="0" anchor="ctr"/>
          <a:lstStyle/>
          <a:p>
            <a:pPr defTabSz="914400">
              <a:defRPr/>
            </a:pPr>
            <a:r>
              <a:rPr lang="en-IE" sz="800" kern="0" dirty="0">
                <a:solidFill>
                  <a:srgbClr val="273339"/>
                </a:solidFill>
                <a:latin typeface="Arial"/>
              </a:rPr>
              <a:t>Communication back to the EMT member &amp; ND of outcome and </a:t>
            </a:r>
            <a:r>
              <a:rPr lang="en-IE" sz="800" kern="0" dirty="0" err="1">
                <a:solidFill>
                  <a:srgbClr val="273339"/>
                </a:solidFill>
                <a:latin typeface="Arial"/>
              </a:rPr>
              <a:t>i</a:t>
            </a:r>
            <a:r>
              <a:rPr kumimoji="0" lang="en-IE" sz="800" b="0" i="0" u="none" strike="noStrike" kern="0" cap="none" spc="0" normalizeH="0" baseline="0" noProof="0" dirty="0" err="1">
                <a:ln>
                  <a:noFill/>
                </a:ln>
                <a:solidFill>
                  <a:srgbClr val="273339"/>
                </a:solidFill>
                <a:effectLst/>
                <a:uLnTx/>
                <a:uFillTx/>
                <a:latin typeface="Arial"/>
                <a:ea typeface="+mn-ea"/>
                <a:cs typeface="+mn-cs"/>
              </a:rPr>
              <a:t>ssue</a:t>
            </a:r>
            <a:r>
              <a:rPr kumimoji="0" lang="en-IE" sz="800" b="0" i="0" u="none" strike="noStrike" kern="0" cap="none" spc="0" normalizeH="0" baseline="0" noProof="0" dirty="0">
                <a:ln>
                  <a:noFill/>
                </a:ln>
                <a:solidFill>
                  <a:srgbClr val="273339"/>
                </a:solidFill>
                <a:effectLst/>
                <a:uLnTx/>
                <a:uFillTx/>
                <a:latin typeface="Arial"/>
                <a:ea typeface="+mn-ea"/>
                <a:cs typeface="+mn-cs"/>
              </a:rPr>
              <a:t> to </a:t>
            </a:r>
            <a:r>
              <a:rPr kumimoji="0" lang="en-IE" sz="800" b="0" i="0" u="none" strike="noStrike" kern="0" cap="none" spc="0" normalizeH="0" baseline="0" noProof="0" dirty="0" err="1">
                <a:ln>
                  <a:noFill/>
                </a:ln>
                <a:solidFill>
                  <a:srgbClr val="273339"/>
                </a:solidFill>
                <a:effectLst/>
                <a:uLnTx/>
                <a:uFillTx/>
                <a:latin typeface="Arial"/>
                <a:ea typeface="+mn-ea"/>
                <a:cs typeface="+mn-cs"/>
              </a:rPr>
              <a:t>DoH</a:t>
            </a:r>
            <a:r>
              <a:rPr kumimoji="0" lang="en-IE" sz="800" b="0" i="0" u="none" strike="noStrike" kern="0" cap="none" spc="0" normalizeH="0" baseline="0" noProof="0" dirty="0">
                <a:ln>
                  <a:noFill/>
                </a:ln>
                <a:solidFill>
                  <a:srgbClr val="273339"/>
                </a:solidFill>
                <a:effectLst/>
                <a:uLnTx/>
                <a:uFillTx/>
                <a:latin typeface="Arial"/>
                <a:ea typeface="+mn-ea"/>
                <a:cs typeface="+mn-cs"/>
              </a:rPr>
              <a:t> for approval</a:t>
            </a:r>
          </a:p>
        </p:txBody>
      </p:sp>
      <p:sp>
        <p:nvSpPr>
          <p:cNvPr id="174" name="Rectangle 173">
            <a:extLst>
              <a:ext uri="{FF2B5EF4-FFF2-40B4-BE49-F238E27FC236}">
                <a16:creationId xmlns:a16="http://schemas.microsoft.com/office/drawing/2014/main" id="{4E956F83-D3BA-46BF-822B-89CD237C7F09}"/>
              </a:ext>
            </a:extLst>
          </p:cNvPr>
          <p:cNvSpPr/>
          <p:nvPr/>
        </p:nvSpPr>
        <p:spPr>
          <a:xfrm>
            <a:off x="447262" y="4395038"/>
            <a:ext cx="2613748" cy="265061"/>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Clarification of queries on application from </a:t>
            </a:r>
            <a:r>
              <a:rPr kumimoji="0" lang="en-IE" sz="800" b="0" i="0" u="none" strike="noStrike" kern="0" cap="none" spc="0" normalizeH="0" baseline="0" noProof="0" dirty="0" err="1">
                <a:ln>
                  <a:noFill/>
                </a:ln>
                <a:solidFill>
                  <a:srgbClr val="273339"/>
                </a:solidFill>
                <a:effectLst/>
                <a:uLnTx/>
                <a:uFillTx/>
                <a:latin typeface="Arial"/>
                <a:ea typeface="+mn-ea"/>
                <a:cs typeface="Times New Roman" panose="02020603050405020304" pitchFamily="18" charset="0"/>
              </a:rPr>
              <a:t>DoH</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175" name="Rectangle 174">
            <a:extLst>
              <a:ext uri="{FF2B5EF4-FFF2-40B4-BE49-F238E27FC236}">
                <a16:creationId xmlns:a16="http://schemas.microsoft.com/office/drawing/2014/main" id="{DBA233EE-2C17-4D0F-9DBD-366B753BFC0E}"/>
              </a:ext>
            </a:extLst>
          </p:cNvPr>
          <p:cNvSpPr/>
          <p:nvPr/>
        </p:nvSpPr>
        <p:spPr>
          <a:xfrm>
            <a:off x="447261" y="4770783"/>
            <a:ext cx="5706107" cy="280917"/>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Communicate outcome of </a:t>
            </a:r>
            <a:r>
              <a:rPr kumimoji="0" lang="en-IE" sz="800" b="0" i="0" u="none" strike="noStrike" kern="0" cap="none" spc="0" normalizeH="0" baseline="0" noProof="0" dirty="0" err="1">
                <a:ln>
                  <a:noFill/>
                </a:ln>
                <a:solidFill>
                  <a:srgbClr val="273339"/>
                </a:solidFill>
                <a:effectLst/>
                <a:uLnTx/>
                <a:uFillTx/>
                <a:latin typeface="Arial"/>
                <a:ea typeface="+mn-ea"/>
                <a:cs typeface="+mn-cs"/>
              </a:rPr>
              <a:t>DoH</a:t>
            </a:r>
            <a:r>
              <a:rPr kumimoji="0" lang="en-IE" sz="800" b="0" i="0" u="none" strike="noStrike" kern="0" cap="none" spc="0" normalizeH="0" baseline="0" noProof="0" dirty="0">
                <a:ln>
                  <a:noFill/>
                </a:ln>
                <a:solidFill>
                  <a:srgbClr val="273339"/>
                </a:solidFill>
                <a:effectLst/>
                <a:uLnTx/>
                <a:uFillTx/>
                <a:latin typeface="Arial"/>
                <a:ea typeface="+mn-ea"/>
                <a:cs typeface="+mn-cs"/>
              </a:rPr>
              <a:t> approval / or </a:t>
            </a:r>
            <a:r>
              <a:rPr lang="en-IE" sz="800" kern="0" dirty="0">
                <a:solidFill>
                  <a:srgbClr val="273339"/>
                </a:solidFill>
                <a:latin typeface="Arial"/>
              </a:rPr>
              <a:t>non-approval </a:t>
            </a:r>
            <a:r>
              <a:rPr kumimoji="0" lang="en-IE" sz="800" b="0" i="0" u="none" strike="noStrike" kern="0" cap="none" spc="0" normalizeH="0" baseline="0" noProof="0" dirty="0">
                <a:ln>
                  <a:noFill/>
                </a:ln>
                <a:solidFill>
                  <a:srgbClr val="273339"/>
                </a:solidFill>
                <a:effectLst/>
                <a:uLnTx/>
                <a:uFillTx/>
                <a:latin typeface="Arial"/>
                <a:ea typeface="+mn-ea"/>
                <a:cs typeface="+mn-cs"/>
              </a:rPr>
              <a:t>to the National Director and Requester and confirm the position number for the post. </a:t>
            </a:r>
          </a:p>
        </p:txBody>
      </p:sp>
      <p:pic>
        <p:nvPicPr>
          <p:cNvPr id="176" name="Graphic 15" descr="Warning">
            <a:extLst>
              <a:ext uri="{FF2B5EF4-FFF2-40B4-BE49-F238E27FC236}">
                <a16:creationId xmlns:a16="http://schemas.microsoft.com/office/drawing/2014/main" id="{C7A7FD35-B81B-4FE6-9622-E6F5AEB8DBA3}"/>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92193" y="2554964"/>
            <a:ext cx="210410" cy="224120"/>
          </a:xfrm>
          <a:prstGeom prst="rect">
            <a:avLst/>
          </a:prstGeom>
        </p:spPr>
      </p:pic>
      <p:sp>
        <p:nvSpPr>
          <p:cNvPr id="177" name="TextBox 176">
            <a:extLst>
              <a:ext uri="{FF2B5EF4-FFF2-40B4-BE49-F238E27FC236}">
                <a16:creationId xmlns:a16="http://schemas.microsoft.com/office/drawing/2014/main" id="{4C9318C7-9D38-480B-B03D-78E7A6DA15B2}"/>
              </a:ext>
            </a:extLst>
          </p:cNvPr>
          <p:cNvSpPr txBox="1"/>
          <p:nvPr/>
        </p:nvSpPr>
        <p:spPr>
          <a:xfrm>
            <a:off x="807808" y="2501354"/>
            <a:ext cx="5345562" cy="461665"/>
          </a:xfrm>
          <a:prstGeom prst="rect">
            <a:avLst/>
          </a:prstGeom>
          <a:noFill/>
        </p:spPr>
        <p:txBody>
          <a:bodyPr wrap="square" rtlCol="0">
            <a:spAutoFit/>
          </a:bodyPr>
          <a:lstStyle/>
          <a:p>
            <a:pPr defTabSz="914400"/>
            <a:r>
              <a:rPr lang="en-IE" sz="800" dirty="0">
                <a:solidFill>
                  <a:srgbClr val="B30838"/>
                </a:solidFill>
                <a:latin typeface="Arial"/>
              </a:rPr>
              <a:t>Failure to provide the required details above and/or </a:t>
            </a:r>
            <a:r>
              <a:rPr lang="en-IE" sz="800" b="1" dirty="0">
                <a:solidFill>
                  <a:srgbClr val="B30838"/>
                </a:solidFill>
                <a:latin typeface="Arial"/>
              </a:rPr>
              <a:t>ND and EMT signature </a:t>
            </a:r>
            <a:r>
              <a:rPr lang="en-IE" sz="800" dirty="0">
                <a:solidFill>
                  <a:srgbClr val="B30838"/>
                </a:solidFill>
                <a:latin typeface="Arial"/>
              </a:rPr>
              <a:t>will result in the application being returned to the service for clarification, with resultant delay in submission to the EMT for consideration. Signature is required from both the relevant ND and the EMT member.</a:t>
            </a:r>
          </a:p>
        </p:txBody>
      </p:sp>
      <p:sp>
        <p:nvSpPr>
          <p:cNvPr id="17" name="Rectangle 16">
            <a:extLst>
              <a:ext uri="{FF2B5EF4-FFF2-40B4-BE49-F238E27FC236}">
                <a16:creationId xmlns:a16="http://schemas.microsoft.com/office/drawing/2014/main" id="{22F8971E-AED7-4570-91CE-52590A8276C8}"/>
              </a:ext>
            </a:extLst>
          </p:cNvPr>
          <p:cNvSpPr/>
          <p:nvPr/>
        </p:nvSpPr>
        <p:spPr>
          <a:xfrm>
            <a:off x="2656088" y="7984151"/>
            <a:ext cx="1080000" cy="417268"/>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Strategic Workforce Planning &amp; Intelligence</a:t>
            </a:r>
          </a:p>
        </p:txBody>
      </p:sp>
      <p:sp>
        <p:nvSpPr>
          <p:cNvPr id="18" name="Rectangle 17">
            <a:extLst>
              <a:ext uri="{FF2B5EF4-FFF2-40B4-BE49-F238E27FC236}">
                <a16:creationId xmlns:a16="http://schemas.microsoft.com/office/drawing/2014/main" id="{CA878844-85D9-4A49-A300-EAD0260CB7CE}"/>
              </a:ext>
            </a:extLst>
          </p:cNvPr>
          <p:cNvSpPr/>
          <p:nvPr/>
        </p:nvSpPr>
        <p:spPr>
          <a:xfrm>
            <a:off x="1728686" y="7984151"/>
            <a:ext cx="864000" cy="417268"/>
          </a:xfrm>
          <a:prstGeom prst="rect">
            <a:avLst/>
          </a:prstGeom>
          <a:solidFill>
            <a:sysClr val="window" lastClr="FFFFFF"/>
          </a:solidFill>
          <a:ln w="25400" cap="flat" cmpd="sng" algn="ctr">
            <a:solidFill>
              <a:srgbClr val="6DABE4"/>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 Member</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B5E36B17-01FD-4D4D-9991-A9D170CC45DA}"/>
              </a:ext>
            </a:extLst>
          </p:cNvPr>
          <p:cNvSpPr/>
          <p:nvPr/>
        </p:nvSpPr>
        <p:spPr>
          <a:xfrm>
            <a:off x="801284" y="7984151"/>
            <a:ext cx="864000" cy="417268"/>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Services</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4B1C8AA9-372C-40B7-AC92-F040B08AEC94}"/>
              </a:ext>
            </a:extLst>
          </p:cNvPr>
          <p:cNvSpPr/>
          <p:nvPr/>
        </p:nvSpPr>
        <p:spPr>
          <a:xfrm>
            <a:off x="3799490" y="7984151"/>
            <a:ext cx="864000" cy="417268"/>
          </a:xfrm>
          <a:prstGeom prst="rect">
            <a:avLst/>
          </a:prstGeom>
          <a:solidFill>
            <a:sysClr val="window" lastClr="FFFFFF"/>
          </a:solidFill>
          <a:ln w="25400" cap="flat" cmpd="sng" algn="ctr">
            <a:solidFill>
              <a:srgbClr val="B3083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9832EDBB-C58B-4E7F-9670-D92215BED156}"/>
              </a:ext>
            </a:extLst>
          </p:cNvPr>
          <p:cNvSpPr/>
          <p:nvPr/>
        </p:nvSpPr>
        <p:spPr>
          <a:xfrm>
            <a:off x="4726892" y="7984151"/>
            <a:ext cx="864000" cy="417268"/>
          </a:xfrm>
          <a:prstGeom prst="rect">
            <a:avLst/>
          </a:prstGeom>
          <a:solidFill>
            <a:sysClr val="window" lastClr="FFFFFF"/>
          </a:solidFill>
          <a:ln w="25400" cap="flat" cmpd="sng" algn="ctr">
            <a:solidFill>
              <a:srgbClr val="8C9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Department of Health</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3" name="TextBox 22">
            <a:extLst>
              <a:ext uri="{FF2B5EF4-FFF2-40B4-BE49-F238E27FC236}">
                <a16:creationId xmlns:a16="http://schemas.microsoft.com/office/drawing/2014/main" id="{C895B267-D6FF-41BD-9F24-BEE360ADF664}"/>
              </a:ext>
            </a:extLst>
          </p:cNvPr>
          <p:cNvSpPr txBox="1"/>
          <p:nvPr/>
        </p:nvSpPr>
        <p:spPr>
          <a:xfrm>
            <a:off x="-51385" y="7963617"/>
            <a:ext cx="963772" cy="338554"/>
          </a:xfrm>
          <a:prstGeom prst="rect">
            <a:avLst/>
          </a:prstGeom>
          <a:noFill/>
        </p:spPr>
        <p:txBody>
          <a:bodyPr wrap="square" rtlCol="0">
            <a:spAutoFit/>
          </a:bodyPr>
          <a:lstStyle/>
          <a:p>
            <a:pPr defTabSz="914400"/>
            <a:r>
              <a:rPr lang="en-IE" sz="800" b="1" u="sng" dirty="0">
                <a:solidFill>
                  <a:srgbClr val="273339"/>
                </a:solidFill>
                <a:latin typeface="Arial"/>
              </a:rPr>
              <a:t>Responsible Stakeholder</a:t>
            </a:r>
          </a:p>
        </p:txBody>
      </p:sp>
      <p:sp>
        <p:nvSpPr>
          <p:cNvPr id="33" name="Rectangle 32">
            <a:extLst>
              <a:ext uri="{FF2B5EF4-FFF2-40B4-BE49-F238E27FC236}">
                <a16:creationId xmlns:a16="http://schemas.microsoft.com/office/drawing/2014/main" id="{079C910F-D807-4254-AB71-94642ABEF5A1}"/>
              </a:ext>
            </a:extLst>
          </p:cNvPr>
          <p:cNvSpPr/>
          <p:nvPr/>
        </p:nvSpPr>
        <p:spPr>
          <a:xfrm>
            <a:off x="5667525" y="7979785"/>
            <a:ext cx="864000" cy="423628"/>
          </a:xfrm>
          <a:prstGeom prst="rect">
            <a:avLst/>
          </a:prstGeom>
          <a:solidFill>
            <a:sysClr val="window" lastClr="FFFFFF"/>
          </a:solidFill>
          <a:ln w="25400" cap="flat" cmpd="sng" algn="ctr">
            <a:solidFill>
              <a:srgbClr val="B30838">
                <a:lumMod val="20000"/>
                <a:lumOff val="8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National Director</a:t>
            </a:r>
          </a:p>
        </p:txBody>
      </p:sp>
      <p:grpSp>
        <p:nvGrpSpPr>
          <p:cNvPr id="64" name="Group 63">
            <a:extLst>
              <a:ext uri="{FF2B5EF4-FFF2-40B4-BE49-F238E27FC236}">
                <a16:creationId xmlns:a16="http://schemas.microsoft.com/office/drawing/2014/main" id="{ABBD2D41-8709-4E2D-AEA3-B598D402E462}"/>
              </a:ext>
            </a:extLst>
          </p:cNvPr>
          <p:cNvGrpSpPr/>
          <p:nvPr/>
        </p:nvGrpSpPr>
        <p:grpSpPr>
          <a:xfrm>
            <a:off x="2918849" y="8545181"/>
            <a:ext cx="782656" cy="598586"/>
            <a:chOff x="1472251" y="8001731"/>
            <a:chExt cx="782656" cy="598586"/>
          </a:xfrm>
        </p:grpSpPr>
        <p:grpSp>
          <p:nvGrpSpPr>
            <p:cNvPr id="25" name="Group 24">
              <a:extLst>
                <a:ext uri="{FF2B5EF4-FFF2-40B4-BE49-F238E27FC236}">
                  <a16:creationId xmlns:a16="http://schemas.microsoft.com/office/drawing/2014/main" id="{31BF3E4F-E8A2-4B64-82BD-824D74C74E7F}"/>
                </a:ext>
              </a:extLst>
            </p:cNvPr>
            <p:cNvGrpSpPr/>
            <p:nvPr/>
          </p:nvGrpSpPr>
          <p:grpSpPr>
            <a:xfrm>
              <a:off x="1732631" y="8001731"/>
              <a:ext cx="261896" cy="278074"/>
              <a:chOff x="1655078" y="3577989"/>
              <a:chExt cx="480328" cy="480328"/>
            </a:xfrm>
            <a:solidFill>
              <a:srgbClr val="003CA6"/>
            </a:solidFill>
          </p:grpSpPr>
          <p:pic>
            <p:nvPicPr>
              <p:cNvPr id="53" name="Graphic 52" descr="Thumbs up sign">
                <a:extLst>
                  <a:ext uri="{FF2B5EF4-FFF2-40B4-BE49-F238E27FC236}">
                    <a16:creationId xmlns:a16="http://schemas.microsoft.com/office/drawing/2014/main" id="{34128AA0-90E9-4C04-9B96-A82E059027CD}"/>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796673" y="3749722"/>
                <a:ext cx="197139" cy="197139"/>
              </a:xfrm>
              <a:prstGeom prst="rect">
                <a:avLst/>
              </a:prstGeom>
            </p:spPr>
          </p:pic>
          <p:pic>
            <p:nvPicPr>
              <p:cNvPr id="54" name="Graphic 53" descr="Paper">
                <a:extLst>
                  <a:ext uri="{FF2B5EF4-FFF2-40B4-BE49-F238E27FC236}">
                    <a16:creationId xmlns:a16="http://schemas.microsoft.com/office/drawing/2014/main" id="{D11B150C-0E7E-4692-BE97-4E115A9A304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655078" y="3577989"/>
                <a:ext cx="480328" cy="480328"/>
              </a:xfrm>
              <a:prstGeom prst="rect">
                <a:avLst/>
              </a:prstGeom>
            </p:spPr>
          </p:pic>
        </p:grpSp>
        <p:sp>
          <p:nvSpPr>
            <p:cNvPr id="35" name="Rectangle 34">
              <a:extLst>
                <a:ext uri="{FF2B5EF4-FFF2-40B4-BE49-F238E27FC236}">
                  <a16:creationId xmlns:a16="http://schemas.microsoft.com/office/drawing/2014/main" id="{F5753BAD-2BEA-42F2-B2DC-012C5E1F48D2}"/>
                </a:ext>
              </a:extLst>
            </p:cNvPr>
            <p:cNvSpPr/>
            <p:nvPr/>
          </p:nvSpPr>
          <p:spPr>
            <a:xfrm>
              <a:off x="1472251" y="8261763"/>
              <a:ext cx="782656" cy="338554"/>
            </a:xfrm>
            <a:prstGeom prst="rect">
              <a:avLst/>
            </a:prstGeom>
          </p:spPr>
          <p:txBody>
            <a:bodyPr wrap="square">
              <a:spAutoFit/>
            </a:bodyPr>
            <a:lstStyle/>
            <a:p>
              <a:pPr algn="ctr" defTabSz="914400"/>
              <a:r>
                <a:rPr lang="en-IE" sz="800" dirty="0">
                  <a:solidFill>
                    <a:srgbClr val="273339"/>
                  </a:solidFill>
                  <a:latin typeface="Arial"/>
                </a:rPr>
                <a:t>Written Approval</a:t>
              </a:r>
            </a:p>
          </p:txBody>
        </p:sp>
      </p:grpSp>
      <p:grpSp>
        <p:nvGrpSpPr>
          <p:cNvPr id="63" name="Group 62">
            <a:extLst>
              <a:ext uri="{FF2B5EF4-FFF2-40B4-BE49-F238E27FC236}">
                <a16:creationId xmlns:a16="http://schemas.microsoft.com/office/drawing/2014/main" id="{B7D9FF5F-EC9B-4553-AEC0-162B5A82C305}"/>
              </a:ext>
            </a:extLst>
          </p:cNvPr>
          <p:cNvGrpSpPr/>
          <p:nvPr/>
        </p:nvGrpSpPr>
        <p:grpSpPr>
          <a:xfrm>
            <a:off x="5274790" y="8522530"/>
            <a:ext cx="632204" cy="589422"/>
            <a:chOff x="1041327" y="7877207"/>
            <a:chExt cx="632204" cy="589422"/>
          </a:xfrm>
        </p:grpSpPr>
        <p:grpSp>
          <p:nvGrpSpPr>
            <p:cNvPr id="24" name="Group 23">
              <a:extLst>
                <a:ext uri="{FF2B5EF4-FFF2-40B4-BE49-F238E27FC236}">
                  <a16:creationId xmlns:a16="http://schemas.microsoft.com/office/drawing/2014/main" id="{3416BA7A-2936-4816-A5F8-5603C4643A96}"/>
                </a:ext>
              </a:extLst>
            </p:cNvPr>
            <p:cNvGrpSpPr/>
            <p:nvPr/>
          </p:nvGrpSpPr>
          <p:grpSpPr>
            <a:xfrm>
              <a:off x="1041327" y="7877207"/>
              <a:ext cx="613797" cy="278074"/>
              <a:chOff x="9298790" y="1962003"/>
              <a:chExt cx="613797" cy="278074"/>
            </a:xfrm>
          </p:grpSpPr>
          <p:pic>
            <p:nvPicPr>
              <p:cNvPr id="55" name="Graphic 54" descr="Paper">
                <a:extLst>
                  <a:ext uri="{FF2B5EF4-FFF2-40B4-BE49-F238E27FC236}">
                    <a16:creationId xmlns:a16="http://schemas.microsoft.com/office/drawing/2014/main" id="{BE5B104C-332B-416F-9705-213F3ADA675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73110" y="1962003"/>
                <a:ext cx="261896" cy="278074"/>
              </a:xfrm>
              <a:prstGeom prst="rect">
                <a:avLst/>
              </a:prstGeom>
            </p:spPr>
          </p:pic>
          <p:sp>
            <p:nvSpPr>
              <p:cNvPr id="56" name="TextBox 55">
                <a:extLst>
                  <a:ext uri="{FF2B5EF4-FFF2-40B4-BE49-F238E27FC236}">
                    <a16:creationId xmlns:a16="http://schemas.microsoft.com/office/drawing/2014/main" id="{5B0133DE-EAC8-4FB5-BAD0-A8E3FE39EF41}"/>
                  </a:ext>
                </a:extLst>
              </p:cNvPr>
              <p:cNvSpPr txBox="1"/>
              <p:nvPr/>
            </p:nvSpPr>
            <p:spPr>
              <a:xfrm>
                <a:off x="9298790" y="1990119"/>
                <a:ext cx="613797"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sp>
          <p:nvSpPr>
            <p:cNvPr id="36" name="Rectangle 35">
              <a:extLst>
                <a:ext uri="{FF2B5EF4-FFF2-40B4-BE49-F238E27FC236}">
                  <a16:creationId xmlns:a16="http://schemas.microsoft.com/office/drawing/2014/main" id="{06C934EE-7C29-461F-BBA3-7D678193C1C9}"/>
                </a:ext>
              </a:extLst>
            </p:cNvPr>
            <p:cNvSpPr/>
            <p:nvPr/>
          </p:nvSpPr>
          <p:spPr>
            <a:xfrm>
              <a:off x="1042183" y="8128075"/>
              <a:ext cx="631348" cy="338554"/>
            </a:xfrm>
            <a:prstGeom prst="rect">
              <a:avLst/>
            </a:prstGeom>
          </p:spPr>
          <p:txBody>
            <a:bodyPr wrap="square">
              <a:spAutoFit/>
            </a:bodyPr>
            <a:lstStyle/>
            <a:p>
              <a:pPr algn="ctr" defTabSz="914400"/>
              <a:r>
                <a:rPr lang="en-IE" sz="800" dirty="0">
                  <a:solidFill>
                    <a:srgbClr val="273339"/>
                  </a:solidFill>
                  <a:latin typeface="Arial"/>
                </a:rPr>
                <a:t>Job Order</a:t>
              </a:r>
            </a:p>
          </p:txBody>
        </p:sp>
      </p:grpSp>
      <p:grpSp>
        <p:nvGrpSpPr>
          <p:cNvPr id="66" name="Group 65">
            <a:extLst>
              <a:ext uri="{FF2B5EF4-FFF2-40B4-BE49-F238E27FC236}">
                <a16:creationId xmlns:a16="http://schemas.microsoft.com/office/drawing/2014/main" id="{2A387597-B2B4-4179-8679-4DEE48253FDC}"/>
              </a:ext>
            </a:extLst>
          </p:cNvPr>
          <p:cNvGrpSpPr/>
          <p:nvPr/>
        </p:nvGrpSpPr>
        <p:grpSpPr>
          <a:xfrm>
            <a:off x="4253549" y="8485254"/>
            <a:ext cx="1253956" cy="719833"/>
            <a:chOff x="2587376" y="8135869"/>
            <a:chExt cx="1253956" cy="719833"/>
          </a:xfrm>
        </p:grpSpPr>
        <p:pic>
          <p:nvPicPr>
            <p:cNvPr id="27" name="Graphic 26" descr="Email">
              <a:extLst>
                <a:ext uri="{FF2B5EF4-FFF2-40B4-BE49-F238E27FC236}">
                  <a16:creationId xmlns:a16="http://schemas.microsoft.com/office/drawing/2014/main" id="{0FAA9EAB-5E49-42D1-B5CE-61F3EB11B0F3}"/>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09682" y="8135869"/>
              <a:ext cx="237723" cy="237723"/>
            </a:xfrm>
            <a:prstGeom prst="rect">
              <a:avLst/>
            </a:prstGeom>
          </p:spPr>
        </p:pic>
        <p:sp>
          <p:nvSpPr>
            <p:cNvPr id="37" name="Rectangle 36">
              <a:extLst>
                <a:ext uri="{FF2B5EF4-FFF2-40B4-BE49-F238E27FC236}">
                  <a16:creationId xmlns:a16="http://schemas.microsoft.com/office/drawing/2014/main" id="{336EE5AB-9E59-4303-9556-C6D3FA70E42E}"/>
                </a:ext>
              </a:extLst>
            </p:cNvPr>
            <p:cNvSpPr/>
            <p:nvPr/>
          </p:nvSpPr>
          <p:spPr>
            <a:xfrm>
              <a:off x="2587376" y="8394037"/>
              <a:ext cx="1253956" cy="461665"/>
            </a:xfrm>
            <a:prstGeom prst="rect">
              <a:avLst/>
            </a:prstGeom>
          </p:spPr>
          <p:txBody>
            <a:bodyPr wrap="square">
              <a:spAutoFit/>
            </a:bodyPr>
            <a:lstStyle/>
            <a:p>
              <a:pPr algn="ctr" defTabSz="914400"/>
              <a:r>
                <a:rPr lang="en-IE" sz="800" dirty="0">
                  <a:solidFill>
                    <a:srgbClr val="273339"/>
                  </a:solidFill>
                  <a:latin typeface="Arial"/>
                </a:rPr>
                <a:t>Letter to confirm issue of Primary Notification &amp; Log Number</a:t>
              </a:r>
            </a:p>
          </p:txBody>
        </p:sp>
      </p:grpSp>
      <p:sp>
        <p:nvSpPr>
          <p:cNvPr id="62" name="TextBox 61">
            <a:extLst>
              <a:ext uri="{FF2B5EF4-FFF2-40B4-BE49-F238E27FC236}">
                <a16:creationId xmlns:a16="http://schemas.microsoft.com/office/drawing/2014/main" id="{26DB98CC-1575-448A-8706-A149EB8A3053}"/>
              </a:ext>
            </a:extLst>
          </p:cNvPr>
          <p:cNvSpPr txBox="1"/>
          <p:nvPr/>
        </p:nvSpPr>
        <p:spPr>
          <a:xfrm>
            <a:off x="32500" y="8491905"/>
            <a:ext cx="421964" cy="215444"/>
          </a:xfrm>
          <a:prstGeom prst="rect">
            <a:avLst/>
          </a:prstGeom>
          <a:noFill/>
        </p:spPr>
        <p:txBody>
          <a:bodyPr wrap="square" rtlCol="0">
            <a:spAutoFit/>
          </a:bodyPr>
          <a:lstStyle/>
          <a:p>
            <a:pPr defTabSz="914400"/>
            <a:r>
              <a:rPr lang="en-IE" sz="800" b="1" u="sng" dirty="0">
                <a:solidFill>
                  <a:srgbClr val="273339"/>
                </a:solidFill>
                <a:latin typeface="Arial"/>
              </a:rPr>
              <a:t>Key</a:t>
            </a:r>
          </a:p>
        </p:txBody>
      </p:sp>
      <p:sp>
        <p:nvSpPr>
          <p:cNvPr id="111" name="Rectangle 110">
            <a:extLst>
              <a:ext uri="{FF2B5EF4-FFF2-40B4-BE49-F238E27FC236}">
                <a16:creationId xmlns:a16="http://schemas.microsoft.com/office/drawing/2014/main" id="{3D405F26-2156-4A66-8EB2-4A0D37F2FD48}"/>
              </a:ext>
            </a:extLst>
          </p:cNvPr>
          <p:cNvSpPr/>
          <p:nvPr/>
        </p:nvSpPr>
        <p:spPr>
          <a:xfrm>
            <a:off x="9886" y="7863801"/>
            <a:ext cx="6857999" cy="53244"/>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grpSp>
        <p:nvGrpSpPr>
          <p:cNvPr id="143" name="Group 142">
            <a:extLst>
              <a:ext uri="{FF2B5EF4-FFF2-40B4-BE49-F238E27FC236}">
                <a16:creationId xmlns:a16="http://schemas.microsoft.com/office/drawing/2014/main" id="{D6992DA6-4A0D-457A-AAE1-0A707D46AC18}"/>
              </a:ext>
            </a:extLst>
          </p:cNvPr>
          <p:cNvGrpSpPr/>
          <p:nvPr/>
        </p:nvGrpSpPr>
        <p:grpSpPr>
          <a:xfrm>
            <a:off x="2289251" y="8523752"/>
            <a:ext cx="784737" cy="614676"/>
            <a:chOff x="5157343" y="7720101"/>
            <a:chExt cx="784737" cy="614676"/>
          </a:xfrm>
        </p:grpSpPr>
        <p:grpSp>
          <p:nvGrpSpPr>
            <p:cNvPr id="137" name="Group 136">
              <a:extLst>
                <a:ext uri="{FF2B5EF4-FFF2-40B4-BE49-F238E27FC236}">
                  <a16:creationId xmlns:a16="http://schemas.microsoft.com/office/drawing/2014/main" id="{C7FF0314-9A29-4566-923E-C9F57BE85E62}"/>
                </a:ext>
              </a:extLst>
            </p:cNvPr>
            <p:cNvGrpSpPr/>
            <p:nvPr/>
          </p:nvGrpSpPr>
          <p:grpSpPr>
            <a:xfrm>
              <a:off x="5162195" y="7720101"/>
              <a:ext cx="741988" cy="331608"/>
              <a:chOff x="9248833" y="2752522"/>
              <a:chExt cx="741988" cy="331608"/>
            </a:xfrm>
          </p:grpSpPr>
          <p:grpSp>
            <p:nvGrpSpPr>
              <p:cNvPr id="138" name="Group 137">
                <a:extLst>
                  <a:ext uri="{FF2B5EF4-FFF2-40B4-BE49-F238E27FC236}">
                    <a16:creationId xmlns:a16="http://schemas.microsoft.com/office/drawing/2014/main" id="{4A8C1A38-A02A-49EA-B3C6-5F184CECA353}"/>
                  </a:ext>
                </a:extLst>
              </p:cNvPr>
              <p:cNvGrpSpPr/>
              <p:nvPr/>
            </p:nvGrpSpPr>
            <p:grpSpPr>
              <a:xfrm>
                <a:off x="9458248" y="2752522"/>
                <a:ext cx="336482" cy="315475"/>
                <a:chOff x="7273686" y="5170941"/>
                <a:chExt cx="914400" cy="914400"/>
              </a:xfrm>
              <a:solidFill>
                <a:srgbClr val="003CA6"/>
              </a:solidFill>
            </p:grpSpPr>
            <p:pic>
              <p:nvPicPr>
                <p:cNvPr id="140" name="Graphic 139" descr="Clipboard">
                  <a:extLst>
                    <a:ext uri="{FF2B5EF4-FFF2-40B4-BE49-F238E27FC236}">
                      <a16:creationId xmlns:a16="http://schemas.microsoft.com/office/drawing/2014/main" id="{5E7C0F79-43C1-4194-AF8B-99858C45718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141" name="Graphic 140" descr="Office worker">
                  <a:extLst>
                    <a:ext uri="{FF2B5EF4-FFF2-40B4-BE49-F238E27FC236}">
                      <a16:creationId xmlns:a16="http://schemas.microsoft.com/office/drawing/2014/main" id="{F4D52ABE-F260-4701-8EA5-C433FED3DCA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139" name="TextBox 138">
                <a:extLst>
                  <a:ext uri="{FF2B5EF4-FFF2-40B4-BE49-F238E27FC236}">
                    <a16:creationId xmlns:a16="http://schemas.microsoft.com/office/drawing/2014/main" id="{BCD6EC90-4C35-4433-B4BA-8B1009C7116C}"/>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142" name="Rectangle 141">
              <a:extLst>
                <a:ext uri="{FF2B5EF4-FFF2-40B4-BE49-F238E27FC236}">
                  <a16:creationId xmlns:a16="http://schemas.microsoft.com/office/drawing/2014/main" id="{E38C849D-2D76-4E79-8B57-4C760B22B486}"/>
                </a:ext>
              </a:extLst>
            </p:cNvPr>
            <p:cNvSpPr/>
            <p:nvPr/>
          </p:nvSpPr>
          <p:spPr>
            <a:xfrm>
              <a:off x="5157343" y="7996223"/>
              <a:ext cx="784737" cy="338554"/>
            </a:xfrm>
            <a:prstGeom prst="rect">
              <a:avLst/>
            </a:prstGeom>
          </p:spPr>
          <p:txBody>
            <a:bodyPr wrap="square">
              <a:spAutoFit/>
            </a:bodyPr>
            <a:lstStyle/>
            <a:p>
              <a:pPr algn="ctr" defTabSz="914400"/>
              <a:r>
                <a:rPr lang="en-IE" sz="800" dirty="0">
                  <a:solidFill>
                    <a:srgbClr val="273339"/>
                  </a:solidFill>
                  <a:latin typeface="Arial"/>
                </a:rPr>
                <a:t>Job Description</a:t>
              </a:r>
            </a:p>
          </p:txBody>
        </p:sp>
      </p:grpSp>
      <p:grpSp>
        <p:nvGrpSpPr>
          <p:cNvPr id="70" name="Group 69">
            <a:extLst>
              <a:ext uri="{FF2B5EF4-FFF2-40B4-BE49-F238E27FC236}">
                <a16:creationId xmlns:a16="http://schemas.microsoft.com/office/drawing/2014/main" id="{281CCB9A-4871-4F73-A9F2-7D0E949F11D6}"/>
              </a:ext>
            </a:extLst>
          </p:cNvPr>
          <p:cNvGrpSpPr/>
          <p:nvPr/>
        </p:nvGrpSpPr>
        <p:grpSpPr>
          <a:xfrm>
            <a:off x="545800" y="8494536"/>
            <a:ext cx="617060" cy="621746"/>
            <a:chOff x="6149702" y="8550629"/>
            <a:chExt cx="617060" cy="621746"/>
          </a:xfrm>
        </p:grpSpPr>
        <p:grpSp>
          <p:nvGrpSpPr>
            <p:cNvPr id="178" name="Group 177">
              <a:extLst>
                <a:ext uri="{FF2B5EF4-FFF2-40B4-BE49-F238E27FC236}">
                  <a16:creationId xmlns:a16="http://schemas.microsoft.com/office/drawing/2014/main" id="{0FD87835-C833-4F82-A5E7-56D8E8324923}"/>
                </a:ext>
              </a:extLst>
            </p:cNvPr>
            <p:cNvGrpSpPr/>
            <p:nvPr/>
          </p:nvGrpSpPr>
          <p:grpSpPr>
            <a:xfrm>
              <a:off x="6149702" y="8550629"/>
              <a:ext cx="617060" cy="278074"/>
              <a:chOff x="9295528" y="1962003"/>
              <a:chExt cx="617060" cy="278074"/>
            </a:xfrm>
          </p:grpSpPr>
          <p:pic>
            <p:nvPicPr>
              <p:cNvPr id="179" name="Graphic 178" descr="Paper">
                <a:extLst>
                  <a:ext uri="{FF2B5EF4-FFF2-40B4-BE49-F238E27FC236}">
                    <a16:creationId xmlns:a16="http://schemas.microsoft.com/office/drawing/2014/main" id="{A8B12240-334A-4683-88B0-0EB4215FE40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73110" y="1962003"/>
                <a:ext cx="261896" cy="278074"/>
              </a:xfrm>
              <a:prstGeom prst="rect">
                <a:avLst/>
              </a:prstGeom>
            </p:spPr>
          </p:pic>
          <p:sp>
            <p:nvSpPr>
              <p:cNvPr id="180" name="TextBox 179">
                <a:extLst>
                  <a:ext uri="{FF2B5EF4-FFF2-40B4-BE49-F238E27FC236}">
                    <a16:creationId xmlns:a16="http://schemas.microsoft.com/office/drawing/2014/main" id="{940ED0E9-0221-40BE-94E7-03A40AA33F64}"/>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A1</a:t>
                </a:r>
              </a:p>
            </p:txBody>
          </p:sp>
        </p:grpSp>
        <p:sp>
          <p:nvSpPr>
            <p:cNvPr id="188" name="Rectangle 187">
              <a:extLst>
                <a:ext uri="{FF2B5EF4-FFF2-40B4-BE49-F238E27FC236}">
                  <a16:creationId xmlns:a16="http://schemas.microsoft.com/office/drawing/2014/main" id="{E816FC2A-4FC7-4AC2-BAE7-37D7DB7D239E}"/>
                </a:ext>
              </a:extLst>
            </p:cNvPr>
            <p:cNvSpPr/>
            <p:nvPr/>
          </p:nvSpPr>
          <p:spPr>
            <a:xfrm>
              <a:off x="6181058" y="8833821"/>
              <a:ext cx="534144" cy="338554"/>
            </a:xfrm>
            <a:prstGeom prst="rect">
              <a:avLst/>
            </a:prstGeom>
          </p:spPr>
          <p:txBody>
            <a:bodyPr wrap="square">
              <a:spAutoFit/>
            </a:bodyPr>
            <a:lstStyle/>
            <a:p>
              <a:pPr algn="ctr" defTabSz="914400"/>
              <a:r>
                <a:rPr lang="en-IE" sz="800" dirty="0">
                  <a:solidFill>
                    <a:srgbClr val="273339"/>
                  </a:solidFill>
                  <a:latin typeface="Arial"/>
                </a:rPr>
                <a:t>Form A1</a:t>
              </a:r>
            </a:p>
          </p:txBody>
        </p:sp>
      </p:grpSp>
      <p:grpSp>
        <p:nvGrpSpPr>
          <p:cNvPr id="72" name="Group 71">
            <a:extLst>
              <a:ext uri="{FF2B5EF4-FFF2-40B4-BE49-F238E27FC236}">
                <a16:creationId xmlns:a16="http://schemas.microsoft.com/office/drawing/2014/main" id="{6DC7861A-D421-4C55-A345-2643A5A6D5BD}"/>
              </a:ext>
            </a:extLst>
          </p:cNvPr>
          <p:cNvGrpSpPr/>
          <p:nvPr/>
        </p:nvGrpSpPr>
        <p:grpSpPr>
          <a:xfrm>
            <a:off x="1113697" y="8491904"/>
            <a:ext cx="652835" cy="586160"/>
            <a:chOff x="655203" y="8644550"/>
            <a:chExt cx="652835" cy="586160"/>
          </a:xfrm>
        </p:grpSpPr>
        <p:grpSp>
          <p:nvGrpSpPr>
            <p:cNvPr id="185" name="Group 184">
              <a:extLst>
                <a:ext uri="{FF2B5EF4-FFF2-40B4-BE49-F238E27FC236}">
                  <a16:creationId xmlns:a16="http://schemas.microsoft.com/office/drawing/2014/main" id="{277E543F-9F0C-4817-80A5-B857BB7A50C0}"/>
                </a:ext>
              </a:extLst>
            </p:cNvPr>
            <p:cNvGrpSpPr/>
            <p:nvPr/>
          </p:nvGrpSpPr>
          <p:grpSpPr>
            <a:xfrm rot="5400000">
              <a:off x="836562" y="8467794"/>
              <a:ext cx="263547" cy="617060"/>
              <a:chOff x="9471459" y="1812837"/>
              <a:chExt cx="263547" cy="617060"/>
            </a:xfrm>
          </p:grpSpPr>
          <p:pic>
            <p:nvPicPr>
              <p:cNvPr id="186" name="Graphic 185" descr="Paper">
                <a:extLst>
                  <a:ext uri="{FF2B5EF4-FFF2-40B4-BE49-F238E27FC236}">
                    <a16:creationId xmlns:a16="http://schemas.microsoft.com/office/drawing/2014/main" id="{0F42B862-B606-4F27-854D-5E53E288FD9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73110" y="1962003"/>
                <a:ext cx="261896" cy="278074"/>
              </a:xfrm>
              <a:prstGeom prst="rect">
                <a:avLst/>
              </a:prstGeom>
            </p:spPr>
          </p:pic>
          <p:sp>
            <p:nvSpPr>
              <p:cNvPr id="187" name="TextBox 186">
                <a:extLst>
                  <a:ext uri="{FF2B5EF4-FFF2-40B4-BE49-F238E27FC236}">
                    <a16:creationId xmlns:a16="http://schemas.microsoft.com/office/drawing/2014/main" id="{E6E8B5E3-8A6D-40AA-855E-FB379C7E82E2}"/>
                  </a:ext>
                </a:extLst>
              </p:cNvPr>
              <p:cNvSpPr txBox="1"/>
              <p:nvPr/>
            </p:nvSpPr>
            <p:spPr>
              <a:xfrm rot="16200000">
                <a:off x="9280782" y="2003514"/>
                <a:ext cx="617060" cy="235706"/>
              </a:xfrm>
              <a:prstGeom prst="rect">
                <a:avLst/>
              </a:prstGeom>
              <a:noFill/>
            </p:spPr>
            <p:txBody>
              <a:bodyPr wrap="square" rtlCol="0">
                <a:spAutoFit/>
              </a:bodyPr>
              <a:lstStyle/>
              <a:p>
                <a:pPr algn="ctr" defTabSz="914400">
                  <a:lnSpc>
                    <a:spcPct val="130000"/>
                  </a:lnSpc>
                </a:pPr>
                <a:r>
                  <a:rPr lang="en-IE" sz="800" b="1" dirty="0">
                    <a:solidFill>
                      <a:srgbClr val="808180"/>
                    </a:solidFill>
                    <a:latin typeface="Arial"/>
                  </a:rPr>
                  <a:t>BC</a:t>
                </a:r>
              </a:p>
            </p:txBody>
          </p:sp>
        </p:grpSp>
        <p:sp>
          <p:nvSpPr>
            <p:cNvPr id="189" name="Rectangle 188">
              <a:extLst>
                <a:ext uri="{FF2B5EF4-FFF2-40B4-BE49-F238E27FC236}">
                  <a16:creationId xmlns:a16="http://schemas.microsoft.com/office/drawing/2014/main" id="{2F54F2F1-13AF-4156-A161-4A2FB6680FA7}"/>
                </a:ext>
              </a:extLst>
            </p:cNvPr>
            <p:cNvSpPr/>
            <p:nvPr/>
          </p:nvSpPr>
          <p:spPr>
            <a:xfrm>
              <a:off x="655203" y="8892156"/>
              <a:ext cx="652835" cy="338554"/>
            </a:xfrm>
            <a:prstGeom prst="rect">
              <a:avLst/>
            </a:prstGeom>
          </p:spPr>
          <p:txBody>
            <a:bodyPr wrap="square">
              <a:spAutoFit/>
            </a:bodyPr>
            <a:lstStyle/>
            <a:p>
              <a:pPr algn="ctr" defTabSz="914400"/>
              <a:r>
                <a:rPr lang="en-IE" sz="800" dirty="0">
                  <a:solidFill>
                    <a:srgbClr val="273339"/>
                  </a:solidFill>
                  <a:latin typeface="Arial"/>
                </a:rPr>
                <a:t>Business Case</a:t>
              </a:r>
            </a:p>
          </p:txBody>
        </p:sp>
      </p:grpSp>
      <p:grpSp>
        <p:nvGrpSpPr>
          <p:cNvPr id="71" name="Group 70">
            <a:extLst>
              <a:ext uri="{FF2B5EF4-FFF2-40B4-BE49-F238E27FC236}">
                <a16:creationId xmlns:a16="http://schemas.microsoft.com/office/drawing/2014/main" id="{C610A13E-3668-402C-99FF-79A4E73781DD}"/>
              </a:ext>
            </a:extLst>
          </p:cNvPr>
          <p:cNvGrpSpPr/>
          <p:nvPr/>
        </p:nvGrpSpPr>
        <p:grpSpPr>
          <a:xfrm>
            <a:off x="1719737" y="8507773"/>
            <a:ext cx="741988" cy="697314"/>
            <a:chOff x="1092420" y="8611664"/>
            <a:chExt cx="741988" cy="697314"/>
          </a:xfrm>
        </p:grpSpPr>
        <p:grpSp>
          <p:nvGrpSpPr>
            <p:cNvPr id="182" name="Group 181">
              <a:extLst>
                <a:ext uri="{FF2B5EF4-FFF2-40B4-BE49-F238E27FC236}">
                  <a16:creationId xmlns:a16="http://schemas.microsoft.com/office/drawing/2014/main" id="{ED479CEE-D3A1-48AA-B65E-6324683FE35D}"/>
                </a:ext>
              </a:extLst>
            </p:cNvPr>
            <p:cNvGrpSpPr/>
            <p:nvPr/>
          </p:nvGrpSpPr>
          <p:grpSpPr>
            <a:xfrm rot="5400000">
              <a:off x="1329118" y="8374966"/>
              <a:ext cx="268591" cy="741988"/>
              <a:chOff x="9466415" y="1730046"/>
              <a:chExt cx="268591" cy="741988"/>
            </a:xfrm>
          </p:grpSpPr>
          <p:pic>
            <p:nvPicPr>
              <p:cNvPr id="183" name="Graphic 182" descr="Paper">
                <a:extLst>
                  <a:ext uri="{FF2B5EF4-FFF2-40B4-BE49-F238E27FC236}">
                    <a16:creationId xmlns:a16="http://schemas.microsoft.com/office/drawing/2014/main" id="{658A43D8-436A-4B73-B226-6FBD7EBE08D8}"/>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73110" y="1962003"/>
                <a:ext cx="261896" cy="278074"/>
              </a:xfrm>
              <a:prstGeom prst="rect">
                <a:avLst/>
              </a:prstGeom>
            </p:spPr>
          </p:pic>
          <p:sp>
            <p:nvSpPr>
              <p:cNvPr id="184" name="TextBox 183">
                <a:extLst>
                  <a:ext uri="{FF2B5EF4-FFF2-40B4-BE49-F238E27FC236}">
                    <a16:creationId xmlns:a16="http://schemas.microsoft.com/office/drawing/2014/main" id="{B099F18F-CEA6-49E2-864A-9D30494614C9}"/>
                  </a:ext>
                </a:extLst>
              </p:cNvPr>
              <p:cNvSpPr txBox="1"/>
              <p:nvPr/>
            </p:nvSpPr>
            <p:spPr>
              <a:xfrm rot="16200000">
                <a:off x="9204330" y="1992131"/>
                <a:ext cx="741988" cy="217817"/>
              </a:xfrm>
              <a:prstGeom prst="rect">
                <a:avLst/>
              </a:prstGeom>
              <a:noFill/>
            </p:spPr>
            <p:txBody>
              <a:bodyPr wrap="square" rtlCol="0">
                <a:spAutoFit/>
              </a:bodyPr>
              <a:lstStyle/>
              <a:p>
                <a:pPr algn="ctr" defTabSz="914400">
                  <a:lnSpc>
                    <a:spcPct val="130000"/>
                  </a:lnSpc>
                </a:pPr>
                <a:r>
                  <a:rPr lang="en-IE" sz="700" b="1" dirty="0">
                    <a:solidFill>
                      <a:srgbClr val="808180"/>
                    </a:solidFill>
                    <a:latin typeface="Arial"/>
                  </a:rPr>
                  <a:t>BCS</a:t>
                </a:r>
              </a:p>
            </p:txBody>
          </p:sp>
        </p:grpSp>
        <p:sp>
          <p:nvSpPr>
            <p:cNvPr id="190" name="Rectangle 189">
              <a:extLst>
                <a:ext uri="{FF2B5EF4-FFF2-40B4-BE49-F238E27FC236}">
                  <a16:creationId xmlns:a16="http://schemas.microsoft.com/office/drawing/2014/main" id="{94DFD22F-0A29-4A37-A43D-B8BDFBE9228B}"/>
                </a:ext>
              </a:extLst>
            </p:cNvPr>
            <p:cNvSpPr/>
            <p:nvPr/>
          </p:nvSpPr>
          <p:spPr>
            <a:xfrm>
              <a:off x="1133589" y="8847313"/>
              <a:ext cx="629555" cy="461665"/>
            </a:xfrm>
            <a:prstGeom prst="rect">
              <a:avLst/>
            </a:prstGeom>
          </p:spPr>
          <p:txBody>
            <a:bodyPr wrap="square">
              <a:spAutoFit/>
            </a:bodyPr>
            <a:lstStyle/>
            <a:p>
              <a:pPr algn="ctr" defTabSz="914400"/>
              <a:r>
                <a:rPr lang="en-IE" sz="800" dirty="0">
                  <a:solidFill>
                    <a:srgbClr val="273339"/>
                  </a:solidFill>
                  <a:latin typeface="Arial"/>
                </a:rPr>
                <a:t>Business Case Summary</a:t>
              </a:r>
            </a:p>
          </p:txBody>
        </p:sp>
      </p:grpSp>
      <p:grpSp>
        <p:nvGrpSpPr>
          <p:cNvPr id="73" name="Group 72">
            <a:extLst>
              <a:ext uri="{FF2B5EF4-FFF2-40B4-BE49-F238E27FC236}">
                <a16:creationId xmlns:a16="http://schemas.microsoft.com/office/drawing/2014/main" id="{0A23D1F9-3E5B-4A9D-BBCB-35E4FF8D4495}"/>
              </a:ext>
            </a:extLst>
          </p:cNvPr>
          <p:cNvGrpSpPr/>
          <p:nvPr/>
        </p:nvGrpSpPr>
        <p:grpSpPr>
          <a:xfrm>
            <a:off x="3607919" y="8507642"/>
            <a:ext cx="767981" cy="677424"/>
            <a:chOff x="7979027" y="8708512"/>
            <a:chExt cx="767981" cy="677424"/>
          </a:xfrm>
        </p:grpSpPr>
        <p:pic>
          <p:nvPicPr>
            <p:cNvPr id="181" name="Graphic 180" descr="Flip calendar">
              <a:extLst>
                <a:ext uri="{FF2B5EF4-FFF2-40B4-BE49-F238E27FC236}">
                  <a16:creationId xmlns:a16="http://schemas.microsoft.com/office/drawing/2014/main" id="{4B2DDC85-5FF1-42E6-8139-1C6E43DF6A9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239296" y="8708512"/>
              <a:ext cx="266545" cy="266545"/>
            </a:xfrm>
            <a:prstGeom prst="rect">
              <a:avLst/>
            </a:prstGeom>
          </p:spPr>
        </p:pic>
        <p:sp>
          <p:nvSpPr>
            <p:cNvPr id="191" name="Rectangle 190">
              <a:extLst>
                <a:ext uri="{FF2B5EF4-FFF2-40B4-BE49-F238E27FC236}">
                  <a16:creationId xmlns:a16="http://schemas.microsoft.com/office/drawing/2014/main" id="{F2615C81-7B0B-4350-8788-B227888A59C7}"/>
                </a:ext>
              </a:extLst>
            </p:cNvPr>
            <p:cNvSpPr/>
            <p:nvPr/>
          </p:nvSpPr>
          <p:spPr>
            <a:xfrm>
              <a:off x="7979027" y="8924271"/>
              <a:ext cx="767981" cy="461665"/>
            </a:xfrm>
            <a:prstGeom prst="rect">
              <a:avLst/>
            </a:prstGeom>
          </p:spPr>
          <p:txBody>
            <a:bodyPr wrap="square">
              <a:spAutoFit/>
            </a:bodyPr>
            <a:lstStyle/>
            <a:p>
              <a:pPr algn="ctr" defTabSz="914400"/>
              <a:r>
                <a:rPr lang="en-IE" sz="800" dirty="0">
                  <a:solidFill>
                    <a:srgbClr val="273339"/>
                  </a:solidFill>
                  <a:latin typeface="Arial"/>
                </a:rPr>
                <a:t>EMT submission deadlines</a:t>
              </a:r>
            </a:p>
          </p:txBody>
        </p:sp>
      </p:grpSp>
      <p:cxnSp>
        <p:nvCxnSpPr>
          <p:cNvPr id="196" name="Straight Connector 195">
            <a:extLst>
              <a:ext uri="{FF2B5EF4-FFF2-40B4-BE49-F238E27FC236}">
                <a16:creationId xmlns:a16="http://schemas.microsoft.com/office/drawing/2014/main" id="{D033C096-AAED-42DE-B874-C4D8A8FFA0A3}"/>
              </a:ext>
            </a:extLst>
          </p:cNvPr>
          <p:cNvCxnSpPr>
            <a:cxnSpLocks/>
          </p:cNvCxnSpPr>
          <p:nvPr/>
        </p:nvCxnSpPr>
        <p:spPr>
          <a:xfrm>
            <a:off x="419241" y="2424952"/>
            <a:ext cx="5716527" cy="0"/>
          </a:xfrm>
          <a:prstGeom prst="line">
            <a:avLst/>
          </a:prstGeom>
          <a:noFill/>
          <a:ln w="25400" cap="flat" cmpd="sng" algn="ctr">
            <a:solidFill>
              <a:srgbClr val="003CA6"/>
            </a:solidFill>
            <a:prstDash val="solid"/>
          </a:ln>
          <a:effectLst>
            <a:outerShdw blurRad="40000" dist="20000" dir="5400000" rotWithShape="0">
              <a:srgbClr val="000000">
                <a:alpha val="38000"/>
              </a:srgbClr>
            </a:outerShdw>
          </a:effectLst>
        </p:spPr>
      </p:cxnSp>
      <p:cxnSp>
        <p:nvCxnSpPr>
          <p:cNvPr id="197" name="Straight Connector 196">
            <a:extLst>
              <a:ext uri="{FF2B5EF4-FFF2-40B4-BE49-F238E27FC236}">
                <a16:creationId xmlns:a16="http://schemas.microsoft.com/office/drawing/2014/main" id="{E0FBAB02-5619-4A0A-86BB-D3EC2015BEE7}"/>
              </a:ext>
            </a:extLst>
          </p:cNvPr>
          <p:cNvCxnSpPr>
            <a:cxnSpLocks/>
          </p:cNvCxnSpPr>
          <p:nvPr/>
        </p:nvCxnSpPr>
        <p:spPr>
          <a:xfrm flipH="1" flipV="1">
            <a:off x="6140531" y="2234414"/>
            <a:ext cx="2" cy="196761"/>
          </a:xfrm>
          <a:prstGeom prst="line">
            <a:avLst/>
          </a:prstGeom>
          <a:noFill/>
          <a:ln w="25400" cap="flat" cmpd="sng" algn="ctr">
            <a:solidFill>
              <a:srgbClr val="003CA6"/>
            </a:solidFill>
            <a:prstDash val="solid"/>
          </a:ln>
          <a:effectLst>
            <a:outerShdw blurRad="40000" dist="20000" dir="5400000" rotWithShape="0">
              <a:srgbClr val="000000">
                <a:alpha val="38000"/>
              </a:srgbClr>
            </a:outerShdw>
          </a:effectLst>
        </p:spPr>
      </p:cxnSp>
      <p:grpSp>
        <p:nvGrpSpPr>
          <p:cNvPr id="198" name="Group 197">
            <a:extLst>
              <a:ext uri="{FF2B5EF4-FFF2-40B4-BE49-F238E27FC236}">
                <a16:creationId xmlns:a16="http://schemas.microsoft.com/office/drawing/2014/main" id="{A71AE1CC-3BC1-471A-91E4-69A68110ED38}"/>
              </a:ext>
            </a:extLst>
          </p:cNvPr>
          <p:cNvGrpSpPr/>
          <p:nvPr/>
        </p:nvGrpSpPr>
        <p:grpSpPr>
          <a:xfrm>
            <a:off x="6185410" y="2185221"/>
            <a:ext cx="261896" cy="278074"/>
            <a:chOff x="1655078" y="3577989"/>
            <a:chExt cx="480328" cy="480328"/>
          </a:xfrm>
          <a:solidFill>
            <a:srgbClr val="003CA6"/>
          </a:solidFill>
        </p:grpSpPr>
        <p:pic>
          <p:nvPicPr>
            <p:cNvPr id="199" name="Graphic 198" descr="Thumbs up sign">
              <a:extLst>
                <a:ext uri="{FF2B5EF4-FFF2-40B4-BE49-F238E27FC236}">
                  <a16:creationId xmlns:a16="http://schemas.microsoft.com/office/drawing/2014/main" id="{75CB80E5-80CA-4AC0-82D2-568169A67205}"/>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796673" y="3749722"/>
              <a:ext cx="197139" cy="197139"/>
            </a:xfrm>
            <a:prstGeom prst="rect">
              <a:avLst/>
            </a:prstGeom>
          </p:spPr>
        </p:pic>
        <p:pic>
          <p:nvPicPr>
            <p:cNvPr id="200" name="Graphic 199" descr="Paper">
              <a:extLst>
                <a:ext uri="{FF2B5EF4-FFF2-40B4-BE49-F238E27FC236}">
                  <a16:creationId xmlns:a16="http://schemas.microsoft.com/office/drawing/2014/main" id="{D1B06262-D446-48F6-BEE5-30BB6B0634E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655078" y="3577989"/>
              <a:ext cx="480328" cy="480328"/>
            </a:xfrm>
            <a:prstGeom prst="rect">
              <a:avLst/>
            </a:prstGeom>
          </p:spPr>
        </p:pic>
      </p:grpSp>
      <p:sp>
        <p:nvSpPr>
          <p:cNvPr id="170" name="Rectangle 169">
            <a:extLst>
              <a:ext uri="{FF2B5EF4-FFF2-40B4-BE49-F238E27FC236}">
                <a16:creationId xmlns:a16="http://schemas.microsoft.com/office/drawing/2014/main" id="{6A407736-624C-48A7-8800-D6D4A36AE26D}"/>
              </a:ext>
            </a:extLst>
          </p:cNvPr>
          <p:cNvSpPr/>
          <p:nvPr/>
        </p:nvSpPr>
        <p:spPr>
          <a:xfrm>
            <a:off x="3425966" y="4400840"/>
            <a:ext cx="2714565" cy="248471"/>
          </a:xfrm>
          <a:prstGeom prst="rect">
            <a:avLst/>
          </a:prstGeom>
          <a:solidFill>
            <a:sysClr val="window" lastClr="FFFFFF"/>
          </a:solidFill>
          <a:ln w="25400" cap="flat" cmpd="sng" algn="ctr">
            <a:solidFill>
              <a:srgbClr val="8C9CA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DOH approval / non-approval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01" name="Octagon 200">
            <a:extLst>
              <a:ext uri="{FF2B5EF4-FFF2-40B4-BE49-F238E27FC236}">
                <a16:creationId xmlns:a16="http://schemas.microsoft.com/office/drawing/2014/main" id="{93EC90BA-A61D-4C85-935C-0655B940C93D}"/>
              </a:ext>
            </a:extLst>
          </p:cNvPr>
          <p:cNvSpPr/>
          <p:nvPr/>
        </p:nvSpPr>
        <p:spPr>
          <a:xfrm>
            <a:off x="85127" y="47606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9</a:t>
            </a:r>
          </a:p>
        </p:txBody>
      </p:sp>
      <p:grpSp>
        <p:nvGrpSpPr>
          <p:cNvPr id="69" name="Group 68">
            <a:extLst>
              <a:ext uri="{FF2B5EF4-FFF2-40B4-BE49-F238E27FC236}">
                <a16:creationId xmlns:a16="http://schemas.microsoft.com/office/drawing/2014/main" id="{E43C3F56-85D9-47BA-BEC0-CFBB516550A9}"/>
              </a:ext>
            </a:extLst>
          </p:cNvPr>
          <p:cNvGrpSpPr/>
          <p:nvPr/>
        </p:nvGrpSpPr>
        <p:grpSpPr>
          <a:xfrm>
            <a:off x="3060194" y="4380576"/>
            <a:ext cx="380602" cy="307777"/>
            <a:chOff x="2699216" y="3530415"/>
            <a:chExt cx="380602" cy="307777"/>
          </a:xfrm>
        </p:grpSpPr>
        <p:sp>
          <p:nvSpPr>
            <p:cNvPr id="203" name="Octagon 202">
              <a:extLst>
                <a:ext uri="{FF2B5EF4-FFF2-40B4-BE49-F238E27FC236}">
                  <a16:creationId xmlns:a16="http://schemas.microsoft.com/office/drawing/2014/main" id="{6D3FB16B-2321-49C8-AC21-368D7EF987B8}"/>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68" name="TextBox 67">
              <a:extLst>
                <a:ext uri="{FF2B5EF4-FFF2-40B4-BE49-F238E27FC236}">
                  <a16:creationId xmlns:a16="http://schemas.microsoft.com/office/drawing/2014/main" id="{4BD5C9DF-BE13-46B4-81DE-2C599623724C}"/>
                </a:ext>
              </a:extLst>
            </p:cNvPr>
            <p:cNvSpPr txBox="1"/>
            <p:nvPr/>
          </p:nvSpPr>
          <p:spPr>
            <a:xfrm>
              <a:off x="2699216" y="3530415"/>
              <a:ext cx="380602" cy="307777"/>
            </a:xfrm>
            <a:prstGeom prst="rect">
              <a:avLst/>
            </a:prstGeom>
            <a:noFill/>
          </p:spPr>
          <p:txBody>
            <a:bodyPr wrap="square" rtlCol="0">
              <a:spAutoFit/>
            </a:bodyPr>
            <a:lstStyle/>
            <a:p>
              <a:r>
                <a:rPr lang="en-IE" sz="1400" dirty="0">
                  <a:solidFill>
                    <a:schemeClr val="bg1"/>
                  </a:solidFill>
                </a:rPr>
                <a:t>8b</a:t>
              </a:r>
            </a:p>
          </p:txBody>
        </p:sp>
      </p:grpSp>
      <p:grpSp>
        <p:nvGrpSpPr>
          <p:cNvPr id="204" name="Group 203">
            <a:extLst>
              <a:ext uri="{FF2B5EF4-FFF2-40B4-BE49-F238E27FC236}">
                <a16:creationId xmlns:a16="http://schemas.microsoft.com/office/drawing/2014/main" id="{5113145C-6FB4-4C28-8A5C-C20C3143D554}"/>
              </a:ext>
            </a:extLst>
          </p:cNvPr>
          <p:cNvGrpSpPr/>
          <p:nvPr/>
        </p:nvGrpSpPr>
        <p:grpSpPr>
          <a:xfrm>
            <a:off x="34587" y="4369182"/>
            <a:ext cx="380602" cy="307777"/>
            <a:chOff x="2712977" y="3516911"/>
            <a:chExt cx="380602" cy="307777"/>
          </a:xfrm>
        </p:grpSpPr>
        <p:sp>
          <p:nvSpPr>
            <p:cNvPr id="205" name="Octagon 204">
              <a:extLst>
                <a:ext uri="{FF2B5EF4-FFF2-40B4-BE49-F238E27FC236}">
                  <a16:creationId xmlns:a16="http://schemas.microsoft.com/office/drawing/2014/main" id="{DDC87C53-B655-47D4-8E1D-1E7A43768042}"/>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06" name="TextBox 205">
              <a:extLst>
                <a:ext uri="{FF2B5EF4-FFF2-40B4-BE49-F238E27FC236}">
                  <a16:creationId xmlns:a16="http://schemas.microsoft.com/office/drawing/2014/main" id="{73D6908C-424C-4BEE-AB3B-94AD7F65C4A2}"/>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8a</a:t>
              </a:r>
            </a:p>
          </p:txBody>
        </p:sp>
      </p:grpSp>
      <p:grpSp>
        <p:nvGrpSpPr>
          <p:cNvPr id="211" name="Group 210">
            <a:extLst>
              <a:ext uri="{FF2B5EF4-FFF2-40B4-BE49-F238E27FC236}">
                <a16:creationId xmlns:a16="http://schemas.microsoft.com/office/drawing/2014/main" id="{A86C0948-B0AF-4AF1-8BB9-240072D516F5}"/>
              </a:ext>
            </a:extLst>
          </p:cNvPr>
          <p:cNvGrpSpPr/>
          <p:nvPr/>
        </p:nvGrpSpPr>
        <p:grpSpPr>
          <a:xfrm>
            <a:off x="49119" y="5103549"/>
            <a:ext cx="380602" cy="307777"/>
            <a:chOff x="2712977" y="3516911"/>
            <a:chExt cx="380602" cy="307777"/>
          </a:xfrm>
        </p:grpSpPr>
        <p:sp>
          <p:nvSpPr>
            <p:cNvPr id="212" name="Octagon 211">
              <a:extLst>
                <a:ext uri="{FF2B5EF4-FFF2-40B4-BE49-F238E27FC236}">
                  <a16:creationId xmlns:a16="http://schemas.microsoft.com/office/drawing/2014/main" id="{12665665-FD59-4E52-AA18-6B7E1D37A939}"/>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13" name="TextBox 212">
              <a:extLst>
                <a:ext uri="{FF2B5EF4-FFF2-40B4-BE49-F238E27FC236}">
                  <a16:creationId xmlns:a16="http://schemas.microsoft.com/office/drawing/2014/main" id="{16A1C5DC-F786-490D-9481-B2B1623C8F56}"/>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10</a:t>
              </a:r>
            </a:p>
          </p:txBody>
        </p:sp>
      </p:grpSp>
      <p:pic>
        <p:nvPicPr>
          <p:cNvPr id="12" name="Graphic 11">
            <a:extLst>
              <a:ext uri="{FF2B5EF4-FFF2-40B4-BE49-F238E27FC236}">
                <a16:creationId xmlns:a16="http://schemas.microsoft.com/office/drawing/2014/main" id="{A231EBB6-D8ED-41EF-ACEE-AE2F75CF7A4C}"/>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0544" y="75722"/>
            <a:ext cx="508000" cy="385822"/>
          </a:xfrm>
          <a:prstGeom prst="rect">
            <a:avLst/>
          </a:prstGeom>
        </p:spPr>
      </p:pic>
      <p:grpSp>
        <p:nvGrpSpPr>
          <p:cNvPr id="215" name="Group 214">
            <a:extLst>
              <a:ext uri="{FF2B5EF4-FFF2-40B4-BE49-F238E27FC236}">
                <a16:creationId xmlns:a16="http://schemas.microsoft.com/office/drawing/2014/main" id="{D4B38F23-6A7C-49E8-8B80-356747658FE6}"/>
              </a:ext>
            </a:extLst>
          </p:cNvPr>
          <p:cNvGrpSpPr/>
          <p:nvPr/>
        </p:nvGrpSpPr>
        <p:grpSpPr>
          <a:xfrm>
            <a:off x="48348" y="5516414"/>
            <a:ext cx="380602" cy="307777"/>
            <a:chOff x="2712977" y="3516911"/>
            <a:chExt cx="380602" cy="307777"/>
          </a:xfrm>
        </p:grpSpPr>
        <p:sp>
          <p:nvSpPr>
            <p:cNvPr id="216" name="Octagon 215">
              <a:extLst>
                <a:ext uri="{FF2B5EF4-FFF2-40B4-BE49-F238E27FC236}">
                  <a16:creationId xmlns:a16="http://schemas.microsoft.com/office/drawing/2014/main" id="{569F80E1-0BB3-4CC1-B965-03D4A714E9ED}"/>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17" name="TextBox 216">
              <a:extLst>
                <a:ext uri="{FF2B5EF4-FFF2-40B4-BE49-F238E27FC236}">
                  <a16:creationId xmlns:a16="http://schemas.microsoft.com/office/drawing/2014/main" id="{61EF8441-32BD-489D-8B83-74D42C0AF4D3}"/>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11</a:t>
              </a:r>
            </a:p>
          </p:txBody>
        </p:sp>
      </p:grpSp>
      <p:grpSp>
        <p:nvGrpSpPr>
          <p:cNvPr id="218" name="Group 217">
            <a:extLst>
              <a:ext uri="{FF2B5EF4-FFF2-40B4-BE49-F238E27FC236}">
                <a16:creationId xmlns:a16="http://schemas.microsoft.com/office/drawing/2014/main" id="{167B55BC-F472-4137-AB1D-5CE54567FF41}"/>
              </a:ext>
            </a:extLst>
          </p:cNvPr>
          <p:cNvGrpSpPr/>
          <p:nvPr/>
        </p:nvGrpSpPr>
        <p:grpSpPr>
          <a:xfrm>
            <a:off x="56841" y="5944856"/>
            <a:ext cx="380602" cy="307777"/>
            <a:chOff x="2712977" y="3516911"/>
            <a:chExt cx="380602" cy="307777"/>
          </a:xfrm>
        </p:grpSpPr>
        <p:sp>
          <p:nvSpPr>
            <p:cNvPr id="219" name="Octagon 218">
              <a:extLst>
                <a:ext uri="{FF2B5EF4-FFF2-40B4-BE49-F238E27FC236}">
                  <a16:creationId xmlns:a16="http://schemas.microsoft.com/office/drawing/2014/main" id="{4C0BB2AD-4999-4393-8FE7-1E83243E8F36}"/>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20" name="TextBox 219">
              <a:extLst>
                <a:ext uri="{FF2B5EF4-FFF2-40B4-BE49-F238E27FC236}">
                  <a16:creationId xmlns:a16="http://schemas.microsoft.com/office/drawing/2014/main" id="{82567225-E0A4-4039-A6F2-FBE59E3D7AC6}"/>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12</a:t>
              </a:r>
            </a:p>
          </p:txBody>
        </p:sp>
      </p:grpSp>
      <p:grpSp>
        <p:nvGrpSpPr>
          <p:cNvPr id="222" name="Group 221">
            <a:extLst>
              <a:ext uri="{FF2B5EF4-FFF2-40B4-BE49-F238E27FC236}">
                <a16:creationId xmlns:a16="http://schemas.microsoft.com/office/drawing/2014/main" id="{06B55372-ECF3-465E-B57F-0E5F14947190}"/>
              </a:ext>
            </a:extLst>
          </p:cNvPr>
          <p:cNvGrpSpPr/>
          <p:nvPr/>
        </p:nvGrpSpPr>
        <p:grpSpPr>
          <a:xfrm>
            <a:off x="66660" y="6504242"/>
            <a:ext cx="380602" cy="307777"/>
            <a:chOff x="2712977" y="3516911"/>
            <a:chExt cx="380602" cy="307777"/>
          </a:xfrm>
        </p:grpSpPr>
        <p:sp>
          <p:nvSpPr>
            <p:cNvPr id="223" name="Octagon 222">
              <a:extLst>
                <a:ext uri="{FF2B5EF4-FFF2-40B4-BE49-F238E27FC236}">
                  <a16:creationId xmlns:a16="http://schemas.microsoft.com/office/drawing/2014/main" id="{ECD6FDA3-27D0-44CD-A5EE-623235961F8A}"/>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24" name="TextBox 223">
              <a:extLst>
                <a:ext uri="{FF2B5EF4-FFF2-40B4-BE49-F238E27FC236}">
                  <a16:creationId xmlns:a16="http://schemas.microsoft.com/office/drawing/2014/main" id="{04EB6E99-9D79-45EB-A656-9D36276842AD}"/>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13</a:t>
              </a:r>
            </a:p>
          </p:txBody>
        </p:sp>
      </p:grpSp>
      <p:sp>
        <p:nvSpPr>
          <p:cNvPr id="229" name="Octagon 228">
            <a:extLst>
              <a:ext uri="{FF2B5EF4-FFF2-40B4-BE49-F238E27FC236}">
                <a16:creationId xmlns:a16="http://schemas.microsoft.com/office/drawing/2014/main" id="{00B214FD-7C6C-44EE-A1B7-92692272279F}"/>
              </a:ext>
            </a:extLst>
          </p:cNvPr>
          <p:cNvSpPr/>
          <p:nvPr/>
        </p:nvSpPr>
        <p:spPr>
          <a:xfrm>
            <a:off x="98888" y="2201812"/>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3</a:t>
            </a:r>
          </a:p>
        </p:txBody>
      </p:sp>
      <p:pic>
        <p:nvPicPr>
          <p:cNvPr id="145" name="Graphic 144" descr="Flip calendar">
            <a:extLst>
              <a:ext uri="{FF2B5EF4-FFF2-40B4-BE49-F238E27FC236}">
                <a16:creationId xmlns:a16="http://schemas.microsoft.com/office/drawing/2014/main" id="{D5CA8C44-6657-4320-8103-8ACE873E1E7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475351" y="2182998"/>
            <a:ext cx="266545" cy="266545"/>
          </a:xfrm>
          <a:prstGeom prst="rect">
            <a:avLst/>
          </a:prstGeom>
        </p:spPr>
      </p:pic>
      <p:sp>
        <p:nvSpPr>
          <p:cNvPr id="146" name="Rectangle 145">
            <a:extLst>
              <a:ext uri="{FF2B5EF4-FFF2-40B4-BE49-F238E27FC236}">
                <a16:creationId xmlns:a16="http://schemas.microsoft.com/office/drawing/2014/main" id="{AB696576-B5A7-4B4C-B44A-6575326F1856}"/>
              </a:ext>
            </a:extLst>
          </p:cNvPr>
          <p:cNvSpPr/>
          <p:nvPr/>
        </p:nvSpPr>
        <p:spPr>
          <a:xfrm>
            <a:off x="3708968" y="3317903"/>
            <a:ext cx="2442725" cy="225001"/>
          </a:xfrm>
          <a:prstGeom prst="rect">
            <a:avLst/>
          </a:prstGeom>
          <a:solidFill>
            <a:sysClr val="window" lastClr="FFFFFF"/>
          </a:solidFill>
          <a:ln w="25400" cap="flat" cmpd="sng" algn="ctr">
            <a:solidFill>
              <a:srgbClr val="B30838"/>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 do not approve / pause post</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nvGrpSpPr>
          <p:cNvPr id="148" name="Group 147">
            <a:extLst>
              <a:ext uri="{FF2B5EF4-FFF2-40B4-BE49-F238E27FC236}">
                <a16:creationId xmlns:a16="http://schemas.microsoft.com/office/drawing/2014/main" id="{C7B4A5B9-132D-4A04-B635-E52F33D0ABF3}"/>
              </a:ext>
            </a:extLst>
          </p:cNvPr>
          <p:cNvGrpSpPr/>
          <p:nvPr/>
        </p:nvGrpSpPr>
        <p:grpSpPr>
          <a:xfrm>
            <a:off x="53529" y="3279419"/>
            <a:ext cx="380602" cy="307777"/>
            <a:chOff x="2712977" y="3516911"/>
            <a:chExt cx="380602" cy="307777"/>
          </a:xfrm>
        </p:grpSpPr>
        <p:sp>
          <p:nvSpPr>
            <p:cNvPr id="155" name="Octagon 154">
              <a:extLst>
                <a:ext uri="{FF2B5EF4-FFF2-40B4-BE49-F238E27FC236}">
                  <a16:creationId xmlns:a16="http://schemas.microsoft.com/office/drawing/2014/main" id="{9381645C-CB8B-42CD-BD1A-6FE3AB388291}"/>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156" name="TextBox 155">
              <a:extLst>
                <a:ext uri="{FF2B5EF4-FFF2-40B4-BE49-F238E27FC236}">
                  <a16:creationId xmlns:a16="http://schemas.microsoft.com/office/drawing/2014/main" id="{236825FB-9B2C-41BF-858D-11B555AA1809}"/>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5a</a:t>
              </a:r>
            </a:p>
          </p:txBody>
        </p:sp>
      </p:grpSp>
      <p:sp>
        <p:nvSpPr>
          <p:cNvPr id="157" name="Rectangle 156">
            <a:extLst>
              <a:ext uri="{FF2B5EF4-FFF2-40B4-BE49-F238E27FC236}">
                <a16:creationId xmlns:a16="http://schemas.microsoft.com/office/drawing/2014/main" id="{423504A7-2D63-481D-98A4-E3B6A5BEFA6E}"/>
              </a:ext>
            </a:extLst>
          </p:cNvPr>
          <p:cNvSpPr/>
          <p:nvPr/>
        </p:nvSpPr>
        <p:spPr>
          <a:xfrm>
            <a:off x="3708344" y="3657693"/>
            <a:ext cx="2442725" cy="261915"/>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IE" sz="800" kern="0" dirty="0">
                <a:solidFill>
                  <a:srgbClr val="273339"/>
                </a:solidFill>
                <a:latin typeface="Arial"/>
              </a:rPr>
              <a:t>Communication back to the EMT member &amp; ND of outcome</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nvGrpSpPr>
          <p:cNvPr id="158" name="Group 157">
            <a:extLst>
              <a:ext uri="{FF2B5EF4-FFF2-40B4-BE49-F238E27FC236}">
                <a16:creationId xmlns:a16="http://schemas.microsoft.com/office/drawing/2014/main" id="{19CF3E3F-D308-4EF3-8B65-F4BC0A4DF5F5}"/>
              </a:ext>
            </a:extLst>
          </p:cNvPr>
          <p:cNvGrpSpPr/>
          <p:nvPr/>
        </p:nvGrpSpPr>
        <p:grpSpPr>
          <a:xfrm>
            <a:off x="3345786" y="3270195"/>
            <a:ext cx="380602" cy="307777"/>
            <a:chOff x="2712977" y="3516911"/>
            <a:chExt cx="380602" cy="307777"/>
          </a:xfrm>
        </p:grpSpPr>
        <p:sp>
          <p:nvSpPr>
            <p:cNvPr id="159" name="Octagon 158">
              <a:extLst>
                <a:ext uri="{FF2B5EF4-FFF2-40B4-BE49-F238E27FC236}">
                  <a16:creationId xmlns:a16="http://schemas.microsoft.com/office/drawing/2014/main" id="{6E744E4C-BE83-41DD-8D74-F3DA6F378737}"/>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160" name="TextBox 159">
              <a:extLst>
                <a:ext uri="{FF2B5EF4-FFF2-40B4-BE49-F238E27FC236}">
                  <a16:creationId xmlns:a16="http://schemas.microsoft.com/office/drawing/2014/main" id="{7B4D9998-B266-4AB7-BBEE-64A3AE821C20}"/>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5b</a:t>
              </a:r>
            </a:p>
          </p:txBody>
        </p:sp>
      </p:grpSp>
      <p:grpSp>
        <p:nvGrpSpPr>
          <p:cNvPr id="165" name="Group 164">
            <a:extLst>
              <a:ext uri="{FF2B5EF4-FFF2-40B4-BE49-F238E27FC236}">
                <a16:creationId xmlns:a16="http://schemas.microsoft.com/office/drawing/2014/main" id="{2BE3C1C7-DBD0-45C7-9898-327B56FE27CC}"/>
              </a:ext>
            </a:extLst>
          </p:cNvPr>
          <p:cNvGrpSpPr/>
          <p:nvPr/>
        </p:nvGrpSpPr>
        <p:grpSpPr>
          <a:xfrm>
            <a:off x="3343058" y="3625035"/>
            <a:ext cx="380602" cy="307777"/>
            <a:chOff x="2712977" y="3516911"/>
            <a:chExt cx="380602" cy="307777"/>
          </a:xfrm>
        </p:grpSpPr>
        <p:sp>
          <p:nvSpPr>
            <p:cNvPr id="167" name="Octagon 166">
              <a:extLst>
                <a:ext uri="{FF2B5EF4-FFF2-40B4-BE49-F238E27FC236}">
                  <a16:creationId xmlns:a16="http://schemas.microsoft.com/office/drawing/2014/main" id="{8DDD6692-36F5-46D3-A54D-189A93B68A9F}"/>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195" name="TextBox 194">
              <a:extLst>
                <a:ext uri="{FF2B5EF4-FFF2-40B4-BE49-F238E27FC236}">
                  <a16:creationId xmlns:a16="http://schemas.microsoft.com/office/drawing/2014/main" id="{4E8A519F-833A-43EE-A31A-CDB4D9336407}"/>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6b</a:t>
              </a:r>
            </a:p>
          </p:txBody>
        </p:sp>
      </p:grpSp>
      <p:grpSp>
        <p:nvGrpSpPr>
          <p:cNvPr id="202" name="Group 201">
            <a:extLst>
              <a:ext uri="{FF2B5EF4-FFF2-40B4-BE49-F238E27FC236}">
                <a16:creationId xmlns:a16="http://schemas.microsoft.com/office/drawing/2014/main" id="{E14FCB5F-69F7-442E-8AFA-CE11D6E4D12D}"/>
              </a:ext>
            </a:extLst>
          </p:cNvPr>
          <p:cNvGrpSpPr/>
          <p:nvPr/>
        </p:nvGrpSpPr>
        <p:grpSpPr>
          <a:xfrm>
            <a:off x="48348" y="3621997"/>
            <a:ext cx="380602" cy="307777"/>
            <a:chOff x="2712977" y="3516911"/>
            <a:chExt cx="380602" cy="307777"/>
          </a:xfrm>
        </p:grpSpPr>
        <p:sp>
          <p:nvSpPr>
            <p:cNvPr id="207" name="Octagon 206">
              <a:extLst>
                <a:ext uri="{FF2B5EF4-FFF2-40B4-BE49-F238E27FC236}">
                  <a16:creationId xmlns:a16="http://schemas.microsoft.com/office/drawing/2014/main" id="{CF00D62F-FB35-47F1-AD11-AF20B477D204}"/>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08" name="TextBox 207">
              <a:extLst>
                <a:ext uri="{FF2B5EF4-FFF2-40B4-BE49-F238E27FC236}">
                  <a16:creationId xmlns:a16="http://schemas.microsoft.com/office/drawing/2014/main" id="{35705DF4-6D22-4D10-9CD9-19BD792091CD}"/>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6a</a:t>
              </a:r>
            </a:p>
          </p:txBody>
        </p:sp>
      </p:grpSp>
      <p:sp>
        <p:nvSpPr>
          <p:cNvPr id="209" name="Rectangle 208">
            <a:extLst>
              <a:ext uri="{FF2B5EF4-FFF2-40B4-BE49-F238E27FC236}">
                <a16:creationId xmlns:a16="http://schemas.microsoft.com/office/drawing/2014/main" id="{7EE083A1-1414-4502-98FC-C532A0E8BCF2}"/>
              </a:ext>
            </a:extLst>
          </p:cNvPr>
          <p:cNvSpPr/>
          <p:nvPr/>
        </p:nvSpPr>
        <p:spPr>
          <a:xfrm>
            <a:off x="447262" y="3972634"/>
            <a:ext cx="5686339" cy="261915"/>
          </a:xfrm>
          <a:prstGeom prst="rect">
            <a:avLst/>
          </a:prstGeom>
          <a:solidFill>
            <a:sysClr val="window" lastClr="FFFFFF"/>
          </a:solidFill>
          <a:ln w="25400" cap="flat" cmpd="sng" algn="ctr">
            <a:solidFill>
              <a:srgbClr val="6DABE4"/>
            </a:solidFill>
            <a:prstDash val="solid"/>
          </a:ln>
          <a:effectLst/>
        </p:spPr>
        <p:txBody>
          <a:bodyPr rtlCol="0" anchor="ctr"/>
          <a:lstStyle/>
          <a:p>
            <a:pPr lvl="0" defTabSz="914400">
              <a:defRPr/>
            </a:pPr>
            <a:r>
              <a:rPr lang="en-IE" sz="800" kern="0" dirty="0">
                <a:solidFill>
                  <a:srgbClr val="273339"/>
                </a:solidFill>
                <a:latin typeface="Arial"/>
              </a:rPr>
              <a:t>EMT member / National Director to notify Service of outcome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10" name="Octagon 209">
            <a:extLst>
              <a:ext uri="{FF2B5EF4-FFF2-40B4-BE49-F238E27FC236}">
                <a16:creationId xmlns:a16="http://schemas.microsoft.com/office/drawing/2014/main" id="{668293F6-CF51-4A82-B48F-395175EE0918}"/>
              </a:ext>
            </a:extLst>
          </p:cNvPr>
          <p:cNvSpPr/>
          <p:nvPr/>
        </p:nvSpPr>
        <p:spPr>
          <a:xfrm>
            <a:off x="95148" y="3970355"/>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7</a:t>
            </a:r>
          </a:p>
        </p:txBody>
      </p:sp>
      <p:cxnSp>
        <p:nvCxnSpPr>
          <p:cNvPr id="214" name="Straight Connector 213">
            <a:extLst>
              <a:ext uri="{FF2B5EF4-FFF2-40B4-BE49-F238E27FC236}">
                <a16:creationId xmlns:a16="http://schemas.microsoft.com/office/drawing/2014/main" id="{B262113C-C908-4059-A4C9-BCE0448DAB25}"/>
              </a:ext>
            </a:extLst>
          </p:cNvPr>
          <p:cNvCxnSpPr>
            <a:cxnSpLocks/>
          </p:cNvCxnSpPr>
          <p:nvPr/>
        </p:nvCxnSpPr>
        <p:spPr>
          <a:xfrm>
            <a:off x="428553" y="4234018"/>
            <a:ext cx="5716527" cy="0"/>
          </a:xfrm>
          <a:prstGeom prst="line">
            <a:avLst/>
          </a:prstGeom>
          <a:noFill/>
          <a:ln w="25400" cap="flat" cmpd="sng" algn="ctr">
            <a:solidFill>
              <a:srgbClr val="FCC1D2"/>
            </a:solidFill>
            <a:prstDash val="solid"/>
          </a:ln>
          <a:effectLst>
            <a:outerShdw blurRad="40000" dist="20000" dir="5400000" rotWithShape="0">
              <a:srgbClr val="000000">
                <a:alpha val="38000"/>
              </a:srgbClr>
            </a:outerShdw>
          </a:effectLst>
        </p:spPr>
      </p:cxnSp>
      <p:cxnSp>
        <p:nvCxnSpPr>
          <p:cNvPr id="221" name="Straight Connector 220">
            <a:extLst>
              <a:ext uri="{FF2B5EF4-FFF2-40B4-BE49-F238E27FC236}">
                <a16:creationId xmlns:a16="http://schemas.microsoft.com/office/drawing/2014/main" id="{E3B2DF45-B7B7-4F0A-928A-6496FF155DB9}"/>
              </a:ext>
            </a:extLst>
          </p:cNvPr>
          <p:cNvCxnSpPr>
            <a:cxnSpLocks/>
          </p:cNvCxnSpPr>
          <p:nvPr/>
        </p:nvCxnSpPr>
        <p:spPr>
          <a:xfrm flipV="1">
            <a:off x="6133601" y="3970356"/>
            <a:ext cx="0" cy="254730"/>
          </a:xfrm>
          <a:prstGeom prst="line">
            <a:avLst/>
          </a:prstGeom>
          <a:noFill/>
          <a:ln w="25400" cap="flat" cmpd="sng" algn="ctr">
            <a:solidFill>
              <a:srgbClr val="FCC1D2"/>
            </a:solidFill>
            <a:prstDash val="solid"/>
          </a:ln>
          <a:effectLst>
            <a:outerShdw blurRad="40000" dist="20000" dir="5400000" rotWithShape="0">
              <a:srgbClr val="000000">
                <a:alpha val="38000"/>
              </a:srgbClr>
            </a:outerShdw>
          </a:effectLst>
        </p:spPr>
      </p:cxnSp>
      <p:cxnSp>
        <p:nvCxnSpPr>
          <p:cNvPr id="231" name="Straight Connector 230">
            <a:extLst>
              <a:ext uri="{FF2B5EF4-FFF2-40B4-BE49-F238E27FC236}">
                <a16:creationId xmlns:a16="http://schemas.microsoft.com/office/drawing/2014/main" id="{DD1D03AD-B79B-42A6-9E29-A37189731925}"/>
              </a:ext>
            </a:extLst>
          </p:cNvPr>
          <p:cNvCxnSpPr>
            <a:cxnSpLocks/>
          </p:cNvCxnSpPr>
          <p:nvPr/>
        </p:nvCxnSpPr>
        <p:spPr>
          <a:xfrm>
            <a:off x="430501" y="4714062"/>
            <a:ext cx="2630509" cy="629"/>
          </a:xfrm>
          <a:prstGeom prst="line">
            <a:avLst/>
          </a:prstGeom>
          <a:noFill/>
          <a:ln w="25400" cap="flat" cmpd="sng" algn="ctr">
            <a:solidFill>
              <a:srgbClr val="F7A800"/>
            </a:solidFill>
            <a:prstDash val="solid"/>
          </a:ln>
          <a:effectLst>
            <a:outerShdw blurRad="40000" dist="20000" dir="5400000" rotWithShape="0">
              <a:srgbClr val="000000">
                <a:alpha val="38000"/>
              </a:srgbClr>
            </a:outerShdw>
          </a:effectLst>
        </p:spPr>
      </p:cxnSp>
      <p:cxnSp>
        <p:nvCxnSpPr>
          <p:cNvPr id="232" name="Straight Connector 231">
            <a:extLst>
              <a:ext uri="{FF2B5EF4-FFF2-40B4-BE49-F238E27FC236}">
                <a16:creationId xmlns:a16="http://schemas.microsoft.com/office/drawing/2014/main" id="{2FDD4612-E0E3-4830-9928-37F1D2DB9F82}"/>
              </a:ext>
            </a:extLst>
          </p:cNvPr>
          <p:cNvCxnSpPr>
            <a:cxnSpLocks/>
          </p:cNvCxnSpPr>
          <p:nvPr/>
        </p:nvCxnSpPr>
        <p:spPr>
          <a:xfrm flipV="1">
            <a:off x="3061010" y="4395038"/>
            <a:ext cx="0" cy="264432"/>
          </a:xfrm>
          <a:prstGeom prst="line">
            <a:avLst/>
          </a:prstGeom>
          <a:noFill/>
          <a:ln w="25400" cap="flat" cmpd="sng" algn="ctr">
            <a:solidFill>
              <a:srgbClr val="F7A800"/>
            </a:solidFill>
            <a:prstDash val="solid"/>
          </a:ln>
          <a:effectLst>
            <a:outerShdw blurRad="40000" dist="20000" dir="5400000" rotWithShape="0">
              <a:srgbClr val="000000">
                <a:alpha val="38000"/>
              </a:srgbClr>
            </a:outerShdw>
          </a:effectLst>
        </p:spPr>
      </p:cxnSp>
      <p:sp>
        <p:nvSpPr>
          <p:cNvPr id="2" name="TextBox 1">
            <a:extLst>
              <a:ext uri="{FF2B5EF4-FFF2-40B4-BE49-F238E27FC236}">
                <a16:creationId xmlns:a16="http://schemas.microsoft.com/office/drawing/2014/main" id="{1BD97517-CF22-49CA-8137-B432B0E0DF21}"/>
              </a:ext>
            </a:extLst>
          </p:cNvPr>
          <p:cNvSpPr txBox="1"/>
          <p:nvPr/>
        </p:nvSpPr>
        <p:spPr>
          <a:xfrm>
            <a:off x="2946822" y="3261166"/>
            <a:ext cx="538313" cy="307777"/>
          </a:xfrm>
          <a:prstGeom prst="rect">
            <a:avLst/>
          </a:prstGeom>
          <a:noFill/>
        </p:spPr>
        <p:txBody>
          <a:bodyPr wrap="square" rtlCol="0">
            <a:spAutoFit/>
          </a:bodyPr>
          <a:lstStyle/>
          <a:p>
            <a:r>
              <a:rPr lang="en-IE" sz="1400" i="1" dirty="0"/>
              <a:t>or</a:t>
            </a:r>
          </a:p>
        </p:txBody>
      </p:sp>
      <p:sp>
        <p:nvSpPr>
          <p:cNvPr id="192" name="TextBox 191">
            <a:extLst>
              <a:ext uri="{FF2B5EF4-FFF2-40B4-BE49-F238E27FC236}">
                <a16:creationId xmlns:a16="http://schemas.microsoft.com/office/drawing/2014/main" id="{BA5C7FAA-A00E-417D-97D8-E9F6E9AE0961}"/>
              </a:ext>
            </a:extLst>
          </p:cNvPr>
          <p:cNvSpPr txBox="1"/>
          <p:nvPr/>
        </p:nvSpPr>
        <p:spPr>
          <a:xfrm>
            <a:off x="2946462" y="3590557"/>
            <a:ext cx="538313" cy="307777"/>
          </a:xfrm>
          <a:prstGeom prst="rect">
            <a:avLst/>
          </a:prstGeom>
          <a:noFill/>
        </p:spPr>
        <p:txBody>
          <a:bodyPr wrap="square" rtlCol="0">
            <a:spAutoFit/>
          </a:bodyPr>
          <a:lstStyle/>
          <a:p>
            <a:r>
              <a:rPr lang="en-IE" sz="1400" i="1" dirty="0"/>
              <a:t>or</a:t>
            </a:r>
          </a:p>
        </p:txBody>
      </p:sp>
      <p:sp>
        <p:nvSpPr>
          <p:cNvPr id="194" name="Rectangle 193">
            <a:extLst>
              <a:ext uri="{FF2B5EF4-FFF2-40B4-BE49-F238E27FC236}">
                <a16:creationId xmlns:a16="http://schemas.microsoft.com/office/drawing/2014/main" id="{3A0EB367-7FDD-4013-9A4F-71EAF7D332CC}"/>
              </a:ext>
            </a:extLst>
          </p:cNvPr>
          <p:cNvSpPr/>
          <p:nvPr/>
        </p:nvSpPr>
        <p:spPr>
          <a:xfrm>
            <a:off x="420519" y="786077"/>
            <a:ext cx="5704435" cy="225147"/>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a:ln>
                  <a:noFill/>
                </a:ln>
                <a:solidFill>
                  <a:prstClr val="white"/>
                </a:solidFill>
                <a:effectLst/>
                <a:uLnTx/>
                <a:uFillTx/>
                <a:latin typeface="Arial"/>
                <a:ea typeface="+mn-ea"/>
                <a:cs typeface="+mn-cs"/>
              </a:rPr>
              <a:t>Management &amp; Administration Grade VIII and above</a:t>
            </a:r>
          </a:p>
        </p:txBody>
      </p:sp>
      <p:sp>
        <p:nvSpPr>
          <p:cNvPr id="233" name="Rectangle 232">
            <a:extLst>
              <a:ext uri="{FF2B5EF4-FFF2-40B4-BE49-F238E27FC236}">
                <a16:creationId xmlns:a16="http://schemas.microsoft.com/office/drawing/2014/main" id="{B7C4BE4F-AACB-4739-9D18-551C3242FB70}"/>
              </a:ext>
            </a:extLst>
          </p:cNvPr>
          <p:cNvSpPr/>
          <p:nvPr/>
        </p:nvSpPr>
        <p:spPr>
          <a:xfrm>
            <a:off x="420522" y="1215158"/>
            <a:ext cx="5704432" cy="252000"/>
          </a:xfrm>
          <a:prstGeom prst="rect">
            <a:avLst/>
          </a:prstGeom>
          <a:solidFill>
            <a:sysClr val="window" lastClr="FFFFFF"/>
          </a:solidFill>
          <a:ln w="25400" cap="flat" cmpd="sng" algn="ctr">
            <a:solidFill>
              <a:srgbClr val="003CA6"/>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Complete local approval process for recruitment as applicable</a:t>
            </a:r>
          </a:p>
        </p:txBody>
      </p:sp>
      <p:sp>
        <p:nvSpPr>
          <p:cNvPr id="234" name="Octagon 233">
            <a:extLst>
              <a:ext uri="{FF2B5EF4-FFF2-40B4-BE49-F238E27FC236}">
                <a16:creationId xmlns:a16="http://schemas.microsoft.com/office/drawing/2014/main" id="{1FE2116C-F90E-4FCB-8BE9-BFDE8CB01B29}"/>
              </a:ext>
            </a:extLst>
          </p:cNvPr>
          <p:cNvSpPr/>
          <p:nvPr/>
        </p:nvSpPr>
        <p:spPr>
          <a:xfrm>
            <a:off x="64481" y="1192250"/>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1</a:t>
            </a:r>
          </a:p>
        </p:txBody>
      </p:sp>
      <p:sp>
        <p:nvSpPr>
          <p:cNvPr id="235" name="Octagon 234">
            <a:extLst>
              <a:ext uri="{FF2B5EF4-FFF2-40B4-BE49-F238E27FC236}">
                <a16:creationId xmlns:a16="http://schemas.microsoft.com/office/drawing/2014/main" id="{1DA8DC89-7D02-4A0A-AAF5-F8FCBA99ACB5}"/>
              </a:ext>
            </a:extLst>
          </p:cNvPr>
          <p:cNvSpPr/>
          <p:nvPr/>
        </p:nvSpPr>
        <p:spPr>
          <a:xfrm>
            <a:off x="64481" y="1551011"/>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2</a:t>
            </a:r>
          </a:p>
        </p:txBody>
      </p:sp>
      <p:cxnSp>
        <p:nvCxnSpPr>
          <p:cNvPr id="236" name="Straight Arrow Connector 235">
            <a:extLst>
              <a:ext uri="{FF2B5EF4-FFF2-40B4-BE49-F238E27FC236}">
                <a16:creationId xmlns:a16="http://schemas.microsoft.com/office/drawing/2014/main" id="{A9CB003F-DDEB-40AD-9006-67EC5F92CDAB}"/>
              </a:ext>
            </a:extLst>
          </p:cNvPr>
          <p:cNvCxnSpPr>
            <a:cxnSpLocks/>
            <a:stCxn id="194" idx="2"/>
            <a:endCxn id="233" idx="0"/>
          </p:cNvCxnSpPr>
          <p:nvPr/>
        </p:nvCxnSpPr>
        <p:spPr>
          <a:xfrm>
            <a:off x="3272737" y="1011224"/>
            <a:ext cx="1" cy="203934"/>
          </a:xfrm>
          <a:prstGeom prst="straightConnector1">
            <a:avLst/>
          </a:prstGeom>
          <a:ln w="28575">
            <a:solidFill>
              <a:srgbClr val="006858"/>
            </a:solidFill>
            <a:tailEnd type="triangle"/>
          </a:ln>
        </p:spPr>
        <p:style>
          <a:lnRef idx="1">
            <a:schemeClr val="accent1"/>
          </a:lnRef>
          <a:fillRef idx="0">
            <a:schemeClr val="accent1"/>
          </a:fillRef>
          <a:effectRef idx="0">
            <a:schemeClr val="accent1"/>
          </a:effectRef>
          <a:fontRef idx="minor">
            <a:schemeClr val="tx1"/>
          </a:fontRef>
        </p:style>
      </p:cxnSp>
      <p:sp>
        <p:nvSpPr>
          <p:cNvPr id="237" name="Rectangle 236">
            <a:extLst>
              <a:ext uri="{FF2B5EF4-FFF2-40B4-BE49-F238E27FC236}">
                <a16:creationId xmlns:a16="http://schemas.microsoft.com/office/drawing/2014/main" id="{B529FD31-81DD-4507-A37A-44952AED83E2}"/>
              </a:ext>
            </a:extLst>
          </p:cNvPr>
          <p:cNvSpPr/>
          <p:nvPr/>
        </p:nvSpPr>
        <p:spPr>
          <a:xfrm>
            <a:off x="430255" y="1575933"/>
            <a:ext cx="5704435" cy="541045"/>
          </a:xfrm>
          <a:prstGeom prst="rect">
            <a:avLst/>
          </a:prstGeom>
          <a:noFill/>
          <a:ln w="25400" cap="flat" cmpd="sng" algn="ctr">
            <a:solidFill>
              <a:srgbClr val="003CA6"/>
            </a:solidFill>
            <a:prstDash val="solid"/>
          </a:ln>
          <a:effectLst/>
        </p:spPr>
        <p:txBody>
          <a:bodyPr rtlCol="0" anchor="ctr"/>
          <a:lstStyle/>
          <a:p>
            <a:pPr defTabSz="914400"/>
            <a:r>
              <a:rPr lang="en-IE" sz="800" kern="0" dirty="0">
                <a:solidFill>
                  <a:srgbClr val="273339"/>
                </a:solidFill>
                <a:latin typeface="Arial"/>
              </a:rPr>
              <a:t>Complete an Approval to Hire Form A1 and Revised Business Case / Summary Business Case and Job Description and submit to </a:t>
            </a:r>
            <a:r>
              <a:rPr lang="en-IE" sz="800" kern="0" dirty="0">
                <a:solidFill>
                  <a:srgbClr val="273339"/>
                </a:solidFill>
                <a:latin typeface="Arial"/>
                <a:hlinkClick r:id="rId22"/>
              </a:rPr>
              <a:t>WorkforceData@hse.ie</a:t>
            </a:r>
            <a:r>
              <a:rPr lang="en-IE" sz="800" kern="0" dirty="0">
                <a:solidFill>
                  <a:srgbClr val="273339"/>
                </a:solidFill>
                <a:latin typeface="Arial"/>
              </a:rPr>
              <a:t> to be submitted to the </a:t>
            </a:r>
            <a:r>
              <a:rPr lang="en-IE" sz="800" kern="0" dirty="0" err="1">
                <a:solidFill>
                  <a:srgbClr val="273339"/>
                </a:solidFill>
                <a:latin typeface="Arial"/>
              </a:rPr>
              <a:t>DoH</a:t>
            </a:r>
            <a:r>
              <a:rPr lang="en-IE" sz="800" kern="0" dirty="0">
                <a:solidFill>
                  <a:srgbClr val="273339"/>
                </a:solidFill>
                <a:latin typeface="Arial"/>
              </a:rPr>
              <a:t> for approval. A revised business case is required by the </a:t>
            </a:r>
            <a:r>
              <a:rPr lang="en-IE" sz="800" kern="0" dirty="0" err="1">
                <a:solidFill>
                  <a:srgbClr val="273339"/>
                </a:solidFill>
                <a:latin typeface="Arial"/>
              </a:rPr>
              <a:t>DoH</a:t>
            </a:r>
            <a:r>
              <a:rPr lang="en-IE" sz="800" kern="0" dirty="0">
                <a:solidFill>
                  <a:srgbClr val="273339"/>
                </a:solidFill>
                <a:latin typeface="Arial"/>
              </a:rPr>
              <a:t> outlining the role re-design, and approval by the </a:t>
            </a:r>
            <a:r>
              <a:rPr lang="en-IE" sz="800" kern="0" dirty="0" err="1">
                <a:solidFill>
                  <a:srgbClr val="273339"/>
                </a:solidFill>
                <a:latin typeface="Arial"/>
              </a:rPr>
              <a:t>DoH</a:t>
            </a:r>
            <a:r>
              <a:rPr lang="en-IE" sz="800" kern="0" dirty="0">
                <a:solidFill>
                  <a:srgbClr val="273339"/>
                </a:solidFill>
                <a:latin typeface="Arial"/>
              </a:rPr>
              <a:t> is required to commence recruitment. </a:t>
            </a:r>
            <a:endParaRPr lang="en-IE" sz="800" dirty="0"/>
          </a:p>
        </p:txBody>
      </p:sp>
      <p:grpSp>
        <p:nvGrpSpPr>
          <p:cNvPr id="238" name="Group 237">
            <a:extLst>
              <a:ext uri="{FF2B5EF4-FFF2-40B4-BE49-F238E27FC236}">
                <a16:creationId xmlns:a16="http://schemas.microsoft.com/office/drawing/2014/main" id="{E1D2BAC8-A7EF-4426-823A-97986A7D4E88}"/>
              </a:ext>
            </a:extLst>
          </p:cNvPr>
          <p:cNvGrpSpPr/>
          <p:nvPr/>
        </p:nvGrpSpPr>
        <p:grpSpPr>
          <a:xfrm>
            <a:off x="6053502" y="1561995"/>
            <a:ext cx="617060" cy="278074"/>
            <a:chOff x="9295528" y="1962003"/>
            <a:chExt cx="617060" cy="278074"/>
          </a:xfrm>
        </p:grpSpPr>
        <p:pic>
          <p:nvPicPr>
            <p:cNvPr id="239" name="Graphic 238" descr="Paper">
              <a:extLst>
                <a:ext uri="{FF2B5EF4-FFF2-40B4-BE49-F238E27FC236}">
                  <a16:creationId xmlns:a16="http://schemas.microsoft.com/office/drawing/2014/main" id="{DB79661F-8726-4218-B4D0-4AC0B51A0318}"/>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73110" y="1962003"/>
              <a:ext cx="261896" cy="278074"/>
            </a:xfrm>
            <a:prstGeom prst="rect">
              <a:avLst/>
            </a:prstGeom>
          </p:spPr>
        </p:pic>
        <p:sp>
          <p:nvSpPr>
            <p:cNvPr id="240" name="TextBox 239">
              <a:extLst>
                <a:ext uri="{FF2B5EF4-FFF2-40B4-BE49-F238E27FC236}">
                  <a16:creationId xmlns:a16="http://schemas.microsoft.com/office/drawing/2014/main" id="{12025347-1AE1-4A64-B933-4A8088107F90}"/>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A1</a:t>
              </a:r>
            </a:p>
          </p:txBody>
        </p:sp>
      </p:grpSp>
      <p:grpSp>
        <p:nvGrpSpPr>
          <p:cNvPr id="241" name="Group 240">
            <a:extLst>
              <a:ext uri="{FF2B5EF4-FFF2-40B4-BE49-F238E27FC236}">
                <a16:creationId xmlns:a16="http://schemas.microsoft.com/office/drawing/2014/main" id="{FC0136F7-5410-47F5-B834-3BD8CF576C3A}"/>
              </a:ext>
            </a:extLst>
          </p:cNvPr>
          <p:cNvGrpSpPr/>
          <p:nvPr/>
        </p:nvGrpSpPr>
        <p:grpSpPr>
          <a:xfrm>
            <a:off x="6299568" y="1856621"/>
            <a:ext cx="741988" cy="268591"/>
            <a:chOff x="9596541" y="1359428"/>
            <a:chExt cx="741988" cy="268591"/>
          </a:xfrm>
        </p:grpSpPr>
        <p:pic>
          <p:nvPicPr>
            <p:cNvPr id="242" name="Graphic 241" descr="Paper">
              <a:extLst>
                <a:ext uri="{FF2B5EF4-FFF2-40B4-BE49-F238E27FC236}">
                  <a16:creationId xmlns:a16="http://schemas.microsoft.com/office/drawing/2014/main" id="{A7AF55D3-300F-4816-8D3F-EFAA4FD8271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5400000">
              <a:off x="9836587" y="1358034"/>
              <a:ext cx="261896" cy="278074"/>
            </a:xfrm>
            <a:prstGeom prst="rect">
              <a:avLst/>
            </a:prstGeom>
          </p:spPr>
        </p:pic>
        <p:sp>
          <p:nvSpPr>
            <p:cNvPr id="243" name="TextBox 242">
              <a:extLst>
                <a:ext uri="{FF2B5EF4-FFF2-40B4-BE49-F238E27FC236}">
                  <a16:creationId xmlns:a16="http://schemas.microsoft.com/office/drawing/2014/main" id="{11D6808B-FDFC-4D8A-9DAD-A805CD7FC52E}"/>
                </a:ext>
              </a:extLst>
            </p:cNvPr>
            <p:cNvSpPr txBox="1"/>
            <p:nvPr/>
          </p:nvSpPr>
          <p:spPr>
            <a:xfrm>
              <a:off x="9596541" y="1359428"/>
              <a:ext cx="741988" cy="217817"/>
            </a:xfrm>
            <a:prstGeom prst="rect">
              <a:avLst/>
            </a:prstGeom>
            <a:noFill/>
          </p:spPr>
          <p:txBody>
            <a:bodyPr wrap="square" rtlCol="0">
              <a:spAutoFit/>
            </a:bodyPr>
            <a:lstStyle/>
            <a:p>
              <a:pPr algn="ctr" defTabSz="914400">
                <a:lnSpc>
                  <a:spcPct val="130000"/>
                </a:lnSpc>
              </a:pPr>
              <a:r>
                <a:rPr lang="en-IE" sz="700" b="1" dirty="0">
                  <a:solidFill>
                    <a:srgbClr val="808180"/>
                  </a:solidFill>
                  <a:latin typeface="Arial"/>
                </a:rPr>
                <a:t>BCS</a:t>
              </a:r>
            </a:p>
          </p:txBody>
        </p:sp>
      </p:grpSp>
      <p:grpSp>
        <p:nvGrpSpPr>
          <p:cNvPr id="244" name="Group 243">
            <a:extLst>
              <a:ext uri="{FF2B5EF4-FFF2-40B4-BE49-F238E27FC236}">
                <a16:creationId xmlns:a16="http://schemas.microsoft.com/office/drawing/2014/main" id="{850D2AAE-129A-4E44-8842-EBA5A46D15BB}"/>
              </a:ext>
            </a:extLst>
          </p:cNvPr>
          <p:cNvGrpSpPr/>
          <p:nvPr/>
        </p:nvGrpSpPr>
        <p:grpSpPr>
          <a:xfrm>
            <a:off x="6009232" y="1855034"/>
            <a:ext cx="617060" cy="265915"/>
            <a:chOff x="8984879" y="1606577"/>
            <a:chExt cx="617060" cy="265915"/>
          </a:xfrm>
        </p:grpSpPr>
        <p:pic>
          <p:nvPicPr>
            <p:cNvPr id="245" name="Graphic 244" descr="Paper">
              <a:extLst>
                <a:ext uri="{FF2B5EF4-FFF2-40B4-BE49-F238E27FC236}">
                  <a16:creationId xmlns:a16="http://schemas.microsoft.com/office/drawing/2014/main" id="{EEF37C04-FE84-438B-85A2-E032EA753D5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5400000">
              <a:off x="9172205" y="1602507"/>
              <a:ext cx="261896" cy="278074"/>
            </a:xfrm>
            <a:prstGeom prst="rect">
              <a:avLst/>
            </a:prstGeom>
          </p:spPr>
        </p:pic>
        <p:sp>
          <p:nvSpPr>
            <p:cNvPr id="246" name="TextBox 245">
              <a:extLst>
                <a:ext uri="{FF2B5EF4-FFF2-40B4-BE49-F238E27FC236}">
                  <a16:creationId xmlns:a16="http://schemas.microsoft.com/office/drawing/2014/main" id="{19E5FF00-E0E2-4FE1-B809-8FA989028144}"/>
                </a:ext>
              </a:extLst>
            </p:cNvPr>
            <p:cNvSpPr txBox="1"/>
            <p:nvPr/>
          </p:nvSpPr>
          <p:spPr>
            <a:xfrm>
              <a:off x="8984879" y="1606577"/>
              <a:ext cx="617060" cy="235706"/>
            </a:xfrm>
            <a:prstGeom prst="rect">
              <a:avLst/>
            </a:prstGeom>
            <a:noFill/>
          </p:spPr>
          <p:txBody>
            <a:bodyPr wrap="square" rtlCol="0">
              <a:spAutoFit/>
            </a:bodyPr>
            <a:lstStyle/>
            <a:p>
              <a:pPr algn="ctr" defTabSz="914400">
                <a:lnSpc>
                  <a:spcPct val="130000"/>
                </a:lnSpc>
              </a:pPr>
              <a:r>
                <a:rPr lang="en-IE" sz="800" b="1" dirty="0">
                  <a:solidFill>
                    <a:srgbClr val="808180"/>
                  </a:solidFill>
                  <a:latin typeface="Arial"/>
                </a:rPr>
                <a:t>BC</a:t>
              </a:r>
            </a:p>
          </p:txBody>
        </p:sp>
      </p:grpSp>
      <p:grpSp>
        <p:nvGrpSpPr>
          <p:cNvPr id="247" name="Group 246">
            <a:extLst>
              <a:ext uri="{FF2B5EF4-FFF2-40B4-BE49-F238E27FC236}">
                <a16:creationId xmlns:a16="http://schemas.microsoft.com/office/drawing/2014/main" id="{5C75DB96-35A4-464A-9A9A-022E6002B3C8}"/>
              </a:ext>
            </a:extLst>
          </p:cNvPr>
          <p:cNvGrpSpPr/>
          <p:nvPr/>
        </p:nvGrpSpPr>
        <p:grpSpPr>
          <a:xfrm>
            <a:off x="6260427" y="1548334"/>
            <a:ext cx="741988" cy="331608"/>
            <a:chOff x="9248833" y="2752522"/>
            <a:chExt cx="741988" cy="331608"/>
          </a:xfrm>
        </p:grpSpPr>
        <p:grpSp>
          <p:nvGrpSpPr>
            <p:cNvPr id="248" name="Group 247">
              <a:extLst>
                <a:ext uri="{FF2B5EF4-FFF2-40B4-BE49-F238E27FC236}">
                  <a16:creationId xmlns:a16="http://schemas.microsoft.com/office/drawing/2014/main" id="{9F452F38-BCD0-4E9A-AAF9-B68454015850}"/>
                </a:ext>
              </a:extLst>
            </p:cNvPr>
            <p:cNvGrpSpPr/>
            <p:nvPr/>
          </p:nvGrpSpPr>
          <p:grpSpPr>
            <a:xfrm>
              <a:off x="9458248" y="2752522"/>
              <a:ext cx="336482" cy="315475"/>
              <a:chOff x="7273686" y="5170941"/>
              <a:chExt cx="914400" cy="914400"/>
            </a:xfrm>
            <a:solidFill>
              <a:srgbClr val="003CA6"/>
            </a:solidFill>
          </p:grpSpPr>
          <p:pic>
            <p:nvPicPr>
              <p:cNvPr id="250" name="Graphic 249" descr="Clipboard">
                <a:extLst>
                  <a:ext uri="{FF2B5EF4-FFF2-40B4-BE49-F238E27FC236}">
                    <a16:creationId xmlns:a16="http://schemas.microsoft.com/office/drawing/2014/main" id="{2C5E36BE-9265-4A5C-AF8E-3EF4D643C49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251" name="Graphic 250" descr="Office worker">
                <a:extLst>
                  <a:ext uri="{FF2B5EF4-FFF2-40B4-BE49-F238E27FC236}">
                    <a16:creationId xmlns:a16="http://schemas.microsoft.com/office/drawing/2014/main" id="{EF371959-08F5-475F-ACF9-9B124BC3D2F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249" name="TextBox 248">
              <a:extLst>
                <a:ext uri="{FF2B5EF4-FFF2-40B4-BE49-F238E27FC236}">
                  <a16:creationId xmlns:a16="http://schemas.microsoft.com/office/drawing/2014/main" id="{7ED79828-93FF-495D-8E40-0A6422AA4612}"/>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grpSp>
        <p:nvGrpSpPr>
          <p:cNvPr id="163" name="Group 162">
            <a:extLst>
              <a:ext uri="{FF2B5EF4-FFF2-40B4-BE49-F238E27FC236}">
                <a16:creationId xmlns:a16="http://schemas.microsoft.com/office/drawing/2014/main" id="{963ABBEB-2275-417E-A6CF-B0AA1A3EE6DD}"/>
              </a:ext>
            </a:extLst>
          </p:cNvPr>
          <p:cNvGrpSpPr/>
          <p:nvPr/>
        </p:nvGrpSpPr>
        <p:grpSpPr>
          <a:xfrm>
            <a:off x="6072154" y="6877899"/>
            <a:ext cx="617060" cy="498636"/>
            <a:chOff x="6149702" y="8550629"/>
            <a:chExt cx="617060" cy="498636"/>
          </a:xfrm>
        </p:grpSpPr>
        <p:grpSp>
          <p:nvGrpSpPr>
            <p:cNvPr id="164" name="Group 163">
              <a:extLst>
                <a:ext uri="{FF2B5EF4-FFF2-40B4-BE49-F238E27FC236}">
                  <a16:creationId xmlns:a16="http://schemas.microsoft.com/office/drawing/2014/main" id="{93BB4DF8-5E92-4231-97B6-E7F8C62528C5}"/>
                </a:ext>
              </a:extLst>
            </p:cNvPr>
            <p:cNvGrpSpPr/>
            <p:nvPr/>
          </p:nvGrpSpPr>
          <p:grpSpPr>
            <a:xfrm>
              <a:off x="6149702" y="8550629"/>
              <a:ext cx="617060" cy="278074"/>
              <a:chOff x="9295528" y="1962003"/>
              <a:chExt cx="617060" cy="278074"/>
            </a:xfrm>
          </p:grpSpPr>
          <p:pic>
            <p:nvPicPr>
              <p:cNvPr id="171" name="Graphic 170" descr="Paper">
                <a:extLst>
                  <a:ext uri="{FF2B5EF4-FFF2-40B4-BE49-F238E27FC236}">
                    <a16:creationId xmlns:a16="http://schemas.microsoft.com/office/drawing/2014/main" id="{3A475C5E-F6B8-4CC5-9CFE-D2B9DE0401B8}"/>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9473110" y="1962003"/>
                <a:ext cx="261896" cy="278074"/>
              </a:xfrm>
              <a:prstGeom prst="rect">
                <a:avLst/>
              </a:prstGeom>
            </p:spPr>
          </p:pic>
          <p:sp>
            <p:nvSpPr>
              <p:cNvPr id="193" name="TextBox 192">
                <a:extLst>
                  <a:ext uri="{FF2B5EF4-FFF2-40B4-BE49-F238E27FC236}">
                    <a16:creationId xmlns:a16="http://schemas.microsoft.com/office/drawing/2014/main" id="{B3466369-6A58-4FAD-9E4D-60F3D8619777}"/>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A1</a:t>
                </a:r>
              </a:p>
            </p:txBody>
          </p:sp>
        </p:grpSp>
        <p:sp>
          <p:nvSpPr>
            <p:cNvPr id="166" name="Rectangle 165">
              <a:extLst>
                <a:ext uri="{FF2B5EF4-FFF2-40B4-BE49-F238E27FC236}">
                  <a16:creationId xmlns:a16="http://schemas.microsoft.com/office/drawing/2014/main" id="{D1631556-6AB4-4494-AE1B-43F01A463F7F}"/>
                </a:ext>
              </a:extLst>
            </p:cNvPr>
            <p:cNvSpPr/>
            <p:nvPr/>
          </p:nvSpPr>
          <p:spPr>
            <a:xfrm>
              <a:off x="6181058" y="8833821"/>
              <a:ext cx="534144" cy="215444"/>
            </a:xfrm>
            <a:prstGeom prst="rect">
              <a:avLst/>
            </a:prstGeom>
          </p:spPr>
          <p:txBody>
            <a:bodyPr wrap="square">
              <a:spAutoFit/>
            </a:bodyPr>
            <a:lstStyle/>
            <a:p>
              <a:pPr algn="ctr" defTabSz="914400"/>
              <a:endParaRPr lang="en-IE" sz="800" dirty="0">
                <a:solidFill>
                  <a:srgbClr val="273339"/>
                </a:solidFill>
                <a:latin typeface="Arial"/>
              </a:endParaRPr>
            </a:p>
          </p:txBody>
        </p:sp>
      </p:grpSp>
      <p:sp>
        <p:nvSpPr>
          <p:cNvPr id="152" name="Slide Number Placeholder 1">
            <a:extLst>
              <a:ext uri="{FF2B5EF4-FFF2-40B4-BE49-F238E27FC236}">
                <a16:creationId xmlns:a16="http://schemas.microsoft.com/office/drawing/2014/main" id="{C8970E12-6FDC-4659-95D3-44EB7F2301A3}"/>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13</a:t>
            </a:fld>
            <a:endParaRPr lang="en-IE" sz="1100"/>
          </a:p>
        </p:txBody>
      </p:sp>
      <p:sp>
        <p:nvSpPr>
          <p:cNvPr id="153" name="Rectangle 152">
            <a:extLst>
              <a:ext uri="{FF2B5EF4-FFF2-40B4-BE49-F238E27FC236}">
                <a16:creationId xmlns:a16="http://schemas.microsoft.com/office/drawing/2014/main" id="{22136697-D272-4615-8116-2846CCA10564}"/>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1759815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544" y="75722"/>
            <a:ext cx="508000" cy="385822"/>
          </a:xfrm>
          <a:prstGeom prst="rect">
            <a:avLst/>
          </a:prstGeom>
        </p:spPr>
      </p:pic>
      <p:sp>
        <p:nvSpPr>
          <p:cNvPr id="158" name="Rectangle 157">
            <a:extLst>
              <a:ext uri="{FF2B5EF4-FFF2-40B4-BE49-F238E27FC236}">
                <a16:creationId xmlns:a16="http://schemas.microsoft.com/office/drawing/2014/main" id="{67B90DA3-9A10-40FD-8586-89C38B4D40C6}"/>
              </a:ext>
            </a:extLst>
          </p:cNvPr>
          <p:cNvSpPr/>
          <p:nvPr/>
        </p:nvSpPr>
        <p:spPr>
          <a:xfrm>
            <a:off x="743653" y="120241"/>
            <a:ext cx="6204891" cy="307777"/>
          </a:xfrm>
          <a:prstGeom prst="rect">
            <a:avLst/>
          </a:prstGeom>
        </p:spPr>
        <p:txBody>
          <a:bodyPr wrap="square">
            <a:spAutoFit/>
          </a:bodyPr>
          <a:lstStyle/>
          <a:p>
            <a:pPr defTabSz="914400"/>
            <a:r>
              <a:rPr lang="en-IE" sz="1400" b="1" dirty="0">
                <a:solidFill>
                  <a:srgbClr val="006858"/>
                </a:solidFill>
                <a:latin typeface="Arial"/>
              </a:rPr>
              <a:t>Deadlines for Application for Approval by EMT</a:t>
            </a:r>
          </a:p>
        </p:txBody>
      </p:sp>
      <p:graphicFrame>
        <p:nvGraphicFramePr>
          <p:cNvPr id="44" name="Table 43">
            <a:extLst>
              <a:ext uri="{FF2B5EF4-FFF2-40B4-BE49-F238E27FC236}">
                <a16:creationId xmlns:a16="http://schemas.microsoft.com/office/drawing/2014/main" id="{8DEDF611-22B1-46CA-98E8-D5834367AF4A}"/>
              </a:ext>
            </a:extLst>
          </p:cNvPr>
          <p:cNvGraphicFramePr>
            <a:graphicFrameLocks noGrp="1"/>
          </p:cNvGraphicFramePr>
          <p:nvPr>
            <p:extLst>
              <p:ext uri="{D42A27DB-BD31-4B8C-83A1-F6EECF244321}">
                <p14:modId xmlns:p14="http://schemas.microsoft.com/office/powerpoint/2010/main" val="2088792402"/>
              </p:ext>
            </p:extLst>
          </p:nvPr>
        </p:nvGraphicFramePr>
        <p:xfrm>
          <a:off x="502203" y="1519144"/>
          <a:ext cx="5853593" cy="4830255"/>
        </p:xfrm>
        <a:graphic>
          <a:graphicData uri="http://schemas.openxmlformats.org/drawingml/2006/table">
            <a:tbl>
              <a:tblPr firstRow="1" bandRow="1"/>
              <a:tblGrid>
                <a:gridCol w="1362061">
                  <a:extLst>
                    <a:ext uri="{9D8B030D-6E8A-4147-A177-3AD203B41FA5}">
                      <a16:colId xmlns:a16="http://schemas.microsoft.com/office/drawing/2014/main" val="4087671620"/>
                    </a:ext>
                  </a:extLst>
                </a:gridCol>
                <a:gridCol w="2245766">
                  <a:extLst>
                    <a:ext uri="{9D8B030D-6E8A-4147-A177-3AD203B41FA5}">
                      <a16:colId xmlns:a16="http://schemas.microsoft.com/office/drawing/2014/main" val="195670240"/>
                    </a:ext>
                  </a:extLst>
                </a:gridCol>
                <a:gridCol w="2245766">
                  <a:extLst>
                    <a:ext uri="{9D8B030D-6E8A-4147-A177-3AD203B41FA5}">
                      <a16:colId xmlns:a16="http://schemas.microsoft.com/office/drawing/2014/main" val="1599653392"/>
                    </a:ext>
                  </a:extLst>
                </a:gridCol>
              </a:tblGrid>
              <a:tr h="340742">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EMT Meeting Month </a:t>
                      </a:r>
                    </a:p>
                    <a:p>
                      <a:endParaRPr lang="en-IE" sz="1200" b="1" dirty="0">
                        <a:latin typeface="Arial" panose="020B0604020202020204" pitchFamily="34" charset="0"/>
                        <a:cs typeface="Arial" panose="020B0604020202020204" pitchFamily="34"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858"/>
                    </a:solidFill>
                  </a:tcPr>
                </a:tc>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200" dirty="0">
                          <a:latin typeface="Arial" panose="020B0604020202020204" pitchFamily="34" charset="0"/>
                          <a:cs typeface="Arial" panose="020B0604020202020204" pitchFamily="34" charset="0"/>
                        </a:rPr>
                        <a:t>Last date to be submitted to National HR </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858"/>
                    </a:solidFill>
                  </a:tcPr>
                </a:tc>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200" dirty="0">
                          <a:latin typeface="Arial" panose="020B0604020202020204" pitchFamily="34" charset="0"/>
                          <a:cs typeface="Arial" panose="020B0604020202020204" pitchFamily="34" charset="0"/>
                        </a:rPr>
                        <a:t>EMT Meeting Month </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858"/>
                    </a:solidFill>
                  </a:tcPr>
                </a:tc>
                <a:extLst>
                  <a:ext uri="{0D108BD9-81ED-4DB2-BD59-A6C34878D82A}">
                    <a16:rowId xmlns:a16="http://schemas.microsoft.com/office/drawing/2014/main" val="2707944565"/>
                  </a:ext>
                </a:extLst>
              </a:tr>
              <a:tr h="380925">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February</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dirty="0">
                          <a:latin typeface="Arial" panose="020B0604020202020204" pitchFamily="34" charset="0"/>
                          <a:cs typeface="Arial" panose="020B0604020202020204" pitchFamily="34" charset="0"/>
                        </a:rPr>
                        <a:t>5th February 2021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23rd February 2021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extLst>
                  <a:ext uri="{0D108BD9-81ED-4DB2-BD59-A6C34878D82A}">
                    <a16:rowId xmlns:a16="http://schemas.microsoft.com/office/drawing/2014/main" val="2795580190"/>
                  </a:ext>
                </a:extLst>
              </a:tr>
              <a:tr h="380925">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March</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5th March 2021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23rd March 2021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extLst>
                  <a:ext uri="{0D108BD9-81ED-4DB2-BD59-A6C34878D82A}">
                    <a16:rowId xmlns:a16="http://schemas.microsoft.com/office/drawing/2014/main" val="3005152411"/>
                  </a:ext>
                </a:extLst>
              </a:tr>
              <a:tr h="380925">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April</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9th April 2021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20th April 2021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extLst>
                  <a:ext uri="{0D108BD9-81ED-4DB2-BD59-A6C34878D82A}">
                    <a16:rowId xmlns:a16="http://schemas.microsoft.com/office/drawing/2014/main" val="3264719501"/>
                  </a:ext>
                </a:extLst>
              </a:tr>
              <a:tr h="380925">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May</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3rd May 2021 </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25th May 2021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3392237338"/>
                  </a:ext>
                </a:extLst>
              </a:tr>
              <a:tr h="380925">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June</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4th June 2021 </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22nd June 2021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607087802"/>
                  </a:ext>
                </a:extLst>
              </a:tr>
              <a:tr h="380925">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July</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9th July 2021 </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27th July 2021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1673834666"/>
                  </a:ext>
                </a:extLst>
              </a:tr>
              <a:tr h="380925">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August</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6th August 2021 </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24th August 2021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4243371031"/>
                  </a:ext>
                </a:extLst>
              </a:tr>
              <a:tr h="380925">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September</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3rd September 2021</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21st September 2021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74759782"/>
                  </a:ext>
                </a:extLst>
              </a:tr>
              <a:tr h="380925">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October</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1st October 2021 </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19th October 2021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1864923123"/>
                  </a:ext>
                </a:extLst>
              </a:tr>
              <a:tr h="380925">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November</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5th November 2021 </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30th November 2021 </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2187449820"/>
                  </a:ext>
                </a:extLst>
              </a:tr>
              <a:tr h="380925">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latin typeface="Arial" panose="020B0604020202020204" pitchFamily="34" charset="0"/>
                          <a:cs typeface="Arial" panose="020B0604020202020204" pitchFamily="34" charset="0"/>
                        </a:rPr>
                        <a:t>December</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3rd December 2021 </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latin typeface="Arial" panose="020B0604020202020204" pitchFamily="34" charset="0"/>
                          <a:cs typeface="Arial" panose="020B0604020202020204" pitchFamily="34" charset="0"/>
                        </a:rPr>
                        <a:t>28th December 2021</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981347012"/>
                  </a:ext>
                </a:extLst>
              </a:tr>
            </a:tbl>
          </a:graphicData>
        </a:graphic>
      </p:graphicFrame>
      <p:sp>
        <p:nvSpPr>
          <p:cNvPr id="7" name="Rectangle 6">
            <a:extLst>
              <a:ext uri="{FF2B5EF4-FFF2-40B4-BE49-F238E27FC236}">
                <a16:creationId xmlns:a16="http://schemas.microsoft.com/office/drawing/2014/main" id="{B84FBAAF-2B05-4036-A15F-F36225987E2C}"/>
              </a:ext>
            </a:extLst>
          </p:cNvPr>
          <p:cNvSpPr/>
          <p:nvPr/>
        </p:nvSpPr>
        <p:spPr>
          <a:xfrm>
            <a:off x="502203" y="798739"/>
            <a:ext cx="5853592" cy="461665"/>
          </a:xfrm>
          <a:prstGeom prst="rect">
            <a:avLst/>
          </a:prstGeom>
        </p:spPr>
        <p:txBody>
          <a:bodyPr wrap="square">
            <a:spAutoFit/>
          </a:bodyPr>
          <a:lstStyle/>
          <a:p>
            <a:r>
              <a:rPr lang="en-IE" sz="1200" dirty="0"/>
              <a:t>Applications to the Strategic Workforce Planning and Intelligence Unit for new posts, will be accepted on a monthly basis only within the timelines set out in the table below.</a:t>
            </a:r>
          </a:p>
        </p:txBody>
      </p:sp>
      <p:sp>
        <p:nvSpPr>
          <p:cNvPr id="2" name="Slide Number Placeholder 1">
            <a:extLst>
              <a:ext uri="{FF2B5EF4-FFF2-40B4-BE49-F238E27FC236}">
                <a16:creationId xmlns:a16="http://schemas.microsoft.com/office/drawing/2014/main" id="{412F9DD5-98B3-47C2-9508-F7610BD54568}"/>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14</a:t>
            </a:fld>
            <a:endParaRPr lang="en-IE" sz="1100"/>
          </a:p>
        </p:txBody>
      </p:sp>
      <p:sp>
        <p:nvSpPr>
          <p:cNvPr id="9" name="Rectangle 8">
            <a:extLst>
              <a:ext uri="{FF2B5EF4-FFF2-40B4-BE49-F238E27FC236}">
                <a16:creationId xmlns:a16="http://schemas.microsoft.com/office/drawing/2014/main" id="{8E0BA1E0-776F-4689-96B6-4F56C0E56506}"/>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4180258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5DEAFCA-0C5A-4F06-A6CF-EB227793CA2F}"/>
              </a:ext>
            </a:extLst>
          </p:cNvPr>
          <p:cNvPicPr/>
          <p:nvPr/>
        </p:nvPicPr>
        <p:blipFill>
          <a:blip r:embed="rId2">
            <a:extLst>
              <a:ext uri="{28A0092B-C50C-407E-A947-70E740481C1C}">
                <a14:useLocalDpi xmlns:a14="http://schemas.microsoft.com/office/drawing/2010/main" val="0"/>
              </a:ext>
            </a:extLst>
          </a:blip>
          <a:stretch>
            <a:fillRect/>
          </a:stretch>
        </p:blipFill>
        <p:spPr>
          <a:xfrm>
            <a:off x="152400" y="0"/>
            <a:ext cx="1143000" cy="1238250"/>
          </a:xfrm>
          <a:prstGeom prst="rect">
            <a:avLst/>
          </a:prstGeom>
        </p:spPr>
      </p:pic>
      <p:sp>
        <p:nvSpPr>
          <p:cNvPr id="4" name="Text Placeholder 1">
            <a:extLst>
              <a:ext uri="{FF2B5EF4-FFF2-40B4-BE49-F238E27FC236}">
                <a16:creationId xmlns:a16="http://schemas.microsoft.com/office/drawing/2014/main" id="{4DE5C212-C5F7-4B93-B50E-0A2A8C154DE4}"/>
              </a:ext>
            </a:extLst>
          </p:cNvPr>
          <p:cNvSpPr txBox="1">
            <a:spLocks/>
          </p:cNvSpPr>
          <p:nvPr/>
        </p:nvSpPr>
        <p:spPr>
          <a:xfrm>
            <a:off x="720131" y="1645658"/>
            <a:ext cx="5417738" cy="678986"/>
          </a:xfrm>
          <a:prstGeom prst="rect">
            <a:avLst/>
          </a:prstGeom>
        </p:spPr>
        <p:txBody>
          <a:bodyPr/>
          <a:lstStyle>
            <a:lvl1pPr marL="0" indent="0" algn="l" defTabSz="609461" rtl="0" eaLnBrk="1" latinLnBrk="0" hangingPunct="1">
              <a:spcBef>
                <a:spcPct val="20000"/>
              </a:spcBef>
              <a:buFont typeface="Arial"/>
              <a:buNone/>
              <a:defRPr sz="3200" b="1" kern="1200" baseline="0">
                <a:solidFill>
                  <a:schemeClr val="accent1"/>
                </a:solidFill>
                <a:latin typeface="Arial" panose="020B0604020202020204" pitchFamily="34" charset="0"/>
                <a:ea typeface="+mn-ea"/>
                <a:cs typeface="+mn-cs"/>
              </a:defRPr>
            </a:lvl1pPr>
            <a:lvl2pPr marL="990374" indent="-380913" algn="l" defTabSz="609461" rtl="0" eaLnBrk="1" latinLnBrk="0" hangingPunct="1">
              <a:spcBef>
                <a:spcPct val="20000"/>
              </a:spcBef>
              <a:buFont typeface="Arial"/>
              <a:buChar char="–"/>
              <a:defRPr sz="3733" kern="1200">
                <a:solidFill>
                  <a:schemeClr val="tx1"/>
                </a:solidFill>
                <a:latin typeface="+mn-lt"/>
                <a:ea typeface="+mn-ea"/>
                <a:cs typeface="+mn-cs"/>
              </a:defRPr>
            </a:lvl2pPr>
            <a:lvl3pPr marL="1523650" indent="-304730" algn="l" defTabSz="609461" rtl="0" eaLnBrk="1" latinLnBrk="0" hangingPunct="1">
              <a:spcBef>
                <a:spcPct val="20000"/>
              </a:spcBef>
              <a:buFont typeface="Arial"/>
              <a:buChar char="•"/>
              <a:defRPr sz="3200" kern="1200">
                <a:solidFill>
                  <a:schemeClr val="tx1"/>
                </a:solidFill>
                <a:latin typeface="+mn-lt"/>
                <a:ea typeface="+mn-ea"/>
                <a:cs typeface="+mn-cs"/>
              </a:defRPr>
            </a:lvl3pPr>
            <a:lvl4pPr marL="2133111" indent="-304730" algn="l" defTabSz="609461" rtl="0" eaLnBrk="1" latinLnBrk="0" hangingPunct="1">
              <a:spcBef>
                <a:spcPct val="20000"/>
              </a:spcBef>
              <a:buFont typeface="Arial"/>
              <a:buChar char="–"/>
              <a:defRPr sz="2667" kern="1200">
                <a:solidFill>
                  <a:schemeClr val="tx1"/>
                </a:solidFill>
                <a:latin typeface="+mn-lt"/>
                <a:ea typeface="+mn-ea"/>
                <a:cs typeface="+mn-cs"/>
              </a:defRPr>
            </a:lvl4pPr>
            <a:lvl5pPr marL="2742571" indent="-304730" algn="l" defTabSz="609461" rtl="0" eaLnBrk="1" latinLnBrk="0" hangingPunct="1">
              <a:spcBef>
                <a:spcPct val="20000"/>
              </a:spcBef>
              <a:buFont typeface="Arial"/>
              <a:buChar char="»"/>
              <a:defRPr sz="2667" kern="1200">
                <a:solidFill>
                  <a:schemeClr val="tx1"/>
                </a:solidFill>
                <a:latin typeface="+mn-lt"/>
                <a:ea typeface="+mn-ea"/>
                <a:cs typeface="+mn-cs"/>
              </a:defRPr>
            </a:lvl5pPr>
            <a:lvl6pPr marL="3352032" indent="-304730" algn="l" defTabSz="609461" rtl="0" eaLnBrk="1" latinLnBrk="0" hangingPunct="1">
              <a:spcBef>
                <a:spcPct val="20000"/>
              </a:spcBef>
              <a:buFont typeface="Arial"/>
              <a:buChar char="•"/>
              <a:defRPr sz="2667" kern="1200">
                <a:solidFill>
                  <a:schemeClr val="tx1"/>
                </a:solidFill>
                <a:latin typeface="+mn-lt"/>
                <a:ea typeface="+mn-ea"/>
                <a:cs typeface="+mn-cs"/>
              </a:defRPr>
            </a:lvl6pPr>
            <a:lvl7pPr marL="3961492" indent="-304730" algn="l" defTabSz="609461" rtl="0" eaLnBrk="1" latinLnBrk="0" hangingPunct="1">
              <a:spcBef>
                <a:spcPct val="20000"/>
              </a:spcBef>
              <a:buFont typeface="Arial"/>
              <a:buChar char="•"/>
              <a:defRPr sz="2667" kern="1200">
                <a:solidFill>
                  <a:schemeClr val="tx1"/>
                </a:solidFill>
                <a:latin typeface="+mn-lt"/>
                <a:ea typeface="+mn-ea"/>
                <a:cs typeface="+mn-cs"/>
              </a:defRPr>
            </a:lvl7pPr>
            <a:lvl8pPr marL="4570952" indent="-304730" algn="l" defTabSz="609461" rtl="0" eaLnBrk="1" latinLnBrk="0" hangingPunct="1">
              <a:spcBef>
                <a:spcPct val="20000"/>
              </a:spcBef>
              <a:buFont typeface="Arial"/>
              <a:buChar char="•"/>
              <a:defRPr sz="2667" kern="1200">
                <a:solidFill>
                  <a:schemeClr val="tx1"/>
                </a:solidFill>
                <a:latin typeface="+mn-lt"/>
                <a:ea typeface="+mn-ea"/>
                <a:cs typeface="+mn-cs"/>
              </a:defRPr>
            </a:lvl8pPr>
            <a:lvl9pPr marL="5180413" indent="-304730" algn="l" defTabSz="609461" rtl="0" eaLnBrk="1" latinLnBrk="0" hangingPunct="1">
              <a:spcBef>
                <a:spcPct val="20000"/>
              </a:spcBef>
              <a:buFont typeface="Arial"/>
              <a:buChar char="•"/>
              <a:defRPr sz="2667" kern="1200">
                <a:solidFill>
                  <a:schemeClr val="tx1"/>
                </a:solidFill>
                <a:latin typeface="+mn-lt"/>
                <a:ea typeface="+mn-ea"/>
                <a:cs typeface="+mn-cs"/>
              </a:defRPr>
            </a:lvl9pPr>
          </a:lstStyle>
          <a:p>
            <a:pPr marL="0" marR="0" lvl="0" indent="0" algn="ctr" defTabSz="609461" rtl="0" eaLnBrk="1" fontAlgn="auto" latinLnBrk="0" hangingPunct="1">
              <a:lnSpc>
                <a:spcPct val="100000"/>
              </a:lnSpc>
              <a:spcBef>
                <a:spcPct val="20000"/>
              </a:spcBef>
              <a:spcAft>
                <a:spcPts val="0"/>
              </a:spcAft>
              <a:buClrTx/>
              <a:buSzTx/>
              <a:buFont typeface="Arial"/>
              <a:buNone/>
              <a:tabLst/>
              <a:defRPr/>
            </a:pPr>
            <a:r>
              <a:rPr lang="en-IE" sz="2800" i="1" dirty="0">
                <a:solidFill>
                  <a:srgbClr val="006858"/>
                </a:solidFill>
              </a:rPr>
              <a:t>Quick Navigation</a:t>
            </a:r>
            <a:endParaRPr kumimoji="0" lang="en-IE" sz="3200" b="1" i="1" u="none" strike="noStrike" kern="1200" cap="none" spc="0" normalizeH="0" baseline="0" noProof="0" dirty="0">
              <a:ln>
                <a:noFill/>
              </a:ln>
              <a:solidFill>
                <a:srgbClr val="85A8A1"/>
              </a:solidFill>
              <a:effectLst/>
              <a:uLnTx/>
              <a:uFillTx/>
            </a:endParaRPr>
          </a:p>
        </p:txBody>
      </p:sp>
      <p:sp>
        <p:nvSpPr>
          <p:cNvPr id="7" name="Rectangle 6">
            <a:extLst>
              <a:ext uri="{FF2B5EF4-FFF2-40B4-BE49-F238E27FC236}">
                <a16:creationId xmlns:a16="http://schemas.microsoft.com/office/drawing/2014/main" id="{5B312C8E-24B5-447B-A3D1-7ABD2B5A1B65}"/>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
        <p:nvSpPr>
          <p:cNvPr id="5" name="Slide Number Placeholder 4">
            <a:extLst>
              <a:ext uri="{FF2B5EF4-FFF2-40B4-BE49-F238E27FC236}">
                <a16:creationId xmlns:a16="http://schemas.microsoft.com/office/drawing/2014/main" id="{EF821455-05C5-430A-AA78-1446466B4BB9}"/>
              </a:ext>
            </a:extLst>
          </p:cNvPr>
          <p:cNvSpPr>
            <a:spLocks noGrp="1"/>
          </p:cNvSpPr>
          <p:nvPr>
            <p:ph type="sldNum" sz="quarter" idx="12"/>
          </p:nvPr>
        </p:nvSpPr>
        <p:spPr/>
        <p:txBody>
          <a:bodyPr/>
          <a:lstStyle/>
          <a:p>
            <a:fld id="{4D2DE3C1-C2DB-4784-85AA-0DF8A77CE9C8}" type="slidenum">
              <a:rPr lang="en-IE" smtClean="0"/>
              <a:t>2</a:t>
            </a:fld>
            <a:endParaRPr lang="en-IE"/>
          </a:p>
        </p:txBody>
      </p:sp>
      <p:sp>
        <p:nvSpPr>
          <p:cNvPr id="8" name="Rectangle 7">
            <a:extLst>
              <a:ext uri="{FF2B5EF4-FFF2-40B4-BE49-F238E27FC236}">
                <a16:creationId xmlns:a16="http://schemas.microsoft.com/office/drawing/2014/main" id="{2810A524-24F9-4CF2-AD3A-B906961C5859}"/>
              </a:ext>
            </a:extLst>
          </p:cNvPr>
          <p:cNvSpPr/>
          <p:nvPr/>
        </p:nvSpPr>
        <p:spPr>
          <a:xfrm>
            <a:off x="468985" y="4632676"/>
            <a:ext cx="2954384" cy="1080000"/>
          </a:xfrm>
          <a:prstGeom prst="rect">
            <a:avLst/>
          </a:prstGeom>
          <a:solidFill>
            <a:srgbClr val="71A59C"/>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400" b="0" i="0" u="none" strike="noStrike" kern="0" cap="none" spc="0" normalizeH="0" baseline="0" noProof="0" dirty="0">
                <a:ln>
                  <a:noFill/>
                </a:ln>
                <a:solidFill>
                  <a:schemeClr val="bg1"/>
                </a:solidFill>
                <a:effectLst/>
                <a:uLnTx/>
                <a:uFillTx/>
                <a:latin typeface="Arial"/>
                <a:ea typeface="+mn-ea"/>
                <a:cs typeface="+mn-cs"/>
              </a:rPr>
              <a:t>Replacement of an existing post</a:t>
            </a:r>
          </a:p>
        </p:txBody>
      </p:sp>
      <p:sp>
        <p:nvSpPr>
          <p:cNvPr id="9" name="Rectangle 8">
            <a:extLst>
              <a:ext uri="{FF2B5EF4-FFF2-40B4-BE49-F238E27FC236}">
                <a16:creationId xmlns:a16="http://schemas.microsoft.com/office/drawing/2014/main" id="{ED2A6DAD-4BE0-4363-80A4-8587EBB6A349}"/>
              </a:ext>
            </a:extLst>
          </p:cNvPr>
          <p:cNvSpPr/>
          <p:nvPr/>
        </p:nvSpPr>
        <p:spPr>
          <a:xfrm>
            <a:off x="474616" y="2877016"/>
            <a:ext cx="2954384" cy="1080000"/>
          </a:xfrm>
          <a:prstGeom prst="rect">
            <a:avLst/>
          </a:prstGeom>
          <a:solidFill>
            <a:srgbClr val="71A59C"/>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400" b="0" i="0" u="none" strike="noStrike" kern="0" cap="none" spc="0" normalizeH="0" baseline="0" noProof="0" dirty="0">
                <a:ln>
                  <a:noFill/>
                </a:ln>
                <a:solidFill>
                  <a:schemeClr val="bg1"/>
                </a:solidFill>
                <a:effectLst/>
                <a:uLnTx/>
                <a:uFillTx/>
                <a:latin typeface="Arial"/>
                <a:ea typeface="+mn-ea"/>
                <a:cs typeface="+mn-cs"/>
              </a:rPr>
              <a:t>New Service Development Post / </a:t>
            </a:r>
            <a:br>
              <a:rPr kumimoji="0" lang="en-IE" sz="1400" b="0" i="0" u="none" strike="noStrike" kern="0" cap="none" spc="0" normalizeH="0" baseline="0" noProof="0" dirty="0">
                <a:ln>
                  <a:noFill/>
                </a:ln>
                <a:solidFill>
                  <a:schemeClr val="bg1"/>
                </a:solidFill>
                <a:effectLst/>
                <a:uLnTx/>
                <a:uFillTx/>
                <a:latin typeface="Arial"/>
                <a:ea typeface="+mn-ea"/>
                <a:cs typeface="+mn-cs"/>
              </a:rPr>
            </a:br>
            <a:r>
              <a:rPr kumimoji="0" lang="en-IE" sz="1400" b="0" i="0" u="none" strike="noStrike" kern="0" cap="none" spc="0" normalizeH="0" baseline="0" noProof="0" dirty="0">
                <a:ln>
                  <a:noFill/>
                </a:ln>
                <a:solidFill>
                  <a:schemeClr val="bg1"/>
                </a:solidFill>
                <a:effectLst/>
                <a:uLnTx/>
                <a:uFillTx/>
                <a:latin typeface="Arial"/>
                <a:ea typeface="+mn-ea"/>
                <a:cs typeface="+mn-cs"/>
              </a:rPr>
              <a:t>New Development Post</a:t>
            </a:r>
          </a:p>
        </p:txBody>
      </p:sp>
      <p:sp>
        <p:nvSpPr>
          <p:cNvPr id="10" name="Rectangle 9">
            <a:extLst>
              <a:ext uri="{FF2B5EF4-FFF2-40B4-BE49-F238E27FC236}">
                <a16:creationId xmlns:a16="http://schemas.microsoft.com/office/drawing/2014/main" id="{E393094F-1E56-4EEF-8B08-1643AE9706F2}"/>
              </a:ext>
            </a:extLst>
          </p:cNvPr>
          <p:cNvSpPr/>
          <p:nvPr/>
        </p:nvSpPr>
        <p:spPr>
          <a:xfrm>
            <a:off x="468985" y="6388336"/>
            <a:ext cx="2954384" cy="1080000"/>
          </a:xfrm>
          <a:prstGeom prst="rect">
            <a:avLst/>
          </a:prstGeom>
          <a:solidFill>
            <a:srgbClr val="71A59C"/>
          </a:solidFill>
          <a:ln w="25400" cap="flat" cmpd="sng" algn="ctr">
            <a:solidFill>
              <a:srgbClr val="006858"/>
            </a:solidFill>
            <a:prstDash val="solid"/>
          </a:ln>
          <a:effectLst/>
        </p:spPr>
        <p:txBody>
          <a:bodyPr rtlCol="0" anchor="ctr"/>
          <a:lstStyle/>
          <a:p>
            <a:pPr lvl="0" algn="ctr" defTabSz="914400">
              <a:defRPr/>
            </a:pPr>
            <a:r>
              <a:rPr lang="en-IE" sz="1400" kern="0" dirty="0">
                <a:solidFill>
                  <a:schemeClr val="bg1"/>
                </a:solidFill>
                <a:latin typeface="Arial"/>
              </a:rPr>
              <a:t>Suppression or Reconfiguration within current budget</a:t>
            </a:r>
          </a:p>
        </p:txBody>
      </p:sp>
      <p:sp>
        <p:nvSpPr>
          <p:cNvPr id="6" name="TextBox 5">
            <a:extLst>
              <a:ext uri="{FF2B5EF4-FFF2-40B4-BE49-F238E27FC236}">
                <a16:creationId xmlns:a16="http://schemas.microsoft.com/office/drawing/2014/main" id="{519893B3-31E6-4883-B439-F7D8F1C3DBF5}"/>
              </a:ext>
            </a:extLst>
          </p:cNvPr>
          <p:cNvSpPr txBox="1"/>
          <p:nvPr/>
        </p:nvSpPr>
        <p:spPr>
          <a:xfrm>
            <a:off x="4365702" y="3238308"/>
            <a:ext cx="1945721" cy="369332"/>
          </a:xfrm>
          <a:prstGeom prst="rect">
            <a:avLst/>
          </a:prstGeom>
          <a:noFill/>
        </p:spPr>
        <p:txBody>
          <a:bodyPr wrap="square" rtlCol="0">
            <a:spAutoFit/>
          </a:bodyPr>
          <a:lstStyle/>
          <a:p>
            <a:r>
              <a:rPr lang="en-IE" b="1" dirty="0">
                <a:latin typeface="Arial" panose="020B0604020202020204" pitchFamily="34" charset="0"/>
                <a:cs typeface="Arial" panose="020B0604020202020204" pitchFamily="34" charset="0"/>
              </a:rPr>
              <a:t>Skip to Page 7 </a:t>
            </a:r>
          </a:p>
        </p:txBody>
      </p:sp>
      <p:sp>
        <p:nvSpPr>
          <p:cNvPr id="11" name="TextBox 10">
            <a:extLst>
              <a:ext uri="{FF2B5EF4-FFF2-40B4-BE49-F238E27FC236}">
                <a16:creationId xmlns:a16="http://schemas.microsoft.com/office/drawing/2014/main" id="{1526C749-06B4-40CA-A604-8FBC7F3AA65A}"/>
              </a:ext>
            </a:extLst>
          </p:cNvPr>
          <p:cNvSpPr txBox="1"/>
          <p:nvPr/>
        </p:nvSpPr>
        <p:spPr>
          <a:xfrm>
            <a:off x="4437663" y="4988010"/>
            <a:ext cx="1945721" cy="369332"/>
          </a:xfrm>
          <a:prstGeom prst="rect">
            <a:avLst/>
          </a:prstGeom>
          <a:noFill/>
        </p:spPr>
        <p:txBody>
          <a:bodyPr wrap="square" rtlCol="0">
            <a:spAutoFit/>
          </a:bodyPr>
          <a:lstStyle/>
          <a:p>
            <a:r>
              <a:rPr lang="en-IE" b="1" dirty="0">
                <a:latin typeface="Arial" panose="020B0604020202020204" pitchFamily="34" charset="0"/>
                <a:cs typeface="Arial" panose="020B0604020202020204" pitchFamily="34" charset="0"/>
              </a:rPr>
              <a:t>Skip to Page 9 </a:t>
            </a:r>
          </a:p>
        </p:txBody>
      </p:sp>
      <p:sp>
        <p:nvSpPr>
          <p:cNvPr id="12" name="TextBox 11">
            <a:extLst>
              <a:ext uri="{FF2B5EF4-FFF2-40B4-BE49-F238E27FC236}">
                <a16:creationId xmlns:a16="http://schemas.microsoft.com/office/drawing/2014/main" id="{0E2BEC5F-3EB4-41BA-B910-3148FC0B369B}"/>
              </a:ext>
            </a:extLst>
          </p:cNvPr>
          <p:cNvSpPr txBox="1"/>
          <p:nvPr/>
        </p:nvSpPr>
        <p:spPr>
          <a:xfrm>
            <a:off x="4437663" y="6740004"/>
            <a:ext cx="1945721" cy="369332"/>
          </a:xfrm>
          <a:prstGeom prst="rect">
            <a:avLst/>
          </a:prstGeom>
          <a:noFill/>
        </p:spPr>
        <p:txBody>
          <a:bodyPr wrap="square" rtlCol="0">
            <a:spAutoFit/>
          </a:bodyPr>
          <a:lstStyle/>
          <a:p>
            <a:r>
              <a:rPr lang="en-IE" b="1" dirty="0">
                <a:latin typeface="Arial" panose="020B0604020202020204" pitchFamily="34" charset="0"/>
                <a:cs typeface="Arial" panose="020B0604020202020204" pitchFamily="34" charset="0"/>
              </a:rPr>
              <a:t>Skip to Page 12</a:t>
            </a:r>
          </a:p>
        </p:txBody>
      </p:sp>
      <p:sp>
        <p:nvSpPr>
          <p:cNvPr id="15" name="Arrow: Right 14">
            <a:extLst>
              <a:ext uri="{FF2B5EF4-FFF2-40B4-BE49-F238E27FC236}">
                <a16:creationId xmlns:a16="http://schemas.microsoft.com/office/drawing/2014/main" id="{9DAA55AB-4258-4359-857C-FF88B2EA2C9B}"/>
              </a:ext>
            </a:extLst>
          </p:cNvPr>
          <p:cNvSpPr/>
          <p:nvPr/>
        </p:nvSpPr>
        <p:spPr>
          <a:xfrm>
            <a:off x="3679902" y="3170760"/>
            <a:ext cx="434898" cy="54259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IE"/>
          </a:p>
        </p:txBody>
      </p:sp>
      <p:sp>
        <p:nvSpPr>
          <p:cNvPr id="16" name="Arrow: Right 15">
            <a:extLst>
              <a:ext uri="{FF2B5EF4-FFF2-40B4-BE49-F238E27FC236}">
                <a16:creationId xmlns:a16="http://schemas.microsoft.com/office/drawing/2014/main" id="{18355DD4-9DFD-46FC-8AF3-1E2A16715753}"/>
              </a:ext>
            </a:extLst>
          </p:cNvPr>
          <p:cNvSpPr/>
          <p:nvPr/>
        </p:nvSpPr>
        <p:spPr>
          <a:xfrm>
            <a:off x="3679902" y="4888049"/>
            <a:ext cx="434898" cy="54259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IE"/>
          </a:p>
        </p:txBody>
      </p:sp>
      <p:sp>
        <p:nvSpPr>
          <p:cNvPr id="17" name="Arrow: Right 16">
            <a:extLst>
              <a:ext uri="{FF2B5EF4-FFF2-40B4-BE49-F238E27FC236}">
                <a16:creationId xmlns:a16="http://schemas.microsoft.com/office/drawing/2014/main" id="{CAF056B9-7C6C-47E2-B689-1D698D76855E}"/>
              </a:ext>
            </a:extLst>
          </p:cNvPr>
          <p:cNvSpPr/>
          <p:nvPr/>
        </p:nvSpPr>
        <p:spPr>
          <a:xfrm>
            <a:off x="3679902" y="6653372"/>
            <a:ext cx="434898" cy="54259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010997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544" y="75722"/>
            <a:ext cx="508000" cy="385822"/>
          </a:xfrm>
          <a:prstGeom prst="rect">
            <a:avLst/>
          </a:prstGeom>
        </p:spPr>
      </p:pic>
      <p:sp>
        <p:nvSpPr>
          <p:cNvPr id="158" name="Rectangle 157">
            <a:extLst>
              <a:ext uri="{FF2B5EF4-FFF2-40B4-BE49-F238E27FC236}">
                <a16:creationId xmlns:a16="http://schemas.microsoft.com/office/drawing/2014/main" id="{67B90DA3-9A10-40FD-8586-89C38B4D40C6}"/>
              </a:ext>
            </a:extLst>
          </p:cNvPr>
          <p:cNvSpPr/>
          <p:nvPr/>
        </p:nvSpPr>
        <p:spPr>
          <a:xfrm>
            <a:off x="743653" y="120241"/>
            <a:ext cx="6204891" cy="307777"/>
          </a:xfrm>
          <a:prstGeom prst="rect">
            <a:avLst/>
          </a:prstGeom>
        </p:spPr>
        <p:txBody>
          <a:bodyPr wrap="square">
            <a:spAutoFit/>
          </a:bodyPr>
          <a:lstStyle/>
          <a:p>
            <a:pPr defTabSz="914400"/>
            <a:r>
              <a:rPr lang="en-IE" sz="1400" b="1" dirty="0">
                <a:solidFill>
                  <a:srgbClr val="006858"/>
                </a:solidFill>
                <a:latin typeface="Arial"/>
              </a:rPr>
              <a:t>Glossary of Terminology</a:t>
            </a:r>
          </a:p>
        </p:txBody>
      </p:sp>
      <p:graphicFrame>
        <p:nvGraphicFramePr>
          <p:cNvPr id="43" name="Table 7">
            <a:extLst>
              <a:ext uri="{FF2B5EF4-FFF2-40B4-BE49-F238E27FC236}">
                <a16:creationId xmlns:a16="http://schemas.microsoft.com/office/drawing/2014/main" id="{E0E320CE-A8A1-43BB-B192-C883D1E2F2E8}"/>
              </a:ext>
            </a:extLst>
          </p:cNvPr>
          <p:cNvGraphicFramePr>
            <a:graphicFrameLocks noGrp="1"/>
          </p:cNvGraphicFramePr>
          <p:nvPr>
            <p:extLst>
              <p:ext uri="{D42A27DB-BD31-4B8C-83A1-F6EECF244321}">
                <p14:modId xmlns:p14="http://schemas.microsoft.com/office/powerpoint/2010/main" val="943806094"/>
              </p:ext>
            </p:extLst>
          </p:nvPr>
        </p:nvGraphicFramePr>
        <p:xfrm>
          <a:off x="228554" y="815286"/>
          <a:ext cx="6400892" cy="6355338"/>
        </p:xfrm>
        <a:graphic>
          <a:graphicData uri="http://schemas.openxmlformats.org/drawingml/2006/table">
            <a:tbl>
              <a:tblPr firstRow="1" bandRow="1"/>
              <a:tblGrid>
                <a:gridCol w="2338800">
                  <a:extLst>
                    <a:ext uri="{9D8B030D-6E8A-4147-A177-3AD203B41FA5}">
                      <a16:colId xmlns:a16="http://schemas.microsoft.com/office/drawing/2014/main" val="3943212908"/>
                    </a:ext>
                  </a:extLst>
                </a:gridCol>
                <a:gridCol w="4062092">
                  <a:extLst>
                    <a:ext uri="{9D8B030D-6E8A-4147-A177-3AD203B41FA5}">
                      <a16:colId xmlns:a16="http://schemas.microsoft.com/office/drawing/2014/main" val="2965036584"/>
                    </a:ext>
                  </a:extLst>
                </a:gridCol>
              </a:tblGrid>
              <a:tr h="320298">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200" dirty="0"/>
                        <a:t>Item</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858"/>
                    </a:solidFill>
                  </a:tcPr>
                </a:tc>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200" dirty="0"/>
                        <a:t>Description / Definition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858"/>
                    </a:solidFill>
                  </a:tcPr>
                </a:tc>
                <a:extLst>
                  <a:ext uri="{0D108BD9-81ED-4DB2-BD59-A6C34878D82A}">
                    <a16:rowId xmlns:a16="http://schemas.microsoft.com/office/drawing/2014/main" val="1060890438"/>
                  </a:ext>
                </a:extLst>
              </a:tr>
              <a:tr h="1025055">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b="1" dirty="0"/>
                        <a:t>NSP New Service Development Post</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dirty="0"/>
                        <a:t>In overall terms a new post is defined as an NSP New Service Development post, both approved and funded, as provided for in the National Service Plan (NSP). Confirmation of the associated approval, the associated initiative and funding are required to be confirmed in the primary notification process.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extLst>
                  <a:ext uri="{0D108BD9-81ED-4DB2-BD59-A6C34878D82A}">
                    <a16:rowId xmlns:a16="http://schemas.microsoft.com/office/drawing/2014/main" val="154838307"/>
                  </a:ext>
                </a:extLst>
              </a:tr>
              <a:tr h="1747684">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b="1" dirty="0"/>
                        <a:t>New Development Post </a:t>
                      </a:r>
                    </a:p>
                    <a:p>
                      <a:r>
                        <a:rPr lang="en-IE" sz="1200" b="0" dirty="0"/>
                        <a:t>(</a:t>
                      </a:r>
                      <a:r>
                        <a:rPr lang="en-IE" sz="1200" b="1" u="sng" dirty="0"/>
                        <a:t>NB</a:t>
                      </a:r>
                      <a:r>
                        <a:rPr lang="en-IE" sz="1200" b="1" dirty="0"/>
                        <a:t> </a:t>
                      </a:r>
                      <a:r>
                        <a:rPr lang="en-IE" sz="1200" b="0" dirty="0"/>
                        <a:t>this is not the same as NSP New Service Development Post outlined above)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dirty="0"/>
                        <a:t>A New Development Post - includes developments that have been approved and funded by the Department of Health:</a:t>
                      </a:r>
                    </a:p>
                    <a:p>
                      <a:pPr marL="171450" indent="-171450">
                        <a:buFont typeface="Arial" panose="020B0604020202020204" pitchFamily="34" charset="0"/>
                        <a:buChar char="•"/>
                      </a:pPr>
                      <a:r>
                        <a:rPr lang="en-IE" sz="1200" dirty="0"/>
                        <a:t>the subject of a specific business case outside of the NSP or</a:t>
                      </a:r>
                    </a:p>
                    <a:p>
                      <a:pPr marL="171450" indent="-171450">
                        <a:buFont typeface="Arial" panose="020B0604020202020204" pitchFamily="34" charset="0"/>
                        <a:buChar char="•"/>
                      </a:pPr>
                      <a:r>
                        <a:rPr lang="en-IE" sz="1200" dirty="0"/>
                        <a:t>posts specifically identified and communicated by the Department of Health</a:t>
                      </a:r>
                    </a:p>
                    <a:p>
                      <a:pPr marL="0" indent="0">
                        <a:buFont typeface="Arial" panose="020B0604020202020204" pitchFamily="34" charset="0"/>
                        <a:buNone/>
                      </a:pPr>
                      <a:r>
                        <a:rPr lang="en-IE" sz="1200" dirty="0"/>
                        <a:t>Confirmation of the associated approval, the associated initiative and funding are required to be confirmed in the primary notification process.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extLst>
                  <a:ext uri="{0D108BD9-81ED-4DB2-BD59-A6C34878D82A}">
                    <a16:rowId xmlns:a16="http://schemas.microsoft.com/office/drawing/2014/main" val="514257804"/>
                  </a:ext>
                </a:extLst>
              </a:tr>
              <a:tr h="909639">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1" dirty="0"/>
                        <a:t>New Post by Suppression/Reconfiguration within current budget / current WTE</a:t>
                      </a:r>
                    </a:p>
                    <a:p>
                      <a:endParaRPr lang="en-IE" sz="1200" b="1"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200" dirty="0"/>
                        <a:t>New posts created to address changes to service delivery, through suppression or reassignment of an existing vacancy or budget. These posts to not require a primary notification, however if the new post is </a:t>
                      </a:r>
                      <a:r>
                        <a:rPr lang="en-IE" sz="1200" dirty="0">
                          <a:solidFill>
                            <a:schemeClr val="tx1"/>
                          </a:solidFill>
                        </a:rPr>
                        <a:t>“</a:t>
                      </a:r>
                      <a:r>
                        <a:rPr kumimoji="0" lang="en-IE" sz="1200" b="0" i="0" u="none" strike="noStrike" kern="0" cap="none" spc="0" normalizeH="0" baseline="0" noProof="0" dirty="0">
                          <a:ln>
                            <a:noFill/>
                          </a:ln>
                          <a:solidFill>
                            <a:schemeClr val="tx1"/>
                          </a:solidFill>
                          <a:effectLst/>
                          <a:uLnTx/>
                          <a:uFillTx/>
                          <a:latin typeface="Arial"/>
                          <a:ea typeface="+mn-ea"/>
                          <a:cs typeface="+mn-cs"/>
                        </a:rPr>
                        <a:t>Management &amp; Administration Grade VIII and above” grade, these </a:t>
                      </a:r>
                      <a:r>
                        <a:rPr kumimoji="0" lang="en-IE" sz="1200" b="0" i="0" u="none" strike="noStrike" kern="0" cap="none" spc="0" normalizeH="0" baseline="0" noProof="0" dirty="0">
                          <a:ln>
                            <a:noFill/>
                          </a:ln>
                          <a:solidFill>
                            <a:srgbClr val="273339"/>
                          </a:solidFill>
                          <a:effectLst/>
                          <a:uLnTx/>
                          <a:uFillTx/>
                          <a:latin typeface="Arial"/>
                          <a:ea typeface="+mn-ea"/>
                          <a:cs typeface="+mn-cs"/>
                        </a:rPr>
                        <a:t>must be </a:t>
                      </a:r>
                      <a:r>
                        <a:rPr lang="en-IE" sz="1200" dirty="0"/>
                        <a:t>sanctioned by the </a:t>
                      </a:r>
                      <a:r>
                        <a:rPr lang="en-IE" sz="1200" dirty="0" err="1"/>
                        <a:t>DoH</a:t>
                      </a:r>
                      <a:r>
                        <a:rPr lang="en-IE" sz="1200" dirty="0"/>
                        <a:t>. </a:t>
                      </a:r>
                    </a:p>
                    <a:p>
                      <a:endParaRPr lang="en-IE" sz="1200" dirty="0">
                        <a:solidFill>
                          <a:schemeClr val="dk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extLst>
                  <a:ext uri="{0D108BD9-81ED-4DB2-BD59-A6C34878D82A}">
                    <a16:rowId xmlns:a16="http://schemas.microsoft.com/office/drawing/2014/main" val="119236013"/>
                  </a:ext>
                </a:extLst>
              </a:tr>
              <a:tr h="909639">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1" dirty="0"/>
                        <a:t>Replacement Posts</a:t>
                      </a:r>
                    </a:p>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solidFill>
                            <a:schemeClr val="tx1"/>
                          </a:solidFill>
                        </a:rPr>
                        <a:t>(Primary notification not required)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dirty="0"/>
                        <a:t>A replacement post, is defined as an already approved and funded post, that has become vacant for which the service is seeking to replace and for which the post continues to have the </a:t>
                      </a:r>
                      <a:r>
                        <a:rPr lang="en-IE" sz="1200" dirty="0">
                          <a:solidFill>
                            <a:schemeClr val="tx1"/>
                          </a:solidFill>
                        </a:rPr>
                        <a:t>required funding in place.</a:t>
                      </a:r>
                    </a:p>
                    <a:p>
                      <a:r>
                        <a:rPr lang="en-IE" sz="1200" dirty="0">
                          <a:solidFill>
                            <a:schemeClr val="tx1"/>
                          </a:solidFill>
                        </a:rPr>
                        <a:t>Replacement posts at grades </a:t>
                      </a:r>
                      <a:r>
                        <a:rPr kumimoji="0" lang="en-IE" sz="1200" b="0" i="0" u="none" strike="noStrike" kern="0" cap="none" spc="0" normalizeH="0" baseline="0" noProof="0" dirty="0">
                          <a:ln>
                            <a:noFill/>
                          </a:ln>
                          <a:solidFill>
                            <a:schemeClr val="tx1"/>
                          </a:solidFill>
                          <a:effectLst/>
                          <a:uLnTx/>
                          <a:uFillTx/>
                          <a:latin typeface="Arial"/>
                          <a:ea typeface="+mn-ea"/>
                          <a:cs typeface="+mn-cs"/>
                        </a:rPr>
                        <a:t>Management &amp; Administration Grade VIII and above </a:t>
                      </a:r>
                      <a:r>
                        <a:rPr lang="en-IE" sz="1200" baseline="0" dirty="0">
                          <a:solidFill>
                            <a:schemeClr val="tx1"/>
                          </a:solidFill>
                        </a:rPr>
                        <a:t>do not require a primary notification but </a:t>
                      </a:r>
                      <a:r>
                        <a:rPr lang="en-IE" sz="1200" u="sng" baseline="0" dirty="0">
                          <a:solidFill>
                            <a:schemeClr val="tx1"/>
                          </a:solidFill>
                        </a:rPr>
                        <a:t>do</a:t>
                      </a:r>
                      <a:r>
                        <a:rPr lang="en-IE" sz="1200" baseline="0" dirty="0">
                          <a:solidFill>
                            <a:schemeClr val="tx1"/>
                          </a:solidFill>
                        </a:rPr>
                        <a:t> need to be sent to SWP&amp;I for validation/monitoring</a:t>
                      </a:r>
                      <a:r>
                        <a:rPr lang="en-IE" sz="1200" baseline="0" dirty="0">
                          <a:solidFill>
                            <a:srgbClr val="A41F35"/>
                          </a:solidFill>
                        </a:rPr>
                        <a:t>. </a:t>
                      </a:r>
                      <a:endParaRPr lang="en-IE" sz="1200" dirty="0">
                        <a:solidFill>
                          <a:srgbClr val="A41F35"/>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extLst>
                  <a:ext uri="{0D108BD9-81ED-4DB2-BD59-A6C34878D82A}">
                    <a16:rowId xmlns:a16="http://schemas.microsoft.com/office/drawing/2014/main" val="3125180035"/>
                  </a:ext>
                </a:extLst>
              </a:tr>
            </a:tbl>
          </a:graphicData>
        </a:graphic>
      </p:graphicFrame>
      <p:sp>
        <p:nvSpPr>
          <p:cNvPr id="2" name="Slide Number Placeholder 1">
            <a:extLst>
              <a:ext uri="{FF2B5EF4-FFF2-40B4-BE49-F238E27FC236}">
                <a16:creationId xmlns:a16="http://schemas.microsoft.com/office/drawing/2014/main" id="{C83B94C4-A0EF-4B6E-90D4-E9E1C2284E02}"/>
              </a:ext>
            </a:extLst>
          </p:cNvPr>
          <p:cNvSpPr>
            <a:spLocks noGrp="1"/>
          </p:cNvSpPr>
          <p:nvPr>
            <p:ph type="sldNum" sz="quarter" idx="12"/>
          </p:nvPr>
        </p:nvSpPr>
        <p:spPr/>
        <p:txBody>
          <a:bodyPr/>
          <a:lstStyle/>
          <a:p>
            <a:fld id="{4D2DE3C1-C2DB-4784-85AA-0DF8A77CE9C8}" type="slidenum">
              <a:rPr lang="en-IE" smtClean="0"/>
              <a:t>3</a:t>
            </a:fld>
            <a:endParaRPr lang="en-IE"/>
          </a:p>
        </p:txBody>
      </p:sp>
      <p:sp>
        <p:nvSpPr>
          <p:cNvPr id="8" name="Rectangle 7">
            <a:extLst>
              <a:ext uri="{FF2B5EF4-FFF2-40B4-BE49-F238E27FC236}">
                <a16:creationId xmlns:a16="http://schemas.microsoft.com/office/drawing/2014/main" id="{30CD207A-6FB9-456F-BD7D-51D76380B47B}"/>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727919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544" y="75722"/>
            <a:ext cx="508000" cy="385822"/>
          </a:xfrm>
          <a:prstGeom prst="rect">
            <a:avLst/>
          </a:prstGeom>
        </p:spPr>
      </p:pic>
      <p:sp>
        <p:nvSpPr>
          <p:cNvPr id="158" name="Rectangle 157">
            <a:extLst>
              <a:ext uri="{FF2B5EF4-FFF2-40B4-BE49-F238E27FC236}">
                <a16:creationId xmlns:a16="http://schemas.microsoft.com/office/drawing/2014/main" id="{67B90DA3-9A10-40FD-8586-89C38B4D40C6}"/>
              </a:ext>
            </a:extLst>
          </p:cNvPr>
          <p:cNvSpPr/>
          <p:nvPr/>
        </p:nvSpPr>
        <p:spPr>
          <a:xfrm>
            <a:off x="743653" y="120241"/>
            <a:ext cx="6204891" cy="307777"/>
          </a:xfrm>
          <a:prstGeom prst="rect">
            <a:avLst/>
          </a:prstGeom>
        </p:spPr>
        <p:txBody>
          <a:bodyPr wrap="square">
            <a:spAutoFit/>
          </a:bodyPr>
          <a:lstStyle/>
          <a:p>
            <a:pPr defTabSz="914400"/>
            <a:r>
              <a:rPr lang="en-IE" sz="1400" b="1" dirty="0">
                <a:solidFill>
                  <a:srgbClr val="006858"/>
                </a:solidFill>
                <a:latin typeface="Arial"/>
              </a:rPr>
              <a:t>Glossary of Terminology</a:t>
            </a:r>
          </a:p>
        </p:txBody>
      </p:sp>
      <p:graphicFrame>
        <p:nvGraphicFramePr>
          <p:cNvPr id="44" name="Table 43">
            <a:extLst>
              <a:ext uri="{FF2B5EF4-FFF2-40B4-BE49-F238E27FC236}">
                <a16:creationId xmlns:a16="http://schemas.microsoft.com/office/drawing/2014/main" id="{8DEDF611-22B1-46CA-98E8-D5834367AF4A}"/>
              </a:ext>
            </a:extLst>
          </p:cNvPr>
          <p:cNvGraphicFramePr>
            <a:graphicFrameLocks noGrp="1"/>
          </p:cNvGraphicFramePr>
          <p:nvPr>
            <p:extLst>
              <p:ext uri="{D42A27DB-BD31-4B8C-83A1-F6EECF244321}">
                <p14:modId xmlns:p14="http://schemas.microsoft.com/office/powerpoint/2010/main" val="686621979"/>
              </p:ext>
            </p:extLst>
          </p:nvPr>
        </p:nvGraphicFramePr>
        <p:xfrm>
          <a:off x="228553" y="798424"/>
          <a:ext cx="6400893" cy="4763554"/>
        </p:xfrm>
        <a:graphic>
          <a:graphicData uri="http://schemas.openxmlformats.org/drawingml/2006/table">
            <a:tbl>
              <a:tblPr firstRow="1" bandRow="1"/>
              <a:tblGrid>
                <a:gridCol w="1293323">
                  <a:extLst>
                    <a:ext uri="{9D8B030D-6E8A-4147-A177-3AD203B41FA5}">
                      <a16:colId xmlns:a16="http://schemas.microsoft.com/office/drawing/2014/main" val="4087671620"/>
                    </a:ext>
                  </a:extLst>
                </a:gridCol>
                <a:gridCol w="3386300">
                  <a:extLst>
                    <a:ext uri="{9D8B030D-6E8A-4147-A177-3AD203B41FA5}">
                      <a16:colId xmlns:a16="http://schemas.microsoft.com/office/drawing/2014/main" val="195670240"/>
                    </a:ext>
                  </a:extLst>
                </a:gridCol>
                <a:gridCol w="1721270">
                  <a:extLst>
                    <a:ext uri="{9D8B030D-6E8A-4147-A177-3AD203B41FA5}">
                      <a16:colId xmlns:a16="http://schemas.microsoft.com/office/drawing/2014/main" val="1599653392"/>
                    </a:ext>
                  </a:extLst>
                </a:gridCol>
              </a:tblGrid>
              <a:tr h="374434">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200" b="1" dirty="0"/>
                        <a:t>Item</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858"/>
                    </a:solidFill>
                  </a:tcPr>
                </a:tc>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dirty="0"/>
                        <a:t>Description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858"/>
                    </a:solidFill>
                  </a:tcPr>
                </a:tc>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200" dirty="0"/>
                        <a:t>Issuer</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6858"/>
                    </a:solidFill>
                  </a:tcPr>
                </a:tc>
                <a:extLst>
                  <a:ext uri="{0D108BD9-81ED-4DB2-BD59-A6C34878D82A}">
                    <a16:rowId xmlns:a16="http://schemas.microsoft.com/office/drawing/2014/main" val="2707944565"/>
                  </a:ext>
                </a:extLst>
              </a:tr>
              <a:tr h="1637214">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1" dirty="0"/>
                        <a:t>Primary Notification</a:t>
                      </a:r>
                    </a:p>
                    <a:p>
                      <a:r>
                        <a:rPr lang="en-IE" sz="1200" b="1" dirty="0"/>
                        <a:t>Number (PN)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dirty="0"/>
                        <a:t>All NSP</a:t>
                      </a:r>
                      <a:r>
                        <a:rPr lang="en-IE" sz="1200" baseline="0" dirty="0"/>
                        <a:t> New Service Development Posts/ New Development Posts, require a Primary Notification in order to recruit. The PN is provided on validation of the posts to be put in place into the health system and requires validation of funding, grade, location, WTE and NSP/ Other initiative identification. A PN can be used for multiple posts under the initiative as set out in the application by the service. </a:t>
                      </a:r>
                      <a:endParaRPr lang="en-IE" sz="12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t>Strategic Workforce Planning &amp; Intelligence Team (National HR)</a:t>
                      </a:r>
                    </a:p>
                    <a:p>
                      <a:endParaRPr lang="en-IE" sz="1200" b="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extLst>
                  <a:ext uri="{0D108BD9-81ED-4DB2-BD59-A6C34878D82A}">
                    <a16:rowId xmlns:a16="http://schemas.microsoft.com/office/drawing/2014/main" val="2795580190"/>
                  </a:ext>
                </a:extLst>
              </a:tr>
              <a:tr h="947861">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1" dirty="0"/>
                        <a:t>Log Number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dirty="0">
                          <a:solidFill>
                            <a:schemeClr val="tx1"/>
                          </a:solidFill>
                        </a:rPr>
                        <a:t>A unique identifier number issued by SWP &amp; I </a:t>
                      </a:r>
                      <a:r>
                        <a:rPr lang="en-IE" sz="1200" strike="noStrike" baseline="0" dirty="0">
                          <a:solidFill>
                            <a:schemeClr val="tx1"/>
                          </a:solidFill>
                        </a:rPr>
                        <a:t>is assigned for each </a:t>
                      </a:r>
                      <a:r>
                        <a:rPr lang="en-IE" sz="1200" strike="noStrike" dirty="0">
                          <a:solidFill>
                            <a:schemeClr val="tx1"/>
                          </a:solidFill>
                        </a:rPr>
                        <a:t>individual</a:t>
                      </a:r>
                      <a:r>
                        <a:rPr lang="en-IE" sz="1200" dirty="0">
                          <a:solidFill>
                            <a:schemeClr val="tx1"/>
                          </a:solidFill>
                        </a:rPr>
                        <a:t> post under a primary notification number.</a:t>
                      </a:r>
                      <a:r>
                        <a:rPr lang="en-IE" sz="1200" baseline="0" dirty="0">
                          <a:solidFill>
                            <a:schemeClr val="tx1"/>
                          </a:solidFill>
                        </a:rPr>
                        <a:t> There can be multiple log numbers issued under one PN. </a:t>
                      </a:r>
                    </a:p>
                    <a:p>
                      <a:pPr marL="0" marR="0" lvl="0" indent="0" algn="l" defTabSz="609453" rtl="0" eaLnBrk="1" fontAlgn="auto" latinLnBrk="0" hangingPunct="1">
                        <a:lnSpc>
                          <a:spcPct val="100000"/>
                        </a:lnSpc>
                        <a:spcBef>
                          <a:spcPts val="0"/>
                        </a:spcBef>
                        <a:spcAft>
                          <a:spcPts val="0"/>
                        </a:spcAft>
                        <a:buClrTx/>
                        <a:buSzTx/>
                        <a:buFontTx/>
                        <a:buNone/>
                        <a:tabLst/>
                        <a:defRPr/>
                      </a:pPr>
                      <a:endParaRPr lang="en-IE" sz="1200" dirty="0">
                        <a:solidFill>
                          <a:schemeClr val="tx1"/>
                        </a:solidFill>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t>Strategic Workforce Planning &amp; Intelligence Team (National HR)</a:t>
                      </a:r>
                    </a:p>
                    <a:p>
                      <a:endParaRPr lang="en-IE" sz="1200" b="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20000"/>
                      </a:srgbClr>
                    </a:solidFill>
                  </a:tcPr>
                </a:tc>
                <a:extLst>
                  <a:ext uri="{0D108BD9-81ED-4DB2-BD59-A6C34878D82A}">
                    <a16:rowId xmlns:a16="http://schemas.microsoft.com/office/drawing/2014/main" val="3005152411"/>
                  </a:ext>
                </a:extLst>
              </a:tr>
              <a:tr h="947861">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1" dirty="0"/>
                        <a:t>Position Number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dirty="0"/>
                        <a:t>The</a:t>
                      </a:r>
                      <a:r>
                        <a:rPr lang="en-IE" sz="1200" baseline="0" dirty="0"/>
                        <a:t> unique position that is created on the Services HR system, that the employee will be assigned to once recruited. This position number contains the attributes of the position (i.e. funding, WTE, grade, etc).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0" dirty="0"/>
                        <a:t>Services (e.g. CHO/HG)</a:t>
                      </a:r>
                    </a:p>
                    <a:p>
                      <a:endParaRPr lang="en-IE" sz="1200" b="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extLst>
                  <a:ext uri="{0D108BD9-81ED-4DB2-BD59-A6C34878D82A}">
                    <a16:rowId xmlns:a16="http://schemas.microsoft.com/office/drawing/2014/main" val="3264719501"/>
                  </a:ext>
                </a:extLst>
              </a:tr>
              <a:tr h="603184">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b="1" dirty="0"/>
                        <a:t>Employee ID / Personnel Number</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dirty="0"/>
                        <a:t>Unique identification number assigned to an employee which is unique to that individual, not to the position that they are working in. </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200" b="0" dirty="0"/>
                        <a:t>Payroll</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3392237338"/>
                  </a:ext>
                </a:extLst>
              </a:tr>
            </a:tbl>
          </a:graphicData>
        </a:graphic>
      </p:graphicFrame>
      <p:sp>
        <p:nvSpPr>
          <p:cNvPr id="2" name="Slide Number Placeholder 1">
            <a:extLst>
              <a:ext uri="{FF2B5EF4-FFF2-40B4-BE49-F238E27FC236}">
                <a16:creationId xmlns:a16="http://schemas.microsoft.com/office/drawing/2014/main" id="{ADB60BB5-5D2E-42AB-830A-297804ADF04C}"/>
              </a:ext>
            </a:extLst>
          </p:cNvPr>
          <p:cNvSpPr>
            <a:spLocks noGrp="1"/>
          </p:cNvSpPr>
          <p:nvPr>
            <p:ph type="sldNum" sz="quarter" idx="12"/>
          </p:nvPr>
        </p:nvSpPr>
        <p:spPr/>
        <p:txBody>
          <a:bodyPr/>
          <a:lstStyle/>
          <a:p>
            <a:fld id="{4D2DE3C1-C2DB-4784-85AA-0DF8A77CE9C8}" type="slidenum">
              <a:rPr lang="en-IE" smtClean="0"/>
              <a:t>4</a:t>
            </a:fld>
            <a:endParaRPr lang="en-IE"/>
          </a:p>
        </p:txBody>
      </p:sp>
      <p:graphicFrame>
        <p:nvGraphicFramePr>
          <p:cNvPr id="3" name="Table 2">
            <a:extLst>
              <a:ext uri="{FF2B5EF4-FFF2-40B4-BE49-F238E27FC236}">
                <a16:creationId xmlns:a16="http://schemas.microsoft.com/office/drawing/2014/main" id="{69ACBFF3-6986-4BD1-AF51-F50F37377C5E}"/>
              </a:ext>
            </a:extLst>
          </p:cNvPr>
          <p:cNvGraphicFramePr>
            <a:graphicFrameLocks noGrp="1"/>
          </p:cNvGraphicFramePr>
          <p:nvPr>
            <p:extLst>
              <p:ext uri="{D42A27DB-BD31-4B8C-83A1-F6EECF244321}">
                <p14:modId xmlns:p14="http://schemas.microsoft.com/office/powerpoint/2010/main" val="709315202"/>
              </p:ext>
            </p:extLst>
          </p:nvPr>
        </p:nvGraphicFramePr>
        <p:xfrm>
          <a:off x="228552" y="5820403"/>
          <a:ext cx="6400893" cy="3017520"/>
        </p:xfrm>
        <a:graphic>
          <a:graphicData uri="http://schemas.openxmlformats.org/drawingml/2006/table">
            <a:tbl>
              <a:tblPr firstRow="1" bandRow="1"/>
              <a:tblGrid>
                <a:gridCol w="1288013">
                  <a:extLst>
                    <a:ext uri="{9D8B030D-6E8A-4147-A177-3AD203B41FA5}">
                      <a16:colId xmlns:a16="http://schemas.microsoft.com/office/drawing/2014/main" val="2626959719"/>
                    </a:ext>
                  </a:extLst>
                </a:gridCol>
                <a:gridCol w="5112880">
                  <a:extLst>
                    <a:ext uri="{9D8B030D-6E8A-4147-A177-3AD203B41FA5}">
                      <a16:colId xmlns:a16="http://schemas.microsoft.com/office/drawing/2014/main" val="3857553716"/>
                    </a:ext>
                  </a:extLst>
                </a:gridCol>
              </a:tblGrid>
              <a:tr h="234974">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200" b="1" dirty="0"/>
                        <a:t>Abbreviation</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8"/>
                    </a:solidFill>
                  </a:tcPr>
                </a:tc>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200" dirty="0"/>
                        <a:t>Description</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8"/>
                    </a:solidFill>
                  </a:tcPr>
                </a:tc>
                <a:extLst>
                  <a:ext uri="{0D108BD9-81ED-4DB2-BD59-A6C34878D82A}">
                    <a16:rowId xmlns:a16="http://schemas.microsoft.com/office/drawing/2014/main" val="3045249961"/>
                  </a:ext>
                </a:extLst>
              </a:tr>
              <a:tr h="234974">
                <a:tc>
                  <a:txBody>
                    <a:bodyPr/>
                    <a:lstStyle/>
                    <a:p>
                      <a:pPr algn="l" rtl="0" fontAlgn="ctr"/>
                      <a:r>
                        <a:rPr lang="en-IE" sz="1200" b="1" i="0" u="none" strike="noStrike">
                          <a:solidFill>
                            <a:srgbClr val="000000"/>
                          </a:solidFill>
                          <a:effectLst/>
                          <a:latin typeface="Arial" panose="020B0604020202020204" pitchFamily="34" charset="0"/>
                        </a:rPr>
                        <a:t>CHO</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algn="l" rtl="0" fontAlgn="ctr"/>
                      <a:r>
                        <a:rPr lang="en-IE" sz="1200" kern="1200" baseline="0" dirty="0">
                          <a:solidFill>
                            <a:schemeClr val="dk1"/>
                          </a:solidFill>
                          <a:latin typeface="Arial"/>
                          <a:ea typeface="+mn-ea"/>
                          <a:cs typeface="+mn-cs"/>
                        </a:rPr>
                        <a:t>Community Health Organisation</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1862531839"/>
                  </a:ext>
                </a:extLst>
              </a:tr>
              <a:tr h="234974">
                <a:tc>
                  <a:txBody>
                    <a:bodyPr/>
                    <a:lstStyle/>
                    <a:p>
                      <a:pPr algn="l" rtl="0" fontAlgn="ctr"/>
                      <a:r>
                        <a:rPr lang="en-IE" sz="1200" b="1" i="0" u="none" strike="noStrike">
                          <a:solidFill>
                            <a:srgbClr val="000000"/>
                          </a:solidFill>
                          <a:effectLst/>
                          <a:latin typeface="Arial" panose="020B0604020202020204" pitchFamily="34" charset="0"/>
                        </a:rPr>
                        <a:t>DoH</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algn="l" rtl="0" fontAlgn="ctr"/>
                      <a:r>
                        <a:rPr lang="en-IE" sz="1200" kern="1200" baseline="0" dirty="0">
                          <a:solidFill>
                            <a:schemeClr val="dk1"/>
                          </a:solidFill>
                          <a:latin typeface="Arial"/>
                          <a:ea typeface="+mn-ea"/>
                          <a:cs typeface="+mn-cs"/>
                        </a:rPr>
                        <a:t>Department of Health</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1047824055"/>
                  </a:ext>
                </a:extLst>
              </a:tr>
              <a:tr h="234974">
                <a:tc>
                  <a:txBody>
                    <a:bodyPr/>
                    <a:lstStyle/>
                    <a:p>
                      <a:pPr algn="l" rtl="0" fontAlgn="ctr"/>
                      <a:r>
                        <a:rPr lang="en-IE" sz="1200" b="1" i="0" u="none" strike="noStrike" dirty="0">
                          <a:solidFill>
                            <a:srgbClr val="000000"/>
                          </a:solidFill>
                          <a:effectLst/>
                          <a:latin typeface="Arial" panose="020B0604020202020204" pitchFamily="34" charset="0"/>
                        </a:rPr>
                        <a:t>EMT</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algn="l" rtl="0" fontAlgn="ctr"/>
                      <a:r>
                        <a:rPr lang="en-IE" sz="1200" kern="1200" baseline="0" dirty="0">
                          <a:solidFill>
                            <a:schemeClr val="dk1"/>
                          </a:solidFill>
                          <a:latin typeface="Arial"/>
                          <a:ea typeface="+mn-ea"/>
                          <a:cs typeface="+mn-cs"/>
                        </a:rPr>
                        <a:t>The HSE Executive Management Team </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94106443"/>
                  </a:ext>
                </a:extLst>
              </a:tr>
              <a:tr h="234974">
                <a:tc>
                  <a:txBody>
                    <a:bodyPr/>
                    <a:lstStyle/>
                    <a:p>
                      <a:pPr algn="l" rtl="0" fontAlgn="ctr"/>
                      <a:r>
                        <a:rPr lang="en-IE" sz="1200" b="1" i="0" u="none" strike="noStrike">
                          <a:solidFill>
                            <a:srgbClr val="000000"/>
                          </a:solidFill>
                          <a:effectLst/>
                          <a:latin typeface="Arial" panose="020B0604020202020204" pitchFamily="34" charset="0"/>
                        </a:rPr>
                        <a:t>HG</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algn="l" rtl="0" fontAlgn="ctr"/>
                      <a:r>
                        <a:rPr lang="en-IE" sz="1200" kern="1200" baseline="0" dirty="0">
                          <a:solidFill>
                            <a:schemeClr val="dk1"/>
                          </a:solidFill>
                          <a:latin typeface="Arial"/>
                          <a:ea typeface="+mn-ea"/>
                          <a:cs typeface="+mn-cs"/>
                        </a:rPr>
                        <a:t>Hospital Group</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1052373005"/>
                  </a:ext>
                </a:extLst>
              </a:tr>
              <a:tr h="234974">
                <a:tc>
                  <a:txBody>
                    <a:bodyPr/>
                    <a:lstStyle/>
                    <a:p>
                      <a:pPr algn="l" rtl="0" fontAlgn="ctr"/>
                      <a:r>
                        <a:rPr lang="en-IE" sz="1200" b="1" i="0" u="none" strike="noStrike" dirty="0">
                          <a:solidFill>
                            <a:srgbClr val="000000"/>
                          </a:solidFill>
                          <a:effectLst/>
                          <a:latin typeface="Arial" panose="020B0604020202020204" pitchFamily="34" charset="0"/>
                        </a:rPr>
                        <a:t>HR</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algn="l" rtl="0" fontAlgn="ctr"/>
                      <a:r>
                        <a:rPr lang="en-IE" sz="1200" kern="1200" baseline="0" dirty="0">
                          <a:solidFill>
                            <a:schemeClr val="dk1"/>
                          </a:solidFill>
                          <a:latin typeface="Arial"/>
                          <a:ea typeface="+mn-ea"/>
                          <a:cs typeface="+mn-cs"/>
                        </a:rPr>
                        <a:t>Human Resources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3543108018"/>
                  </a:ext>
                </a:extLst>
              </a:tr>
              <a:tr h="234974">
                <a:tc>
                  <a:txBody>
                    <a:bodyPr/>
                    <a:lstStyle/>
                    <a:p>
                      <a:pPr algn="l" rtl="0" fontAlgn="ctr"/>
                      <a:r>
                        <a:rPr lang="en-IE" sz="1200" b="1" i="0" u="none" strike="noStrike">
                          <a:solidFill>
                            <a:srgbClr val="000000"/>
                          </a:solidFill>
                          <a:effectLst/>
                          <a:latin typeface="Arial" panose="020B0604020202020204" pitchFamily="34" charset="0"/>
                        </a:rPr>
                        <a:t>ND</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algn="l" rtl="0" fontAlgn="ctr"/>
                      <a:r>
                        <a:rPr lang="en-IE" sz="1200" kern="1200" baseline="0" dirty="0">
                          <a:solidFill>
                            <a:schemeClr val="dk1"/>
                          </a:solidFill>
                          <a:latin typeface="Arial"/>
                          <a:ea typeface="+mn-ea"/>
                          <a:cs typeface="+mn-cs"/>
                        </a:rPr>
                        <a:t>National Director</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3744523915"/>
                  </a:ext>
                </a:extLst>
              </a:tr>
              <a:tr h="234974">
                <a:tc>
                  <a:txBody>
                    <a:bodyPr/>
                    <a:lstStyle/>
                    <a:p>
                      <a:pPr algn="l" rtl="0" fontAlgn="ctr"/>
                      <a:r>
                        <a:rPr lang="en-IE" sz="1200" b="1" i="0" u="none" strike="noStrike" dirty="0">
                          <a:solidFill>
                            <a:srgbClr val="000000"/>
                          </a:solidFill>
                          <a:effectLst/>
                          <a:latin typeface="Arial" panose="020B0604020202020204" pitchFamily="34" charset="0"/>
                        </a:rPr>
                        <a:t>NRS</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algn="l" rtl="0" fontAlgn="ctr"/>
                      <a:r>
                        <a:rPr lang="en-IE" sz="1200" kern="1200" baseline="0" dirty="0">
                          <a:solidFill>
                            <a:schemeClr val="dk1"/>
                          </a:solidFill>
                          <a:latin typeface="Arial"/>
                          <a:ea typeface="+mn-ea"/>
                          <a:cs typeface="+mn-cs"/>
                        </a:rPr>
                        <a:t>National Recruitment Services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783493921"/>
                  </a:ext>
                </a:extLst>
              </a:tr>
              <a:tr h="234974">
                <a:tc>
                  <a:txBody>
                    <a:bodyPr/>
                    <a:lstStyle/>
                    <a:p>
                      <a:pPr algn="l" rtl="0" fontAlgn="ctr"/>
                      <a:r>
                        <a:rPr lang="en-IE" sz="1200" b="1" i="0" u="none" strike="noStrike">
                          <a:solidFill>
                            <a:srgbClr val="000000"/>
                          </a:solidFill>
                          <a:effectLst/>
                          <a:latin typeface="Arial" panose="020B0604020202020204" pitchFamily="34" charset="0"/>
                        </a:rPr>
                        <a:t>NSP</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algn="l" rtl="0" fontAlgn="ctr"/>
                      <a:r>
                        <a:rPr lang="en-IE" sz="1200" kern="1200" baseline="0" dirty="0">
                          <a:solidFill>
                            <a:schemeClr val="dk1"/>
                          </a:solidFill>
                          <a:latin typeface="Arial"/>
                          <a:ea typeface="+mn-ea"/>
                          <a:cs typeface="+mn-cs"/>
                        </a:rPr>
                        <a:t>National Service Plan</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1999267216"/>
                  </a:ext>
                </a:extLst>
              </a:tr>
              <a:tr h="234974">
                <a:tc>
                  <a:txBody>
                    <a:bodyPr/>
                    <a:lstStyle/>
                    <a:p>
                      <a:pPr algn="l" rtl="0" fontAlgn="ctr"/>
                      <a:r>
                        <a:rPr lang="en-IE" sz="1200" b="1" i="0" u="none" strike="noStrike" dirty="0">
                          <a:solidFill>
                            <a:srgbClr val="000000"/>
                          </a:solidFill>
                          <a:effectLst/>
                          <a:latin typeface="Arial" panose="020B0604020202020204" pitchFamily="34" charset="0"/>
                        </a:rPr>
                        <a:t>PN</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algn="l" rtl="0" fontAlgn="ctr"/>
                      <a:r>
                        <a:rPr lang="en-IE" sz="1200" kern="1200" baseline="0" dirty="0">
                          <a:solidFill>
                            <a:schemeClr val="dk1"/>
                          </a:solidFill>
                          <a:latin typeface="Arial"/>
                          <a:ea typeface="+mn-ea"/>
                          <a:cs typeface="+mn-cs"/>
                        </a:rPr>
                        <a:t>Primary Notification</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3085092773"/>
                  </a:ext>
                </a:extLst>
              </a:tr>
              <a:tr h="234974">
                <a:tc>
                  <a:txBody>
                    <a:bodyPr/>
                    <a:lstStyle/>
                    <a:p>
                      <a:pPr algn="l" rtl="0" fontAlgn="ctr"/>
                      <a:r>
                        <a:rPr lang="en-IE" sz="1200" b="1" i="0" u="none" strike="noStrike">
                          <a:solidFill>
                            <a:srgbClr val="000000"/>
                          </a:solidFill>
                          <a:effectLst/>
                          <a:latin typeface="Arial" panose="020B0604020202020204" pitchFamily="34" charset="0"/>
                        </a:rPr>
                        <a:t>SWP&amp;I </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7EBEA"/>
                    </a:solidFill>
                  </a:tcPr>
                </a:tc>
                <a:tc>
                  <a:txBody>
                    <a:bodyPr/>
                    <a:lstStyle/>
                    <a:p>
                      <a:pPr algn="l" rtl="0" fontAlgn="ctr"/>
                      <a:r>
                        <a:rPr lang="en-IE" sz="1200" kern="1200" baseline="0" dirty="0">
                          <a:solidFill>
                            <a:schemeClr val="dk1"/>
                          </a:solidFill>
                          <a:latin typeface="Arial"/>
                          <a:ea typeface="+mn-ea"/>
                          <a:cs typeface="+mn-cs"/>
                        </a:rPr>
                        <a:t>Strategic Workforce Planning &amp; Intelligence</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3851529861"/>
                  </a:ext>
                </a:extLst>
              </a:tr>
            </a:tbl>
          </a:graphicData>
        </a:graphic>
      </p:graphicFrame>
      <p:sp>
        <p:nvSpPr>
          <p:cNvPr id="9" name="Slide Number Placeholder 1">
            <a:extLst>
              <a:ext uri="{FF2B5EF4-FFF2-40B4-BE49-F238E27FC236}">
                <a16:creationId xmlns:a16="http://schemas.microsoft.com/office/drawing/2014/main" id="{2DF5F0FB-D9DB-48FD-A45B-42E35646AAFE}"/>
              </a:ext>
            </a:extLst>
          </p:cNvPr>
          <p:cNvSpPr txBox="1">
            <a:spLocks/>
          </p:cNvSpPr>
          <p:nvPr/>
        </p:nvSpPr>
        <p:spPr>
          <a:xfrm>
            <a:off x="5292648" y="8735224"/>
            <a:ext cx="1543050" cy="48683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D2DE3C1-C2DB-4784-85AA-0DF8A77CE9C8}" type="slidenum">
              <a:rPr lang="en-IE" sz="1100" smtClean="0"/>
              <a:pPr/>
              <a:t>4</a:t>
            </a:fld>
            <a:endParaRPr lang="en-IE" sz="1100"/>
          </a:p>
        </p:txBody>
      </p:sp>
      <p:sp>
        <p:nvSpPr>
          <p:cNvPr id="10" name="Rectangle 9">
            <a:extLst>
              <a:ext uri="{FF2B5EF4-FFF2-40B4-BE49-F238E27FC236}">
                <a16:creationId xmlns:a16="http://schemas.microsoft.com/office/drawing/2014/main" id="{A7F4966F-C990-41B2-9376-8A12899F88DE}"/>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290703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544" y="75722"/>
            <a:ext cx="508000" cy="385822"/>
          </a:xfrm>
          <a:prstGeom prst="rect">
            <a:avLst/>
          </a:prstGeom>
        </p:spPr>
      </p:pic>
      <p:sp>
        <p:nvSpPr>
          <p:cNvPr id="158" name="Rectangle 157">
            <a:extLst>
              <a:ext uri="{FF2B5EF4-FFF2-40B4-BE49-F238E27FC236}">
                <a16:creationId xmlns:a16="http://schemas.microsoft.com/office/drawing/2014/main" id="{67B90DA3-9A10-40FD-8586-89C38B4D40C6}"/>
              </a:ext>
            </a:extLst>
          </p:cNvPr>
          <p:cNvSpPr/>
          <p:nvPr/>
        </p:nvSpPr>
        <p:spPr>
          <a:xfrm>
            <a:off x="743653" y="120241"/>
            <a:ext cx="6204891" cy="307777"/>
          </a:xfrm>
          <a:prstGeom prst="rect">
            <a:avLst/>
          </a:prstGeom>
        </p:spPr>
        <p:txBody>
          <a:bodyPr wrap="square">
            <a:spAutoFit/>
          </a:bodyPr>
          <a:lstStyle/>
          <a:p>
            <a:pPr defTabSz="914400"/>
            <a:r>
              <a:rPr lang="en-IE" sz="1400" b="1" dirty="0">
                <a:solidFill>
                  <a:srgbClr val="006858"/>
                </a:solidFill>
                <a:latin typeface="Arial"/>
              </a:rPr>
              <a:t>Referenced Documentation &amp; Links</a:t>
            </a:r>
          </a:p>
        </p:txBody>
      </p:sp>
      <p:graphicFrame>
        <p:nvGraphicFramePr>
          <p:cNvPr id="44" name="Table 43">
            <a:extLst>
              <a:ext uri="{FF2B5EF4-FFF2-40B4-BE49-F238E27FC236}">
                <a16:creationId xmlns:a16="http://schemas.microsoft.com/office/drawing/2014/main" id="{8DEDF611-22B1-46CA-98E8-D5834367AF4A}"/>
              </a:ext>
            </a:extLst>
          </p:cNvPr>
          <p:cNvGraphicFramePr>
            <a:graphicFrameLocks noGrp="1"/>
          </p:cNvGraphicFramePr>
          <p:nvPr>
            <p:extLst>
              <p:ext uri="{D42A27DB-BD31-4B8C-83A1-F6EECF244321}">
                <p14:modId xmlns:p14="http://schemas.microsoft.com/office/powerpoint/2010/main" val="1571588818"/>
              </p:ext>
            </p:extLst>
          </p:nvPr>
        </p:nvGraphicFramePr>
        <p:xfrm>
          <a:off x="141524" y="660240"/>
          <a:ext cx="6574952" cy="8248476"/>
        </p:xfrm>
        <a:graphic>
          <a:graphicData uri="http://schemas.openxmlformats.org/drawingml/2006/table">
            <a:tbl>
              <a:tblPr firstRow="1" bandRow="1"/>
              <a:tblGrid>
                <a:gridCol w="1231402">
                  <a:extLst>
                    <a:ext uri="{9D8B030D-6E8A-4147-A177-3AD203B41FA5}">
                      <a16:colId xmlns:a16="http://schemas.microsoft.com/office/drawing/2014/main" val="4087671620"/>
                    </a:ext>
                  </a:extLst>
                </a:gridCol>
                <a:gridCol w="3607904">
                  <a:extLst>
                    <a:ext uri="{9D8B030D-6E8A-4147-A177-3AD203B41FA5}">
                      <a16:colId xmlns:a16="http://schemas.microsoft.com/office/drawing/2014/main" val="195670240"/>
                    </a:ext>
                  </a:extLst>
                </a:gridCol>
                <a:gridCol w="1735646">
                  <a:extLst>
                    <a:ext uri="{9D8B030D-6E8A-4147-A177-3AD203B41FA5}">
                      <a16:colId xmlns:a16="http://schemas.microsoft.com/office/drawing/2014/main" val="1599653392"/>
                    </a:ext>
                  </a:extLst>
                </a:gridCol>
              </a:tblGrid>
              <a:tr h="219978">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000" b="1" dirty="0">
                          <a:latin typeface="Arial" panose="020B0604020202020204" pitchFamily="34" charset="0"/>
                          <a:cs typeface="Arial" panose="020B0604020202020204" pitchFamily="34" charset="0"/>
                        </a:rPr>
                        <a:t>Item</a:t>
                      </a:r>
                    </a:p>
                  </a:txBody>
                  <a:tcPr marL="45720" marR="4572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8"/>
                    </a:solidFill>
                  </a:tcPr>
                </a:tc>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dirty="0">
                          <a:latin typeface="Arial" panose="020B0604020202020204" pitchFamily="34" charset="0"/>
                          <a:cs typeface="Arial" panose="020B0604020202020204" pitchFamily="34" charset="0"/>
                        </a:rPr>
                        <a:t>Description</a:t>
                      </a:r>
                    </a:p>
                  </a:txBody>
                  <a:tcPr marL="45720" marR="4572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8"/>
                    </a:solidFill>
                  </a:tcPr>
                </a:tc>
                <a:tc>
                  <a:txBody>
                    <a:bodyPr/>
                    <a:lstStyle>
                      <a:lvl1pPr marL="0" algn="l" defTabSz="685800" rtl="0" eaLnBrk="1" latinLnBrk="0" hangingPunct="1">
                        <a:defRPr sz="1350" b="1" kern="1200">
                          <a:solidFill>
                            <a:schemeClr val="lt1"/>
                          </a:solidFill>
                          <a:latin typeface="Arial"/>
                        </a:defRPr>
                      </a:lvl1pPr>
                      <a:lvl2pPr marL="342900" algn="l" defTabSz="685800" rtl="0" eaLnBrk="1" latinLnBrk="0" hangingPunct="1">
                        <a:defRPr sz="1350" b="1" kern="1200">
                          <a:solidFill>
                            <a:schemeClr val="lt1"/>
                          </a:solidFill>
                          <a:latin typeface="Arial"/>
                        </a:defRPr>
                      </a:lvl2pPr>
                      <a:lvl3pPr marL="685800" algn="l" defTabSz="685800" rtl="0" eaLnBrk="1" latinLnBrk="0" hangingPunct="1">
                        <a:defRPr sz="1350" b="1" kern="1200">
                          <a:solidFill>
                            <a:schemeClr val="lt1"/>
                          </a:solidFill>
                          <a:latin typeface="Arial"/>
                        </a:defRPr>
                      </a:lvl3pPr>
                      <a:lvl4pPr marL="1028700" algn="l" defTabSz="685800" rtl="0" eaLnBrk="1" latinLnBrk="0" hangingPunct="1">
                        <a:defRPr sz="1350" b="1" kern="1200">
                          <a:solidFill>
                            <a:schemeClr val="lt1"/>
                          </a:solidFill>
                          <a:latin typeface="Arial"/>
                        </a:defRPr>
                      </a:lvl4pPr>
                      <a:lvl5pPr marL="1371600" algn="l" defTabSz="685800" rtl="0" eaLnBrk="1" latinLnBrk="0" hangingPunct="1">
                        <a:defRPr sz="1350" b="1" kern="1200">
                          <a:solidFill>
                            <a:schemeClr val="lt1"/>
                          </a:solidFill>
                          <a:latin typeface="Arial"/>
                        </a:defRPr>
                      </a:lvl5pPr>
                      <a:lvl6pPr marL="1714500" algn="l" defTabSz="685800" rtl="0" eaLnBrk="1" latinLnBrk="0" hangingPunct="1">
                        <a:defRPr sz="1350" b="1" kern="1200">
                          <a:solidFill>
                            <a:schemeClr val="lt1"/>
                          </a:solidFill>
                          <a:latin typeface="Arial"/>
                        </a:defRPr>
                      </a:lvl6pPr>
                      <a:lvl7pPr marL="2057400" algn="l" defTabSz="685800" rtl="0" eaLnBrk="1" latinLnBrk="0" hangingPunct="1">
                        <a:defRPr sz="1350" b="1" kern="1200">
                          <a:solidFill>
                            <a:schemeClr val="lt1"/>
                          </a:solidFill>
                          <a:latin typeface="Arial"/>
                        </a:defRPr>
                      </a:lvl7pPr>
                      <a:lvl8pPr marL="2400300" algn="l" defTabSz="685800" rtl="0" eaLnBrk="1" latinLnBrk="0" hangingPunct="1">
                        <a:defRPr sz="1350" b="1" kern="1200">
                          <a:solidFill>
                            <a:schemeClr val="lt1"/>
                          </a:solidFill>
                          <a:latin typeface="Arial"/>
                        </a:defRPr>
                      </a:lvl8pPr>
                      <a:lvl9pPr marL="2743200" algn="l" defTabSz="685800" rtl="0" eaLnBrk="1" latinLnBrk="0" hangingPunct="1">
                        <a:defRPr sz="1350" b="1" kern="1200">
                          <a:solidFill>
                            <a:schemeClr val="lt1"/>
                          </a:solidFill>
                          <a:latin typeface="Arial"/>
                        </a:defRPr>
                      </a:lvl9pPr>
                    </a:lstStyle>
                    <a:p>
                      <a:r>
                        <a:rPr lang="en-IE" sz="1000" dirty="0">
                          <a:latin typeface="Arial" panose="020B0604020202020204" pitchFamily="34" charset="0"/>
                          <a:cs typeface="Arial" panose="020B0604020202020204" pitchFamily="34" charset="0"/>
                        </a:rPr>
                        <a:t>Link to Document</a:t>
                      </a:r>
                    </a:p>
                  </a:txBody>
                  <a:tcPr marL="45720" marR="4572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8"/>
                    </a:solidFill>
                  </a:tcPr>
                </a:tc>
                <a:extLst>
                  <a:ext uri="{0D108BD9-81ED-4DB2-BD59-A6C34878D82A}">
                    <a16:rowId xmlns:a16="http://schemas.microsoft.com/office/drawing/2014/main" val="2707944565"/>
                  </a:ext>
                </a:extLst>
              </a:tr>
              <a:tr h="1182379">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Form A </a:t>
                      </a:r>
                    </a:p>
                    <a:p>
                      <a:pPr marL="0" marR="0" lvl="0" indent="0" algn="l" defTabSz="609453" rtl="0" eaLnBrk="1" fontAlgn="auto" latinLnBrk="0" hangingPunct="1">
                        <a:lnSpc>
                          <a:spcPct val="100000"/>
                        </a:lnSpc>
                        <a:spcBef>
                          <a:spcPts val="0"/>
                        </a:spcBef>
                        <a:spcAft>
                          <a:spcPts val="0"/>
                        </a:spcAft>
                        <a:buClrTx/>
                        <a:buSzTx/>
                        <a:buFontTx/>
                        <a:buNone/>
                        <a:tabLst/>
                        <a:defRPr/>
                      </a:pPr>
                      <a:r>
                        <a:rPr lang="en-IE" sz="1000" b="0" i="0" u="none" dirty="0">
                          <a:latin typeface="Arial" panose="020B0604020202020204" pitchFamily="34" charset="0"/>
                          <a:cs typeface="Arial" panose="020B0604020202020204" pitchFamily="34" charset="0"/>
                        </a:rPr>
                        <a:t>Request to Hire </a:t>
                      </a:r>
                      <a:r>
                        <a:rPr lang="en-IE" sz="1000" b="1" u="none" kern="1200" dirty="0">
                          <a:solidFill>
                            <a:schemeClr val="dk1"/>
                          </a:solidFill>
                          <a:latin typeface="Arial" panose="020B0604020202020204" pitchFamily="34" charset="0"/>
                          <a:ea typeface="+mn-ea"/>
                          <a:cs typeface="Arial" panose="020B0604020202020204" pitchFamily="34" charset="0"/>
                        </a:rPr>
                        <a:t> </a:t>
                      </a:r>
                    </a:p>
                  </a:txBody>
                  <a:tcPr marL="45720" marR="45720">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0" u="none" dirty="0">
                          <a:solidFill>
                            <a:schemeClr val="tx1"/>
                          </a:solidFill>
                          <a:latin typeface="Arial" panose="020B0604020202020204" pitchFamily="34" charset="0"/>
                          <a:cs typeface="Arial" panose="020B0604020202020204" pitchFamily="34" charset="0"/>
                        </a:rPr>
                        <a:t>Document required for Approval to Hire for all Staff Grades excluding </a:t>
                      </a:r>
                      <a:r>
                        <a:rPr kumimoji="0" lang="en-IE" sz="10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Management &amp; Administration Grades VIII and above. </a:t>
                      </a:r>
                    </a:p>
                    <a:p>
                      <a:pPr marL="0" marR="0" lvl="0" indent="0" algn="l" defTabSz="609453" rtl="0" eaLnBrk="1" fontAlgn="auto" latinLnBrk="0" hangingPunct="1">
                        <a:lnSpc>
                          <a:spcPct val="100000"/>
                        </a:lnSpc>
                        <a:spcBef>
                          <a:spcPts val="0"/>
                        </a:spcBef>
                        <a:spcAft>
                          <a:spcPts val="0"/>
                        </a:spcAft>
                        <a:buClrTx/>
                        <a:buSzTx/>
                        <a:buFontTx/>
                        <a:buNone/>
                        <a:tabLst/>
                        <a:defRPr/>
                      </a:pPr>
                      <a:r>
                        <a:rPr kumimoji="0" lang="en-IE" sz="1000" b="0" i="1"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Please note – this process has been amended and Form A is no longer required for New Service Development / New Development Posts, but is required for Suppression/Reconfiguration within current budget / current WTE. </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000" b="0" i="0" u="none" strike="noStrike" kern="1200" dirty="0">
                          <a:solidFill>
                            <a:schemeClr val="dk1"/>
                          </a:solidFill>
                          <a:effectLst/>
                          <a:latin typeface="Arial" panose="020B0604020202020204" pitchFamily="34" charset="0"/>
                          <a:ea typeface="+mn-ea"/>
                          <a:cs typeface="Arial" panose="020B0604020202020204" pitchFamily="34" charset="0"/>
                          <a:hlinkClick r:id="rId5"/>
                        </a:rPr>
                        <a:t>Form A - New Process (January 2021)</a:t>
                      </a:r>
                      <a:endParaRPr lang="en-IE" sz="1000" b="0" dirty="0">
                        <a:latin typeface="Arial" panose="020B0604020202020204" pitchFamily="34" charset="0"/>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3251877400"/>
                  </a:ext>
                </a:extLst>
              </a:tr>
              <a:tr h="357463">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Form A1 </a:t>
                      </a:r>
                    </a:p>
                    <a:p>
                      <a:pPr marL="0" marR="0" lvl="0" indent="0" algn="l" defTabSz="609453" rtl="0" eaLnBrk="1" fontAlgn="auto" latinLnBrk="0" hangingPunct="1">
                        <a:lnSpc>
                          <a:spcPct val="100000"/>
                        </a:lnSpc>
                        <a:spcBef>
                          <a:spcPts val="0"/>
                        </a:spcBef>
                        <a:spcAft>
                          <a:spcPts val="0"/>
                        </a:spcAft>
                        <a:buClrTx/>
                        <a:buSzTx/>
                        <a:buFontTx/>
                        <a:buNone/>
                        <a:tabLst/>
                        <a:defRPr/>
                      </a:pPr>
                      <a:r>
                        <a:rPr lang="en-IE" sz="1000" b="0" u="none" dirty="0">
                          <a:solidFill>
                            <a:schemeClr val="tx1"/>
                          </a:solidFill>
                          <a:latin typeface="Arial" panose="020B0604020202020204" pitchFamily="34" charset="0"/>
                          <a:cs typeface="Arial" panose="020B0604020202020204" pitchFamily="34" charset="0"/>
                        </a:rPr>
                        <a:t>Approval to Hire </a:t>
                      </a:r>
                      <a:endParaRPr lang="en-IE" sz="1000" b="1" kern="1200" dirty="0">
                        <a:solidFill>
                          <a:schemeClr val="dk1"/>
                        </a:solidFill>
                        <a:latin typeface="Arial" panose="020B0604020202020204" pitchFamily="34" charset="0"/>
                        <a:ea typeface="+mn-ea"/>
                        <a:cs typeface="Arial" panose="020B0604020202020204" pitchFamily="34" charset="0"/>
                      </a:endParaRPr>
                    </a:p>
                  </a:txBody>
                  <a:tcPr marL="45720" marR="45720">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000" b="0" u="none" dirty="0">
                          <a:solidFill>
                            <a:schemeClr val="tx1"/>
                          </a:solidFill>
                          <a:latin typeface="Arial" panose="020B0604020202020204" pitchFamily="34" charset="0"/>
                          <a:cs typeface="Arial" panose="020B0604020202020204" pitchFamily="34" charset="0"/>
                        </a:rPr>
                        <a:t>Document Required for Approval to Hire  </a:t>
                      </a:r>
                      <a:r>
                        <a:rPr kumimoji="0" lang="en-IE" sz="10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Management &amp; Administration Grades VIII and above </a:t>
                      </a:r>
                    </a:p>
                  </a:txBody>
                  <a:tcPr marL="45720" marR="45720">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000" b="0" i="0" u="none" strike="noStrike" kern="1200" dirty="0">
                          <a:solidFill>
                            <a:schemeClr val="dk1"/>
                          </a:solidFill>
                          <a:effectLst/>
                          <a:latin typeface="Arial" panose="020B0604020202020204" pitchFamily="34" charset="0"/>
                          <a:ea typeface="+mn-ea"/>
                          <a:cs typeface="Arial" panose="020B0604020202020204" pitchFamily="34" charset="0"/>
                          <a:hlinkClick r:id="rId6"/>
                        </a:rPr>
                        <a:t>APPENDIX 1 - Approval to Hire Form A1</a:t>
                      </a:r>
                      <a:endParaRPr lang="en-IE" sz="1000" b="0" dirty="0">
                        <a:latin typeface="Arial" panose="020B0604020202020204" pitchFamily="34" charset="0"/>
                        <a:cs typeface="Arial" panose="020B0604020202020204" pitchFamily="34" charset="0"/>
                      </a:endParaRPr>
                    </a:p>
                  </a:txBody>
                  <a:tcPr marL="45720" marR="45720">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extLst>
                  <a:ext uri="{0D108BD9-81ED-4DB2-BD59-A6C34878D82A}">
                    <a16:rowId xmlns:a16="http://schemas.microsoft.com/office/drawing/2014/main" val="2795580190"/>
                  </a:ext>
                </a:extLst>
              </a:tr>
              <a:tr h="756502">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Form B</a:t>
                      </a:r>
                    </a:p>
                    <a:p>
                      <a:pPr marL="0" marR="0" lvl="0" indent="0" algn="l" defTabSz="609453" rtl="0" eaLnBrk="1" fontAlgn="auto" latinLnBrk="0" hangingPunct="1">
                        <a:lnSpc>
                          <a:spcPct val="100000"/>
                        </a:lnSpc>
                        <a:spcBef>
                          <a:spcPts val="0"/>
                        </a:spcBef>
                        <a:spcAft>
                          <a:spcPts val="0"/>
                        </a:spcAft>
                        <a:buClrTx/>
                        <a:buSzTx/>
                        <a:buFontTx/>
                        <a:buNone/>
                        <a:tabLst/>
                        <a:defRPr/>
                      </a:pPr>
                      <a:endParaRPr lang="en-IE" sz="1000" b="1" kern="1200" dirty="0">
                        <a:solidFill>
                          <a:schemeClr val="dk1"/>
                        </a:solidFill>
                        <a:latin typeface="Arial" panose="020B0604020202020204" pitchFamily="34" charset="0"/>
                        <a:ea typeface="+mn-ea"/>
                        <a:cs typeface="Arial" panose="020B0604020202020204" pitchFamily="34" charset="0"/>
                      </a:endParaRPr>
                    </a:p>
                  </a:txBody>
                  <a:tcPr marL="45720" marR="4572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0" u="none" dirty="0">
                          <a:solidFill>
                            <a:schemeClr val="tx1"/>
                          </a:solidFill>
                          <a:latin typeface="Arial" panose="020B0604020202020204" pitchFamily="34" charset="0"/>
                          <a:cs typeface="Arial" panose="020B0604020202020204" pitchFamily="34" charset="0"/>
                        </a:rPr>
                        <a:t>Required for Approval to Hire replacement posts for all Staff Grades excluding </a:t>
                      </a:r>
                      <a:r>
                        <a:rPr kumimoji="0" lang="en-IE" sz="10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Management &amp; Administration Grades VIII and above. </a:t>
                      </a:r>
                      <a:endParaRPr lang="en-IE" sz="1000" dirty="0">
                        <a:solidFill>
                          <a:srgbClr val="A41F35"/>
                        </a:solidFill>
                        <a:latin typeface="Arial" panose="020B0604020202020204" pitchFamily="34" charset="0"/>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algn="l"/>
                      <a:r>
                        <a:rPr lang="pt-BR" sz="1000" b="0" i="0" dirty="0">
                          <a:effectLst/>
                          <a:latin typeface="Arial" panose="020B0604020202020204" pitchFamily="34" charset="0"/>
                          <a:cs typeface="Arial" panose="020B0604020202020204" pitchFamily="34" charset="0"/>
                          <a:hlinkClick r:id="rId7" tooltip="https://www.hse.ie/eng/staff/resources/our-workforce/approval-to-hire-form-b-nov-2020.doc"/>
                        </a:rPr>
                        <a:t>//www.hse.ie/eng/staff/resources/our-workforce/approval-to-hire-form-b-nov-2020.doc</a:t>
                      </a:r>
                      <a:endParaRPr lang="pt-BR" sz="1000" b="0" i="0" dirty="0">
                        <a:effectLst/>
                        <a:latin typeface="Arial" panose="020B0604020202020204" pitchFamily="34" charset="0"/>
                        <a:cs typeface="Arial" panose="020B0604020202020204" pitchFamily="34" charset="0"/>
                      </a:endParaRPr>
                    </a:p>
                    <a:p>
                      <a:endParaRPr lang="en-IE" sz="1000" b="0" dirty="0">
                        <a:latin typeface="Arial" panose="020B0604020202020204" pitchFamily="34" charset="0"/>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3412306223"/>
                  </a:ext>
                </a:extLst>
              </a:tr>
              <a:tr h="494949">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Form B1</a:t>
                      </a:r>
                    </a:p>
                  </a:txBody>
                  <a:tcPr marL="45720" marR="4572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0" u="none" dirty="0">
                          <a:solidFill>
                            <a:schemeClr val="tx1"/>
                          </a:solidFill>
                          <a:latin typeface="Arial" panose="020B0604020202020204" pitchFamily="34" charset="0"/>
                          <a:cs typeface="Arial" panose="020B0604020202020204" pitchFamily="34" charset="0"/>
                        </a:rPr>
                        <a:t>Required for Approval to Hire replacement posts for </a:t>
                      </a:r>
                      <a:r>
                        <a:rPr kumimoji="0" lang="en-IE" sz="10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Management &amp; Administration Grades VIII and above. </a:t>
                      </a:r>
                      <a:endParaRPr lang="en-IE" sz="1000" dirty="0">
                        <a:solidFill>
                          <a:srgbClr val="A41F35"/>
                        </a:solidFill>
                        <a:latin typeface="Arial" panose="020B0604020202020204" pitchFamily="34" charset="0"/>
                        <a:cs typeface="Arial" panose="020B0604020202020204" pitchFamily="34" charset="0"/>
                      </a:endParaRPr>
                    </a:p>
                  </a:txBody>
                  <a:tcPr marL="45720" marR="4572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000" b="0" i="0" u="sng" kern="1200" dirty="0">
                          <a:solidFill>
                            <a:schemeClr val="dk1"/>
                          </a:solidFill>
                          <a:effectLst/>
                          <a:latin typeface="Arial" panose="020B0604020202020204" pitchFamily="34" charset="0"/>
                          <a:ea typeface="+mn-ea"/>
                          <a:cs typeface="Arial" panose="020B0604020202020204" pitchFamily="34" charset="0"/>
                          <a:hlinkClick r:id="rId8"/>
                        </a:rPr>
                        <a:t>APPENDIX 3 - Approval to Hire Form B1</a:t>
                      </a:r>
                      <a:endParaRPr lang="en-IE" sz="1000" dirty="0">
                        <a:solidFill>
                          <a:srgbClr val="A41F35"/>
                        </a:solidFill>
                        <a:latin typeface="Arial" panose="020B0604020202020204" pitchFamily="34" charset="0"/>
                        <a:cs typeface="Arial" panose="020B0604020202020204" pitchFamily="34" charset="0"/>
                      </a:endParaRPr>
                    </a:p>
                    <a:p>
                      <a:endParaRPr lang="en-IE" sz="1000" b="0" dirty="0">
                        <a:latin typeface="Arial" panose="020B0604020202020204" pitchFamily="34" charset="0"/>
                        <a:cs typeface="Arial" panose="020B0604020202020204" pitchFamily="34" charset="0"/>
                      </a:endParaRPr>
                    </a:p>
                  </a:txBody>
                  <a:tcPr marL="45720" marR="4572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8">
                        <a:tint val="40000"/>
                      </a:srgbClr>
                    </a:solidFill>
                  </a:tcPr>
                </a:tc>
                <a:extLst>
                  <a:ext uri="{0D108BD9-81ED-4DB2-BD59-A6C34878D82A}">
                    <a16:rowId xmlns:a16="http://schemas.microsoft.com/office/drawing/2014/main" val="3264719501"/>
                  </a:ext>
                </a:extLst>
              </a:tr>
              <a:tr h="907407">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Primary notification  &amp; log number request template</a:t>
                      </a:r>
                    </a:p>
                  </a:txBody>
                  <a:tcPr marL="45720" marR="4572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000" dirty="0">
                          <a:latin typeface="Arial" panose="020B0604020202020204" pitchFamily="34" charset="0"/>
                          <a:cs typeface="Arial" panose="020B0604020202020204" pitchFamily="34" charset="0"/>
                        </a:rPr>
                        <a:t>Template for use by HR teams to provide all relevant data required for issue of Primary notification and log number. Please note, this information will be accepted by the SWP&amp;I team  in other documents/formats such as a Local </a:t>
                      </a:r>
                      <a:r>
                        <a:rPr lang="en-IE" sz="1000" dirty="0" err="1">
                          <a:latin typeface="Arial" panose="020B0604020202020204" pitchFamily="34" charset="0"/>
                          <a:cs typeface="Arial" panose="020B0604020202020204" pitchFamily="34" charset="0"/>
                        </a:rPr>
                        <a:t>Paybill</a:t>
                      </a:r>
                      <a:r>
                        <a:rPr lang="en-IE" sz="1000" dirty="0">
                          <a:latin typeface="Arial" panose="020B0604020202020204" pitchFamily="34" charset="0"/>
                          <a:cs typeface="Arial" panose="020B0604020202020204" pitchFamily="34" charset="0"/>
                        </a:rPr>
                        <a:t> document, provided all  relevant information has been provided. </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lvl1pPr marL="0" algn="l" defTabSz="685800" rtl="0" eaLnBrk="1" latinLnBrk="0" hangingPunct="1">
                        <a:defRPr sz="1350" kern="1200">
                          <a:solidFill>
                            <a:schemeClr val="dk1"/>
                          </a:solidFill>
                          <a:latin typeface="Arial"/>
                        </a:defRPr>
                      </a:lvl1pPr>
                      <a:lvl2pPr marL="342900" algn="l" defTabSz="685800" rtl="0" eaLnBrk="1" latinLnBrk="0" hangingPunct="1">
                        <a:defRPr sz="1350" kern="1200">
                          <a:solidFill>
                            <a:schemeClr val="dk1"/>
                          </a:solidFill>
                          <a:latin typeface="Arial"/>
                        </a:defRPr>
                      </a:lvl2pPr>
                      <a:lvl3pPr marL="685800" algn="l" defTabSz="685800" rtl="0" eaLnBrk="1" latinLnBrk="0" hangingPunct="1">
                        <a:defRPr sz="1350" kern="1200">
                          <a:solidFill>
                            <a:schemeClr val="dk1"/>
                          </a:solidFill>
                          <a:latin typeface="Arial"/>
                        </a:defRPr>
                      </a:lvl3pPr>
                      <a:lvl4pPr marL="1028700" algn="l" defTabSz="685800" rtl="0" eaLnBrk="1" latinLnBrk="0" hangingPunct="1">
                        <a:defRPr sz="1350" kern="1200">
                          <a:solidFill>
                            <a:schemeClr val="dk1"/>
                          </a:solidFill>
                          <a:latin typeface="Arial"/>
                        </a:defRPr>
                      </a:lvl4pPr>
                      <a:lvl5pPr marL="1371600" algn="l" defTabSz="685800" rtl="0" eaLnBrk="1" latinLnBrk="0" hangingPunct="1">
                        <a:defRPr sz="1350" kern="1200">
                          <a:solidFill>
                            <a:schemeClr val="dk1"/>
                          </a:solidFill>
                          <a:latin typeface="Arial"/>
                        </a:defRPr>
                      </a:lvl5pPr>
                      <a:lvl6pPr marL="1714500" algn="l" defTabSz="685800" rtl="0" eaLnBrk="1" latinLnBrk="0" hangingPunct="1">
                        <a:defRPr sz="1350" kern="1200">
                          <a:solidFill>
                            <a:schemeClr val="dk1"/>
                          </a:solidFill>
                          <a:latin typeface="Arial"/>
                        </a:defRPr>
                      </a:lvl6pPr>
                      <a:lvl7pPr marL="2057400" algn="l" defTabSz="685800" rtl="0" eaLnBrk="1" latinLnBrk="0" hangingPunct="1">
                        <a:defRPr sz="1350" kern="1200">
                          <a:solidFill>
                            <a:schemeClr val="dk1"/>
                          </a:solidFill>
                          <a:latin typeface="Arial"/>
                        </a:defRPr>
                      </a:lvl7pPr>
                      <a:lvl8pPr marL="2400300" algn="l" defTabSz="685800" rtl="0" eaLnBrk="1" latinLnBrk="0" hangingPunct="1">
                        <a:defRPr sz="1350" kern="1200">
                          <a:solidFill>
                            <a:schemeClr val="dk1"/>
                          </a:solidFill>
                          <a:latin typeface="Arial"/>
                        </a:defRPr>
                      </a:lvl8pPr>
                      <a:lvl9pPr marL="2743200" algn="l" defTabSz="685800" rtl="0" eaLnBrk="1" latinLnBrk="0" hangingPunct="1">
                        <a:defRPr sz="1350" kern="1200">
                          <a:solidFill>
                            <a:schemeClr val="dk1"/>
                          </a:solidFill>
                          <a:latin typeface="Arial"/>
                        </a:defRPr>
                      </a:lvl9pPr>
                    </a:lstStyle>
                    <a:p>
                      <a:r>
                        <a:rPr lang="en-IE" sz="1000" u="sng" kern="1200" dirty="0">
                          <a:solidFill>
                            <a:schemeClr val="dk1"/>
                          </a:solidFill>
                          <a:effectLst/>
                          <a:latin typeface="Arial" panose="020B0604020202020204" pitchFamily="34" charset="0"/>
                          <a:ea typeface="+mn-ea"/>
                          <a:cs typeface="Arial" panose="020B0604020202020204" pitchFamily="34" charset="0"/>
                          <a:hlinkClick r:id="rId9"/>
                        </a:rPr>
                        <a:t>https://www.hse.ie/eng/staff/resources/our-workforce/primary-notification-process-new-posts.html</a:t>
                      </a:r>
                      <a:endParaRPr lang="en-IE" sz="1000" b="0" dirty="0">
                        <a:latin typeface="Arial" panose="020B0604020202020204" pitchFamily="34" charset="0"/>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3392237338"/>
                  </a:ext>
                </a:extLst>
              </a:tr>
              <a:tr h="1161772">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Job Specification Repository</a:t>
                      </a:r>
                    </a:p>
                  </a:txBody>
                  <a:tcPr marL="45720" marR="4572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r>
                        <a:rPr lang="en-IE" sz="1000" dirty="0">
                          <a:latin typeface="Arial" panose="020B0604020202020204" pitchFamily="34" charset="0"/>
                          <a:cs typeface="Arial" panose="020B0604020202020204" pitchFamily="34" charset="0"/>
                        </a:rPr>
                        <a:t>A national ‘Job Specification Repository’ is now in place to support recruitment. This includes a suite of nationally agreed job specifications available for Services to use, which will help to ensure a consistency of standard and approach across the organisation. This repository will continue to be updated on a regular basis and additional job specifications are being published on this site as and when they become available. </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000" u="sng" kern="1200" dirty="0">
                          <a:solidFill>
                            <a:schemeClr val="tx1"/>
                          </a:solidFill>
                          <a:effectLst/>
                          <a:latin typeface="Arial" panose="020B0604020202020204" pitchFamily="34" charset="0"/>
                          <a:ea typeface="+mn-ea"/>
                          <a:cs typeface="Arial" panose="020B0604020202020204" pitchFamily="34" charset="0"/>
                          <a:hlinkClick r:id="rId10"/>
                        </a:rPr>
                        <a:t>HR Job Specification Repository - HSE.ie</a:t>
                      </a:r>
                      <a:endParaRPr lang="en-IE" sz="1000" kern="1200" dirty="0">
                        <a:solidFill>
                          <a:schemeClr val="tx1"/>
                        </a:solidFill>
                        <a:effectLst/>
                        <a:latin typeface="Arial" panose="020B0604020202020204" pitchFamily="34" charset="0"/>
                        <a:ea typeface="+mn-ea"/>
                        <a:cs typeface="Arial" panose="020B0604020202020204" pitchFamily="34" charset="0"/>
                      </a:endParaRPr>
                    </a:p>
                    <a:p>
                      <a:endParaRPr lang="en-IE" sz="1000" b="0" dirty="0">
                        <a:latin typeface="Arial" panose="020B0604020202020204" pitchFamily="34" charset="0"/>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2310233755"/>
                  </a:ext>
                </a:extLst>
              </a:tr>
              <a:tr h="1026682">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National Grade Codes </a:t>
                      </a:r>
                    </a:p>
                  </a:txBody>
                  <a:tcPr marL="45720" marR="4572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000" dirty="0">
                          <a:latin typeface="Arial" panose="020B0604020202020204" pitchFamily="34" charset="0"/>
                          <a:cs typeface="Arial" panose="020B0604020202020204" pitchFamily="34" charset="0"/>
                        </a:rPr>
                        <a:t>Document indicating the Grade Code associate with each specific staff grade, within the specific staff category. </a:t>
                      </a:r>
                      <a:r>
                        <a:rPr lang="en-IE" sz="1000" b="0" i="0" u="none" strike="noStrike" baseline="0" dirty="0">
                          <a:solidFill>
                            <a:schemeClr val="dk1"/>
                          </a:solidFill>
                          <a:latin typeface="Arial" panose="020B0604020202020204" pitchFamily="34" charset="0"/>
                          <a:ea typeface="+mn-ea"/>
                          <a:cs typeface="Arial" panose="020B0604020202020204" pitchFamily="34" charset="0"/>
                        </a:rPr>
                        <a:t>The grading structure is based on professional groupings and categorisations’ to allow for service planning, delivery, performance and accountability. </a:t>
                      </a:r>
                    </a:p>
                    <a:p>
                      <a:endParaRPr lang="en-IE" sz="1000" dirty="0">
                        <a:latin typeface="Arial" panose="020B0604020202020204" pitchFamily="34" charset="0"/>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algn="l"/>
                      <a:r>
                        <a:rPr lang="pt-BR" sz="1000" b="0" i="0" dirty="0">
                          <a:effectLst/>
                          <a:latin typeface="Arial" panose="020B0604020202020204" pitchFamily="34" charset="0"/>
                          <a:cs typeface="Arial" panose="020B0604020202020204" pitchFamily="34" charset="0"/>
                          <a:hlinkClick r:id="rId11" tooltip="https://www.hse.ie/eng/staff/resources/our-workforce/workforce-reporting/national-grade-code-list-december-2020.xls"/>
                        </a:rPr>
                        <a:t>//www.hse.ie/eng/staff/resources/our-workforce/workforce-reporting/national-grade-code-list-december-2020.xls</a:t>
                      </a:r>
                      <a:endParaRPr lang="pt-BR" sz="1000" b="0" i="0" dirty="0">
                        <a:effectLst/>
                        <a:latin typeface="Arial" panose="020B0604020202020204" pitchFamily="34" charset="0"/>
                        <a:cs typeface="Arial" panose="020B0604020202020204" pitchFamily="34" charset="0"/>
                      </a:endParaRPr>
                    </a:p>
                    <a:p>
                      <a:endParaRPr lang="en-IE" sz="1000" b="0" dirty="0">
                        <a:latin typeface="Arial" panose="020B0604020202020204" pitchFamily="34" charset="0"/>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2958193712"/>
                  </a:ext>
                </a:extLst>
              </a:tr>
              <a:tr h="357463">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Business Case</a:t>
                      </a:r>
                    </a:p>
                  </a:txBody>
                  <a:tcPr marL="45720" marR="4572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r>
                        <a:rPr lang="en-IE" sz="1000" dirty="0">
                          <a:latin typeface="Arial" panose="020B0604020202020204" pitchFamily="34" charset="0"/>
                          <a:cs typeface="Arial" panose="020B0604020202020204" pitchFamily="34" charset="0"/>
                        </a:rPr>
                        <a:t>Business justification for senior posts for approval by the HSE, </a:t>
                      </a:r>
                      <a:r>
                        <a:rPr lang="en-IE" sz="1000" dirty="0" err="1">
                          <a:latin typeface="Arial" panose="020B0604020202020204" pitchFamily="34" charset="0"/>
                          <a:cs typeface="Arial" panose="020B0604020202020204" pitchFamily="34" charset="0"/>
                        </a:rPr>
                        <a:t>DoH</a:t>
                      </a:r>
                      <a:r>
                        <a:rPr lang="en-IE" sz="1000" dirty="0">
                          <a:latin typeface="Arial" panose="020B0604020202020204" pitchFamily="34" charset="0"/>
                          <a:cs typeface="Arial" panose="020B0604020202020204" pitchFamily="34" charset="0"/>
                        </a:rPr>
                        <a:t> etc. </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000" b="0" dirty="0">
                          <a:latin typeface="Arial" panose="020B0604020202020204" pitchFamily="34" charset="0"/>
                          <a:cs typeface="Arial" panose="020B0604020202020204" pitchFamily="34" charset="0"/>
                        </a:rPr>
                        <a:t>Available to request from: </a:t>
                      </a:r>
                      <a:r>
                        <a:rPr lang="en-IE" sz="1000" b="0" i="0" kern="1200" dirty="0">
                          <a:solidFill>
                            <a:schemeClr val="tx1"/>
                          </a:solidFill>
                          <a:effectLst/>
                          <a:latin typeface="Arial" panose="020B0604020202020204" pitchFamily="34" charset="0"/>
                          <a:ea typeface="+mn-ea"/>
                          <a:cs typeface="Arial" panose="020B0604020202020204" pitchFamily="34" charset="0"/>
                          <a:hlinkClick r:id="rId12" tooltip="mailto:workforcedata@hse.ie"/>
                        </a:rPr>
                        <a:t>workforcedata@hse.ie</a:t>
                      </a:r>
                      <a:endParaRPr lang="en-IE" sz="1000" b="0" i="0" kern="1200" dirty="0">
                        <a:solidFill>
                          <a:schemeClr val="tx1"/>
                        </a:solidFill>
                        <a:effectLst/>
                        <a:latin typeface="Arial" panose="020B0604020202020204" pitchFamily="34" charset="0"/>
                        <a:ea typeface="+mn-ea"/>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3439445579"/>
                  </a:ext>
                </a:extLst>
              </a:tr>
              <a:tr h="494949">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Business Case Summary Template</a:t>
                      </a:r>
                    </a:p>
                  </a:txBody>
                  <a:tcPr marL="45720" marR="4572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000" dirty="0">
                          <a:latin typeface="Arial" panose="020B0604020202020204" pitchFamily="34" charset="0"/>
                          <a:cs typeface="Arial" panose="020B0604020202020204" pitchFamily="34" charset="0"/>
                        </a:rPr>
                        <a:t>Summary document of the Business Case (Business justification for senior posts) for approval by the HSE, </a:t>
                      </a:r>
                      <a:r>
                        <a:rPr lang="en-IE" sz="1000" dirty="0" err="1">
                          <a:latin typeface="Arial" panose="020B0604020202020204" pitchFamily="34" charset="0"/>
                          <a:cs typeface="Arial" panose="020B0604020202020204" pitchFamily="34" charset="0"/>
                        </a:rPr>
                        <a:t>DoH</a:t>
                      </a:r>
                      <a:r>
                        <a:rPr lang="en-IE" sz="1000" dirty="0">
                          <a:latin typeface="Arial" panose="020B0604020202020204" pitchFamily="34" charset="0"/>
                          <a:cs typeface="Arial" panose="020B0604020202020204" pitchFamily="34" charset="0"/>
                        </a:rPr>
                        <a:t> etc. </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000" b="0" i="0" u="sng" kern="1200" dirty="0">
                          <a:solidFill>
                            <a:schemeClr val="tx1"/>
                          </a:solidFill>
                          <a:effectLst/>
                          <a:latin typeface="Arial" panose="020B0604020202020204" pitchFamily="34" charset="0"/>
                          <a:ea typeface="+mn-ea"/>
                          <a:cs typeface="Arial" panose="020B0604020202020204" pitchFamily="34" charset="0"/>
                          <a:hlinkClick r:id="rId13"/>
                        </a:rPr>
                        <a:t>APPENDIX 2 - Business Case Form</a:t>
                      </a:r>
                      <a:endParaRPr lang="en-IE" sz="1000" b="0" dirty="0">
                        <a:latin typeface="Arial" panose="020B0604020202020204" pitchFamily="34" charset="0"/>
                        <a:cs typeface="Arial" panose="020B0604020202020204" pitchFamily="34" charset="0"/>
                      </a:endParaRPr>
                    </a:p>
                    <a:p>
                      <a:endParaRPr lang="en-IE" sz="1000" b="0" dirty="0">
                        <a:latin typeface="Arial" panose="020B0604020202020204" pitchFamily="34" charset="0"/>
                        <a:cs typeface="Arial" panose="020B0604020202020204" pitchFamily="34" charset="0"/>
                      </a:endParaRPr>
                    </a:p>
                  </a:txBody>
                  <a:tcPr marL="45720" marR="4572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EBEA"/>
                    </a:solidFill>
                  </a:tcPr>
                </a:tc>
                <a:extLst>
                  <a:ext uri="{0D108BD9-81ED-4DB2-BD59-A6C34878D82A}">
                    <a16:rowId xmlns:a16="http://schemas.microsoft.com/office/drawing/2014/main" val="699759952"/>
                  </a:ext>
                </a:extLst>
              </a:tr>
              <a:tr h="769921">
                <a:tc>
                  <a:txBody>
                    <a:bodyPr/>
                    <a:lstStyle/>
                    <a:p>
                      <a:pPr marL="0" marR="0" lvl="0" indent="0" algn="l" defTabSz="609453" rtl="0" eaLnBrk="1" fontAlgn="auto" latinLnBrk="0" hangingPunct="1">
                        <a:lnSpc>
                          <a:spcPct val="100000"/>
                        </a:lnSpc>
                        <a:spcBef>
                          <a:spcPts val="0"/>
                        </a:spcBef>
                        <a:spcAft>
                          <a:spcPts val="0"/>
                        </a:spcAft>
                        <a:buClrTx/>
                        <a:buSzTx/>
                        <a:buFontTx/>
                        <a:buNone/>
                        <a:tabLst/>
                        <a:defRPr/>
                      </a:pPr>
                      <a:r>
                        <a:rPr lang="en-IE" sz="1000" b="1" kern="1200" dirty="0">
                          <a:solidFill>
                            <a:schemeClr val="dk1"/>
                          </a:solidFill>
                          <a:latin typeface="Arial" panose="020B0604020202020204" pitchFamily="34" charset="0"/>
                          <a:ea typeface="+mn-ea"/>
                          <a:cs typeface="Arial" panose="020B0604020202020204" pitchFamily="34" charset="0"/>
                        </a:rPr>
                        <a:t>Job Order Forms</a:t>
                      </a:r>
                    </a:p>
                  </a:txBody>
                  <a:tcPr marL="45720" marR="4572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CBD4D1"/>
                    </a:solidFill>
                  </a:tcPr>
                </a:tc>
                <a:tc>
                  <a:txBody>
                    <a:bodyPr/>
                    <a:lstStyle/>
                    <a:p>
                      <a:r>
                        <a:rPr lang="en-IE" sz="1000" dirty="0">
                          <a:latin typeface="Arial" panose="020B0604020202020204" pitchFamily="34" charset="0"/>
                          <a:cs typeface="Arial" panose="020B0604020202020204" pitchFamily="34" charset="0"/>
                        </a:rPr>
                        <a:t>Form required to request recruitment by National Recruitment Services (NRS). </a:t>
                      </a:r>
                    </a:p>
                    <a:p>
                      <a:r>
                        <a:rPr lang="en-IE" sz="1000" i="1" dirty="0">
                          <a:latin typeface="Arial" panose="020B0604020202020204" pitchFamily="34" charset="0"/>
                          <a:cs typeface="Arial" panose="020B0604020202020204" pitchFamily="34" charset="0"/>
                        </a:rPr>
                        <a:t>Please note this should be accompanied by the relevant Approval form (Form A, A1, B, B1) and the pre-placement form a job description where required. </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CBD4D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1000" b="0" i="0" kern="1200" dirty="0">
                          <a:solidFill>
                            <a:schemeClr val="tx1"/>
                          </a:solidFill>
                          <a:effectLst/>
                          <a:latin typeface="Arial" panose="020B0604020202020204" pitchFamily="34" charset="0"/>
                          <a:ea typeface="+mn-ea"/>
                          <a:cs typeface="Arial" panose="020B0604020202020204" pitchFamily="34" charset="0"/>
                          <a:hlinkClick r:id="rId14"/>
                        </a:rPr>
                        <a:t>http://ihbs.healthirl.net/Human-Resources/National-Recruitment-Services/Recruitment-Job-Order-Forms/</a:t>
                      </a:r>
                      <a:r>
                        <a:rPr lang="en-IE" sz="1000" b="0" i="0" kern="1200" dirty="0">
                          <a:solidFill>
                            <a:schemeClr val="tx1"/>
                          </a:solidFill>
                          <a:effectLst/>
                          <a:latin typeface="Arial" panose="020B0604020202020204" pitchFamily="34" charset="0"/>
                          <a:ea typeface="+mn-ea"/>
                          <a:cs typeface="Arial" panose="020B0604020202020204" pitchFamily="34" charset="0"/>
                        </a:rPr>
                        <a:t> </a:t>
                      </a:r>
                    </a:p>
                  </a:txBody>
                  <a:tcPr marL="45720" marR="4572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CBD4D1"/>
                    </a:solidFill>
                  </a:tcPr>
                </a:tc>
                <a:extLst>
                  <a:ext uri="{0D108BD9-81ED-4DB2-BD59-A6C34878D82A}">
                    <a16:rowId xmlns:a16="http://schemas.microsoft.com/office/drawing/2014/main" val="889249772"/>
                  </a:ext>
                </a:extLst>
              </a:tr>
            </a:tbl>
          </a:graphicData>
        </a:graphic>
      </p:graphicFrame>
      <p:sp>
        <p:nvSpPr>
          <p:cNvPr id="9" name="Slide Number Placeholder 1">
            <a:extLst>
              <a:ext uri="{FF2B5EF4-FFF2-40B4-BE49-F238E27FC236}">
                <a16:creationId xmlns:a16="http://schemas.microsoft.com/office/drawing/2014/main" id="{291F78D7-868C-4BD2-B902-D65CCD1C87DD}"/>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5</a:t>
            </a:fld>
            <a:endParaRPr lang="en-IE" sz="1100"/>
          </a:p>
        </p:txBody>
      </p:sp>
      <p:sp>
        <p:nvSpPr>
          <p:cNvPr id="10" name="Rectangle 9">
            <a:extLst>
              <a:ext uri="{FF2B5EF4-FFF2-40B4-BE49-F238E27FC236}">
                <a16:creationId xmlns:a16="http://schemas.microsoft.com/office/drawing/2014/main" id="{6ABE2D70-B29F-4B84-AA07-68173AED80BA}"/>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1326813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85" name="Rectangle 84">
            <a:extLst>
              <a:ext uri="{FF2B5EF4-FFF2-40B4-BE49-F238E27FC236}">
                <a16:creationId xmlns:a16="http://schemas.microsoft.com/office/drawing/2014/main" id="{E2561831-2AB4-4209-A64D-F7C13F66996B}"/>
              </a:ext>
            </a:extLst>
          </p:cNvPr>
          <p:cNvSpPr/>
          <p:nvPr/>
        </p:nvSpPr>
        <p:spPr>
          <a:xfrm>
            <a:off x="3241783" y="2332376"/>
            <a:ext cx="2693658" cy="190601"/>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IE" sz="1000" kern="0" dirty="0">
                <a:solidFill>
                  <a:prstClr val="white"/>
                </a:solidFill>
                <a:latin typeface="Arial"/>
              </a:rPr>
              <a:t>Staff Grade</a:t>
            </a: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22F8971E-AED7-4570-91CE-52590A8276C8}"/>
              </a:ext>
            </a:extLst>
          </p:cNvPr>
          <p:cNvSpPr/>
          <p:nvPr/>
        </p:nvSpPr>
        <p:spPr>
          <a:xfrm>
            <a:off x="2364298" y="5125133"/>
            <a:ext cx="1080000" cy="554147"/>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Strategic Workforce Planning &amp; Intelligence</a:t>
            </a:r>
          </a:p>
        </p:txBody>
      </p:sp>
      <p:sp>
        <p:nvSpPr>
          <p:cNvPr id="18" name="Rectangle 17">
            <a:extLst>
              <a:ext uri="{FF2B5EF4-FFF2-40B4-BE49-F238E27FC236}">
                <a16:creationId xmlns:a16="http://schemas.microsoft.com/office/drawing/2014/main" id="{CA878844-85D9-4A49-A300-EAD0260CB7CE}"/>
              </a:ext>
            </a:extLst>
          </p:cNvPr>
          <p:cNvSpPr/>
          <p:nvPr/>
        </p:nvSpPr>
        <p:spPr>
          <a:xfrm>
            <a:off x="1436896" y="5125133"/>
            <a:ext cx="864000" cy="554147"/>
          </a:xfrm>
          <a:prstGeom prst="rect">
            <a:avLst/>
          </a:prstGeom>
          <a:solidFill>
            <a:sysClr val="window" lastClr="FFFFFF"/>
          </a:solidFill>
          <a:ln w="25400" cap="flat" cmpd="sng" algn="ctr">
            <a:solidFill>
              <a:srgbClr val="6DABE4"/>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 Member</a:t>
            </a:r>
          </a:p>
        </p:txBody>
      </p:sp>
      <p:sp>
        <p:nvSpPr>
          <p:cNvPr id="19" name="Rectangle 18">
            <a:extLst>
              <a:ext uri="{FF2B5EF4-FFF2-40B4-BE49-F238E27FC236}">
                <a16:creationId xmlns:a16="http://schemas.microsoft.com/office/drawing/2014/main" id="{B5E36B17-01FD-4D4D-9991-A9D170CC45DA}"/>
              </a:ext>
            </a:extLst>
          </p:cNvPr>
          <p:cNvSpPr/>
          <p:nvPr/>
        </p:nvSpPr>
        <p:spPr>
          <a:xfrm>
            <a:off x="509494" y="5125133"/>
            <a:ext cx="864000" cy="554147"/>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Services</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4B1C8AA9-372C-40B7-AC92-F040B08AEC94}"/>
              </a:ext>
            </a:extLst>
          </p:cNvPr>
          <p:cNvSpPr/>
          <p:nvPr/>
        </p:nvSpPr>
        <p:spPr>
          <a:xfrm>
            <a:off x="3507700" y="5125133"/>
            <a:ext cx="864000" cy="554147"/>
          </a:xfrm>
          <a:prstGeom prst="rect">
            <a:avLst/>
          </a:prstGeom>
          <a:solidFill>
            <a:sysClr val="window" lastClr="FFFFFF"/>
          </a:solidFill>
          <a:ln w="25400" cap="flat" cmpd="sng" algn="ctr">
            <a:solidFill>
              <a:srgbClr val="B3083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a:t>
            </a:r>
          </a:p>
        </p:txBody>
      </p:sp>
      <p:sp>
        <p:nvSpPr>
          <p:cNvPr id="22" name="Rectangle 21">
            <a:extLst>
              <a:ext uri="{FF2B5EF4-FFF2-40B4-BE49-F238E27FC236}">
                <a16:creationId xmlns:a16="http://schemas.microsoft.com/office/drawing/2014/main" id="{9832EDBB-C58B-4E7F-9670-D92215BED156}"/>
              </a:ext>
            </a:extLst>
          </p:cNvPr>
          <p:cNvSpPr/>
          <p:nvPr/>
        </p:nvSpPr>
        <p:spPr>
          <a:xfrm>
            <a:off x="4435102" y="5125133"/>
            <a:ext cx="864000" cy="554147"/>
          </a:xfrm>
          <a:prstGeom prst="rect">
            <a:avLst/>
          </a:prstGeom>
          <a:solidFill>
            <a:sysClr val="window" lastClr="FFFFFF"/>
          </a:solidFill>
          <a:ln w="25400" cap="flat" cmpd="sng" algn="ctr">
            <a:solidFill>
              <a:srgbClr val="8C9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Department of Health</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3" name="TextBox 22">
            <a:extLst>
              <a:ext uri="{FF2B5EF4-FFF2-40B4-BE49-F238E27FC236}">
                <a16:creationId xmlns:a16="http://schemas.microsoft.com/office/drawing/2014/main" id="{C895B267-D6FF-41BD-9F24-BEE360ADF664}"/>
              </a:ext>
            </a:extLst>
          </p:cNvPr>
          <p:cNvSpPr txBox="1"/>
          <p:nvPr/>
        </p:nvSpPr>
        <p:spPr>
          <a:xfrm>
            <a:off x="390387" y="4026609"/>
            <a:ext cx="5829948" cy="900246"/>
          </a:xfrm>
          <a:prstGeom prst="rect">
            <a:avLst/>
          </a:prstGeom>
          <a:noFill/>
        </p:spPr>
        <p:txBody>
          <a:bodyPr wrap="square" rtlCol="0">
            <a:spAutoFit/>
          </a:bodyPr>
          <a:lstStyle/>
          <a:p>
            <a:pPr defTabSz="914400"/>
            <a:r>
              <a:rPr lang="en-IE" sz="1050" b="1" u="sng" dirty="0">
                <a:solidFill>
                  <a:srgbClr val="273339"/>
                </a:solidFill>
                <a:latin typeface="Arial"/>
              </a:rPr>
              <a:t>Responsible Stakeholder:</a:t>
            </a:r>
            <a:r>
              <a:rPr lang="en-IE" sz="1050" b="1" dirty="0">
                <a:solidFill>
                  <a:srgbClr val="273339"/>
                </a:solidFill>
                <a:latin typeface="Arial"/>
              </a:rPr>
              <a:t> </a:t>
            </a:r>
          </a:p>
          <a:p>
            <a:pPr defTabSz="914400"/>
            <a:endParaRPr lang="en-IE" sz="1050" dirty="0">
              <a:solidFill>
                <a:srgbClr val="273339"/>
              </a:solidFill>
              <a:latin typeface="Arial"/>
            </a:endParaRPr>
          </a:p>
          <a:p>
            <a:pPr defTabSz="914400"/>
            <a:r>
              <a:rPr lang="en-IE" sz="1050" dirty="0">
                <a:solidFill>
                  <a:srgbClr val="273339"/>
                </a:solidFill>
                <a:latin typeface="Arial"/>
              </a:rPr>
              <a:t>If the step is outlined in the following colours, then it is the responsibility of that stakeholder to complete the step. If there are multiple stakeholders involved; then both colours will be represented.  </a:t>
            </a:r>
            <a:endParaRPr lang="en-IE" sz="1050" u="sng" dirty="0">
              <a:solidFill>
                <a:srgbClr val="273339"/>
              </a:solidFill>
              <a:latin typeface="Arial"/>
            </a:endParaRPr>
          </a:p>
        </p:txBody>
      </p:sp>
      <p:sp>
        <p:nvSpPr>
          <p:cNvPr id="33" name="Rectangle 32">
            <a:extLst>
              <a:ext uri="{FF2B5EF4-FFF2-40B4-BE49-F238E27FC236}">
                <a16:creationId xmlns:a16="http://schemas.microsoft.com/office/drawing/2014/main" id="{079C910F-D807-4254-AB71-94642ABEF5A1}"/>
              </a:ext>
            </a:extLst>
          </p:cNvPr>
          <p:cNvSpPr/>
          <p:nvPr/>
        </p:nvSpPr>
        <p:spPr>
          <a:xfrm>
            <a:off x="5362503" y="5123975"/>
            <a:ext cx="864000" cy="562593"/>
          </a:xfrm>
          <a:prstGeom prst="rect">
            <a:avLst/>
          </a:prstGeom>
          <a:solidFill>
            <a:sysClr val="window" lastClr="FFFFFF"/>
          </a:solidFill>
          <a:ln w="25400" cap="flat" cmpd="sng" algn="ctr">
            <a:solidFill>
              <a:srgbClr val="B30838">
                <a:lumMod val="20000"/>
                <a:lumOff val="8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National Director</a:t>
            </a:r>
          </a:p>
        </p:txBody>
      </p:sp>
      <p:grpSp>
        <p:nvGrpSpPr>
          <p:cNvPr id="65" name="Group 64">
            <a:extLst>
              <a:ext uri="{FF2B5EF4-FFF2-40B4-BE49-F238E27FC236}">
                <a16:creationId xmlns:a16="http://schemas.microsoft.com/office/drawing/2014/main" id="{013D46C3-0C53-4D60-ADDD-889E40D77071}"/>
              </a:ext>
            </a:extLst>
          </p:cNvPr>
          <p:cNvGrpSpPr/>
          <p:nvPr/>
        </p:nvGrpSpPr>
        <p:grpSpPr>
          <a:xfrm>
            <a:off x="1100850" y="6777462"/>
            <a:ext cx="1372260" cy="950780"/>
            <a:chOff x="1775411" y="8139772"/>
            <a:chExt cx="1372260" cy="715930"/>
          </a:xfrm>
        </p:grpSpPr>
        <p:pic>
          <p:nvPicPr>
            <p:cNvPr id="26" name="Graphic 25" descr="Document">
              <a:extLst>
                <a:ext uri="{FF2B5EF4-FFF2-40B4-BE49-F238E27FC236}">
                  <a16:creationId xmlns:a16="http://schemas.microsoft.com/office/drawing/2014/main" id="{1F3EA96E-CC65-4F77-87EB-D9BD1F1CBA4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12870" y="8139772"/>
              <a:ext cx="251223" cy="251223"/>
            </a:xfrm>
            <a:prstGeom prst="rect">
              <a:avLst/>
            </a:prstGeom>
          </p:spPr>
        </p:pic>
        <p:sp>
          <p:nvSpPr>
            <p:cNvPr id="34" name="Rectangle 33">
              <a:extLst>
                <a:ext uri="{FF2B5EF4-FFF2-40B4-BE49-F238E27FC236}">
                  <a16:creationId xmlns:a16="http://schemas.microsoft.com/office/drawing/2014/main" id="{AC3E97BE-1E35-487C-937A-97A957A89DA4}"/>
                </a:ext>
              </a:extLst>
            </p:cNvPr>
            <p:cNvSpPr/>
            <p:nvPr/>
          </p:nvSpPr>
          <p:spPr>
            <a:xfrm>
              <a:off x="1775411" y="8394037"/>
              <a:ext cx="1372260" cy="461665"/>
            </a:xfrm>
            <a:prstGeom prst="rect">
              <a:avLst/>
            </a:prstGeom>
          </p:spPr>
          <p:txBody>
            <a:bodyPr wrap="square">
              <a:spAutoFit/>
            </a:bodyPr>
            <a:lstStyle/>
            <a:p>
              <a:pPr algn="ctr" defTabSz="914400"/>
              <a:r>
                <a:rPr lang="en-IE" sz="800" dirty="0">
                  <a:solidFill>
                    <a:srgbClr val="273339"/>
                  </a:solidFill>
                  <a:latin typeface="Arial"/>
                </a:rPr>
                <a:t>Primary notification number &amp; log number request template</a:t>
              </a:r>
            </a:p>
          </p:txBody>
        </p:sp>
      </p:grpSp>
      <p:grpSp>
        <p:nvGrpSpPr>
          <p:cNvPr id="64" name="Group 63">
            <a:extLst>
              <a:ext uri="{FF2B5EF4-FFF2-40B4-BE49-F238E27FC236}">
                <a16:creationId xmlns:a16="http://schemas.microsoft.com/office/drawing/2014/main" id="{ABBD2D41-8709-4E2D-AEA3-B598D402E462}"/>
              </a:ext>
            </a:extLst>
          </p:cNvPr>
          <p:cNvGrpSpPr/>
          <p:nvPr/>
        </p:nvGrpSpPr>
        <p:grpSpPr>
          <a:xfrm>
            <a:off x="110947" y="6781825"/>
            <a:ext cx="1154176" cy="573291"/>
            <a:chOff x="1296520" y="8001731"/>
            <a:chExt cx="1154176" cy="431684"/>
          </a:xfrm>
        </p:grpSpPr>
        <p:grpSp>
          <p:nvGrpSpPr>
            <p:cNvPr id="25" name="Group 24">
              <a:extLst>
                <a:ext uri="{FF2B5EF4-FFF2-40B4-BE49-F238E27FC236}">
                  <a16:creationId xmlns:a16="http://schemas.microsoft.com/office/drawing/2014/main" id="{31BF3E4F-E8A2-4B64-82BD-824D74C74E7F}"/>
                </a:ext>
              </a:extLst>
            </p:cNvPr>
            <p:cNvGrpSpPr/>
            <p:nvPr/>
          </p:nvGrpSpPr>
          <p:grpSpPr>
            <a:xfrm>
              <a:off x="1732631" y="8001731"/>
              <a:ext cx="261896" cy="278074"/>
              <a:chOff x="1655078" y="3577989"/>
              <a:chExt cx="480328" cy="480328"/>
            </a:xfrm>
            <a:solidFill>
              <a:srgbClr val="003CA6"/>
            </a:solidFill>
          </p:grpSpPr>
          <p:pic>
            <p:nvPicPr>
              <p:cNvPr id="53" name="Graphic 52" descr="Thumbs up sign">
                <a:extLst>
                  <a:ext uri="{FF2B5EF4-FFF2-40B4-BE49-F238E27FC236}">
                    <a16:creationId xmlns:a16="http://schemas.microsoft.com/office/drawing/2014/main" id="{34128AA0-90E9-4C04-9B96-A82E059027C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796673" y="3749722"/>
                <a:ext cx="197139" cy="197139"/>
              </a:xfrm>
              <a:prstGeom prst="rect">
                <a:avLst/>
              </a:prstGeom>
            </p:spPr>
          </p:pic>
          <p:pic>
            <p:nvPicPr>
              <p:cNvPr id="54" name="Graphic 53" descr="Paper">
                <a:extLst>
                  <a:ext uri="{FF2B5EF4-FFF2-40B4-BE49-F238E27FC236}">
                    <a16:creationId xmlns:a16="http://schemas.microsoft.com/office/drawing/2014/main" id="{D11B150C-0E7E-4692-BE97-4E115A9A304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655078" y="3577989"/>
                <a:ext cx="480328" cy="480328"/>
              </a:xfrm>
              <a:prstGeom prst="rect">
                <a:avLst/>
              </a:prstGeom>
            </p:spPr>
          </p:pic>
        </p:grpSp>
        <p:sp>
          <p:nvSpPr>
            <p:cNvPr id="35" name="Rectangle 34">
              <a:extLst>
                <a:ext uri="{FF2B5EF4-FFF2-40B4-BE49-F238E27FC236}">
                  <a16:creationId xmlns:a16="http://schemas.microsoft.com/office/drawing/2014/main" id="{F5753BAD-2BEA-42F2-B2DC-012C5E1F48D2}"/>
                </a:ext>
              </a:extLst>
            </p:cNvPr>
            <p:cNvSpPr/>
            <p:nvPr/>
          </p:nvSpPr>
          <p:spPr>
            <a:xfrm>
              <a:off x="1296520" y="8271187"/>
              <a:ext cx="1154176" cy="162228"/>
            </a:xfrm>
            <a:prstGeom prst="rect">
              <a:avLst/>
            </a:prstGeom>
          </p:spPr>
          <p:txBody>
            <a:bodyPr wrap="square">
              <a:spAutoFit/>
            </a:bodyPr>
            <a:lstStyle/>
            <a:p>
              <a:pPr algn="ctr" defTabSz="914400"/>
              <a:r>
                <a:rPr lang="en-IE" sz="800" dirty="0">
                  <a:solidFill>
                    <a:srgbClr val="273339"/>
                  </a:solidFill>
                  <a:latin typeface="Arial"/>
                </a:rPr>
                <a:t>Written Approval</a:t>
              </a:r>
            </a:p>
          </p:txBody>
        </p:sp>
      </p:grpSp>
      <p:grpSp>
        <p:nvGrpSpPr>
          <p:cNvPr id="66" name="Group 65">
            <a:extLst>
              <a:ext uri="{FF2B5EF4-FFF2-40B4-BE49-F238E27FC236}">
                <a16:creationId xmlns:a16="http://schemas.microsoft.com/office/drawing/2014/main" id="{2A387597-B2B4-4179-8679-4DEE48253FDC}"/>
              </a:ext>
            </a:extLst>
          </p:cNvPr>
          <p:cNvGrpSpPr/>
          <p:nvPr/>
        </p:nvGrpSpPr>
        <p:grpSpPr>
          <a:xfrm>
            <a:off x="5400987" y="7728864"/>
            <a:ext cx="1500549" cy="804522"/>
            <a:chOff x="2587376" y="8135869"/>
            <a:chExt cx="1253956" cy="605798"/>
          </a:xfrm>
        </p:grpSpPr>
        <p:pic>
          <p:nvPicPr>
            <p:cNvPr id="27" name="Graphic 26" descr="Email">
              <a:extLst>
                <a:ext uri="{FF2B5EF4-FFF2-40B4-BE49-F238E27FC236}">
                  <a16:creationId xmlns:a16="http://schemas.microsoft.com/office/drawing/2014/main" id="{0FAA9EAB-5E49-42D1-B5CE-61F3EB11B0F3}"/>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109682" y="8135869"/>
              <a:ext cx="237723" cy="237723"/>
            </a:xfrm>
            <a:prstGeom prst="rect">
              <a:avLst/>
            </a:prstGeom>
          </p:spPr>
        </p:pic>
        <p:sp>
          <p:nvSpPr>
            <p:cNvPr id="37" name="Rectangle 36">
              <a:extLst>
                <a:ext uri="{FF2B5EF4-FFF2-40B4-BE49-F238E27FC236}">
                  <a16:creationId xmlns:a16="http://schemas.microsoft.com/office/drawing/2014/main" id="{336EE5AB-9E59-4303-9556-C6D3FA70E42E}"/>
                </a:ext>
              </a:extLst>
            </p:cNvPr>
            <p:cNvSpPr/>
            <p:nvPr/>
          </p:nvSpPr>
          <p:spPr>
            <a:xfrm>
              <a:off x="2587376" y="8394037"/>
              <a:ext cx="1253956" cy="347630"/>
            </a:xfrm>
            <a:prstGeom prst="rect">
              <a:avLst/>
            </a:prstGeom>
          </p:spPr>
          <p:txBody>
            <a:bodyPr wrap="square">
              <a:spAutoFit/>
            </a:bodyPr>
            <a:lstStyle/>
            <a:p>
              <a:pPr algn="ctr" defTabSz="914400"/>
              <a:r>
                <a:rPr lang="en-IE" sz="800" dirty="0">
                  <a:solidFill>
                    <a:srgbClr val="273339"/>
                  </a:solidFill>
                  <a:latin typeface="Arial"/>
                </a:rPr>
                <a:t>Letter to confirm issue of Primary Notification &amp; Log Number</a:t>
              </a:r>
            </a:p>
          </p:txBody>
        </p:sp>
      </p:grpSp>
      <p:sp>
        <p:nvSpPr>
          <p:cNvPr id="111" name="Rectangle 110">
            <a:extLst>
              <a:ext uri="{FF2B5EF4-FFF2-40B4-BE49-F238E27FC236}">
                <a16:creationId xmlns:a16="http://schemas.microsoft.com/office/drawing/2014/main" id="{3D405F26-2156-4A66-8EB2-4A0D37F2FD48}"/>
              </a:ext>
            </a:extLst>
          </p:cNvPr>
          <p:cNvSpPr/>
          <p:nvPr/>
        </p:nvSpPr>
        <p:spPr>
          <a:xfrm>
            <a:off x="0" y="1972479"/>
            <a:ext cx="6857999" cy="70710"/>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grpSp>
        <p:nvGrpSpPr>
          <p:cNvPr id="143" name="Group 142">
            <a:extLst>
              <a:ext uri="{FF2B5EF4-FFF2-40B4-BE49-F238E27FC236}">
                <a16:creationId xmlns:a16="http://schemas.microsoft.com/office/drawing/2014/main" id="{D6992DA6-4A0D-457A-AAE1-0A707D46AC18}"/>
              </a:ext>
            </a:extLst>
          </p:cNvPr>
          <p:cNvGrpSpPr/>
          <p:nvPr/>
        </p:nvGrpSpPr>
        <p:grpSpPr>
          <a:xfrm>
            <a:off x="1287644" y="7840931"/>
            <a:ext cx="978597" cy="651958"/>
            <a:chOff x="5065518" y="7720101"/>
            <a:chExt cx="978597" cy="490919"/>
          </a:xfrm>
        </p:grpSpPr>
        <p:grpSp>
          <p:nvGrpSpPr>
            <p:cNvPr id="137" name="Group 136">
              <a:extLst>
                <a:ext uri="{FF2B5EF4-FFF2-40B4-BE49-F238E27FC236}">
                  <a16:creationId xmlns:a16="http://schemas.microsoft.com/office/drawing/2014/main" id="{C7FF0314-9A29-4566-923E-C9F57BE85E62}"/>
                </a:ext>
              </a:extLst>
            </p:cNvPr>
            <p:cNvGrpSpPr/>
            <p:nvPr/>
          </p:nvGrpSpPr>
          <p:grpSpPr>
            <a:xfrm>
              <a:off x="5162195" y="7720101"/>
              <a:ext cx="741988" cy="331608"/>
              <a:chOff x="9248833" y="2752522"/>
              <a:chExt cx="741988" cy="331608"/>
            </a:xfrm>
          </p:grpSpPr>
          <p:grpSp>
            <p:nvGrpSpPr>
              <p:cNvPr id="138" name="Group 137">
                <a:extLst>
                  <a:ext uri="{FF2B5EF4-FFF2-40B4-BE49-F238E27FC236}">
                    <a16:creationId xmlns:a16="http://schemas.microsoft.com/office/drawing/2014/main" id="{4A8C1A38-A02A-49EA-B3C6-5F184CECA353}"/>
                  </a:ext>
                </a:extLst>
              </p:cNvPr>
              <p:cNvGrpSpPr/>
              <p:nvPr/>
            </p:nvGrpSpPr>
            <p:grpSpPr>
              <a:xfrm>
                <a:off x="9458248" y="2752522"/>
                <a:ext cx="336482" cy="315475"/>
                <a:chOff x="7273686" y="5170941"/>
                <a:chExt cx="914400" cy="914400"/>
              </a:xfrm>
              <a:solidFill>
                <a:srgbClr val="003CA6"/>
              </a:solidFill>
            </p:grpSpPr>
            <p:pic>
              <p:nvPicPr>
                <p:cNvPr id="140" name="Graphic 139" descr="Clipboard">
                  <a:extLst>
                    <a:ext uri="{FF2B5EF4-FFF2-40B4-BE49-F238E27FC236}">
                      <a16:creationId xmlns:a16="http://schemas.microsoft.com/office/drawing/2014/main" id="{5E7C0F79-43C1-4194-AF8B-99858C45718F}"/>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273686" y="5170941"/>
                  <a:ext cx="914400" cy="914400"/>
                </a:xfrm>
                <a:prstGeom prst="rect">
                  <a:avLst/>
                </a:prstGeom>
              </p:spPr>
            </p:pic>
            <p:pic>
              <p:nvPicPr>
                <p:cNvPr id="141" name="Graphic 140" descr="Office worker">
                  <a:extLst>
                    <a:ext uri="{FF2B5EF4-FFF2-40B4-BE49-F238E27FC236}">
                      <a16:creationId xmlns:a16="http://schemas.microsoft.com/office/drawing/2014/main" id="{F4D52ABE-F260-4701-8EA5-C433FED3DCA2}"/>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576041" y="5397895"/>
                  <a:ext cx="289376" cy="379997"/>
                </a:xfrm>
                <a:prstGeom prst="rect">
                  <a:avLst/>
                </a:prstGeom>
              </p:spPr>
            </p:pic>
          </p:grpSp>
          <p:sp>
            <p:nvSpPr>
              <p:cNvPr id="139" name="TextBox 138">
                <a:extLst>
                  <a:ext uri="{FF2B5EF4-FFF2-40B4-BE49-F238E27FC236}">
                    <a16:creationId xmlns:a16="http://schemas.microsoft.com/office/drawing/2014/main" id="{BCD6EC90-4C35-4433-B4BA-8B1009C7116C}"/>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142" name="Rectangle 141">
              <a:extLst>
                <a:ext uri="{FF2B5EF4-FFF2-40B4-BE49-F238E27FC236}">
                  <a16:creationId xmlns:a16="http://schemas.microsoft.com/office/drawing/2014/main" id="{E38C849D-2D76-4E79-8B57-4C760B22B486}"/>
                </a:ext>
              </a:extLst>
            </p:cNvPr>
            <p:cNvSpPr/>
            <p:nvPr/>
          </p:nvSpPr>
          <p:spPr>
            <a:xfrm>
              <a:off x="5065518" y="7995576"/>
              <a:ext cx="978597" cy="215444"/>
            </a:xfrm>
            <a:prstGeom prst="rect">
              <a:avLst/>
            </a:prstGeom>
          </p:spPr>
          <p:txBody>
            <a:bodyPr wrap="square">
              <a:spAutoFit/>
            </a:bodyPr>
            <a:lstStyle/>
            <a:p>
              <a:pPr algn="ctr" defTabSz="914400"/>
              <a:r>
                <a:rPr lang="en-IE" sz="800" dirty="0">
                  <a:solidFill>
                    <a:srgbClr val="273339"/>
                  </a:solidFill>
                  <a:latin typeface="Arial"/>
                </a:rPr>
                <a:t>Job Description</a:t>
              </a:r>
            </a:p>
          </p:txBody>
        </p:sp>
      </p:grpSp>
      <p:sp>
        <p:nvSpPr>
          <p:cNvPr id="149" name="Octagon 148">
            <a:extLst>
              <a:ext uri="{FF2B5EF4-FFF2-40B4-BE49-F238E27FC236}">
                <a16:creationId xmlns:a16="http://schemas.microsoft.com/office/drawing/2014/main" id="{A6DB4D7A-C40F-4CDE-939D-8978789BDCA9}"/>
              </a:ext>
            </a:extLst>
          </p:cNvPr>
          <p:cNvSpPr/>
          <p:nvPr/>
        </p:nvSpPr>
        <p:spPr>
          <a:xfrm>
            <a:off x="1658823" y="3015184"/>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1</a:t>
            </a:r>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0544" y="75722"/>
            <a:ext cx="508000" cy="385822"/>
          </a:xfrm>
          <a:prstGeom prst="rect">
            <a:avLst/>
          </a:prstGeom>
        </p:spPr>
      </p:pic>
      <p:sp>
        <p:nvSpPr>
          <p:cNvPr id="158" name="Rectangle 157">
            <a:extLst>
              <a:ext uri="{FF2B5EF4-FFF2-40B4-BE49-F238E27FC236}">
                <a16:creationId xmlns:a16="http://schemas.microsoft.com/office/drawing/2014/main" id="{67B90DA3-9A10-40FD-8586-89C38B4D40C6}"/>
              </a:ext>
            </a:extLst>
          </p:cNvPr>
          <p:cNvSpPr/>
          <p:nvPr/>
        </p:nvSpPr>
        <p:spPr>
          <a:xfrm>
            <a:off x="653109" y="125444"/>
            <a:ext cx="6204891" cy="307777"/>
          </a:xfrm>
          <a:prstGeom prst="rect">
            <a:avLst/>
          </a:prstGeom>
        </p:spPr>
        <p:txBody>
          <a:bodyPr wrap="square">
            <a:spAutoFit/>
          </a:bodyPr>
          <a:lstStyle/>
          <a:p>
            <a:pPr defTabSz="914400"/>
            <a:r>
              <a:rPr lang="en-IE" sz="1400" b="1" dirty="0">
                <a:solidFill>
                  <a:srgbClr val="006858"/>
                </a:solidFill>
                <a:latin typeface="Arial"/>
              </a:rPr>
              <a:t>Overview</a:t>
            </a:r>
          </a:p>
        </p:txBody>
      </p:sp>
      <p:sp>
        <p:nvSpPr>
          <p:cNvPr id="4" name="TextBox 3">
            <a:extLst>
              <a:ext uri="{FF2B5EF4-FFF2-40B4-BE49-F238E27FC236}">
                <a16:creationId xmlns:a16="http://schemas.microsoft.com/office/drawing/2014/main" id="{5E66574F-933B-4C0E-90BB-647682D221CC}"/>
              </a:ext>
            </a:extLst>
          </p:cNvPr>
          <p:cNvSpPr txBox="1"/>
          <p:nvPr/>
        </p:nvSpPr>
        <p:spPr>
          <a:xfrm>
            <a:off x="236895" y="687532"/>
            <a:ext cx="6332870" cy="1169551"/>
          </a:xfrm>
          <a:prstGeom prst="rect">
            <a:avLst/>
          </a:prstGeom>
          <a:noFill/>
        </p:spPr>
        <p:txBody>
          <a:bodyPr wrap="square" rtlCol="0">
            <a:spAutoFit/>
          </a:bodyPr>
          <a:lstStyle/>
          <a:p>
            <a:r>
              <a:rPr lang="en-IE" sz="1400" dirty="0"/>
              <a:t>The following process flows have been developed to outline each step required for </a:t>
            </a:r>
            <a:r>
              <a:rPr lang="en-IE" sz="1200" b="1" dirty="0">
                <a:solidFill>
                  <a:srgbClr val="006858"/>
                </a:solidFill>
                <a:latin typeface="Arial" panose="020B0604020202020204" pitchFamily="34" charset="0"/>
                <a:cs typeface="Arial" panose="020B0604020202020204" pitchFamily="34" charset="0"/>
              </a:rPr>
              <a:t>Approval to Recruit for Posts</a:t>
            </a:r>
            <a:r>
              <a:rPr lang="en-IE" sz="1400" b="1" dirty="0">
                <a:solidFill>
                  <a:srgbClr val="006858"/>
                </a:solidFill>
                <a:latin typeface="Arial" panose="020B0604020202020204" pitchFamily="34" charset="0"/>
              </a:rPr>
              <a:t>. </a:t>
            </a:r>
            <a:r>
              <a:rPr lang="en-IE" sz="1400" dirty="0"/>
              <a:t>For each step, the responsible stakeholder is indicated by the colour of the outline for that step. The required documentation for this step is also indicated by way of an illustrative icon. The legend is included at the bottom of each page, and a summary is included below. </a:t>
            </a:r>
          </a:p>
        </p:txBody>
      </p:sp>
      <p:sp>
        <p:nvSpPr>
          <p:cNvPr id="74" name="TextBox 73">
            <a:extLst>
              <a:ext uri="{FF2B5EF4-FFF2-40B4-BE49-F238E27FC236}">
                <a16:creationId xmlns:a16="http://schemas.microsoft.com/office/drawing/2014/main" id="{813D50A3-99FA-42B1-AC23-87DF31BE8DC0}"/>
              </a:ext>
            </a:extLst>
          </p:cNvPr>
          <p:cNvSpPr txBox="1"/>
          <p:nvPr/>
        </p:nvSpPr>
        <p:spPr>
          <a:xfrm>
            <a:off x="390387" y="6141508"/>
            <a:ext cx="3073789" cy="253916"/>
          </a:xfrm>
          <a:prstGeom prst="rect">
            <a:avLst/>
          </a:prstGeom>
          <a:noFill/>
        </p:spPr>
        <p:txBody>
          <a:bodyPr wrap="square" rtlCol="0">
            <a:spAutoFit/>
          </a:bodyPr>
          <a:lstStyle/>
          <a:p>
            <a:pPr defTabSz="914400"/>
            <a:r>
              <a:rPr lang="en-IE" sz="1050" b="1" u="sng" dirty="0">
                <a:solidFill>
                  <a:srgbClr val="273339"/>
                </a:solidFill>
                <a:latin typeface="Arial"/>
              </a:rPr>
              <a:t>Documentation / Communication Form</a:t>
            </a:r>
          </a:p>
        </p:txBody>
      </p:sp>
      <p:grpSp>
        <p:nvGrpSpPr>
          <p:cNvPr id="83" name="Group 82">
            <a:extLst>
              <a:ext uri="{FF2B5EF4-FFF2-40B4-BE49-F238E27FC236}">
                <a16:creationId xmlns:a16="http://schemas.microsoft.com/office/drawing/2014/main" id="{DAE65A1E-489C-4416-B176-052868B9A978}"/>
              </a:ext>
            </a:extLst>
          </p:cNvPr>
          <p:cNvGrpSpPr/>
          <p:nvPr/>
        </p:nvGrpSpPr>
        <p:grpSpPr>
          <a:xfrm>
            <a:off x="3678858" y="7901922"/>
            <a:ext cx="632204" cy="589422"/>
            <a:chOff x="1041327" y="7877207"/>
            <a:chExt cx="632204" cy="589422"/>
          </a:xfrm>
        </p:grpSpPr>
        <p:grpSp>
          <p:nvGrpSpPr>
            <p:cNvPr id="84" name="Group 83">
              <a:extLst>
                <a:ext uri="{FF2B5EF4-FFF2-40B4-BE49-F238E27FC236}">
                  <a16:creationId xmlns:a16="http://schemas.microsoft.com/office/drawing/2014/main" id="{84A3C2AA-914D-4A8E-8175-2A783D4D49E6}"/>
                </a:ext>
              </a:extLst>
            </p:cNvPr>
            <p:cNvGrpSpPr/>
            <p:nvPr/>
          </p:nvGrpSpPr>
          <p:grpSpPr>
            <a:xfrm>
              <a:off x="1041327" y="7877207"/>
              <a:ext cx="613797" cy="278074"/>
              <a:chOff x="9298790" y="1962003"/>
              <a:chExt cx="613797" cy="278074"/>
            </a:xfrm>
          </p:grpSpPr>
          <p:pic>
            <p:nvPicPr>
              <p:cNvPr id="90" name="Graphic 89" descr="Paper">
                <a:extLst>
                  <a:ext uri="{FF2B5EF4-FFF2-40B4-BE49-F238E27FC236}">
                    <a16:creationId xmlns:a16="http://schemas.microsoft.com/office/drawing/2014/main" id="{9770DB28-7D14-42C4-B987-BCBCC8F7118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473110" y="1962003"/>
                <a:ext cx="261896" cy="278074"/>
              </a:xfrm>
              <a:prstGeom prst="rect">
                <a:avLst/>
              </a:prstGeom>
            </p:spPr>
          </p:pic>
          <p:sp>
            <p:nvSpPr>
              <p:cNvPr id="91" name="TextBox 90">
                <a:extLst>
                  <a:ext uri="{FF2B5EF4-FFF2-40B4-BE49-F238E27FC236}">
                    <a16:creationId xmlns:a16="http://schemas.microsoft.com/office/drawing/2014/main" id="{8907BB98-3A5E-4B23-AA57-7C67E4838401}"/>
                  </a:ext>
                </a:extLst>
              </p:cNvPr>
              <p:cNvSpPr txBox="1"/>
              <p:nvPr/>
            </p:nvSpPr>
            <p:spPr>
              <a:xfrm>
                <a:off x="9298790" y="1990119"/>
                <a:ext cx="613797"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sp>
          <p:nvSpPr>
            <p:cNvPr id="89" name="Rectangle 88">
              <a:extLst>
                <a:ext uri="{FF2B5EF4-FFF2-40B4-BE49-F238E27FC236}">
                  <a16:creationId xmlns:a16="http://schemas.microsoft.com/office/drawing/2014/main" id="{33BA2326-5ED5-4C25-A225-E3D4A7FCF653}"/>
                </a:ext>
              </a:extLst>
            </p:cNvPr>
            <p:cNvSpPr/>
            <p:nvPr/>
          </p:nvSpPr>
          <p:spPr>
            <a:xfrm>
              <a:off x="1042183" y="8128075"/>
              <a:ext cx="631348" cy="338554"/>
            </a:xfrm>
            <a:prstGeom prst="rect">
              <a:avLst/>
            </a:prstGeom>
          </p:spPr>
          <p:txBody>
            <a:bodyPr wrap="square">
              <a:spAutoFit/>
            </a:bodyPr>
            <a:lstStyle/>
            <a:p>
              <a:pPr algn="ctr" defTabSz="914400"/>
              <a:r>
                <a:rPr lang="en-IE" sz="800" dirty="0">
                  <a:solidFill>
                    <a:srgbClr val="273339"/>
                  </a:solidFill>
                  <a:latin typeface="Arial"/>
                </a:rPr>
                <a:t>Job Order</a:t>
              </a:r>
            </a:p>
          </p:txBody>
        </p:sp>
      </p:grpSp>
      <p:grpSp>
        <p:nvGrpSpPr>
          <p:cNvPr id="120" name="Group 119">
            <a:extLst>
              <a:ext uri="{FF2B5EF4-FFF2-40B4-BE49-F238E27FC236}">
                <a16:creationId xmlns:a16="http://schemas.microsoft.com/office/drawing/2014/main" id="{C3321B09-1E6E-47A1-BDDB-18EAAA864E8E}"/>
              </a:ext>
            </a:extLst>
          </p:cNvPr>
          <p:cNvGrpSpPr/>
          <p:nvPr/>
        </p:nvGrpSpPr>
        <p:grpSpPr>
          <a:xfrm>
            <a:off x="2646433" y="7778641"/>
            <a:ext cx="652835" cy="586160"/>
            <a:chOff x="655203" y="8644550"/>
            <a:chExt cx="652835" cy="586160"/>
          </a:xfrm>
        </p:grpSpPr>
        <p:grpSp>
          <p:nvGrpSpPr>
            <p:cNvPr id="123" name="Group 122">
              <a:extLst>
                <a:ext uri="{FF2B5EF4-FFF2-40B4-BE49-F238E27FC236}">
                  <a16:creationId xmlns:a16="http://schemas.microsoft.com/office/drawing/2014/main" id="{B6FFF713-60B3-4F71-8C36-E5F2987C8676}"/>
                </a:ext>
              </a:extLst>
            </p:cNvPr>
            <p:cNvGrpSpPr/>
            <p:nvPr/>
          </p:nvGrpSpPr>
          <p:grpSpPr>
            <a:xfrm rot="5400000">
              <a:off x="836562" y="8467794"/>
              <a:ext cx="263547" cy="617060"/>
              <a:chOff x="9471459" y="1812837"/>
              <a:chExt cx="263547" cy="617060"/>
            </a:xfrm>
          </p:grpSpPr>
          <p:pic>
            <p:nvPicPr>
              <p:cNvPr id="126" name="Graphic 125" descr="Paper">
                <a:extLst>
                  <a:ext uri="{FF2B5EF4-FFF2-40B4-BE49-F238E27FC236}">
                    <a16:creationId xmlns:a16="http://schemas.microsoft.com/office/drawing/2014/main" id="{F8EB154A-BAD6-4C23-8DF6-71B962D7911B}"/>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473110" y="1962003"/>
                <a:ext cx="261896" cy="278074"/>
              </a:xfrm>
              <a:prstGeom prst="rect">
                <a:avLst/>
              </a:prstGeom>
            </p:spPr>
          </p:pic>
          <p:sp>
            <p:nvSpPr>
              <p:cNvPr id="129" name="TextBox 128">
                <a:extLst>
                  <a:ext uri="{FF2B5EF4-FFF2-40B4-BE49-F238E27FC236}">
                    <a16:creationId xmlns:a16="http://schemas.microsoft.com/office/drawing/2014/main" id="{3073D37A-B25B-4733-B015-EFC8C74E3ED3}"/>
                  </a:ext>
                </a:extLst>
              </p:cNvPr>
              <p:cNvSpPr txBox="1"/>
              <p:nvPr/>
            </p:nvSpPr>
            <p:spPr>
              <a:xfrm rot="16200000">
                <a:off x="9280782" y="2003514"/>
                <a:ext cx="617060" cy="235706"/>
              </a:xfrm>
              <a:prstGeom prst="rect">
                <a:avLst/>
              </a:prstGeom>
              <a:noFill/>
            </p:spPr>
            <p:txBody>
              <a:bodyPr wrap="square" rtlCol="0">
                <a:spAutoFit/>
              </a:bodyPr>
              <a:lstStyle/>
              <a:p>
                <a:pPr algn="ctr" defTabSz="914400">
                  <a:lnSpc>
                    <a:spcPct val="130000"/>
                  </a:lnSpc>
                </a:pPr>
                <a:r>
                  <a:rPr lang="en-IE" sz="800" b="1" dirty="0">
                    <a:solidFill>
                      <a:srgbClr val="808180"/>
                    </a:solidFill>
                    <a:latin typeface="Arial"/>
                  </a:rPr>
                  <a:t>BC</a:t>
                </a:r>
              </a:p>
            </p:txBody>
          </p:sp>
        </p:grpSp>
        <p:sp>
          <p:nvSpPr>
            <p:cNvPr id="124" name="Rectangle 123">
              <a:extLst>
                <a:ext uri="{FF2B5EF4-FFF2-40B4-BE49-F238E27FC236}">
                  <a16:creationId xmlns:a16="http://schemas.microsoft.com/office/drawing/2014/main" id="{895D34B3-4485-4192-B07C-E6A4FE2C6F20}"/>
                </a:ext>
              </a:extLst>
            </p:cNvPr>
            <p:cNvSpPr/>
            <p:nvPr/>
          </p:nvSpPr>
          <p:spPr>
            <a:xfrm>
              <a:off x="655203" y="8892156"/>
              <a:ext cx="652835" cy="338554"/>
            </a:xfrm>
            <a:prstGeom prst="rect">
              <a:avLst/>
            </a:prstGeom>
          </p:spPr>
          <p:txBody>
            <a:bodyPr wrap="square">
              <a:spAutoFit/>
            </a:bodyPr>
            <a:lstStyle/>
            <a:p>
              <a:pPr algn="ctr" defTabSz="914400"/>
              <a:r>
                <a:rPr lang="en-IE" sz="800" dirty="0">
                  <a:solidFill>
                    <a:srgbClr val="273339"/>
                  </a:solidFill>
                  <a:latin typeface="Arial"/>
                </a:rPr>
                <a:t>Business Case</a:t>
              </a:r>
            </a:p>
          </p:txBody>
        </p:sp>
      </p:grpSp>
      <p:grpSp>
        <p:nvGrpSpPr>
          <p:cNvPr id="130" name="Group 129">
            <a:extLst>
              <a:ext uri="{FF2B5EF4-FFF2-40B4-BE49-F238E27FC236}">
                <a16:creationId xmlns:a16="http://schemas.microsoft.com/office/drawing/2014/main" id="{4F3A21A4-7934-4DA4-89F0-52915327F8EB}"/>
              </a:ext>
            </a:extLst>
          </p:cNvPr>
          <p:cNvGrpSpPr/>
          <p:nvPr/>
        </p:nvGrpSpPr>
        <p:grpSpPr>
          <a:xfrm>
            <a:off x="4628436" y="7862533"/>
            <a:ext cx="872082" cy="634383"/>
            <a:chOff x="1009414" y="8611664"/>
            <a:chExt cx="872082" cy="634383"/>
          </a:xfrm>
        </p:grpSpPr>
        <p:grpSp>
          <p:nvGrpSpPr>
            <p:cNvPr id="131" name="Group 130">
              <a:extLst>
                <a:ext uri="{FF2B5EF4-FFF2-40B4-BE49-F238E27FC236}">
                  <a16:creationId xmlns:a16="http://schemas.microsoft.com/office/drawing/2014/main" id="{EE0D57D4-308E-4D3E-8C5A-CBAD30A873CF}"/>
                </a:ext>
              </a:extLst>
            </p:cNvPr>
            <p:cNvGrpSpPr/>
            <p:nvPr/>
          </p:nvGrpSpPr>
          <p:grpSpPr>
            <a:xfrm rot="5400000">
              <a:off x="1329118" y="8374966"/>
              <a:ext cx="268591" cy="741988"/>
              <a:chOff x="9466415" y="1730046"/>
              <a:chExt cx="268591" cy="741988"/>
            </a:xfrm>
          </p:grpSpPr>
          <p:pic>
            <p:nvPicPr>
              <p:cNvPr id="133" name="Graphic 132" descr="Paper">
                <a:extLst>
                  <a:ext uri="{FF2B5EF4-FFF2-40B4-BE49-F238E27FC236}">
                    <a16:creationId xmlns:a16="http://schemas.microsoft.com/office/drawing/2014/main" id="{872672FB-5318-42D0-AB74-C7B8DBBF070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473110" y="1962003"/>
                <a:ext cx="261896" cy="278074"/>
              </a:xfrm>
              <a:prstGeom prst="rect">
                <a:avLst/>
              </a:prstGeom>
            </p:spPr>
          </p:pic>
          <p:sp>
            <p:nvSpPr>
              <p:cNvPr id="134" name="TextBox 133">
                <a:extLst>
                  <a:ext uri="{FF2B5EF4-FFF2-40B4-BE49-F238E27FC236}">
                    <a16:creationId xmlns:a16="http://schemas.microsoft.com/office/drawing/2014/main" id="{428AC597-C870-4510-9120-12A640168485}"/>
                  </a:ext>
                </a:extLst>
              </p:cNvPr>
              <p:cNvSpPr txBox="1"/>
              <p:nvPr/>
            </p:nvSpPr>
            <p:spPr>
              <a:xfrm rot="16200000">
                <a:off x="9204330" y="1992131"/>
                <a:ext cx="741988" cy="217817"/>
              </a:xfrm>
              <a:prstGeom prst="rect">
                <a:avLst/>
              </a:prstGeom>
              <a:noFill/>
            </p:spPr>
            <p:txBody>
              <a:bodyPr wrap="square" rtlCol="0">
                <a:spAutoFit/>
              </a:bodyPr>
              <a:lstStyle/>
              <a:p>
                <a:pPr algn="ctr" defTabSz="914400">
                  <a:lnSpc>
                    <a:spcPct val="130000"/>
                  </a:lnSpc>
                </a:pPr>
                <a:r>
                  <a:rPr lang="en-IE" sz="700" b="1" dirty="0">
                    <a:solidFill>
                      <a:srgbClr val="808180"/>
                    </a:solidFill>
                    <a:latin typeface="Arial"/>
                  </a:rPr>
                  <a:t>BCS</a:t>
                </a:r>
              </a:p>
            </p:txBody>
          </p:sp>
        </p:grpSp>
        <p:sp>
          <p:nvSpPr>
            <p:cNvPr id="132" name="Rectangle 131">
              <a:extLst>
                <a:ext uri="{FF2B5EF4-FFF2-40B4-BE49-F238E27FC236}">
                  <a16:creationId xmlns:a16="http://schemas.microsoft.com/office/drawing/2014/main" id="{9CB0901E-E10B-4E61-889D-67B07B405BDB}"/>
                </a:ext>
              </a:extLst>
            </p:cNvPr>
            <p:cNvSpPr/>
            <p:nvPr/>
          </p:nvSpPr>
          <p:spPr>
            <a:xfrm>
              <a:off x="1009414" y="8907493"/>
              <a:ext cx="872082" cy="338554"/>
            </a:xfrm>
            <a:prstGeom prst="rect">
              <a:avLst/>
            </a:prstGeom>
          </p:spPr>
          <p:txBody>
            <a:bodyPr wrap="square">
              <a:spAutoFit/>
            </a:bodyPr>
            <a:lstStyle/>
            <a:p>
              <a:pPr algn="ctr" defTabSz="914400"/>
              <a:r>
                <a:rPr lang="en-IE" sz="800" dirty="0">
                  <a:solidFill>
                    <a:srgbClr val="273339"/>
                  </a:solidFill>
                  <a:latin typeface="Arial"/>
                </a:rPr>
                <a:t>Business Case Summary</a:t>
              </a:r>
            </a:p>
          </p:txBody>
        </p:sp>
      </p:grpSp>
      <p:grpSp>
        <p:nvGrpSpPr>
          <p:cNvPr id="135" name="Group 134">
            <a:extLst>
              <a:ext uri="{FF2B5EF4-FFF2-40B4-BE49-F238E27FC236}">
                <a16:creationId xmlns:a16="http://schemas.microsoft.com/office/drawing/2014/main" id="{F4D9B442-E409-444D-AC38-C06F33890750}"/>
              </a:ext>
            </a:extLst>
          </p:cNvPr>
          <p:cNvGrpSpPr/>
          <p:nvPr/>
        </p:nvGrpSpPr>
        <p:grpSpPr>
          <a:xfrm>
            <a:off x="294015" y="7833808"/>
            <a:ext cx="767981" cy="677424"/>
            <a:chOff x="7979027" y="8708512"/>
            <a:chExt cx="767981" cy="677424"/>
          </a:xfrm>
        </p:grpSpPr>
        <p:pic>
          <p:nvPicPr>
            <p:cNvPr id="136" name="Graphic 135" descr="Flip calendar">
              <a:extLst>
                <a:ext uri="{FF2B5EF4-FFF2-40B4-BE49-F238E27FC236}">
                  <a16:creationId xmlns:a16="http://schemas.microsoft.com/office/drawing/2014/main" id="{35C9E6D4-7888-4529-A55F-DEFA7236479A}"/>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8239296" y="8708512"/>
              <a:ext cx="266545" cy="266545"/>
            </a:xfrm>
            <a:prstGeom prst="rect">
              <a:avLst/>
            </a:prstGeom>
          </p:spPr>
        </p:pic>
        <p:sp>
          <p:nvSpPr>
            <p:cNvPr id="144" name="Rectangle 143">
              <a:extLst>
                <a:ext uri="{FF2B5EF4-FFF2-40B4-BE49-F238E27FC236}">
                  <a16:creationId xmlns:a16="http://schemas.microsoft.com/office/drawing/2014/main" id="{BB04DB13-DCEA-4C61-B6A2-C45FB09A160C}"/>
                </a:ext>
              </a:extLst>
            </p:cNvPr>
            <p:cNvSpPr/>
            <p:nvPr/>
          </p:nvSpPr>
          <p:spPr>
            <a:xfrm>
              <a:off x="7979027" y="8924271"/>
              <a:ext cx="767981" cy="461665"/>
            </a:xfrm>
            <a:prstGeom prst="rect">
              <a:avLst/>
            </a:prstGeom>
          </p:spPr>
          <p:txBody>
            <a:bodyPr wrap="square">
              <a:spAutoFit/>
            </a:bodyPr>
            <a:lstStyle/>
            <a:p>
              <a:pPr algn="ctr" defTabSz="914400"/>
              <a:r>
                <a:rPr lang="en-IE" sz="800" dirty="0">
                  <a:solidFill>
                    <a:srgbClr val="273339"/>
                  </a:solidFill>
                  <a:latin typeface="Arial"/>
                </a:rPr>
                <a:t>EMT submission deadlines</a:t>
              </a:r>
            </a:p>
          </p:txBody>
        </p:sp>
      </p:grpSp>
      <p:grpSp>
        <p:nvGrpSpPr>
          <p:cNvPr id="148" name="Group 147">
            <a:extLst>
              <a:ext uri="{FF2B5EF4-FFF2-40B4-BE49-F238E27FC236}">
                <a16:creationId xmlns:a16="http://schemas.microsoft.com/office/drawing/2014/main" id="{206ADA84-80BF-4EC9-B7EE-FCF5CBD0265E}"/>
              </a:ext>
            </a:extLst>
          </p:cNvPr>
          <p:cNvGrpSpPr/>
          <p:nvPr/>
        </p:nvGrpSpPr>
        <p:grpSpPr>
          <a:xfrm>
            <a:off x="5258413" y="6773850"/>
            <a:ext cx="1154176" cy="486561"/>
            <a:chOff x="2546540" y="8532797"/>
            <a:chExt cx="1154176" cy="486561"/>
          </a:xfrm>
        </p:grpSpPr>
        <p:grpSp>
          <p:nvGrpSpPr>
            <p:cNvPr id="155" name="Group 154">
              <a:extLst>
                <a:ext uri="{FF2B5EF4-FFF2-40B4-BE49-F238E27FC236}">
                  <a16:creationId xmlns:a16="http://schemas.microsoft.com/office/drawing/2014/main" id="{175C5890-9D62-4109-84AE-E0A014487427}"/>
                </a:ext>
              </a:extLst>
            </p:cNvPr>
            <p:cNvGrpSpPr/>
            <p:nvPr/>
          </p:nvGrpSpPr>
          <p:grpSpPr>
            <a:xfrm>
              <a:off x="2823251" y="8532797"/>
              <a:ext cx="617060" cy="278074"/>
              <a:chOff x="9295528" y="1962003"/>
              <a:chExt cx="617060" cy="278074"/>
            </a:xfrm>
          </p:grpSpPr>
          <p:pic>
            <p:nvPicPr>
              <p:cNvPr id="159" name="Graphic 158" descr="Paper">
                <a:extLst>
                  <a:ext uri="{FF2B5EF4-FFF2-40B4-BE49-F238E27FC236}">
                    <a16:creationId xmlns:a16="http://schemas.microsoft.com/office/drawing/2014/main" id="{FE689452-C6C3-4160-A51A-7ECB497C24E0}"/>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473110" y="1962003"/>
                <a:ext cx="261896" cy="278074"/>
              </a:xfrm>
              <a:prstGeom prst="rect">
                <a:avLst/>
              </a:prstGeom>
            </p:spPr>
          </p:pic>
          <p:sp>
            <p:nvSpPr>
              <p:cNvPr id="160" name="TextBox 159">
                <a:extLst>
                  <a:ext uri="{FF2B5EF4-FFF2-40B4-BE49-F238E27FC236}">
                    <a16:creationId xmlns:a16="http://schemas.microsoft.com/office/drawing/2014/main" id="{634B26B2-1E53-472E-B2CD-CD5A7A63EC9F}"/>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B1</a:t>
                </a:r>
              </a:p>
            </p:txBody>
          </p:sp>
        </p:grpSp>
        <p:sp>
          <p:nvSpPr>
            <p:cNvPr id="156" name="Rectangle 155">
              <a:extLst>
                <a:ext uri="{FF2B5EF4-FFF2-40B4-BE49-F238E27FC236}">
                  <a16:creationId xmlns:a16="http://schemas.microsoft.com/office/drawing/2014/main" id="{33D324B4-E676-42F8-999D-B7C2FA96C6DD}"/>
                </a:ext>
              </a:extLst>
            </p:cNvPr>
            <p:cNvSpPr/>
            <p:nvPr/>
          </p:nvSpPr>
          <p:spPr>
            <a:xfrm>
              <a:off x="2546540" y="8803914"/>
              <a:ext cx="1154176" cy="215444"/>
            </a:xfrm>
            <a:prstGeom prst="rect">
              <a:avLst/>
            </a:prstGeom>
          </p:spPr>
          <p:txBody>
            <a:bodyPr wrap="square">
              <a:spAutoFit/>
            </a:bodyPr>
            <a:lstStyle/>
            <a:p>
              <a:pPr algn="ctr" defTabSz="914400"/>
              <a:r>
                <a:rPr lang="en-IE" sz="800" dirty="0">
                  <a:solidFill>
                    <a:srgbClr val="273339"/>
                  </a:solidFill>
                  <a:latin typeface="Arial"/>
                </a:rPr>
                <a:t>Form B1</a:t>
              </a:r>
            </a:p>
          </p:txBody>
        </p:sp>
      </p:grpSp>
      <p:grpSp>
        <p:nvGrpSpPr>
          <p:cNvPr id="161" name="Group 160">
            <a:extLst>
              <a:ext uri="{FF2B5EF4-FFF2-40B4-BE49-F238E27FC236}">
                <a16:creationId xmlns:a16="http://schemas.microsoft.com/office/drawing/2014/main" id="{A4C12AEF-5C7C-4697-A325-F5E59AB0C85B}"/>
              </a:ext>
            </a:extLst>
          </p:cNvPr>
          <p:cNvGrpSpPr/>
          <p:nvPr/>
        </p:nvGrpSpPr>
        <p:grpSpPr>
          <a:xfrm>
            <a:off x="3692739" y="6764458"/>
            <a:ext cx="617060" cy="621746"/>
            <a:chOff x="6149702" y="8550629"/>
            <a:chExt cx="617060" cy="621746"/>
          </a:xfrm>
        </p:grpSpPr>
        <p:grpSp>
          <p:nvGrpSpPr>
            <p:cNvPr id="162" name="Group 161">
              <a:extLst>
                <a:ext uri="{FF2B5EF4-FFF2-40B4-BE49-F238E27FC236}">
                  <a16:creationId xmlns:a16="http://schemas.microsoft.com/office/drawing/2014/main" id="{F3ADF72E-7D65-4E9D-9E70-C2DA60D41B32}"/>
                </a:ext>
              </a:extLst>
            </p:cNvPr>
            <p:cNvGrpSpPr/>
            <p:nvPr/>
          </p:nvGrpSpPr>
          <p:grpSpPr>
            <a:xfrm>
              <a:off x="6149702" y="8550629"/>
              <a:ext cx="617060" cy="278074"/>
              <a:chOff x="9295528" y="1962003"/>
              <a:chExt cx="617060" cy="278074"/>
            </a:xfrm>
          </p:grpSpPr>
          <p:pic>
            <p:nvPicPr>
              <p:cNvPr id="164" name="Graphic 163" descr="Paper">
                <a:extLst>
                  <a:ext uri="{FF2B5EF4-FFF2-40B4-BE49-F238E27FC236}">
                    <a16:creationId xmlns:a16="http://schemas.microsoft.com/office/drawing/2014/main" id="{951CE80E-BB15-45BE-8CDF-1E8FB5342DBD}"/>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473110" y="1962003"/>
                <a:ext cx="261896" cy="278074"/>
              </a:xfrm>
              <a:prstGeom prst="rect">
                <a:avLst/>
              </a:prstGeom>
            </p:spPr>
          </p:pic>
          <p:sp>
            <p:nvSpPr>
              <p:cNvPr id="165" name="TextBox 164">
                <a:extLst>
                  <a:ext uri="{FF2B5EF4-FFF2-40B4-BE49-F238E27FC236}">
                    <a16:creationId xmlns:a16="http://schemas.microsoft.com/office/drawing/2014/main" id="{F431F0AB-8B2E-471D-96E4-C1C5D8657BA6}"/>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1A</a:t>
                </a:r>
              </a:p>
            </p:txBody>
          </p:sp>
        </p:grpSp>
        <p:sp>
          <p:nvSpPr>
            <p:cNvPr id="163" name="Rectangle 162">
              <a:extLst>
                <a:ext uri="{FF2B5EF4-FFF2-40B4-BE49-F238E27FC236}">
                  <a16:creationId xmlns:a16="http://schemas.microsoft.com/office/drawing/2014/main" id="{426A42F0-C161-4008-A4CA-9D483CCC22F7}"/>
                </a:ext>
              </a:extLst>
            </p:cNvPr>
            <p:cNvSpPr/>
            <p:nvPr/>
          </p:nvSpPr>
          <p:spPr>
            <a:xfrm>
              <a:off x="6181058" y="8833821"/>
              <a:ext cx="534144" cy="338554"/>
            </a:xfrm>
            <a:prstGeom prst="rect">
              <a:avLst/>
            </a:prstGeom>
          </p:spPr>
          <p:txBody>
            <a:bodyPr wrap="square">
              <a:spAutoFit/>
            </a:bodyPr>
            <a:lstStyle/>
            <a:p>
              <a:pPr algn="ctr" defTabSz="914400"/>
              <a:r>
                <a:rPr lang="en-IE" sz="800" dirty="0">
                  <a:solidFill>
                    <a:srgbClr val="273339"/>
                  </a:solidFill>
                  <a:latin typeface="Arial"/>
                </a:rPr>
                <a:t>Form A1</a:t>
              </a:r>
            </a:p>
          </p:txBody>
        </p:sp>
      </p:grpSp>
      <p:grpSp>
        <p:nvGrpSpPr>
          <p:cNvPr id="166" name="Group 165">
            <a:extLst>
              <a:ext uri="{FF2B5EF4-FFF2-40B4-BE49-F238E27FC236}">
                <a16:creationId xmlns:a16="http://schemas.microsoft.com/office/drawing/2014/main" id="{4EB1C118-5637-48F0-8DB8-BC0F5BFE2775}"/>
              </a:ext>
            </a:extLst>
          </p:cNvPr>
          <p:cNvGrpSpPr/>
          <p:nvPr/>
        </p:nvGrpSpPr>
        <p:grpSpPr>
          <a:xfrm>
            <a:off x="2516513" y="6773201"/>
            <a:ext cx="1154176" cy="503901"/>
            <a:chOff x="2544596" y="8532797"/>
            <a:chExt cx="1154176" cy="503901"/>
          </a:xfrm>
        </p:grpSpPr>
        <p:grpSp>
          <p:nvGrpSpPr>
            <p:cNvPr id="167" name="Group 166">
              <a:extLst>
                <a:ext uri="{FF2B5EF4-FFF2-40B4-BE49-F238E27FC236}">
                  <a16:creationId xmlns:a16="http://schemas.microsoft.com/office/drawing/2014/main" id="{A844F484-7F8C-41E4-AC1A-DFF527B542E1}"/>
                </a:ext>
              </a:extLst>
            </p:cNvPr>
            <p:cNvGrpSpPr/>
            <p:nvPr/>
          </p:nvGrpSpPr>
          <p:grpSpPr>
            <a:xfrm>
              <a:off x="2823251" y="8532797"/>
              <a:ext cx="617060" cy="278074"/>
              <a:chOff x="9295528" y="1962003"/>
              <a:chExt cx="617060" cy="278074"/>
            </a:xfrm>
          </p:grpSpPr>
          <p:pic>
            <p:nvPicPr>
              <p:cNvPr id="169" name="Graphic 168" descr="Paper">
                <a:extLst>
                  <a:ext uri="{FF2B5EF4-FFF2-40B4-BE49-F238E27FC236}">
                    <a16:creationId xmlns:a16="http://schemas.microsoft.com/office/drawing/2014/main" id="{C14DB080-64C6-47AA-ABC9-A7F60C2AF62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473110" y="1962003"/>
                <a:ext cx="261896" cy="278074"/>
              </a:xfrm>
              <a:prstGeom prst="rect">
                <a:avLst/>
              </a:prstGeom>
            </p:spPr>
          </p:pic>
          <p:sp>
            <p:nvSpPr>
              <p:cNvPr id="170" name="TextBox 169">
                <a:extLst>
                  <a:ext uri="{FF2B5EF4-FFF2-40B4-BE49-F238E27FC236}">
                    <a16:creationId xmlns:a16="http://schemas.microsoft.com/office/drawing/2014/main" id="{C6314D4A-351D-4AD3-8E46-C5E493CB11AD}"/>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a:t>
                </a:r>
              </a:p>
            </p:txBody>
          </p:sp>
        </p:grpSp>
        <p:sp>
          <p:nvSpPr>
            <p:cNvPr id="168" name="Rectangle 167">
              <a:extLst>
                <a:ext uri="{FF2B5EF4-FFF2-40B4-BE49-F238E27FC236}">
                  <a16:creationId xmlns:a16="http://schemas.microsoft.com/office/drawing/2014/main" id="{8751028D-574F-4CBB-AF6D-08DC97693CBA}"/>
                </a:ext>
              </a:extLst>
            </p:cNvPr>
            <p:cNvSpPr/>
            <p:nvPr/>
          </p:nvSpPr>
          <p:spPr>
            <a:xfrm>
              <a:off x="2544596" y="8821254"/>
              <a:ext cx="1154176" cy="215444"/>
            </a:xfrm>
            <a:prstGeom prst="rect">
              <a:avLst/>
            </a:prstGeom>
          </p:spPr>
          <p:txBody>
            <a:bodyPr wrap="square">
              <a:spAutoFit/>
            </a:bodyPr>
            <a:lstStyle/>
            <a:p>
              <a:pPr algn="ctr" defTabSz="914400"/>
              <a:r>
                <a:rPr lang="en-IE" sz="800" dirty="0">
                  <a:solidFill>
                    <a:srgbClr val="273339"/>
                  </a:solidFill>
                  <a:latin typeface="Arial"/>
                </a:rPr>
                <a:t>Form A</a:t>
              </a:r>
            </a:p>
          </p:txBody>
        </p:sp>
      </p:grpSp>
      <p:sp>
        <p:nvSpPr>
          <p:cNvPr id="5" name="TextBox 4">
            <a:extLst>
              <a:ext uri="{FF2B5EF4-FFF2-40B4-BE49-F238E27FC236}">
                <a16:creationId xmlns:a16="http://schemas.microsoft.com/office/drawing/2014/main" id="{7B35A3C5-4152-4F84-8B53-007314D210F3}"/>
              </a:ext>
            </a:extLst>
          </p:cNvPr>
          <p:cNvSpPr txBox="1"/>
          <p:nvPr/>
        </p:nvSpPr>
        <p:spPr>
          <a:xfrm>
            <a:off x="390387" y="2971892"/>
            <a:ext cx="1902812" cy="276999"/>
          </a:xfrm>
          <a:prstGeom prst="rect">
            <a:avLst/>
          </a:prstGeom>
          <a:noFill/>
        </p:spPr>
        <p:txBody>
          <a:bodyPr wrap="square" rtlCol="0">
            <a:spAutoFit/>
          </a:bodyPr>
          <a:lstStyle/>
          <a:p>
            <a:r>
              <a:rPr lang="en-IE" sz="1050" b="1" u="sng" dirty="0">
                <a:solidFill>
                  <a:srgbClr val="273339"/>
                </a:solidFill>
                <a:latin typeface="Arial"/>
              </a:rPr>
              <a:t>Step</a:t>
            </a:r>
            <a:r>
              <a:rPr lang="en-IE" sz="1200" b="1" u="sng" dirty="0"/>
              <a:t> in Process</a:t>
            </a:r>
          </a:p>
        </p:txBody>
      </p:sp>
      <p:sp>
        <p:nvSpPr>
          <p:cNvPr id="171" name="TextBox 170">
            <a:extLst>
              <a:ext uri="{FF2B5EF4-FFF2-40B4-BE49-F238E27FC236}">
                <a16:creationId xmlns:a16="http://schemas.microsoft.com/office/drawing/2014/main" id="{22D617BB-1DA4-4FF4-842E-979B4925F20A}"/>
              </a:ext>
            </a:extLst>
          </p:cNvPr>
          <p:cNvSpPr txBox="1"/>
          <p:nvPr/>
        </p:nvSpPr>
        <p:spPr>
          <a:xfrm>
            <a:off x="390387" y="2288232"/>
            <a:ext cx="2876340" cy="253916"/>
          </a:xfrm>
          <a:prstGeom prst="rect">
            <a:avLst/>
          </a:prstGeom>
          <a:noFill/>
        </p:spPr>
        <p:txBody>
          <a:bodyPr wrap="square" rtlCol="0">
            <a:spAutoFit/>
          </a:bodyPr>
          <a:lstStyle>
            <a:defPPr>
              <a:defRPr lang="en-US"/>
            </a:defPPr>
            <a:lvl1pPr defTabSz="914400">
              <a:defRPr sz="1050" b="1" u="sng">
                <a:solidFill>
                  <a:srgbClr val="273339"/>
                </a:solidFill>
                <a:latin typeface="Arial"/>
              </a:defRPr>
            </a:lvl1pPr>
          </a:lstStyle>
          <a:p>
            <a:r>
              <a:rPr lang="en-IE" dirty="0"/>
              <a:t>Staff Grades the Process Relates to</a:t>
            </a:r>
          </a:p>
        </p:txBody>
      </p:sp>
      <p:pic>
        <p:nvPicPr>
          <p:cNvPr id="172" name="Graphic 15" descr="Warning">
            <a:extLst>
              <a:ext uri="{FF2B5EF4-FFF2-40B4-BE49-F238E27FC236}">
                <a16:creationId xmlns:a16="http://schemas.microsoft.com/office/drawing/2014/main" id="{54885181-F706-4BAB-A5D6-52B10BE83647}"/>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610231" y="3459448"/>
            <a:ext cx="319110" cy="339903"/>
          </a:xfrm>
          <a:prstGeom prst="rect">
            <a:avLst/>
          </a:prstGeom>
        </p:spPr>
      </p:pic>
      <p:sp>
        <p:nvSpPr>
          <p:cNvPr id="173" name="TextBox 172">
            <a:extLst>
              <a:ext uri="{FF2B5EF4-FFF2-40B4-BE49-F238E27FC236}">
                <a16:creationId xmlns:a16="http://schemas.microsoft.com/office/drawing/2014/main" id="{70AFA64C-BC43-463D-BDA2-C9E5CB514827}"/>
              </a:ext>
            </a:extLst>
          </p:cNvPr>
          <p:cNvSpPr txBox="1"/>
          <p:nvPr/>
        </p:nvSpPr>
        <p:spPr>
          <a:xfrm>
            <a:off x="390387" y="3513912"/>
            <a:ext cx="1902812" cy="253916"/>
          </a:xfrm>
          <a:prstGeom prst="rect">
            <a:avLst/>
          </a:prstGeom>
          <a:noFill/>
        </p:spPr>
        <p:txBody>
          <a:bodyPr wrap="square" rtlCol="0">
            <a:spAutoFit/>
          </a:bodyPr>
          <a:lstStyle/>
          <a:p>
            <a:r>
              <a:rPr lang="en-IE" sz="1050" b="1" u="sng" dirty="0">
                <a:solidFill>
                  <a:srgbClr val="273339"/>
                </a:solidFill>
                <a:latin typeface="Arial"/>
              </a:rPr>
              <a:t>Key Information</a:t>
            </a:r>
            <a:endParaRPr lang="en-IE" sz="1200" b="1" u="sng" dirty="0"/>
          </a:p>
        </p:txBody>
      </p:sp>
      <p:sp>
        <p:nvSpPr>
          <p:cNvPr id="174" name="Rectangle 173">
            <a:extLst>
              <a:ext uri="{FF2B5EF4-FFF2-40B4-BE49-F238E27FC236}">
                <a16:creationId xmlns:a16="http://schemas.microsoft.com/office/drawing/2014/main" id="{92CE8A00-8EEC-4E33-AFCE-CF0AD5467013}"/>
              </a:ext>
            </a:extLst>
          </p:cNvPr>
          <p:cNvSpPr/>
          <p:nvPr/>
        </p:nvSpPr>
        <p:spPr>
          <a:xfrm>
            <a:off x="-1" y="9073290"/>
            <a:ext cx="6857999" cy="70710"/>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grpSp>
        <p:nvGrpSpPr>
          <p:cNvPr id="75" name="Group 74">
            <a:extLst>
              <a:ext uri="{FF2B5EF4-FFF2-40B4-BE49-F238E27FC236}">
                <a16:creationId xmlns:a16="http://schemas.microsoft.com/office/drawing/2014/main" id="{8C627637-E444-4292-9039-CD66F8B01F7A}"/>
              </a:ext>
            </a:extLst>
          </p:cNvPr>
          <p:cNvGrpSpPr/>
          <p:nvPr/>
        </p:nvGrpSpPr>
        <p:grpSpPr>
          <a:xfrm>
            <a:off x="4285198" y="6767899"/>
            <a:ext cx="1154176" cy="486561"/>
            <a:chOff x="2546540" y="8532797"/>
            <a:chExt cx="1154176" cy="486561"/>
          </a:xfrm>
        </p:grpSpPr>
        <p:grpSp>
          <p:nvGrpSpPr>
            <p:cNvPr id="76" name="Group 75">
              <a:extLst>
                <a:ext uri="{FF2B5EF4-FFF2-40B4-BE49-F238E27FC236}">
                  <a16:creationId xmlns:a16="http://schemas.microsoft.com/office/drawing/2014/main" id="{01DEC3BA-3C37-4C3A-BFF1-585FB8ADAB54}"/>
                </a:ext>
              </a:extLst>
            </p:cNvPr>
            <p:cNvGrpSpPr/>
            <p:nvPr/>
          </p:nvGrpSpPr>
          <p:grpSpPr>
            <a:xfrm>
              <a:off x="2823251" y="8532797"/>
              <a:ext cx="617060" cy="278074"/>
              <a:chOff x="9295528" y="1962003"/>
              <a:chExt cx="617060" cy="278074"/>
            </a:xfrm>
          </p:grpSpPr>
          <p:pic>
            <p:nvPicPr>
              <p:cNvPr id="78" name="Graphic 77" descr="Paper">
                <a:extLst>
                  <a:ext uri="{FF2B5EF4-FFF2-40B4-BE49-F238E27FC236}">
                    <a16:creationId xmlns:a16="http://schemas.microsoft.com/office/drawing/2014/main" id="{10E76519-CB94-4D73-9C1D-6DC2A8263B7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473110" y="1962003"/>
                <a:ext cx="261896" cy="278074"/>
              </a:xfrm>
              <a:prstGeom prst="rect">
                <a:avLst/>
              </a:prstGeom>
            </p:spPr>
          </p:pic>
          <p:sp>
            <p:nvSpPr>
              <p:cNvPr id="79" name="TextBox 78">
                <a:extLst>
                  <a:ext uri="{FF2B5EF4-FFF2-40B4-BE49-F238E27FC236}">
                    <a16:creationId xmlns:a16="http://schemas.microsoft.com/office/drawing/2014/main" id="{AF895D78-CB71-48CA-A3C4-139EDFAFA9D4}"/>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B1</a:t>
                </a:r>
              </a:p>
            </p:txBody>
          </p:sp>
        </p:grpSp>
        <p:sp>
          <p:nvSpPr>
            <p:cNvPr id="77" name="Rectangle 76">
              <a:extLst>
                <a:ext uri="{FF2B5EF4-FFF2-40B4-BE49-F238E27FC236}">
                  <a16:creationId xmlns:a16="http://schemas.microsoft.com/office/drawing/2014/main" id="{5B2ED2A5-0BDD-426C-A880-1A1B2BBED34E}"/>
                </a:ext>
              </a:extLst>
            </p:cNvPr>
            <p:cNvSpPr/>
            <p:nvPr/>
          </p:nvSpPr>
          <p:spPr>
            <a:xfrm>
              <a:off x="2546540" y="8803914"/>
              <a:ext cx="1154176" cy="215444"/>
            </a:xfrm>
            <a:prstGeom prst="rect">
              <a:avLst/>
            </a:prstGeom>
          </p:spPr>
          <p:txBody>
            <a:bodyPr wrap="square">
              <a:spAutoFit/>
            </a:bodyPr>
            <a:lstStyle/>
            <a:p>
              <a:pPr algn="ctr" defTabSz="914400"/>
              <a:r>
                <a:rPr lang="en-IE" sz="800" dirty="0">
                  <a:solidFill>
                    <a:srgbClr val="273339"/>
                  </a:solidFill>
                  <a:latin typeface="Arial"/>
                </a:rPr>
                <a:t>Form B</a:t>
              </a:r>
            </a:p>
          </p:txBody>
        </p:sp>
      </p:grpSp>
      <p:sp>
        <p:nvSpPr>
          <p:cNvPr id="80" name="Slide Number Placeholder 1">
            <a:extLst>
              <a:ext uri="{FF2B5EF4-FFF2-40B4-BE49-F238E27FC236}">
                <a16:creationId xmlns:a16="http://schemas.microsoft.com/office/drawing/2014/main" id="{8EBE276C-F84C-473D-A821-465618B152B9}"/>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6</a:t>
            </a:fld>
            <a:endParaRPr lang="en-IE" sz="1100"/>
          </a:p>
        </p:txBody>
      </p:sp>
      <p:sp>
        <p:nvSpPr>
          <p:cNvPr id="81" name="Rectangle 80">
            <a:extLst>
              <a:ext uri="{FF2B5EF4-FFF2-40B4-BE49-F238E27FC236}">
                <a16:creationId xmlns:a16="http://schemas.microsoft.com/office/drawing/2014/main" id="{F51C55C2-B6C7-4E77-9D61-9F40A0DBC4A5}"/>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979271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85" name="Rectangle 84">
            <a:extLst>
              <a:ext uri="{FF2B5EF4-FFF2-40B4-BE49-F238E27FC236}">
                <a16:creationId xmlns:a16="http://schemas.microsoft.com/office/drawing/2014/main" id="{E2561831-2AB4-4209-A64D-F7C13F66996B}"/>
              </a:ext>
            </a:extLst>
          </p:cNvPr>
          <p:cNvSpPr/>
          <p:nvPr/>
        </p:nvSpPr>
        <p:spPr>
          <a:xfrm>
            <a:off x="390293" y="625136"/>
            <a:ext cx="6213417" cy="224643"/>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400" b="0" i="0" u="none" strike="noStrike" kern="0" cap="none" spc="0" normalizeH="0" baseline="0" noProof="0" dirty="0">
                <a:ln>
                  <a:noFill/>
                </a:ln>
                <a:solidFill>
                  <a:prstClr val="white"/>
                </a:solidFill>
                <a:effectLst/>
                <a:uLnTx/>
                <a:uFillTx/>
                <a:latin typeface="Arial"/>
                <a:ea typeface="+mn-ea"/>
                <a:cs typeface="+mn-cs"/>
              </a:rPr>
              <a:t>Approval to Recruit</a:t>
            </a:r>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544" y="75722"/>
            <a:ext cx="508000" cy="385822"/>
          </a:xfrm>
          <a:prstGeom prst="rect">
            <a:avLst/>
          </a:prstGeom>
        </p:spPr>
      </p:pic>
      <p:sp>
        <p:nvSpPr>
          <p:cNvPr id="158" name="Rectangle 157">
            <a:extLst>
              <a:ext uri="{FF2B5EF4-FFF2-40B4-BE49-F238E27FC236}">
                <a16:creationId xmlns:a16="http://schemas.microsoft.com/office/drawing/2014/main" id="{67B90DA3-9A10-40FD-8586-89C38B4D40C6}"/>
              </a:ext>
            </a:extLst>
          </p:cNvPr>
          <p:cNvSpPr/>
          <p:nvPr/>
        </p:nvSpPr>
        <p:spPr>
          <a:xfrm>
            <a:off x="689089" y="136638"/>
            <a:ext cx="5429324" cy="311424"/>
          </a:xfrm>
          <a:prstGeom prst="rect">
            <a:avLst/>
          </a:prstGeom>
        </p:spPr>
        <p:txBody>
          <a:bodyPr wrap="square">
            <a:spAutoFit/>
          </a:bodyPr>
          <a:lstStyle/>
          <a:p>
            <a:pPr defTabSz="914400"/>
            <a:r>
              <a:rPr lang="en-IE" sz="1400" b="1" dirty="0">
                <a:solidFill>
                  <a:srgbClr val="006858"/>
                </a:solidFill>
                <a:latin typeface="Arial"/>
              </a:rPr>
              <a:t>Process to Obtain Approval to Recruit </a:t>
            </a:r>
          </a:p>
        </p:txBody>
      </p:sp>
      <p:cxnSp>
        <p:nvCxnSpPr>
          <p:cNvPr id="117" name="Elbow Connector 127">
            <a:extLst>
              <a:ext uri="{FF2B5EF4-FFF2-40B4-BE49-F238E27FC236}">
                <a16:creationId xmlns:a16="http://schemas.microsoft.com/office/drawing/2014/main" id="{56D0483F-0C6C-49EF-B864-1C4557027BF5}"/>
              </a:ext>
            </a:extLst>
          </p:cNvPr>
          <p:cNvCxnSpPr>
            <a:cxnSpLocks/>
            <a:stCxn id="85" idx="1"/>
            <a:endCxn id="103" idx="1"/>
          </p:cNvCxnSpPr>
          <p:nvPr/>
        </p:nvCxnSpPr>
        <p:spPr>
          <a:xfrm rot="10800000" flipH="1" flipV="1">
            <a:off x="390292" y="737458"/>
            <a:ext cx="1273" cy="1478882"/>
          </a:xfrm>
          <a:prstGeom prst="bentConnector3">
            <a:avLst>
              <a:gd name="adj1" fmla="val -17957581"/>
            </a:avLst>
          </a:prstGeom>
          <a:noFill/>
          <a:ln w="9525" cap="flat" cmpd="sng" algn="ctr">
            <a:solidFill>
              <a:srgbClr val="273339">
                <a:shade val="95000"/>
                <a:satMod val="105000"/>
              </a:srgbClr>
            </a:solidFill>
            <a:prstDash val="solid"/>
            <a:tailEnd type="triangle"/>
          </a:ln>
          <a:effectLst/>
        </p:spPr>
      </p:cxnSp>
      <p:cxnSp>
        <p:nvCxnSpPr>
          <p:cNvPr id="118" name="Elbow Connector 127">
            <a:extLst>
              <a:ext uri="{FF2B5EF4-FFF2-40B4-BE49-F238E27FC236}">
                <a16:creationId xmlns:a16="http://schemas.microsoft.com/office/drawing/2014/main" id="{180651F8-1B7F-4C6F-AF25-25A3B7C1BE80}"/>
              </a:ext>
            </a:extLst>
          </p:cNvPr>
          <p:cNvCxnSpPr>
            <a:cxnSpLocks/>
            <a:stCxn id="85" idx="1"/>
            <a:endCxn id="105" idx="1"/>
          </p:cNvCxnSpPr>
          <p:nvPr/>
        </p:nvCxnSpPr>
        <p:spPr>
          <a:xfrm rot="10800000" flipH="1" flipV="1">
            <a:off x="390292" y="737457"/>
            <a:ext cx="1275" cy="4210575"/>
          </a:xfrm>
          <a:prstGeom prst="bentConnector3">
            <a:avLst>
              <a:gd name="adj1" fmla="val -17929412"/>
            </a:avLst>
          </a:prstGeom>
          <a:noFill/>
          <a:ln w="9525" cap="flat" cmpd="sng" algn="ctr">
            <a:solidFill>
              <a:srgbClr val="273339">
                <a:shade val="95000"/>
                <a:satMod val="105000"/>
              </a:srgbClr>
            </a:solidFill>
            <a:prstDash val="solid"/>
            <a:tailEnd type="triangle"/>
          </a:ln>
          <a:effectLst/>
        </p:spPr>
      </p:cxnSp>
      <p:cxnSp>
        <p:nvCxnSpPr>
          <p:cNvPr id="177" name="Elbow Connector 127">
            <a:extLst>
              <a:ext uri="{FF2B5EF4-FFF2-40B4-BE49-F238E27FC236}">
                <a16:creationId xmlns:a16="http://schemas.microsoft.com/office/drawing/2014/main" id="{9D14B332-A217-4088-AB92-7C115D03A4A2}"/>
              </a:ext>
            </a:extLst>
          </p:cNvPr>
          <p:cNvCxnSpPr>
            <a:cxnSpLocks/>
            <a:stCxn id="85" idx="1"/>
            <a:endCxn id="173" idx="1"/>
          </p:cNvCxnSpPr>
          <p:nvPr/>
        </p:nvCxnSpPr>
        <p:spPr>
          <a:xfrm rot="10800000" flipH="1" flipV="1">
            <a:off x="390292" y="737458"/>
            <a:ext cx="1" cy="6905882"/>
          </a:xfrm>
          <a:prstGeom prst="bentConnector3">
            <a:avLst>
              <a:gd name="adj1" fmla="val -22860000000"/>
            </a:avLst>
          </a:prstGeom>
          <a:noFill/>
          <a:ln w="9525" cap="flat" cmpd="sng" algn="ctr">
            <a:solidFill>
              <a:srgbClr val="273339">
                <a:shade val="95000"/>
                <a:satMod val="105000"/>
              </a:srgbClr>
            </a:solidFill>
            <a:prstDash val="solid"/>
            <a:tailEnd type="triangle"/>
          </a:ln>
          <a:effectLst/>
        </p:spPr>
      </p:cxnSp>
      <p:grpSp>
        <p:nvGrpSpPr>
          <p:cNvPr id="2" name="Group 1">
            <a:extLst>
              <a:ext uri="{FF2B5EF4-FFF2-40B4-BE49-F238E27FC236}">
                <a16:creationId xmlns:a16="http://schemas.microsoft.com/office/drawing/2014/main" id="{59C516B3-6518-49B2-86CE-CE9880148EE2}"/>
              </a:ext>
            </a:extLst>
          </p:cNvPr>
          <p:cNvGrpSpPr/>
          <p:nvPr/>
        </p:nvGrpSpPr>
        <p:grpSpPr>
          <a:xfrm>
            <a:off x="390294" y="944242"/>
            <a:ext cx="6213418" cy="8007365"/>
            <a:chOff x="546409" y="999997"/>
            <a:chExt cx="6213418" cy="5898242"/>
          </a:xfrm>
        </p:grpSpPr>
        <p:sp>
          <p:nvSpPr>
            <p:cNvPr id="105" name="Rectangle 104">
              <a:extLst>
                <a:ext uri="{FF2B5EF4-FFF2-40B4-BE49-F238E27FC236}">
                  <a16:creationId xmlns:a16="http://schemas.microsoft.com/office/drawing/2014/main" id="{ED6D1E29-F7C5-4F20-AEB7-702D42B779B5}"/>
                </a:ext>
              </a:extLst>
            </p:cNvPr>
            <p:cNvSpPr/>
            <p:nvPr/>
          </p:nvSpPr>
          <p:spPr>
            <a:xfrm>
              <a:off x="547683" y="3409198"/>
              <a:ext cx="1058618" cy="1080000"/>
            </a:xfrm>
            <a:prstGeom prst="rect">
              <a:avLst/>
            </a:prstGeom>
            <a:solidFill>
              <a:srgbClr val="71A59C"/>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100" b="0" i="0" u="none" strike="noStrike" kern="0" cap="none" spc="0" normalizeH="0" baseline="0" noProof="0" dirty="0">
                  <a:ln>
                    <a:noFill/>
                  </a:ln>
                  <a:effectLst/>
                  <a:uLnTx/>
                  <a:uFillTx/>
                  <a:latin typeface="Arial"/>
                  <a:ea typeface="+mn-ea"/>
                  <a:cs typeface="+mn-cs"/>
                </a:rPr>
                <a:t>Replacement of an existing post</a:t>
              </a:r>
            </a:p>
          </p:txBody>
        </p:sp>
        <p:sp>
          <p:nvSpPr>
            <p:cNvPr id="109" name="Rectangle 108">
              <a:extLst>
                <a:ext uri="{FF2B5EF4-FFF2-40B4-BE49-F238E27FC236}">
                  <a16:creationId xmlns:a16="http://schemas.microsoft.com/office/drawing/2014/main" id="{BF9DD1D7-3DBA-4D0B-A18D-7E290A6E22A9}"/>
                </a:ext>
              </a:extLst>
            </p:cNvPr>
            <p:cNvSpPr/>
            <p:nvPr/>
          </p:nvSpPr>
          <p:spPr>
            <a:xfrm>
              <a:off x="1936385" y="3007723"/>
              <a:ext cx="1719878" cy="900000"/>
            </a:xfrm>
            <a:prstGeom prst="rect">
              <a:avLst/>
            </a:prstGeom>
            <a:solidFill>
              <a:sysClr val="window" lastClr="FFFFFF"/>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50" b="0" i="0" u="none" strike="noStrike" kern="0" cap="none" spc="0" normalizeH="0" baseline="0" noProof="0" dirty="0">
                  <a:ln>
                    <a:noFill/>
                  </a:ln>
                  <a:solidFill>
                    <a:srgbClr val="273339"/>
                  </a:solidFill>
                  <a:effectLst/>
                  <a:uLnTx/>
                  <a:uFillTx/>
                  <a:latin typeface="Arial"/>
                  <a:ea typeface="+mn-ea"/>
                  <a:cs typeface="+mn-cs"/>
                </a:rPr>
                <a:t>All Staff Grades excluding Management &amp; Administration Grade VIII and above</a:t>
              </a:r>
            </a:p>
          </p:txBody>
        </p:sp>
        <p:sp>
          <p:nvSpPr>
            <p:cNvPr id="110" name="Rectangle 109">
              <a:extLst>
                <a:ext uri="{FF2B5EF4-FFF2-40B4-BE49-F238E27FC236}">
                  <a16:creationId xmlns:a16="http://schemas.microsoft.com/office/drawing/2014/main" id="{A6D4917A-A4EF-42D9-9720-3B7EAB5BED58}"/>
                </a:ext>
              </a:extLst>
            </p:cNvPr>
            <p:cNvSpPr/>
            <p:nvPr/>
          </p:nvSpPr>
          <p:spPr>
            <a:xfrm>
              <a:off x="1936385" y="4011910"/>
              <a:ext cx="1719878" cy="900000"/>
            </a:xfrm>
            <a:prstGeom prst="rect">
              <a:avLst/>
            </a:prstGeom>
            <a:solidFill>
              <a:sysClr val="window" lastClr="FFFFFF"/>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50" b="0" i="0" u="none" strike="noStrike" kern="0" cap="none" spc="0" normalizeH="0" baseline="0" noProof="0" dirty="0">
                  <a:ln>
                    <a:noFill/>
                  </a:ln>
                  <a:solidFill>
                    <a:srgbClr val="273339"/>
                  </a:solidFill>
                  <a:effectLst/>
                  <a:uLnTx/>
                  <a:uFillTx/>
                  <a:latin typeface="Arial"/>
                  <a:ea typeface="+mn-ea"/>
                  <a:cs typeface="+mn-cs"/>
                </a:rPr>
                <a:t>Management &amp; Administration Grade VIII and above</a:t>
              </a:r>
            </a:p>
          </p:txBody>
        </p:sp>
        <p:cxnSp>
          <p:nvCxnSpPr>
            <p:cNvPr id="113" name="Elbow Connector 127">
              <a:extLst>
                <a:ext uri="{FF2B5EF4-FFF2-40B4-BE49-F238E27FC236}">
                  <a16:creationId xmlns:a16="http://schemas.microsoft.com/office/drawing/2014/main" id="{EF655A44-A758-45AD-820F-FA4FCCE4CD82}"/>
                </a:ext>
              </a:extLst>
            </p:cNvPr>
            <p:cNvCxnSpPr>
              <a:cxnSpLocks/>
              <a:stCxn id="105" idx="3"/>
              <a:endCxn id="109" idx="1"/>
            </p:cNvCxnSpPr>
            <p:nvPr/>
          </p:nvCxnSpPr>
          <p:spPr>
            <a:xfrm flipV="1">
              <a:off x="1606301" y="3457724"/>
              <a:ext cx="330084" cy="491474"/>
            </a:xfrm>
            <a:prstGeom prst="bentConnector3">
              <a:avLst>
                <a:gd name="adj1" fmla="val 50000"/>
              </a:avLst>
            </a:prstGeom>
            <a:noFill/>
            <a:ln w="9525" cap="flat" cmpd="sng" algn="ctr">
              <a:solidFill>
                <a:srgbClr val="273339">
                  <a:shade val="95000"/>
                  <a:satMod val="105000"/>
                </a:srgbClr>
              </a:solidFill>
              <a:prstDash val="solid"/>
              <a:tailEnd type="triangle"/>
            </a:ln>
            <a:effectLst/>
          </p:spPr>
        </p:cxnSp>
        <p:cxnSp>
          <p:nvCxnSpPr>
            <p:cNvPr id="114" name="Elbow Connector 127">
              <a:extLst>
                <a:ext uri="{FF2B5EF4-FFF2-40B4-BE49-F238E27FC236}">
                  <a16:creationId xmlns:a16="http://schemas.microsoft.com/office/drawing/2014/main" id="{262AEA41-407D-4D4B-914F-129997F34613}"/>
                </a:ext>
              </a:extLst>
            </p:cNvPr>
            <p:cNvCxnSpPr>
              <a:cxnSpLocks/>
              <a:stCxn id="105" idx="3"/>
              <a:endCxn id="110" idx="1"/>
            </p:cNvCxnSpPr>
            <p:nvPr/>
          </p:nvCxnSpPr>
          <p:spPr>
            <a:xfrm>
              <a:off x="1606301" y="3949198"/>
              <a:ext cx="330084" cy="512713"/>
            </a:xfrm>
            <a:prstGeom prst="bentConnector3">
              <a:avLst>
                <a:gd name="adj1" fmla="val 50000"/>
              </a:avLst>
            </a:prstGeom>
            <a:noFill/>
            <a:ln w="9525" cap="flat" cmpd="sng" algn="ctr">
              <a:solidFill>
                <a:srgbClr val="273339">
                  <a:shade val="95000"/>
                  <a:satMod val="105000"/>
                </a:srgbClr>
              </a:solidFill>
              <a:prstDash val="solid"/>
              <a:tailEnd type="triangle"/>
            </a:ln>
            <a:effectLst/>
          </p:spPr>
        </p:cxnSp>
        <p:sp>
          <p:nvSpPr>
            <p:cNvPr id="228" name="Arrow: Pentagon 227">
              <a:extLst>
                <a:ext uri="{FF2B5EF4-FFF2-40B4-BE49-F238E27FC236}">
                  <a16:creationId xmlns:a16="http://schemas.microsoft.com/office/drawing/2014/main" id="{6ACB8511-8AEB-4FD7-AD53-55611521B42E}"/>
                </a:ext>
              </a:extLst>
            </p:cNvPr>
            <p:cNvSpPr/>
            <p:nvPr/>
          </p:nvSpPr>
          <p:spPr>
            <a:xfrm>
              <a:off x="3730584" y="3007723"/>
              <a:ext cx="201713" cy="900000"/>
            </a:xfrm>
            <a:prstGeom prst="homePlate">
              <a:avLst/>
            </a:prstGeom>
            <a:solidFill>
              <a:srgbClr val="71A59C"/>
            </a:solidFill>
            <a:ln w="25400" cap="flat" cmpd="sng" algn="ctr">
              <a:solidFill>
                <a:srgbClr val="85A8A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100" b="0" i="0" u="none" strike="noStrike" kern="0" cap="none" spc="0" normalizeH="0" baseline="0" noProof="0" dirty="0">
                <a:ln>
                  <a:noFill/>
                </a:ln>
                <a:solidFill>
                  <a:srgbClr val="273339"/>
                </a:solidFill>
                <a:effectLst/>
                <a:uLnTx/>
                <a:uFillTx/>
                <a:latin typeface="Arial"/>
                <a:ea typeface="+mn-ea"/>
                <a:cs typeface="+mn-cs"/>
              </a:endParaRPr>
            </a:p>
          </p:txBody>
        </p:sp>
        <p:sp>
          <p:nvSpPr>
            <p:cNvPr id="229" name="Arrow: Pentagon 228">
              <a:extLst>
                <a:ext uri="{FF2B5EF4-FFF2-40B4-BE49-F238E27FC236}">
                  <a16:creationId xmlns:a16="http://schemas.microsoft.com/office/drawing/2014/main" id="{6C3C198C-331E-46E5-88E6-B637A52484A7}"/>
                </a:ext>
              </a:extLst>
            </p:cNvPr>
            <p:cNvSpPr/>
            <p:nvPr/>
          </p:nvSpPr>
          <p:spPr>
            <a:xfrm>
              <a:off x="3730584" y="4009556"/>
              <a:ext cx="201713" cy="900000"/>
            </a:xfrm>
            <a:prstGeom prst="homePlate">
              <a:avLst/>
            </a:prstGeom>
            <a:solidFill>
              <a:srgbClr val="71A59C"/>
            </a:solidFill>
            <a:ln w="25400" cap="flat" cmpd="sng" algn="ctr">
              <a:solidFill>
                <a:srgbClr val="85A8A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100" b="0" i="0" u="none" strike="noStrike" kern="0" cap="none" spc="0" normalizeH="0" baseline="0" noProof="0" dirty="0">
                <a:ln>
                  <a:noFill/>
                </a:ln>
                <a:solidFill>
                  <a:srgbClr val="273339"/>
                </a:solidFill>
                <a:effectLst/>
                <a:uLnTx/>
                <a:uFillTx/>
                <a:latin typeface="Arial"/>
                <a:ea typeface="+mn-ea"/>
                <a:cs typeface="+mn-cs"/>
              </a:endParaRPr>
            </a:p>
          </p:txBody>
        </p:sp>
        <p:sp>
          <p:nvSpPr>
            <p:cNvPr id="230" name="Rectangle 229">
              <a:extLst>
                <a:ext uri="{FF2B5EF4-FFF2-40B4-BE49-F238E27FC236}">
                  <a16:creationId xmlns:a16="http://schemas.microsoft.com/office/drawing/2014/main" id="{A10E18C0-5D09-4C7E-AA76-4520E9B8D00D}"/>
                </a:ext>
              </a:extLst>
            </p:cNvPr>
            <p:cNvSpPr/>
            <p:nvPr/>
          </p:nvSpPr>
          <p:spPr>
            <a:xfrm>
              <a:off x="3987963" y="3003954"/>
              <a:ext cx="2753209" cy="900000"/>
            </a:xfrm>
            <a:prstGeom prst="rect">
              <a:avLst/>
            </a:prstGeom>
            <a:solidFill>
              <a:sysClr val="window" lastClr="FFFFFF"/>
            </a:solidFill>
            <a:ln w="25400" cap="flat" cmpd="sng" algn="ctr">
              <a:solidFill>
                <a:srgbClr val="006858"/>
              </a:solidFill>
              <a:prstDash val="solid"/>
            </a:ln>
            <a:effectLst/>
          </p:spPr>
          <p:txBody>
            <a:bodyPr rtlCol="0" anchor="ctr"/>
            <a:lstStyle/>
            <a:p>
              <a:pPr marL="171450" indent="-171450" defTabSz="914400">
                <a:buFont typeface="Arial" panose="020B0604020202020204" pitchFamily="34" charset="0"/>
                <a:buChar char="•"/>
              </a:pPr>
              <a:r>
                <a:rPr lang="en-IE" sz="1000" kern="0" dirty="0">
                  <a:solidFill>
                    <a:srgbClr val="273339"/>
                  </a:solidFill>
                  <a:latin typeface="Arial"/>
                </a:rPr>
                <a:t>Primary Notification not required</a:t>
              </a:r>
            </a:p>
            <a:p>
              <a:pPr marL="171450" indent="-171450" defTabSz="914400">
                <a:buFont typeface="Arial" panose="020B0604020202020204" pitchFamily="34" charset="0"/>
                <a:buChar char="•"/>
              </a:pPr>
              <a:r>
                <a:rPr lang="en-IE" sz="1000" kern="0" dirty="0">
                  <a:solidFill>
                    <a:srgbClr val="273339"/>
                  </a:solidFill>
                  <a:latin typeface="Arial"/>
                </a:rPr>
                <a:t>Progress Directly to Recruitment for a simple one-for-one or equivalent WTE replacement</a:t>
              </a:r>
            </a:p>
            <a:p>
              <a:pPr marL="171450" indent="-171450" defTabSz="914400">
                <a:buFont typeface="Arial" panose="020B0604020202020204" pitchFamily="34" charset="0"/>
                <a:buChar char="•"/>
              </a:pPr>
              <a:r>
                <a:rPr lang="en-IE" sz="1000" b="1" kern="0" dirty="0">
                  <a:solidFill>
                    <a:srgbClr val="273339"/>
                  </a:solidFill>
                  <a:latin typeface="Arial"/>
                </a:rPr>
                <a:t>Refer to page 9 for the detailed steps required</a:t>
              </a:r>
            </a:p>
            <a:p>
              <a:pPr marL="171450" indent="-171450" defTabSz="914400">
                <a:buFont typeface="Arial" panose="020B0604020202020204" pitchFamily="34" charset="0"/>
                <a:buChar char="•"/>
              </a:pPr>
              <a:r>
                <a:rPr lang="en-IE" sz="1000" kern="0" dirty="0">
                  <a:solidFill>
                    <a:srgbClr val="273339"/>
                  </a:solidFill>
                  <a:latin typeface="Arial"/>
                </a:rPr>
                <a:t>Form B is required</a:t>
              </a:r>
            </a:p>
          </p:txBody>
        </p:sp>
        <p:sp>
          <p:nvSpPr>
            <p:cNvPr id="231" name="Rectangle 230">
              <a:extLst>
                <a:ext uri="{FF2B5EF4-FFF2-40B4-BE49-F238E27FC236}">
                  <a16:creationId xmlns:a16="http://schemas.microsoft.com/office/drawing/2014/main" id="{D7FD9159-A2F2-48BD-A871-60F6AF30BB3C}"/>
                </a:ext>
              </a:extLst>
            </p:cNvPr>
            <p:cNvSpPr/>
            <p:nvPr/>
          </p:nvSpPr>
          <p:spPr>
            <a:xfrm>
              <a:off x="3993952" y="4010149"/>
              <a:ext cx="2753209" cy="899407"/>
            </a:xfrm>
            <a:prstGeom prst="rect">
              <a:avLst/>
            </a:prstGeom>
            <a:solidFill>
              <a:sysClr val="window" lastClr="FFFFFF"/>
            </a:solidFill>
            <a:ln w="25400" cap="flat" cmpd="sng" algn="ctr">
              <a:solidFill>
                <a:srgbClr val="006858"/>
              </a:solidFill>
              <a:prstDash val="solid"/>
            </a:ln>
            <a:effectLst/>
          </p:spPr>
          <p:txBody>
            <a:bodyPr rtlCol="0" anchor="ctr"/>
            <a:lstStyle/>
            <a:p>
              <a:pPr marL="171450" indent="-171450" defTabSz="914400">
                <a:buFont typeface="Arial" panose="020B0604020202020204" pitchFamily="34" charset="0"/>
                <a:buChar char="•"/>
              </a:pPr>
              <a:r>
                <a:rPr lang="en-IE" sz="1000" kern="0" dirty="0">
                  <a:solidFill>
                    <a:srgbClr val="273339"/>
                  </a:solidFill>
                  <a:latin typeface="Arial"/>
                </a:rPr>
                <a:t>Primary Notification not required</a:t>
              </a:r>
            </a:p>
            <a:p>
              <a:pPr marL="171450" indent="-171450" defTabSz="914400">
                <a:buFont typeface="Arial" panose="020B0604020202020204" pitchFamily="34" charset="0"/>
                <a:buChar char="•"/>
              </a:pPr>
              <a:r>
                <a:rPr lang="en-IE" sz="1000" kern="0" dirty="0">
                  <a:solidFill>
                    <a:srgbClr val="273339"/>
                  </a:solidFill>
                  <a:latin typeface="Arial"/>
                </a:rPr>
                <a:t>Progress to Recruitment for a simple one-for-one or equivalent WTE replacement</a:t>
              </a:r>
            </a:p>
            <a:p>
              <a:pPr marL="171450" indent="-171450" defTabSz="914400">
                <a:buFont typeface="Arial" panose="020B0604020202020204" pitchFamily="34" charset="0"/>
                <a:buChar char="•"/>
              </a:pPr>
              <a:r>
                <a:rPr lang="en-IE" sz="1000" b="1" kern="0" dirty="0">
                  <a:solidFill>
                    <a:srgbClr val="273339"/>
                  </a:solidFill>
                  <a:latin typeface="Arial"/>
                </a:rPr>
                <a:t>Refer to page 10 for the detailed steps required</a:t>
              </a:r>
            </a:p>
            <a:p>
              <a:pPr marL="171450" indent="-171450" defTabSz="914400">
                <a:buFont typeface="Arial" panose="020B0604020202020204" pitchFamily="34" charset="0"/>
                <a:buChar char="•"/>
              </a:pPr>
              <a:r>
                <a:rPr lang="en-IE" sz="1000" kern="0" dirty="0">
                  <a:solidFill>
                    <a:srgbClr val="273339"/>
                  </a:solidFill>
                  <a:latin typeface="Arial"/>
                </a:rPr>
                <a:t>Send to SWP&amp; I team in parallel for validation &amp; monitoring</a:t>
              </a:r>
            </a:p>
            <a:p>
              <a:pPr marL="171450" indent="-171450" defTabSz="914400">
                <a:buFont typeface="Arial" panose="020B0604020202020204" pitchFamily="34" charset="0"/>
                <a:buChar char="•"/>
              </a:pPr>
              <a:r>
                <a:rPr lang="en-IE" sz="1000" kern="0" dirty="0">
                  <a:solidFill>
                    <a:srgbClr val="273339"/>
                  </a:solidFill>
                  <a:latin typeface="Arial"/>
                </a:rPr>
                <a:t>Form B1 is required</a:t>
              </a:r>
            </a:p>
          </p:txBody>
        </p:sp>
        <p:sp>
          <p:nvSpPr>
            <p:cNvPr id="103" name="Rectangle 102">
              <a:extLst>
                <a:ext uri="{FF2B5EF4-FFF2-40B4-BE49-F238E27FC236}">
                  <a16:creationId xmlns:a16="http://schemas.microsoft.com/office/drawing/2014/main" id="{BB8ED52B-EA55-4814-899E-05DC75A1D340}"/>
                </a:ext>
              </a:extLst>
            </p:cNvPr>
            <p:cNvSpPr/>
            <p:nvPr/>
          </p:nvSpPr>
          <p:spPr>
            <a:xfrm>
              <a:off x="547681" y="1397027"/>
              <a:ext cx="1058620" cy="1080000"/>
            </a:xfrm>
            <a:prstGeom prst="rect">
              <a:avLst/>
            </a:prstGeom>
            <a:solidFill>
              <a:srgbClr val="71A59C"/>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100" b="0" i="0" u="none" strike="noStrike" kern="0" cap="none" spc="0" normalizeH="0" baseline="0" noProof="0" dirty="0">
                  <a:ln>
                    <a:noFill/>
                  </a:ln>
                  <a:effectLst/>
                  <a:uLnTx/>
                  <a:uFillTx/>
                  <a:latin typeface="Arial"/>
                  <a:ea typeface="+mn-ea"/>
                  <a:cs typeface="+mn-cs"/>
                </a:rPr>
                <a:t>New Service Development Post/New Development Post</a:t>
              </a:r>
            </a:p>
          </p:txBody>
        </p:sp>
        <p:cxnSp>
          <p:nvCxnSpPr>
            <p:cNvPr id="104" name="Elbow Connector 127">
              <a:extLst>
                <a:ext uri="{FF2B5EF4-FFF2-40B4-BE49-F238E27FC236}">
                  <a16:creationId xmlns:a16="http://schemas.microsoft.com/office/drawing/2014/main" id="{D904C3D6-100E-417E-AF4D-983F926930A9}"/>
                </a:ext>
              </a:extLst>
            </p:cNvPr>
            <p:cNvCxnSpPr>
              <a:cxnSpLocks/>
              <a:stCxn id="103" idx="3"/>
              <a:endCxn id="107" idx="1"/>
            </p:cNvCxnSpPr>
            <p:nvPr/>
          </p:nvCxnSpPr>
          <p:spPr>
            <a:xfrm flipV="1">
              <a:off x="1606301" y="1465021"/>
              <a:ext cx="330084" cy="472006"/>
            </a:xfrm>
            <a:prstGeom prst="bentConnector3">
              <a:avLst>
                <a:gd name="adj1" fmla="val 50000"/>
              </a:avLst>
            </a:prstGeom>
            <a:noFill/>
            <a:ln w="9525" cap="flat" cmpd="sng" algn="ctr">
              <a:solidFill>
                <a:srgbClr val="273339">
                  <a:shade val="95000"/>
                  <a:satMod val="105000"/>
                </a:srgbClr>
              </a:solidFill>
              <a:prstDash val="solid"/>
              <a:tailEnd type="triangle"/>
            </a:ln>
            <a:effectLst/>
          </p:spPr>
        </p:cxnSp>
        <p:sp>
          <p:nvSpPr>
            <p:cNvPr id="107" name="Rectangle 106">
              <a:extLst>
                <a:ext uri="{FF2B5EF4-FFF2-40B4-BE49-F238E27FC236}">
                  <a16:creationId xmlns:a16="http://schemas.microsoft.com/office/drawing/2014/main" id="{EA3E96F9-27C1-4F46-893E-A6E0C2136F69}"/>
                </a:ext>
              </a:extLst>
            </p:cNvPr>
            <p:cNvSpPr/>
            <p:nvPr/>
          </p:nvSpPr>
          <p:spPr>
            <a:xfrm>
              <a:off x="1936385" y="1015021"/>
              <a:ext cx="1719878" cy="900000"/>
            </a:xfrm>
            <a:prstGeom prst="rect">
              <a:avLst/>
            </a:prstGeom>
            <a:solidFill>
              <a:sysClr val="window" lastClr="FFFFFF"/>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50" b="0" i="0" u="none" strike="noStrike" kern="0" cap="none" spc="0" normalizeH="0" baseline="0" noProof="0" dirty="0">
                  <a:ln>
                    <a:noFill/>
                  </a:ln>
                  <a:solidFill>
                    <a:srgbClr val="273339"/>
                  </a:solidFill>
                  <a:effectLst/>
                  <a:uLnTx/>
                  <a:uFillTx/>
                  <a:latin typeface="Arial"/>
                  <a:ea typeface="+mn-ea"/>
                  <a:cs typeface="+mn-cs"/>
                </a:rPr>
                <a:t>All Staff Grades excluding Management &amp; Administration Grade VIII and above</a:t>
              </a:r>
            </a:p>
          </p:txBody>
        </p:sp>
        <p:sp>
          <p:nvSpPr>
            <p:cNvPr id="108" name="Rectangle 107">
              <a:extLst>
                <a:ext uri="{FF2B5EF4-FFF2-40B4-BE49-F238E27FC236}">
                  <a16:creationId xmlns:a16="http://schemas.microsoft.com/office/drawing/2014/main" id="{8AA418AF-A064-48C7-A9A2-201C2E6603C6}"/>
                </a:ext>
              </a:extLst>
            </p:cNvPr>
            <p:cNvSpPr/>
            <p:nvPr/>
          </p:nvSpPr>
          <p:spPr>
            <a:xfrm>
              <a:off x="1936385" y="2017144"/>
              <a:ext cx="1719878" cy="900000"/>
            </a:xfrm>
            <a:prstGeom prst="rect">
              <a:avLst/>
            </a:prstGeom>
            <a:solidFill>
              <a:sysClr val="window" lastClr="FFFFFF"/>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50" b="0" i="0" u="none" strike="noStrike" kern="0" cap="none" spc="0" normalizeH="0" baseline="0" noProof="0" dirty="0">
                  <a:ln>
                    <a:noFill/>
                  </a:ln>
                  <a:solidFill>
                    <a:srgbClr val="273339"/>
                  </a:solidFill>
                  <a:effectLst/>
                  <a:uLnTx/>
                  <a:uFillTx/>
                  <a:latin typeface="Arial"/>
                  <a:ea typeface="+mn-ea"/>
                  <a:cs typeface="+mn-cs"/>
                </a:rPr>
                <a:t>Management &amp; Administration Grade VIII and above</a:t>
              </a:r>
            </a:p>
          </p:txBody>
        </p:sp>
        <p:cxnSp>
          <p:nvCxnSpPr>
            <p:cNvPr id="112" name="Elbow Connector 127">
              <a:extLst>
                <a:ext uri="{FF2B5EF4-FFF2-40B4-BE49-F238E27FC236}">
                  <a16:creationId xmlns:a16="http://schemas.microsoft.com/office/drawing/2014/main" id="{B3ECFE50-7042-4EBD-9A43-5D6BBA66B676}"/>
                </a:ext>
              </a:extLst>
            </p:cNvPr>
            <p:cNvCxnSpPr>
              <a:cxnSpLocks/>
              <a:stCxn id="103" idx="3"/>
              <a:endCxn id="108" idx="1"/>
            </p:cNvCxnSpPr>
            <p:nvPr/>
          </p:nvCxnSpPr>
          <p:spPr>
            <a:xfrm>
              <a:off x="1606301" y="1937027"/>
              <a:ext cx="330084" cy="530118"/>
            </a:xfrm>
            <a:prstGeom prst="bentConnector3">
              <a:avLst>
                <a:gd name="adj1" fmla="val 50000"/>
              </a:avLst>
            </a:prstGeom>
            <a:noFill/>
            <a:ln w="9525" cap="flat" cmpd="sng" algn="ctr">
              <a:solidFill>
                <a:srgbClr val="273339">
                  <a:shade val="95000"/>
                  <a:satMod val="105000"/>
                </a:srgbClr>
              </a:solidFill>
              <a:prstDash val="solid"/>
              <a:tailEnd type="triangle"/>
            </a:ln>
            <a:effectLst/>
          </p:spPr>
        </p:cxnSp>
        <p:sp>
          <p:nvSpPr>
            <p:cNvPr id="222" name="Arrow: Pentagon 221">
              <a:extLst>
                <a:ext uri="{FF2B5EF4-FFF2-40B4-BE49-F238E27FC236}">
                  <a16:creationId xmlns:a16="http://schemas.microsoft.com/office/drawing/2014/main" id="{AEE89367-9499-4592-8D72-6F6FE5085026}"/>
                </a:ext>
              </a:extLst>
            </p:cNvPr>
            <p:cNvSpPr/>
            <p:nvPr/>
          </p:nvSpPr>
          <p:spPr>
            <a:xfrm>
              <a:off x="3730584" y="1015022"/>
              <a:ext cx="201713" cy="900000"/>
            </a:xfrm>
            <a:prstGeom prst="homePlate">
              <a:avLst/>
            </a:prstGeom>
            <a:solidFill>
              <a:srgbClr val="71A59C"/>
            </a:solidFill>
            <a:ln w="25400" cap="flat" cmpd="sng" algn="ctr">
              <a:solidFill>
                <a:srgbClr val="85A8A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100" b="0" i="0" u="none" strike="noStrike" kern="0" cap="none" spc="0" normalizeH="0" baseline="0" noProof="0" dirty="0">
                <a:ln>
                  <a:noFill/>
                </a:ln>
                <a:solidFill>
                  <a:srgbClr val="273339"/>
                </a:solidFill>
                <a:effectLst/>
                <a:uLnTx/>
                <a:uFillTx/>
                <a:latin typeface="Arial"/>
                <a:ea typeface="+mn-ea"/>
                <a:cs typeface="+mn-cs"/>
              </a:endParaRPr>
            </a:p>
          </p:txBody>
        </p:sp>
        <p:sp>
          <p:nvSpPr>
            <p:cNvPr id="224" name="Rectangle 223">
              <a:extLst>
                <a:ext uri="{FF2B5EF4-FFF2-40B4-BE49-F238E27FC236}">
                  <a16:creationId xmlns:a16="http://schemas.microsoft.com/office/drawing/2014/main" id="{05E38041-1E54-4EEC-BBED-F1121E0BF6AC}"/>
                </a:ext>
              </a:extLst>
            </p:cNvPr>
            <p:cNvSpPr/>
            <p:nvPr/>
          </p:nvSpPr>
          <p:spPr>
            <a:xfrm>
              <a:off x="4006618" y="999997"/>
              <a:ext cx="2753209" cy="915024"/>
            </a:xfrm>
            <a:prstGeom prst="rect">
              <a:avLst/>
            </a:prstGeom>
            <a:solidFill>
              <a:sysClr val="window" lastClr="FFFFFF"/>
            </a:solidFill>
            <a:ln w="25400" cap="flat" cmpd="sng" algn="ctr">
              <a:solidFill>
                <a:srgbClr val="006858"/>
              </a:solidFill>
              <a:prstDash val="solid"/>
            </a:ln>
            <a:effectLst/>
          </p:spPr>
          <p:txBody>
            <a:bodyPr rtlCol="0" anchor="ctr"/>
            <a:lstStyle/>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000" b="0" i="0" u="none" strike="noStrike" kern="0" cap="none" spc="0" normalizeH="0" baseline="0" noProof="0" dirty="0">
                  <a:ln>
                    <a:noFill/>
                  </a:ln>
                  <a:solidFill>
                    <a:srgbClr val="273339"/>
                  </a:solidFill>
                  <a:effectLst/>
                  <a:uLnTx/>
                  <a:uFillTx/>
                  <a:latin typeface="Arial"/>
                  <a:ea typeface="+mn-ea"/>
                  <a:cs typeface="+mn-cs"/>
                </a:rPr>
                <a:t>New Primary Notification Required prior to commencement of recruitment. </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000" b="1" i="0" u="none" strike="noStrike" kern="0" cap="none" spc="0" normalizeH="0" baseline="0" noProof="0" dirty="0">
                  <a:ln>
                    <a:noFill/>
                  </a:ln>
                  <a:solidFill>
                    <a:srgbClr val="273339"/>
                  </a:solidFill>
                  <a:effectLst/>
                  <a:uLnTx/>
                  <a:uFillTx/>
                  <a:latin typeface="Arial"/>
                  <a:ea typeface="+mn-ea"/>
                  <a:cs typeface="+mn-cs"/>
                </a:rPr>
                <a:t>Refer to page 7 for the detailed steps required</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000" kern="0" dirty="0">
                  <a:solidFill>
                    <a:srgbClr val="273339"/>
                  </a:solidFill>
                  <a:latin typeface="Arial"/>
                </a:rPr>
                <a:t>Form A is no longer required. </a:t>
              </a:r>
              <a:endParaRPr kumimoji="0" lang="en-IE" sz="1000" b="0" i="0" u="none" strike="noStrike" kern="0" cap="none" spc="0" normalizeH="0" baseline="0" noProof="0" dirty="0">
                <a:ln>
                  <a:noFill/>
                </a:ln>
                <a:solidFill>
                  <a:srgbClr val="273339"/>
                </a:solidFill>
                <a:effectLst/>
                <a:uLnTx/>
                <a:uFillTx/>
                <a:latin typeface="Arial"/>
                <a:ea typeface="+mn-ea"/>
                <a:cs typeface="+mn-cs"/>
              </a:endParaRPr>
            </a:p>
          </p:txBody>
        </p:sp>
        <p:sp>
          <p:nvSpPr>
            <p:cNvPr id="226" name="Arrow: Pentagon 225">
              <a:extLst>
                <a:ext uri="{FF2B5EF4-FFF2-40B4-BE49-F238E27FC236}">
                  <a16:creationId xmlns:a16="http://schemas.microsoft.com/office/drawing/2014/main" id="{F6BECEDB-228C-43F7-8674-785BBFF454C6}"/>
                </a:ext>
              </a:extLst>
            </p:cNvPr>
            <p:cNvSpPr/>
            <p:nvPr/>
          </p:nvSpPr>
          <p:spPr>
            <a:xfrm>
              <a:off x="3730584" y="2016855"/>
              <a:ext cx="201713" cy="900000"/>
            </a:xfrm>
            <a:prstGeom prst="homePlate">
              <a:avLst/>
            </a:prstGeom>
            <a:solidFill>
              <a:srgbClr val="71A59C"/>
            </a:solidFill>
            <a:ln w="25400" cap="flat" cmpd="sng" algn="ctr">
              <a:solidFill>
                <a:srgbClr val="85A8A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100" b="0" i="0" u="none" strike="noStrike" kern="0" cap="none" spc="0" normalizeH="0" baseline="0" noProof="0" dirty="0">
                <a:ln>
                  <a:noFill/>
                </a:ln>
                <a:solidFill>
                  <a:srgbClr val="273339"/>
                </a:solidFill>
                <a:effectLst/>
                <a:uLnTx/>
                <a:uFillTx/>
                <a:latin typeface="Arial"/>
                <a:ea typeface="+mn-ea"/>
                <a:cs typeface="+mn-cs"/>
              </a:endParaRPr>
            </a:p>
          </p:txBody>
        </p:sp>
        <p:sp>
          <p:nvSpPr>
            <p:cNvPr id="234" name="Rectangle 233">
              <a:extLst>
                <a:ext uri="{FF2B5EF4-FFF2-40B4-BE49-F238E27FC236}">
                  <a16:creationId xmlns:a16="http://schemas.microsoft.com/office/drawing/2014/main" id="{29210269-87EC-4E62-AA43-E2AD834089F4}"/>
                </a:ext>
              </a:extLst>
            </p:cNvPr>
            <p:cNvSpPr/>
            <p:nvPr/>
          </p:nvSpPr>
          <p:spPr>
            <a:xfrm>
              <a:off x="4006618" y="2001788"/>
              <a:ext cx="2753209" cy="915024"/>
            </a:xfrm>
            <a:prstGeom prst="rect">
              <a:avLst/>
            </a:prstGeom>
            <a:solidFill>
              <a:sysClr val="window" lastClr="FFFFFF"/>
            </a:solidFill>
            <a:ln w="25400" cap="flat" cmpd="sng" algn="ctr">
              <a:solidFill>
                <a:srgbClr val="006858"/>
              </a:solidFill>
              <a:prstDash val="solid"/>
            </a:ln>
            <a:effectLst/>
          </p:spPr>
          <p:txBody>
            <a:bodyPr rtlCol="0" anchor="ctr"/>
            <a:lstStyle/>
            <a:p>
              <a:pPr marL="171450" indent="-171450" defTabSz="914400">
                <a:buFont typeface="Arial" panose="020B0604020202020204" pitchFamily="34" charset="0"/>
                <a:buChar char="•"/>
              </a:pPr>
              <a:r>
                <a:rPr lang="en-IE" sz="1000" kern="0" dirty="0">
                  <a:solidFill>
                    <a:srgbClr val="273339"/>
                  </a:solidFill>
                  <a:latin typeface="Arial"/>
                </a:rPr>
                <a:t>Primary Notification Required prior to commencement of recruitment. </a:t>
              </a:r>
            </a:p>
            <a:p>
              <a:pPr marL="171450" lvl="0" indent="-171450" defTabSz="914400">
                <a:buFont typeface="Arial" panose="020B0604020202020204" pitchFamily="34" charset="0"/>
                <a:buChar char="•"/>
                <a:defRPr/>
              </a:pPr>
              <a:r>
                <a:rPr lang="en-IE" sz="1000" b="1" kern="0" dirty="0">
                  <a:solidFill>
                    <a:srgbClr val="273339"/>
                  </a:solidFill>
                  <a:latin typeface="Arial"/>
                </a:rPr>
                <a:t>Refer to page 8 for the detailed steps required</a:t>
              </a:r>
            </a:p>
            <a:p>
              <a:pPr marL="171450" indent="-171450" defTabSz="914400">
                <a:buFont typeface="Arial" panose="020B0604020202020204" pitchFamily="34" charset="0"/>
                <a:buChar char="•"/>
                <a:defRPr/>
              </a:pPr>
              <a:r>
                <a:rPr lang="en-IE" sz="1000" kern="0" dirty="0">
                  <a:solidFill>
                    <a:srgbClr val="273339"/>
                  </a:solidFill>
                  <a:latin typeface="Arial"/>
                </a:rPr>
                <a:t>Form A1 is required. </a:t>
              </a:r>
            </a:p>
          </p:txBody>
        </p:sp>
        <p:sp>
          <p:nvSpPr>
            <p:cNvPr id="173" name="Rectangle 172">
              <a:extLst>
                <a:ext uri="{FF2B5EF4-FFF2-40B4-BE49-F238E27FC236}">
                  <a16:creationId xmlns:a16="http://schemas.microsoft.com/office/drawing/2014/main" id="{84AF3B51-970F-4D8C-9FE8-17E6BB89475F}"/>
                </a:ext>
              </a:extLst>
            </p:cNvPr>
            <p:cNvSpPr/>
            <p:nvPr/>
          </p:nvSpPr>
          <p:spPr>
            <a:xfrm>
              <a:off x="546409" y="5394567"/>
              <a:ext cx="1052478" cy="1080000"/>
            </a:xfrm>
            <a:prstGeom prst="rect">
              <a:avLst/>
            </a:prstGeom>
            <a:solidFill>
              <a:srgbClr val="71A59C"/>
            </a:solidFill>
            <a:ln w="25400" cap="flat" cmpd="sng" algn="ctr">
              <a:solidFill>
                <a:srgbClr val="006858"/>
              </a:solidFill>
              <a:prstDash val="solid"/>
            </a:ln>
            <a:effectLst/>
          </p:spPr>
          <p:txBody>
            <a:bodyPr rtlCol="0" anchor="ctr"/>
            <a:lstStyle/>
            <a:p>
              <a:pPr lvl="0" algn="ctr" defTabSz="914400">
                <a:defRPr/>
              </a:pPr>
              <a:r>
                <a:rPr lang="en-IE" sz="1100" kern="0" dirty="0">
                  <a:latin typeface="Arial"/>
                </a:rPr>
                <a:t>Suppression or Reconfiguration within current budget</a:t>
              </a:r>
            </a:p>
          </p:txBody>
        </p:sp>
        <p:sp>
          <p:nvSpPr>
            <p:cNvPr id="176" name="Rectangle 175">
              <a:extLst>
                <a:ext uri="{FF2B5EF4-FFF2-40B4-BE49-F238E27FC236}">
                  <a16:creationId xmlns:a16="http://schemas.microsoft.com/office/drawing/2014/main" id="{C2F71DE3-5A57-49F9-82F2-78FF38E59E78}"/>
                </a:ext>
              </a:extLst>
            </p:cNvPr>
            <p:cNvSpPr/>
            <p:nvPr/>
          </p:nvSpPr>
          <p:spPr>
            <a:xfrm>
              <a:off x="1949049" y="5998239"/>
              <a:ext cx="1708934" cy="900000"/>
            </a:xfrm>
            <a:prstGeom prst="rect">
              <a:avLst/>
            </a:prstGeom>
            <a:solidFill>
              <a:sysClr val="window" lastClr="FFFFFF"/>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50" b="0" i="0" u="none" strike="noStrike" kern="0" cap="none" spc="0" normalizeH="0" baseline="0" noProof="0" dirty="0">
                  <a:ln>
                    <a:noFill/>
                  </a:ln>
                  <a:solidFill>
                    <a:srgbClr val="273339"/>
                  </a:solidFill>
                  <a:effectLst/>
                  <a:uLnTx/>
                  <a:uFillTx/>
                  <a:latin typeface="Arial"/>
                  <a:ea typeface="+mn-ea"/>
                  <a:cs typeface="+mn-cs"/>
                </a:rPr>
                <a:t>Management &amp; Administration Grade VIII and above</a:t>
              </a:r>
            </a:p>
          </p:txBody>
        </p:sp>
        <p:sp>
          <p:nvSpPr>
            <p:cNvPr id="232" name="Arrow: Pentagon 231">
              <a:extLst>
                <a:ext uri="{FF2B5EF4-FFF2-40B4-BE49-F238E27FC236}">
                  <a16:creationId xmlns:a16="http://schemas.microsoft.com/office/drawing/2014/main" id="{CFB1BCD7-3FC7-495F-9B17-DB6606DE311B}"/>
                </a:ext>
              </a:extLst>
            </p:cNvPr>
            <p:cNvSpPr/>
            <p:nvPr/>
          </p:nvSpPr>
          <p:spPr>
            <a:xfrm>
              <a:off x="3743250" y="5998239"/>
              <a:ext cx="201713" cy="900000"/>
            </a:xfrm>
            <a:prstGeom prst="homePlate">
              <a:avLst/>
            </a:prstGeom>
            <a:solidFill>
              <a:srgbClr val="71A59C"/>
            </a:solidFill>
            <a:ln w="25400" cap="flat" cmpd="sng" algn="ctr">
              <a:solidFill>
                <a:srgbClr val="85A8A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100" b="0" i="0" u="none" strike="noStrike" kern="0" cap="none" spc="0" normalizeH="0" baseline="0" noProof="0" dirty="0">
                <a:ln>
                  <a:noFill/>
                </a:ln>
                <a:solidFill>
                  <a:srgbClr val="273339"/>
                </a:solidFill>
                <a:effectLst/>
                <a:uLnTx/>
                <a:uFillTx/>
                <a:latin typeface="Arial"/>
                <a:ea typeface="+mn-ea"/>
                <a:cs typeface="+mn-cs"/>
              </a:endParaRPr>
            </a:p>
          </p:txBody>
        </p:sp>
        <p:sp>
          <p:nvSpPr>
            <p:cNvPr id="233" name="Rectangle 232">
              <a:extLst>
                <a:ext uri="{FF2B5EF4-FFF2-40B4-BE49-F238E27FC236}">
                  <a16:creationId xmlns:a16="http://schemas.microsoft.com/office/drawing/2014/main" id="{11E74DBC-3B7B-4968-9F69-B5DDBF929669}"/>
                </a:ext>
              </a:extLst>
            </p:cNvPr>
            <p:cNvSpPr/>
            <p:nvPr/>
          </p:nvSpPr>
          <p:spPr>
            <a:xfrm>
              <a:off x="4006618" y="5998832"/>
              <a:ext cx="2753209" cy="899407"/>
            </a:xfrm>
            <a:prstGeom prst="rect">
              <a:avLst/>
            </a:prstGeom>
            <a:solidFill>
              <a:sysClr val="window" lastClr="FFFFFF"/>
            </a:solidFill>
            <a:ln w="25400" cap="flat" cmpd="sng" algn="ctr">
              <a:solidFill>
                <a:srgbClr val="006858"/>
              </a:solidFill>
              <a:prstDash val="solid"/>
            </a:ln>
            <a:effectLst/>
          </p:spPr>
          <p:txBody>
            <a:bodyPr rtlCol="0" anchor="ctr"/>
            <a:lstStyle/>
            <a:p>
              <a:pPr marL="171450" indent="-171450" defTabSz="914400">
                <a:buFont typeface="Arial" panose="020B0604020202020204" pitchFamily="34" charset="0"/>
                <a:buChar char="•"/>
              </a:pPr>
              <a:r>
                <a:rPr lang="en-IE" sz="1000" kern="0" dirty="0">
                  <a:solidFill>
                    <a:srgbClr val="273339"/>
                  </a:solidFill>
                  <a:latin typeface="Arial"/>
                </a:rPr>
                <a:t>Primary Notification is required prior to commencement of recruitment. </a:t>
              </a:r>
            </a:p>
            <a:p>
              <a:pPr marL="171450" indent="-171450" defTabSz="914400">
                <a:buFont typeface="Arial" panose="020B0604020202020204" pitchFamily="34" charset="0"/>
                <a:buChar char="•"/>
              </a:pPr>
              <a:r>
                <a:rPr lang="en-IE" sz="1000" kern="0" dirty="0">
                  <a:solidFill>
                    <a:srgbClr val="273339"/>
                  </a:solidFill>
                  <a:latin typeface="Arial"/>
                </a:rPr>
                <a:t>A revised business case is required by the </a:t>
              </a:r>
              <a:r>
                <a:rPr lang="en-IE" sz="1000" kern="0" dirty="0" err="1">
                  <a:solidFill>
                    <a:srgbClr val="273339"/>
                  </a:solidFill>
                  <a:latin typeface="Arial"/>
                </a:rPr>
                <a:t>DoH</a:t>
              </a:r>
              <a:r>
                <a:rPr lang="en-IE" sz="1000" kern="0" dirty="0">
                  <a:solidFill>
                    <a:srgbClr val="273339"/>
                  </a:solidFill>
                  <a:latin typeface="Arial"/>
                </a:rPr>
                <a:t> outlining the role re-design. </a:t>
              </a:r>
            </a:p>
            <a:p>
              <a:pPr marL="171450" indent="-171450" defTabSz="914400">
                <a:buFont typeface="Arial" panose="020B0604020202020204" pitchFamily="34" charset="0"/>
                <a:buChar char="•"/>
              </a:pPr>
              <a:r>
                <a:rPr lang="en-IE" sz="1000" kern="0" dirty="0">
                  <a:solidFill>
                    <a:srgbClr val="273339"/>
                  </a:solidFill>
                  <a:latin typeface="Arial"/>
                </a:rPr>
                <a:t>Approval by the </a:t>
              </a:r>
              <a:r>
                <a:rPr lang="en-IE" sz="1000" kern="0" dirty="0" err="1">
                  <a:solidFill>
                    <a:srgbClr val="273339"/>
                  </a:solidFill>
                  <a:latin typeface="Arial"/>
                </a:rPr>
                <a:t>DoH</a:t>
              </a:r>
              <a:r>
                <a:rPr lang="en-IE" sz="1000" kern="0" dirty="0">
                  <a:solidFill>
                    <a:srgbClr val="273339"/>
                  </a:solidFill>
                  <a:latin typeface="Arial"/>
                </a:rPr>
                <a:t> is required to commence recruitment. </a:t>
              </a:r>
            </a:p>
            <a:p>
              <a:pPr marL="171450" indent="-171450" defTabSz="914400">
                <a:buFont typeface="Arial" panose="020B0604020202020204" pitchFamily="34" charset="0"/>
                <a:buChar char="•"/>
              </a:pPr>
              <a:r>
                <a:rPr lang="en-IE" sz="1000" b="1" kern="0" dirty="0">
                  <a:solidFill>
                    <a:srgbClr val="273339"/>
                  </a:solidFill>
                  <a:latin typeface="Arial"/>
                </a:rPr>
                <a:t>Refer to page 12 for the detailed steps required</a:t>
              </a:r>
            </a:p>
          </p:txBody>
        </p:sp>
        <p:cxnSp>
          <p:nvCxnSpPr>
            <p:cNvPr id="235" name="Elbow Connector 127">
              <a:extLst>
                <a:ext uri="{FF2B5EF4-FFF2-40B4-BE49-F238E27FC236}">
                  <a16:creationId xmlns:a16="http://schemas.microsoft.com/office/drawing/2014/main" id="{41A65CB4-2800-4AA6-844F-F04C081BA5FF}"/>
                </a:ext>
              </a:extLst>
            </p:cNvPr>
            <p:cNvCxnSpPr>
              <a:cxnSpLocks/>
              <a:stCxn id="173" idx="3"/>
              <a:endCxn id="176" idx="1"/>
            </p:cNvCxnSpPr>
            <p:nvPr/>
          </p:nvCxnSpPr>
          <p:spPr>
            <a:xfrm>
              <a:off x="1598887" y="5934567"/>
              <a:ext cx="350162" cy="513672"/>
            </a:xfrm>
            <a:prstGeom prst="bentConnector3">
              <a:avLst>
                <a:gd name="adj1" fmla="val 50000"/>
              </a:avLst>
            </a:prstGeom>
            <a:noFill/>
            <a:ln w="9525" cap="flat" cmpd="sng" algn="ctr">
              <a:solidFill>
                <a:srgbClr val="273339">
                  <a:shade val="95000"/>
                  <a:satMod val="105000"/>
                </a:srgbClr>
              </a:solidFill>
              <a:prstDash val="solid"/>
              <a:tailEnd type="triangle"/>
            </a:ln>
            <a:effectLst/>
          </p:spPr>
        </p:cxnSp>
        <p:sp>
          <p:nvSpPr>
            <p:cNvPr id="242" name="Rectangle 241">
              <a:extLst>
                <a:ext uri="{FF2B5EF4-FFF2-40B4-BE49-F238E27FC236}">
                  <a16:creationId xmlns:a16="http://schemas.microsoft.com/office/drawing/2014/main" id="{103B3383-940A-48C1-AAE6-7C6E933D43EB}"/>
                </a:ext>
              </a:extLst>
            </p:cNvPr>
            <p:cNvSpPr/>
            <p:nvPr/>
          </p:nvSpPr>
          <p:spPr>
            <a:xfrm>
              <a:off x="1949049" y="5002304"/>
              <a:ext cx="1719878" cy="900000"/>
            </a:xfrm>
            <a:prstGeom prst="rect">
              <a:avLst/>
            </a:prstGeom>
            <a:solidFill>
              <a:sysClr val="window" lastClr="FFFFFF"/>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50" b="0" i="0" u="none" strike="noStrike" kern="0" cap="none" spc="0" normalizeH="0" baseline="0" noProof="0" dirty="0">
                  <a:ln>
                    <a:noFill/>
                  </a:ln>
                  <a:solidFill>
                    <a:srgbClr val="273339"/>
                  </a:solidFill>
                  <a:effectLst/>
                  <a:uLnTx/>
                  <a:uFillTx/>
                  <a:latin typeface="Arial"/>
                  <a:ea typeface="+mn-ea"/>
                  <a:cs typeface="+mn-cs"/>
                </a:rPr>
                <a:t>All Staff Grades excluding Management &amp; Administration Grade VIII and above</a:t>
              </a:r>
            </a:p>
          </p:txBody>
        </p:sp>
        <p:sp>
          <p:nvSpPr>
            <p:cNvPr id="243" name="Arrow: Pentagon 242">
              <a:extLst>
                <a:ext uri="{FF2B5EF4-FFF2-40B4-BE49-F238E27FC236}">
                  <a16:creationId xmlns:a16="http://schemas.microsoft.com/office/drawing/2014/main" id="{B79B2BE8-3984-452C-A44A-B51110A23019}"/>
                </a:ext>
              </a:extLst>
            </p:cNvPr>
            <p:cNvSpPr/>
            <p:nvPr/>
          </p:nvSpPr>
          <p:spPr>
            <a:xfrm>
              <a:off x="3743248" y="5002304"/>
              <a:ext cx="201713" cy="900000"/>
            </a:xfrm>
            <a:prstGeom prst="homePlate">
              <a:avLst/>
            </a:prstGeom>
            <a:solidFill>
              <a:srgbClr val="71A59C"/>
            </a:solidFill>
            <a:ln w="25400" cap="flat" cmpd="sng" algn="ctr">
              <a:solidFill>
                <a:srgbClr val="85A8A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100" b="0" i="0" u="none" strike="noStrike" kern="0" cap="none" spc="0" normalizeH="0" baseline="0" noProof="0" dirty="0">
                <a:ln>
                  <a:noFill/>
                </a:ln>
                <a:solidFill>
                  <a:srgbClr val="273339"/>
                </a:solidFill>
                <a:effectLst/>
                <a:uLnTx/>
                <a:uFillTx/>
                <a:latin typeface="Arial"/>
                <a:ea typeface="+mn-ea"/>
                <a:cs typeface="+mn-cs"/>
              </a:endParaRPr>
            </a:p>
          </p:txBody>
        </p:sp>
        <p:sp>
          <p:nvSpPr>
            <p:cNvPr id="244" name="Rectangle 243">
              <a:extLst>
                <a:ext uri="{FF2B5EF4-FFF2-40B4-BE49-F238E27FC236}">
                  <a16:creationId xmlns:a16="http://schemas.microsoft.com/office/drawing/2014/main" id="{2F6AC9E6-72BF-4D09-ACBF-372F31CA8693}"/>
                </a:ext>
              </a:extLst>
            </p:cNvPr>
            <p:cNvSpPr/>
            <p:nvPr/>
          </p:nvSpPr>
          <p:spPr>
            <a:xfrm>
              <a:off x="4006617" y="4998535"/>
              <a:ext cx="2753209" cy="900000"/>
            </a:xfrm>
            <a:prstGeom prst="rect">
              <a:avLst/>
            </a:prstGeom>
            <a:solidFill>
              <a:sysClr val="window" lastClr="FFFFFF"/>
            </a:solidFill>
            <a:ln w="25400" cap="flat" cmpd="sng" algn="ctr">
              <a:solidFill>
                <a:srgbClr val="006858"/>
              </a:solidFill>
              <a:prstDash val="solid"/>
            </a:ln>
            <a:effectLst/>
          </p:spPr>
          <p:txBody>
            <a:bodyPr rtlCol="0" anchor="ctr"/>
            <a:lstStyle/>
            <a:p>
              <a:pPr marL="171450" indent="-171450" defTabSz="914400">
                <a:buFont typeface="Arial" panose="020B0604020202020204" pitchFamily="34" charset="0"/>
                <a:buChar char="•"/>
              </a:pPr>
              <a:r>
                <a:rPr lang="en-IE" sz="1000" kern="0" dirty="0">
                  <a:solidFill>
                    <a:srgbClr val="273339"/>
                  </a:solidFill>
                  <a:latin typeface="Arial"/>
                </a:rPr>
                <a:t>Primary Notification not required</a:t>
              </a:r>
            </a:p>
            <a:p>
              <a:pPr marL="171450" indent="-171450" defTabSz="914400">
                <a:buFont typeface="Arial" panose="020B0604020202020204" pitchFamily="34" charset="0"/>
                <a:buChar char="•"/>
              </a:pPr>
              <a:r>
                <a:rPr lang="en-IE" sz="1000" kern="0" dirty="0">
                  <a:solidFill>
                    <a:srgbClr val="273339"/>
                  </a:solidFill>
                  <a:latin typeface="Arial"/>
                </a:rPr>
                <a:t>Progress to Recruitment for an equivalent WTE replacement</a:t>
              </a:r>
            </a:p>
            <a:p>
              <a:pPr marL="171450" lvl="0" indent="-171450" defTabSz="914400">
                <a:buFont typeface="Arial" panose="020B0604020202020204" pitchFamily="34" charset="0"/>
                <a:buChar char="•"/>
                <a:defRPr/>
              </a:pPr>
              <a:r>
                <a:rPr lang="en-IE" sz="1000" b="1" kern="0" dirty="0">
                  <a:solidFill>
                    <a:srgbClr val="273339"/>
                  </a:solidFill>
                  <a:latin typeface="Arial"/>
                </a:rPr>
                <a:t>Refer to page 11 for the detailed steps required</a:t>
              </a:r>
            </a:p>
          </p:txBody>
        </p:sp>
        <p:cxnSp>
          <p:nvCxnSpPr>
            <p:cNvPr id="247" name="Elbow Connector 127">
              <a:extLst>
                <a:ext uri="{FF2B5EF4-FFF2-40B4-BE49-F238E27FC236}">
                  <a16:creationId xmlns:a16="http://schemas.microsoft.com/office/drawing/2014/main" id="{306C818E-B1FB-4F13-A6EC-BEC4BB895129}"/>
                </a:ext>
              </a:extLst>
            </p:cNvPr>
            <p:cNvCxnSpPr>
              <a:cxnSpLocks/>
              <a:stCxn id="173" idx="3"/>
              <a:endCxn id="242" idx="1"/>
            </p:cNvCxnSpPr>
            <p:nvPr/>
          </p:nvCxnSpPr>
          <p:spPr>
            <a:xfrm flipV="1">
              <a:off x="1598887" y="5452305"/>
              <a:ext cx="350162" cy="482262"/>
            </a:xfrm>
            <a:prstGeom prst="bentConnector3">
              <a:avLst>
                <a:gd name="adj1" fmla="val 50000"/>
              </a:avLst>
            </a:prstGeom>
            <a:noFill/>
            <a:ln w="9525" cap="flat" cmpd="sng" algn="ctr">
              <a:solidFill>
                <a:srgbClr val="273339">
                  <a:shade val="95000"/>
                  <a:satMod val="105000"/>
                </a:srgbClr>
              </a:solidFill>
              <a:prstDash val="solid"/>
              <a:tailEnd type="triangle"/>
            </a:ln>
            <a:effectLst/>
          </p:spPr>
        </p:cxnSp>
      </p:grpSp>
      <p:sp>
        <p:nvSpPr>
          <p:cNvPr id="39" name="Slide Number Placeholder 1">
            <a:extLst>
              <a:ext uri="{FF2B5EF4-FFF2-40B4-BE49-F238E27FC236}">
                <a16:creationId xmlns:a16="http://schemas.microsoft.com/office/drawing/2014/main" id="{039A352A-0708-42C6-9864-ACA063D12A9A}"/>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7</a:t>
            </a:fld>
            <a:endParaRPr lang="en-IE" sz="1100"/>
          </a:p>
        </p:txBody>
      </p:sp>
      <p:sp>
        <p:nvSpPr>
          <p:cNvPr id="40" name="Rectangle 39">
            <a:extLst>
              <a:ext uri="{FF2B5EF4-FFF2-40B4-BE49-F238E27FC236}">
                <a16:creationId xmlns:a16="http://schemas.microsoft.com/office/drawing/2014/main" id="{10AE4369-8D42-4C17-9147-ECCCB16DAA14}"/>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3090078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grpSp>
        <p:nvGrpSpPr>
          <p:cNvPr id="32" name="Group 31">
            <a:extLst>
              <a:ext uri="{FF2B5EF4-FFF2-40B4-BE49-F238E27FC236}">
                <a16:creationId xmlns:a16="http://schemas.microsoft.com/office/drawing/2014/main" id="{135DDADD-C3EE-4B25-949D-ED5E5F2B03CA}"/>
              </a:ext>
            </a:extLst>
          </p:cNvPr>
          <p:cNvGrpSpPr/>
          <p:nvPr/>
        </p:nvGrpSpPr>
        <p:grpSpPr>
          <a:xfrm>
            <a:off x="6235401" y="5164732"/>
            <a:ext cx="741988" cy="331608"/>
            <a:chOff x="9248833" y="2752522"/>
            <a:chExt cx="741988" cy="331608"/>
          </a:xfrm>
        </p:grpSpPr>
        <p:grpSp>
          <p:nvGrpSpPr>
            <p:cNvPr id="43" name="Group 42">
              <a:extLst>
                <a:ext uri="{FF2B5EF4-FFF2-40B4-BE49-F238E27FC236}">
                  <a16:creationId xmlns:a16="http://schemas.microsoft.com/office/drawing/2014/main" id="{298F8938-7728-4008-B4CB-0A86C38060B2}"/>
                </a:ext>
              </a:extLst>
            </p:cNvPr>
            <p:cNvGrpSpPr/>
            <p:nvPr/>
          </p:nvGrpSpPr>
          <p:grpSpPr>
            <a:xfrm>
              <a:off x="9458248" y="2752522"/>
              <a:ext cx="336482" cy="315475"/>
              <a:chOff x="7273686" y="5170941"/>
              <a:chExt cx="914400" cy="914400"/>
            </a:xfrm>
            <a:solidFill>
              <a:srgbClr val="003CA6"/>
            </a:solidFill>
          </p:grpSpPr>
          <p:pic>
            <p:nvPicPr>
              <p:cNvPr id="45" name="Graphic 44" descr="Clipboard">
                <a:extLst>
                  <a:ext uri="{FF2B5EF4-FFF2-40B4-BE49-F238E27FC236}">
                    <a16:creationId xmlns:a16="http://schemas.microsoft.com/office/drawing/2014/main" id="{927ADD05-E3F7-45AE-8F68-6B0D970442B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46" name="Graphic 45" descr="Office worker">
                <a:extLst>
                  <a:ext uri="{FF2B5EF4-FFF2-40B4-BE49-F238E27FC236}">
                    <a16:creationId xmlns:a16="http://schemas.microsoft.com/office/drawing/2014/main" id="{355110CA-F3BA-4BAD-845E-2BB96066F57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44" name="TextBox 43">
              <a:extLst>
                <a:ext uri="{FF2B5EF4-FFF2-40B4-BE49-F238E27FC236}">
                  <a16:creationId xmlns:a16="http://schemas.microsoft.com/office/drawing/2014/main" id="{C361FB47-1E51-4DCB-AB2A-0FCF89806860}"/>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85" name="Rectangle 84">
            <a:extLst>
              <a:ext uri="{FF2B5EF4-FFF2-40B4-BE49-F238E27FC236}">
                <a16:creationId xmlns:a16="http://schemas.microsoft.com/office/drawing/2014/main" id="{E2561831-2AB4-4209-A64D-F7C13F66996B}"/>
              </a:ext>
            </a:extLst>
          </p:cNvPr>
          <p:cNvSpPr/>
          <p:nvPr/>
        </p:nvSpPr>
        <p:spPr>
          <a:xfrm>
            <a:off x="448935" y="765116"/>
            <a:ext cx="5704435" cy="225147"/>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a:ln>
                  <a:noFill/>
                </a:ln>
                <a:solidFill>
                  <a:prstClr val="white"/>
                </a:solidFill>
                <a:effectLst/>
                <a:uLnTx/>
                <a:uFillTx/>
                <a:latin typeface="Arial"/>
                <a:ea typeface="+mn-ea"/>
                <a:cs typeface="+mn-cs"/>
              </a:rPr>
              <a:t>All Staff Grades excluding Management &amp; Administration Grade VIII and above</a:t>
            </a:r>
          </a:p>
        </p:txBody>
      </p:sp>
      <p:sp>
        <p:nvSpPr>
          <p:cNvPr id="86" name="Rectangle 85">
            <a:extLst>
              <a:ext uri="{FF2B5EF4-FFF2-40B4-BE49-F238E27FC236}">
                <a16:creationId xmlns:a16="http://schemas.microsoft.com/office/drawing/2014/main" id="{98A30B38-9BE4-4587-A45E-95C3E2903243}"/>
              </a:ext>
            </a:extLst>
          </p:cNvPr>
          <p:cNvSpPr/>
          <p:nvPr/>
        </p:nvSpPr>
        <p:spPr>
          <a:xfrm>
            <a:off x="452889" y="2817860"/>
            <a:ext cx="5704435" cy="360000"/>
          </a:xfrm>
          <a:prstGeom prst="rect">
            <a:avLst/>
          </a:prstGeom>
          <a:noFill/>
          <a:ln w="25400" cap="flat" cmpd="sng" algn="ctr">
            <a:solidFill>
              <a:srgbClr val="003CA6"/>
            </a:solidFill>
            <a:prstDash val="solid"/>
          </a:ln>
          <a:effectLst/>
        </p:spPr>
        <p:txBody>
          <a:bodyPr rtlCol="0" anchor="ctr"/>
          <a:lstStyle/>
          <a:p>
            <a:pPr lvl="0" defTabSz="914400">
              <a:defRPr/>
            </a:pPr>
            <a:r>
              <a:rPr kumimoji="0" lang="en-IE" sz="800" b="0" i="0" u="none" strike="noStrike" kern="0" cap="none" spc="0" normalizeH="0" baseline="0" noProof="0" dirty="0">
                <a:ln>
                  <a:noFill/>
                </a:ln>
                <a:solidFill>
                  <a:srgbClr val="273339"/>
                </a:solidFill>
                <a:effectLst/>
                <a:uLnTx/>
                <a:uFillTx/>
                <a:latin typeface="Arial"/>
                <a:ea typeface="+mn-ea"/>
                <a:cs typeface="+mn-cs"/>
              </a:rPr>
              <a:t>Submit the completed </a:t>
            </a:r>
            <a:r>
              <a:rPr kumimoji="0" lang="en-IE" sz="800" b="0" i="0" u="none" strike="noStrike" kern="0" cap="none" spc="0" normalizeH="0" baseline="0" noProof="0" dirty="0">
                <a:ln>
                  <a:noFill/>
                </a:ln>
                <a:solidFill>
                  <a:srgbClr val="273339"/>
                </a:solidFill>
                <a:effectLst/>
                <a:uLnTx/>
                <a:uFillTx/>
                <a:latin typeface="Arial"/>
                <a:ea typeface="+mn-ea"/>
                <a:cs typeface="+mn-cs"/>
                <a:hlinkClick r:id="rId7"/>
              </a:rPr>
              <a:t>primary notification &amp; log number request template </a:t>
            </a:r>
            <a:r>
              <a:rPr kumimoji="0" lang="en-IE" sz="800" b="0" i="0" u="none" strike="noStrike" kern="0" cap="none" spc="0" normalizeH="0" baseline="0" noProof="0" dirty="0">
                <a:ln>
                  <a:noFill/>
                </a:ln>
                <a:solidFill>
                  <a:srgbClr val="273339"/>
                </a:solidFill>
                <a:effectLst/>
                <a:uLnTx/>
                <a:uFillTx/>
                <a:latin typeface="Arial"/>
                <a:ea typeface="+mn-ea"/>
                <a:cs typeface="+mn-cs"/>
              </a:rPr>
              <a:t> (or other document </a:t>
            </a:r>
            <a:r>
              <a:rPr lang="en-IE" sz="800" kern="0" dirty="0">
                <a:solidFill>
                  <a:srgbClr val="273339"/>
                </a:solidFill>
                <a:latin typeface="Arial"/>
              </a:rPr>
              <a:t>with equivalent data </a:t>
            </a:r>
            <a:r>
              <a:rPr kumimoji="0" lang="en-IE" sz="800" b="0" i="0" u="none" strike="noStrike" kern="0" cap="none" spc="0" normalizeH="0" baseline="0" noProof="0" dirty="0">
                <a:ln>
                  <a:noFill/>
                </a:ln>
                <a:solidFill>
                  <a:srgbClr val="273339"/>
                </a:solidFill>
                <a:effectLst/>
                <a:uLnTx/>
                <a:uFillTx/>
                <a:latin typeface="Arial"/>
                <a:ea typeface="+mn-ea"/>
                <a:cs typeface="+mn-cs"/>
              </a:rPr>
              <a:t>fields) and proof of approval by the relevant National Director or delegated sanction) to </a:t>
            </a:r>
            <a:r>
              <a:rPr kumimoji="0" lang="en-IE" sz="800" b="0" i="0" u="none" strike="noStrike" kern="0" cap="none" spc="0" normalizeH="0" baseline="0" noProof="0" dirty="0">
                <a:ln>
                  <a:noFill/>
                </a:ln>
                <a:solidFill>
                  <a:srgbClr val="273339"/>
                </a:solidFill>
                <a:effectLst/>
                <a:uLnTx/>
                <a:uFillTx/>
                <a:latin typeface="Arial"/>
                <a:ea typeface="+mn-ea"/>
                <a:cs typeface="+mn-cs"/>
                <a:hlinkClick r:id="rId8"/>
              </a:rPr>
              <a:t>WorkforceData@hse.ie</a:t>
            </a:r>
            <a:r>
              <a:rPr kumimoji="0" lang="en-IE" sz="800" b="0" i="0" u="none" strike="noStrike" kern="0" cap="none" spc="0" normalizeH="0" baseline="0" noProof="0" dirty="0">
                <a:ln>
                  <a:noFill/>
                </a:ln>
                <a:solidFill>
                  <a:srgbClr val="273339"/>
                </a:solidFill>
                <a:effectLst/>
                <a:uLnTx/>
                <a:uFillTx/>
                <a:latin typeface="Arial"/>
                <a:ea typeface="+mn-ea"/>
                <a:cs typeface="+mn-cs"/>
              </a:rPr>
              <a:t> </a:t>
            </a:r>
          </a:p>
        </p:txBody>
      </p:sp>
      <p:pic>
        <p:nvPicPr>
          <p:cNvPr id="87" name="Graphic 86" descr="Document">
            <a:extLst>
              <a:ext uri="{FF2B5EF4-FFF2-40B4-BE49-F238E27FC236}">
                <a16:creationId xmlns:a16="http://schemas.microsoft.com/office/drawing/2014/main" id="{D4D36EEE-5623-4465-A3C4-5EEE0467AF4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219589" y="2881703"/>
            <a:ext cx="257418" cy="257418"/>
          </a:xfrm>
          <a:prstGeom prst="rect">
            <a:avLst/>
          </a:prstGeom>
        </p:spPr>
      </p:pic>
      <p:sp>
        <p:nvSpPr>
          <p:cNvPr id="88" name="Rectangle 87">
            <a:extLst>
              <a:ext uri="{FF2B5EF4-FFF2-40B4-BE49-F238E27FC236}">
                <a16:creationId xmlns:a16="http://schemas.microsoft.com/office/drawing/2014/main" id="{643F934F-2922-46AE-BB6D-7D731D51E752}"/>
              </a:ext>
            </a:extLst>
          </p:cNvPr>
          <p:cNvSpPr/>
          <p:nvPr/>
        </p:nvSpPr>
        <p:spPr>
          <a:xfrm>
            <a:off x="452890" y="1274240"/>
            <a:ext cx="5704432" cy="971942"/>
          </a:xfrm>
          <a:prstGeom prst="rect">
            <a:avLst/>
          </a:prstGeom>
          <a:solidFill>
            <a:sysClr val="window" lastClr="FFFFFF"/>
          </a:solidFill>
          <a:ln w="25400" cap="flat" cmpd="sng" algn="ctr">
            <a:solidFill>
              <a:srgbClr val="003CA6"/>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Obtain </a:t>
            </a:r>
            <a:r>
              <a:rPr lang="en-IE" sz="800" kern="0" dirty="0">
                <a:solidFill>
                  <a:srgbClr val="273339"/>
                </a:solidFill>
                <a:latin typeface="Arial"/>
              </a:rPr>
              <a:t>written </a:t>
            </a:r>
            <a:r>
              <a:rPr kumimoji="0" lang="en-IE" sz="800" b="0" i="0" u="none" strike="noStrike" kern="0" cap="none" spc="0" normalizeH="0" baseline="0" noProof="0" dirty="0">
                <a:ln>
                  <a:noFill/>
                </a:ln>
                <a:solidFill>
                  <a:srgbClr val="273339"/>
                </a:solidFill>
                <a:effectLst/>
                <a:uLnTx/>
                <a:uFillTx/>
                <a:latin typeface="Arial"/>
                <a:ea typeface="+mn-ea"/>
                <a:cs typeface="+mn-cs"/>
              </a:rPr>
              <a:t>approval from the relevant National Director or identified delegated sanction (as formally notified to SWP&amp;I Office National HR). </a:t>
            </a:r>
          </a:p>
          <a:p>
            <a:pPr marL="171452" marR="0" lvl="0" indent="-171452"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Confirmation of NSP Year and Initiative (e.g. NSP 2021 ICPOP or NSP 2021 Winter Plan Acute Beds). The initiative and the alignment to the Winter Plan or NSP (as applicable) must be clearly identified </a:t>
            </a:r>
          </a:p>
          <a:p>
            <a:pPr marL="171452" marR="0" lvl="0" indent="-171452"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Grade &amp; Grade Code (Sourced directly from National Grade Code List) for each post </a:t>
            </a:r>
            <a:r>
              <a:rPr kumimoji="0" lang="en-IE" sz="800" b="0" i="0" u="none" strike="noStrike" kern="0" cap="none" spc="0" normalizeH="0" baseline="0" noProof="0" dirty="0">
                <a:ln>
                  <a:noFill/>
                </a:ln>
                <a:solidFill>
                  <a:srgbClr val="273339"/>
                </a:solidFill>
                <a:effectLst/>
                <a:uLnTx/>
                <a:uFillTx/>
                <a:latin typeface="Arial"/>
                <a:ea typeface="+mn-ea"/>
                <a:cs typeface="+mn-cs"/>
                <a:hlinkClick r:id="rId11"/>
              </a:rPr>
              <a:t>(available here)</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a:p>
            <a:pPr marL="171452" marR="0" lvl="0" indent="-171452"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Whole Time Equivalent (WTE) for each post </a:t>
            </a:r>
          </a:p>
          <a:p>
            <a:pPr marL="171452" marR="0" lvl="0" indent="-171452"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Location/s for each post/ group of posts to lowest level </a:t>
            </a:r>
          </a:p>
        </p:txBody>
      </p:sp>
      <p:sp>
        <p:nvSpPr>
          <p:cNvPr id="92" name="Rectangle 91">
            <a:extLst>
              <a:ext uri="{FF2B5EF4-FFF2-40B4-BE49-F238E27FC236}">
                <a16:creationId xmlns:a16="http://schemas.microsoft.com/office/drawing/2014/main" id="{5F812E45-763A-4B7A-9FFC-D0A541986EC8}"/>
              </a:ext>
            </a:extLst>
          </p:cNvPr>
          <p:cNvSpPr/>
          <p:nvPr/>
        </p:nvSpPr>
        <p:spPr>
          <a:xfrm>
            <a:off x="452890" y="3742436"/>
            <a:ext cx="5704432" cy="360000"/>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Using the details provided by the Services and as approved by the relevant National Director or delegated sanction, for each individual position, assign a Primary Notification number and Log Number to each individual position. </a:t>
            </a:r>
          </a:p>
        </p:txBody>
      </p:sp>
      <p:pic>
        <p:nvPicPr>
          <p:cNvPr id="93" name="Graphic 92" descr="Warning">
            <a:extLst>
              <a:ext uri="{FF2B5EF4-FFF2-40B4-BE49-F238E27FC236}">
                <a16:creationId xmlns:a16="http://schemas.microsoft.com/office/drawing/2014/main" id="{7685E3EA-8D14-40BB-8D29-A1B7D799FB4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09494" y="3315311"/>
            <a:ext cx="210410" cy="224120"/>
          </a:xfrm>
          <a:prstGeom prst="rect">
            <a:avLst/>
          </a:prstGeom>
        </p:spPr>
      </p:pic>
      <p:sp>
        <p:nvSpPr>
          <p:cNvPr id="94" name="TextBox 93">
            <a:extLst>
              <a:ext uri="{FF2B5EF4-FFF2-40B4-BE49-F238E27FC236}">
                <a16:creationId xmlns:a16="http://schemas.microsoft.com/office/drawing/2014/main" id="{B9C37A53-2A36-4023-B59D-C497CF1A6B3A}"/>
              </a:ext>
            </a:extLst>
          </p:cNvPr>
          <p:cNvSpPr txBox="1"/>
          <p:nvPr/>
        </p:nvSpPr>
        <p:spPr>
          <a:xfrm>
            <a:off x="840810" y="3287052"/>
            <a:ext cx="5312561" cy="338554"/>
          </a:xfrm>
          <a:prstGeom prst="rect">
            <a:avLst/>
          </a:prstGeom>
          <a:noFill/>
        </p:spPr>
        <p:txBody>
          <a:bodyPr wrap="square" rtlCol="0">
            <a:spAutoFit/>
          </a:bodyPr>
          <a:lstStyle/>
          <a:p>
            <a:pPr defTabSz="914400"/>
            <a:r>
              <a:rPr lang="en-IE" sz="800" dirty="0">
                <a:solidFill>
                  <a:srgbClr val="B30838"/>
                </a:solidFill>
                <a:latin typeface="Arial"/>
              </a:rPr>
              <a:t>Failure to provide the required details outlined in step 1 will result in the application being returned to the service for clarification with resultant delay in issue of Primary Notification/ Log Numbers</a:t>
            </a:r>
          </a:p>
        </p:txBody>
      </p:sp>
      <p:sp>
        <p:nvSpPr>
          <p:cNvPr id="95" name="Rectangle 94">
            <a:extLst>
              <a:ext uri="{FF2B5EF4-FFF2-40B4-BE49-F238E27FC236}">
                <a16:creationId xmlns:a16="http://schemas.microsoft.com/office/drawing/2014/main" id="{AA18ECE2-98E4-47FC-A085-37FFED528E00}"/>
              </a:ext>
            </a:extLst>
          </p:cNvPr>
          <p:cNvSpPr/>
          <p:nvPr/>
        </p:nvSpPr>
        <p:spPr>
          <a:xfrm>
            <a:off x="448939" y="4216740"/>
            <a:ext cx="5704432" cy="360000"/>
          </a:xfrm>
          <a:prstGeom prst="rect">
            <a:avLst/>
          </a:prstGeom>
          <a:no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Issue a letter to the applicant to confirm issue of the Primary Notification Number &amp; Log Number and attach the detailed list as an appendix. </a:t>
            </a:r>
            <a:endParaRPr kumimoji="0" lang="en-IE" sz="800" b="1" i="0" u="none" strike="noStrike" kern="0" cap="none" spc="0" normalizeH="0" baseline="0" noProof="0" dirty="0">
              <a:ln>
                <a:noFill/>
              </a:ln>
              <a:solidFill>
                <a:srgbClr val="273339"/>
              </a:solidFill>
              <a:effectLst/>
              <a:uLnTx/>
              <a:uFillTx/>
              <a:latin typeface="Arial"/>
              <a:ea typeface="+mn-ea"/>
              <a:cs typeface="+mn-cs"/>
            </a:endParaRPr>
          </a:p>
        </p:txBody>
      </p:sp>
      <p:sp>
        <p:nvSpPr>
          <p:cNvPr id="96" name="Rectangle 95">
            <a:extLst>
              <a:ext uri="{FF2B5EF4-FFF2-40B4-BE49-F238E27FC236}">
                <a16:creationId xmlns:a16="http://schemas.microsoft.com/office/drawing/2014/main" id="{0825D92B-2C81-440B-887A-75A523499B98}"/>
              </a:ext>
            </a:extLst>
          </p:cNvPr>
          <p:cNvSpPr/>
          <p:nvPr/>
        </p:nvSpPr>
        <p:spPr>
          <a:xfrm>
            <a:off x="453204" y="4657889"/>
            <a:ext cx="5704118" cy="358279"/>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Receipt of the Primary Notification and Log number should be considered as ‘Approval to Recruit’. Recruitment can now be progressed. </a:t>
            </a:r>
          </a:p>
        </p:txBody>
      </p:sp>
      <p:grpSp>
        <p:nvGrpSpPr>
          <p:cNvPr id="97" name="Group 96">
            <a:extLst>
              <a:ext uri="{FF2B5EF4-FFF2-40B4-BE49-F238E27FC236}">
                <a16:creationId xmlns:a16="http://schemas.microsoft.com/office/drawing/2014/main" id="{BF6337CE-F7F8-4B04-B7B7-670C1C241660}"/>
              </a:ext>
            </a:extLst>
          </p:cNvPr>
          <p:cNvGrpSpPr/>
          <p:nvPr/>
        </p:nvGrpSpPr>
        <p:grpSpPr>
          <a:xfrm>
            <a:off x="6492288" y="2868310"/>
            <a:ext cx="261896" cy="278074"/>
            <a:chOff x="1655078" y="3577989"/>
            <a:chExt cx="480328" cy="480328"/>
          </a:xfrm>
          <a:solidFill>
            <a:srgbClr val="003CA6"/>
          </a:solidFill>
        </p:grpSpPr>
        <p:pic>
          <p:nvPicPr>
            <p:cNvPr id="98" name="Graphic 97" descr="Thumbs up sign">
              <a:extLst>
                <a:ext uri="{FF2B5EF4-FFF2-40B4-BE49-F238E27FC236}">
                  <a16:creationId xmlns:a16="http://schemas.microsoft.com/office/drawing/2014/main" id="{6ADE1AFB-6175-4AC2-A200-FFB3353FA116}"/>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796673" y="3749722"/>
              <a:ext cx="197139" cy="197139"/>
            </a:xfrm>
            <a:prstGeom prst="rect">
              <a:avLst/>
            </a:prstGeom>
          </p:spPr>
        </p:pic>
        <p:pic>
          <p:nvPicPr>
            <p:cNvPr id="99" name="Graphic 98" descr="Paper">
              <a:extLst>
                <a:ext uri="{FF2B5EF4-FFF2-40B4-BE49-F238E27FC236}">
                  <a16:creationId xmlns:a16="http://schemas.microsoft.com/office/drawing/2014/main" id="{8EF76D61-C499-4868-97DF-EEB04B2098FD}"/>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655078" y="3577989"/>
              <a:ext cx="480328" cy="480328"/>
            </a:xfrm>
            <a:prstGeom prst="rect">
              <a:avLst/>
            </a:prstGeom>
          </p:spPr>
        </p:pic>
      </p:grpSp>
      <p:sp>
        <p:nvSpPr>
          <p:cNvPr id="101" name="Rectangle 100">
            <a:extLst>
              <a:ext uri="{FF2B5EF4-FFF2-40B4-BE49-F238E27FC236}">
                <a16:creationId xmlns:a16="http://schemas.microsoft.com/office/drawing/2014/main" id="{8B3DD2E7-A546-41E3-B803-DCCDD0330F94}"/>
              </a:ext>
            </a:extLst>
          </p:cNvPr>
          <p:cNvSpPr/>
          <p:nvPr/>
        </p:nvSpPr>
        <p:spPr>
          <a:xfrm>
            <a:off x="461031" y="5126887"/>
            <a:ext cx="5692340" cy="581142"/>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r>
              <a:rPr kumimoji="0" lang="en-IE" sz="800" b="0" i="0" u="none" strike="noStrike" kern="0" cap="none" spc="0" normalizeH="0" baseline="0" noProof="0" dirty="0">
                <a:ln>
                  <a:noFill/>
                </a:ln>
                <a:solidFill>
                  <a:srgbClr val="273339"/>
                </a:solidFill>
                <a:effectLst/>
                <a:uLnTx/>
                <a:uFillTx/>
                <a:latin typeface="Arial"/>
                <a:ea typeface="+mn-ea"/>
                <a:cs typeface="+mn-cs"/>
              </a:rPr>
              <a:t>If recruitment is to be completed by the NRS – the Service must include detail of Primary Notification number </a:t>
            </a:r>
            <a:r>
              <a:rPr lang="en-IE" sz="800" kern="0" dirty="0">
                <a:solidFill>
                  <a:srgbClr val="273339"/>
                </a:solidFill>
                <a:latin typeface="Arial"/>
              </a:rPr>
              <a:t>and Log Number for each post in the Job Order request form, in addition to the Pre-placement form and Job Description. A list of standardised Job Descriptions for roles frequently recruited is available in the HSE’s Job Specification Repository (</a:t>
            </a:r>
            <a:r>
              <a:rPr lang="en-IE" sz="800" kern="0" dirty="0">
                <a:solidFill>
                  <a:srgbClr val="273339"/>
                </a:solidFill>
                <a:latin typeface="Arial"/>
                <a:hlinkClick r:id="rId18"/>
              </a:rPr>
              <a:t>available here</a:t>
            </a:r>
            <a:r>
              <a:rPr lang="en-IE" sz="800" kern="0" dirty="0">
                <a:solidFill>
                  <a:srgbClr val="273339"/>
                </a:solidFill>
                <a:latin typeface="Arial"/>
              </a:rPr>
              <a:t>).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pic>
        <p:nvPicPr>
          <p:cNvPr id="115" name="Graphic 114" descr="Email">
            <a:extLst>
              <a:ext uri="{FF2B5EF4-FFF2-40B4-BE49-F238E27FC236}">
                <a16:creationId xmlns:a16="http://schemas.microsoft.com/office/drawing/2014/main" id="{554E8528-F823-4F0E-ABEB-44226AEA48CA}"/>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6368672" y="4258606"/>
            <a:ext cx="237723" cy="237723"/>
          </a:xfrm>
          <a:prstGeom prst="rect">
            <a:avLst/>
          </a:prstGeom>
        </p:spPr>
      </p:pic>
      <p:grpSp>
        <p:nvGrpSpPr>
          <p:cNvPr id="119" name="Group 118">
            <a:extLst>
              <a:ext uri="{FF2B5EF4-FFF2-40B4-BE49-F238E27FC236}">
                <a16:creationId xmlns:a16="http://schemas.microsoft.com/office/drawing/2014/main" id="{903C4E14-58D8-47EB-B86F-F3A4CC984D08}"/>
              </a:ext>
            </a:extLst>
          </p:cNvPr>
          <p:cNvGrpSpPr/>
          <p:nvPr/>
        </p:nvGrpSpPr>
        <p:grpSpPr>
          <a:xfrm>
            <a:off x="6035969" y="5199149"/>
            <a:ext cx="617060" cy="278074"/>
            <a:chOff x="9295528" y="1962003"/>
            <a:chExt cx="617060" cy="278074"/>
          </a:xfrm>
        </p:grpSpPr>
        <p:pic>
          <p:nvPicPr>
            <p:cNvPr id="121" name="Graphic 120" descr="Paper">
              <a:extLst>
                <a:ext uri="{FF2B5EF4-FFF2-40B4-BE49-F238E27FC236}">
                  <a16:creationId xmlns:a16="http://schemas.microsoft.com/office/drawing/2014/main" id="{6BEB9DE4-47CF-4853-8ADB-03D306431E00}"/>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473110" y="1962003"/>
              <a:ext cx="261896" cy="278074"/>
            </a:xfrm>
            <a:prstGeom prst="rect">
              <a:avLst/>
            </a:prstGeom>
          </p:spPr>
        </p:pic>
        <p:sp>
          <p:nvSpPr>
            <p:cNvPr id="122" name="TextBox 121">
              <a:extLst>
                <a:ext uri="{FF2B5EF4-FFF2-40B4-BE49-F238E27FC236}">
                  <a16:creationId xmlns:a16="http://schemas.microsoft.com/office/drawing/2014/main" id="{1EE8B16F-451D-42BE-B971-14ABE99A6F98}"/>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grpSp>
        <p:nvGrpSpPr>
          <p:cNvPr id="125" name="Group 124">
            <a:extLst>
              <a:ext uri="{FF2B5EF4-FFF2-40B4-BE49-F238E27FC236}">
                <a16:creationId xmlns:a16="http://schemas.microsoft.com/office/drawing/2014/main" id="{C86AFB09-CD07-4A78-AC71-0EE9AC9083AD}"/>
              </a:ext>
            </a:extLst>
          </p:cNvPr>
          <p:cNvGrpSpPr/>
          <p:nvPr/>
        </p:nvGrpSpPr>
        <p:grpSpPr>
          <a:xfrm>
            <a:off x="6344499" y="1227303"/>
            <a:ext cx="261896" cy="278074"/>
            <a:chOff x="1655078" y="3577989"/>
            <a:chExt cx="480328" cy="480328"/>
          </a:xfrm>
          <a:solidFill>
            <a:srgbClr val="003CA6"/>
          </a:solidFill>
        </p:grpSpPr>
        <p:pic>
          <p:nvPicPr>
            <p:cNvPr id="127" name="Graphic 126" descr="Thumbs up sign">
              <a:extLst>
                <a:ext uri="{FF2B5EF4-FFF2-40B4-BE49-F238E27FC236}">
                  <a16:creationId xmlns:a16="http://schemas.microsoft.com/office/drawing/2014/main" id="{EFF62DF2-0C87-48B6-83E6-46650DAA40E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796673" y="3749722"/>
              <a:ext cx="197139" cy="197139"/>
            </a:xfrm>
            <a:prstGeom prst="rect">
              <a:avLst/>
            </a:prstGeom>
          </p:spPr>
        </p:pic>
        <p:pic>
          <p:nvPicPr>
            <p:cNvPr id="128" name="Graphic 127" descr="Paper">
              <a:extLst>
                <a:ext uri="{FF2B5EF4-FFF2-40B4-BE49-F238E27FC236}">
                  <a16:creationId xmlns:a16="http://schemas.microsoft.com/office/drawing/2014/main" id="{BF8A5466-8F72-4F12-BAF4-EFE9169F1C38}"/>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655078" y="3577989"/>
              <a:ext cx="480328" cy="480328"/>
            </a:xfrm>
            <a:prstGeom prst="rect">
              <a:avLst/>
            </a:prstGeom>
          </p:spPr>
        </p:pic>
      </p:grpSp>
      <p:grpSp>
        <p:nvGrpSpPr>
          <p:cNvPr id="210" name="Group 209">
            <a:extLst>
              <a:ext uri="{FF2B5EF4-FFF2-40B4-BE49-F238E27FC236}">
                <a16:creationId xmlns:a16="http://schemas.microsoft.com/office/drawing/2014/main" id="{679D4ACA-8FFD-47C7-A5A4-ADAE0F4BBFC4}"/>
              </a:ext>
            </a:extLst>
          </p:cNvPr>
          <p:cNvGrpSpPr/>
          <p:nvPr/>
        </p:nvGrpSpPr>
        <p:grpSpPr>
          <a:xfrm>
            <a:off x="-55497" y="7381875"/>
            <a:ext cx="6919270" cy="1824969"/>
            <a:chOff x="-55497" y="7807943"/>
            <a:chExt cx="6919270" cy="1374187"/>
          </a:xfrm>
        </p:grpSpPr>
        <p:sp>
          <p:nvSpPr>
            <p:cNvPr id="17" name="Rectangle 16">
              <a:extLst>
                <a:ext uri="{FF2B5EF4-FFF2-40B4-BE49-F238E27FC236}">
                  <a16:creationId xmlns:a16="http://schemas.microsoft.com/office/drawing/2014/main" id="{22F8971E-AED7-4570-91CE-52590A8276C8}"/>
                </a:ext>
              </a:extLst>
            </p:cNvPr>
            <p:cNvSpPr/>
            <p:nvPr/>
          </p:nvSpPr>
          <p:spPr>
            <a:xfrm>
              <a:off x="2651976" y="7928293"/>
              <a:ext cx="1080000" cy="417268"/>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Strategic Workforce Planning &amp; Intelligence</a:t>
              </a:r>
            </a:p>
          </p:txBody>
        </p:sp>
        <p:sp>
          <p:nvSpPr>
            <p:cNvPr id="18" name="Rectangle 17">
              <a:extLst>
                <a:ext uri="{FF2B5EF4-FFF2-40B4-BE49-F238E27FC236}">
                  <a16:creationId xmlns:a16="http://schemas.microsoft.com/office/drawing/2014/main" id="{CA878844-85D9-4A49-A300-EAD0260CB7CE}"/>
                </a:ext>
              </a:extLst>
            </p:cNvPr>
            <p:cNvSpPr/>
            <p:nvPr/>
          </p:nvSpPr>
          <p:spPr>
            <a:xfrm>
              <a:off x="1724574" y="7928293"/>
              <a:ext cx="864000" cy="417268"/>
            </a:xfrm>
            <a:prstGeom prst="rect">
              <a:avLst/>
            </a:prstGeom>
            <a:solidFill>
              <a:sysClr val="window" lastClr="FFFFFF"/>
            </a:solidFill>
            <a:ln w="25400" cap="flat" cmpd="sng" algn="ctr">
              <a:solidFill>
                <a:srgbClr val="6DABE4"/>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 Member</a:t>
              </a:r>
            </a:p>
          </p:txBody>
        </p:sp>
        <p:sp>
          <p:nvSpPr>
            <p:cNvPr id="19" name="Rectangle 18">
              <a:extLst>
                <a:ext uri="{FF2B5EF4-FFF2-40B4-BE49-F238E27FC236}">
                  <a16:creationId xmlns:a16="http://schemas.microsoft.com/office/drawing/2014/main" id="{B5E36B17-01FD-4D4D-9991-A9D170CC45DA}"/>
                </a:ext>
              </a:extLst>
            </p:cNvPr>
            <p:cNvSpPr/>
            <p:nvPr/>
          </p:nvSpPr>
          <p:spPr>
            <a:xfrm>
              <a:off x="797172" y="7928293"/>
              <a:ext cx="864000" cy="417268"/>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Services</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4B1C8AA9-372C-40B7-AC92-F040B08AEC94}"/>
                </a:ext>
              </a:extLst>
            </p:cNvPr>
            <p:cNvSpPr/>
            <p:nvPr/>
          </p:nvSpPr>
          <p:spPr>
            <a:xfrm>
              <a:off x="3795378" y="7928293"/>
              <a:ext cx="864000" cy="417268"/>
            </a:xfrm>
            <a:prstGeom prst="rect">
              <a:avLst/>
            </a:prstGeom>
            <a:solidFill>
              <a:sysClr val="window" lastClr="FFFFFF"/>
            </a:solidFill>
            <a:ln w="25400" cap="flat" cmpd="sng" algn="ctr">
              <a:solidFill>
                <a:srgbClr val="B3083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9832EDBB-C58B-4E7F-9670-D92215BED156}"/>
                </a:ext>
              </a:extLst>
            </p:cNvPr>
            <p:cNvSpPr/>
            <p:nvPr/>
          </p:nvSpPr>
          <p:spPr>
            <a:xfrm>
              <a:off x="4722780" y="7928293"/>
              <a:ext cx="864000" cy="417268"/>
            </a:xfrm>
            <a:prstGeom prst="rect">
              <a:avLst/>
            </a:prstGeom>
            <a:solidFill>
              <a:sysClr val="window" lastClr="FFFFFF"/>
            </a:solidFill>
            <a:ln w="25400" cap="flat" cmpd="sng" algn="ctr">
              <a:solidFill>
                <a:srgbClr val="8C9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Department of Health</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3" name="TextBox 22">
              <a:extLst>
                <a:ext uri="{FF2B5EF4-FFF2-40B4-BE49-F238E27FC236}">
                  <a16:creationId xmlns:a16="http://schemas.microsoft.com/office/drawing/2014/main" id="{C895B267-D6FF-41BD-9F24-BEE360ADF664}"/>
                </a:ext>
              </a:extLst>
            </p:cNvPr>
            <p:cNvSpPr txBox="1"/>
            <p:nvPr/>
          </p:nvSpPr>
          <p:spPr>
            <a:xfrm>
              <a:off x="-55497" y="7907759"/>
              <a:ext cx="963772" cy="338554"/>
            </a:xfrm>
            <a:prstGeom prst="rect">
              <a:avLst/>
            </a:prstGeom>
            <a:noFill/>
          </p:spPr>
          <p:txBody>
            <a:bodyPr wrap="square" rtlCol="0">
              <a:spAutoFit/>
            </a:bodyPr>
            <a:lstStyle/>
            <a:p>
              <a:pPr defTabSz="914400"/>
              <a:r>
                <a:rPr lang="en-IE" sz="800" b="1" u="sng" dirty="0">
                  <a:solidFill>
                    <a:srgbClr val="273339"/>
                  </a:solidFill>
                  <a:latin typeface="Arial"/>
                </a:rPr>
                <a:t>Responsible Stakeholder</a:t>
              </a:r>
            </a:p>
          </p:txBody>
        </p:sp>
        <p:sp>
          <p:nvSpPr>
            <p:cNvPr id="33" name="Rectangle 32">
              <a:extLst>
                <a:ext uri="{FF2B5EF4-FFF2-40B4-BE49-F238E27FC236}">
                  <a16:creationId xmlns:a16="http://schemas.microsoft.com/office/drawing/2014/main" id="{079C910F-D807-4254-AB71-94642ABEF5A1}"/>
                </a:ext>
              </a:extLst>
            </p:cNvPr>
            <p:cNvSpPr/>
            <p:nvPr/>
          </p:nvSpPr>
          <p:spPr>
            <a:xfrm>
              <a:off x="5650181" y="7927421"/>
              <a:ext cx="864000" cy="423628"/>
            </a:xfrm>
            <a:prstGeom prst="rect">
              <a:avLst/>
            </a:prstGeom>
            <a:solidFill>
              <a:sysClr val="window" lastClr="FFFFFF"/>
            </a:solidFill>
            <a:ln w="25400" cap="flat" cmpd="sng" algn="ctr">
              <a:solidFill>
                <a:srgbClr val="B30838">
                  <a:lumMod val="20000"/>
                  <a:lumOff val="8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National Director</a:t>
              </a:r>
            </a:p>
          </p:txBody>
        </p:sp>
        <p:grpSp>
          <p:nvGrpSpPr>
            <p:cNvPr id="65" name="Group 64">
              <a:extLst>
                <a:ext uri="{FF2B5EF4-FFF2-40B4-BE49-F238E27FC236}">
                  <a16:creationId xmlns:a16="http://schemas.microsoft.com/office/drawing/2014/main" id="{013D46C3-0C53-4D60-ADDD-889E40D77071}"/>
                </a:ext>
              </a:extLst>
            </p:cNvPr>
            <p:cNvGrpSpPr/>
            <p:nvPr/>
          </p:nvGrpSpPr>
          <p:grpSpPr>
            <a:xfrm>
              <a:off x="1518889" y="8463808"/>
              <a:ext cx="1372260" cy="715930"/>
              <a:chOff x="1775411" y="8139772"/>
              <a:chExt cx="1372260" cy="715930"/>
            </a:xfrm>
          </p:grpSpPr>
          <p:pic>
            <p:nvPicPr>
              <p:cNvPr id="26" name="Graphic 25" descr="Document">
                <a:extLst>
                  <a:ext uri="{FF2B5EF4-FFF2-40B4-BE49-F238E27FC236}">
                    <a16:creationId xmlns:a16="http://schemas.microsoft.com/office/drawing/2014/main" id="{1F3EA96E-CC65-4F77-87EB-D9BD1F1CBA4F}"/>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312870" y="8139772"/>
                <a:ext cx="251223" cy="251223"/>
              </a:xfrm>
              <a:prstGeom prst="rect">
                <a:avLst/>
              </a:prstGeom>
            </p:spPr>
          </p:pic>
          <p:sp>
            <p:nvSpPr>
              <p:cNvPr id="34" name="Rectangle 33">
                <a:extLst>
                  <a:ext uri="{FF2B5EF4-FFF2-40B4-BE49-F238E27FC236}">
                    <a16:creationId xmlns:a16="http://schemas.microsoft.com/office/drawing/2014/main" id="{AC3E97BE-1E35-487C-937A-97A957A89DA4}"/>
                  </a:ext>
                </a:extLst>
              </p:cNvPr>
              <p:cNvSpPr/>
              <p:nvPr/>
            </p:nvSpPr>
            <p:spPr>
              <a:xfrm>
                <a:off x="1775411" y="8394037"/>
                <a:ext cx="1372260" cy="461665"/>
              </a:xfrm>
              <a:prstGeom prst="rect">
                <a:avLst/>
              </a:prstGeom>
            </p:spPr>
            <p:txBody>
              <a:bodyPr wrap="square">
                <a:spAutoFit/>
              </a:bodyPr>
              <a:lstStyle/>
              <a:p>
                <a:pPr algn="ctr" defTabSz="914400"/>
                <a:r>
                  <a:rPr lang="en-IE" sz="800" dirty="0">
                    <a:solidFill>
                      <a:srgbClr val="273339"/>
                    </a:solidFill>
                    <a:latin typeface="Arial"/>
                  </a:rPr>
                  <a:t>Primary notification number &amp; log number request template</a:t>
                </a:r>
              </a:p>
            </p:txBody>
          </p:sp>
        </p:grpSp>
        <p:grpSp>
          <p:nvGrpSpPr>
            <p:cNvPr id="64" name="Group 63">
              <a:extLst>
                <a:ext uri="{FF2B5EF4-FFF2-40B4-BE49-F238E27FC236}">
                  <a16:creationId xmlns:a16="http://schemas.microsoft.com/office/drawing/2014/main" id="{ABBD2D41-8709-4E2D-AEA3-B598D402E462}"/>
                </a:ext>
              </a:extLst>
            </p:cNvPr>
            <p:cNvGrpSpPr/>
            <p:nvPr/>
          </p:nvGrpSpPr>
          <p:grpSpPr>
            <a:xfrm>
              <a:off x="458670" y="8442379"/>
              <a:ext cx="1154176" cy="431684"/>
              <a:chOff x="1296520" y="8001731"/>
              <a:chExt cx="1154176" cy="431684"/>
            </a:xfrm>
          </p:grpSpPr>
          <p:grpSp>
            <p:nvGrpSpPr>
              <p:cNvPr id="25" name="Group 24">
                <a:extLst>
                  <a:ext uri="{FF2B5EF4-FFF2-40B4-BE49-F238E27FC236}">
                    <a16:creationId xmlns:a16="http://schemas.microsoft.com/office/drawing/2014/main" id="{31BF3E4F-E8A2-4B64-82BD-824D74C74E7F}"/>
                  </a:ext>
                </a:extLst>
              </p:cNvPr>
              <p:cNvGrpSpPr/>
              <p:nvPr/>
            </p:nvGrpSpPr>
            <p:grpSpPr>
              <a:xfrm>
                <a:off x="1732631" y="8001731"/>
                <a:ext cx="261896" cy="278074"/>
                <a:chOff x="1655078" y="3577989"/>
                <a:chExt cx="480328" cy="480328"/>
              </a:xfrm>
              <a:solidFill>
                <a:srgbClr val="003CA6"/>
              </a:solidFill>
            </p:grpSpPr>
            <p:pic>
              <p:nvPicPr>
                <p:cNvPr id="53" name="Graphic 52" descr="Thumbs up sign">
                  <a:extLst>
                    <a:ext uri="{FF2B5EF4-FFF2-40B4-BE49-F238E27FC236}">
                      <a16:creationId xmlns:a16="http://schemas.microsoft.com/office/drawing/2014/main" id="{34128AA0-90E9-4C04-9B96-A82E059027CD}"/>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796673" y="3749722"/>
                  <a:ext cx="197139" cy="197139"/>
                </a:xfrm>
                <a:prstGeom prst="rect">
                  <a:avLst/>
                </a:prstGeom>
              </p:spPr>
            </p:pic>
            <p:pic>
              <p:nvPicPr>
                <p:cNvPr id="54" name="Graphic 53" descr="Paper">
                  <a:extLst>
                    <a:ext uri="{FF2B5EF4-FFF2-40B4-BE49-F238E27FC236}">
                      <a16:creationId xmlns:a16="http://schemas.microsoft.com/office/drawing/2014/main" id="{D11B150C-0E7E-4692-BE97-4E115A9A3046}"/>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655078" y="3577989"/>
                  <a:ext cx="480328" cy="480328"/>
                </a:xfrm>
                <a:prstGeom prst="rect">
                  <a:avLst/>
                </a:prstGeom>
              </p:spPr>
            </p:pic>
          </p:grpSp>
          <p:sp>
            <p:nvSpPr>
              <p:cNvPr id="35" name="Rectangle 34">
                <a:extLst>
                  <a:ext uri="{FF2B5EF4-FFF2-40B4-BE49-F238E27FC236}">
                    <a16:creationId xmlns:a16="http://schemas.microsoft.com/office/drawing/2014/main" id="{F5753BAD-2BEA-42F2-B2DC-012C5E1F48D2}"/>
                  </a:ext>
                </a:extLst>
              </p:cNvPr>
              <p:cNvSpPr/>
              <p:nvPr/>
            </p:nvSpPr>
            <p:spPr>
              <a:xfrm>
                <a:off x="1296520" y="8271187"/>
                <a:ext cx="1154176" cy="162228"/>
              </a:xfrm>
              <a:prstGeom prst="rect">
                <a:avLst/>
              </a:prstGeom>
            </p:spPr>
            <p:txBody>
              <a:bodyPr wrap="square">
                <a:spAutoFit/>
              </a:bodyPr>
              <a:lstStyle/>
              <a:p>
                <a:pPr algn="ctr" defTabSz="914400"/>
                <a:r>
                  <a:rPr lang="en-IE" sz="800" dirty="0">
                    <a:solidFill>
                      <a:srgbClr val="273339"/>
                    </a:solidFill>
                    <a:latin typeface="Arial"/>
                  </a:rPr>
                  <a:t>Written Approval</a:t>
                </a:r>
              </a:p>
            </p:txBody>
          </p:sp>
        </p:grpSp>
        <p:grpSp>
          <p:nvGrpSpPr>
            <p:cNvPr id="63" name="Group 62">
              <a:extLst>
                <a:ext uri="{FF2B5EF4-FFF2-40B4-BE49-F238E27FC236}">
                  <a16:creationId xmlns:a16="http://schemas.microsoft.com/office/drawing/2014/main" id="{B7D9FF5F-EC9B-4553-AEC0-162B5A82C305}"/>
                </a:ext>
              </a:extLst>
            </p:cNvPr>
            <p:cNvGrpSpPr/>
            <p:nvPr/>
          </p:nvGrpSpPr>
          <p:grpSpPr>
            <a:xfrm>
              <a:off x="4296668" y="8452916"/>
              <a:ext cx="833686" cy="472364"/>
              <a:chOff x="925126" y="7877207"/>
              <a:chExt cx="833686" cy="472364"/>
            </a:xfrm>
          </p:grpSpPr>
          <p:grpSp>
            <p:nvGrpSpPr>
              <p:cNvPr id="24" name="Group 23">
                <a:extLst>
                  <a:ext uri="{FF2B5EF4-FFF2-40B4-BE49-F238E27FC236}">
                    <a16:creationId xmlns:a16="http://schemas.microsoft.com/office/drawing/2014/main" id="{3416BA7A-2936-4816-A5F8-5603C4643A96}"/>
                  </a:ext>
                </a:extLst>
              </p:cNvPr>
              <p:cNvGrpSpPr/>
              <p:nvPr/>
            </p:nvGrpSpPr>
            <p:grpSpPr>
              <a:xfrm>
                <a:off x="1038065" y="7877207"/>
                <a:ext cx="617060" cy="278074"/>
                <a:chOff x="9295528" y="1962003"/>
                <a:chExt cx="617060" cy="278074"/>
              </a:xfrm>
            </p:grpSpPr>
            <p:pic>
              <p:nvPicPr>
                <p:cNvPr id="55" name="Graphic 54" descr="Paper">
                  <a:extLst>
                    <a:ext uri="{FF2B5EF4-FFF2-40B4-BE49-F238E27FC236}">
                      <a16:creationId xmlns:a16="http://schemas.microsoft.com/office/drawing/2014/main" id="{BE5B104C-332B-416F-9705-213F3ADA675D}"/>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473110" y="1962003"/>
                  <a:ext cx="261896" cy="278074"/>
                </a:xfrm>
                <a:prstGeom prst="rect">
                  <a:avLst/>
                </a:prstGeom>
              </p:spPr>
            </p:pic>
            <p:sp>
              <p:nvSpPr>
                <p:cNvPr id="56" name="TextBox 55">
                  <a:extLst>
                    <a:ext uri="{FF2B5EF4-FFF2-40B4-BE49-F238E27FC236}">
                      <a16:creationId xmlns:a16="http://schemas.microsoft.com/office/drawing/2014/main" id="{5B0133DE-EAC8-4FB5-BAD0-A8E3FE39EF41}"/>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sp>
            <p:nvSpPr>
              <p:cNvPr id="36" name="Rectangle 35">
                <a:extLst>
                  <a:ext uri="{FF2B5EF4-FFF2-40B4-BE49-F238E27FC236}">
                    <a16:creationId xmlns:a16="http://schemas.microsoft.com/office/drawing/2014/main" id="{06C934EE-7C29-461F-BBA3-7D678193C1C9}"/>
                  </a:ext>
                </a:extLst>
              </p:cNvPr>
              <p:cNvSpPr/>
              <p:nvPr/>
            </p:nvSpPr>
            <p:spPr>
              <a:xfrm>
                <a:off x="925126" y="8134127"/>
                <a:ext cx="833686" cy="215444"/>
              </a:xfrm>
              <a:prstGeom prst="rect">
                <a:avLst/>
              </a:prstGeom>
            </p:spPr>
            <p:txBody>
              <a:bodyPr wrap="square">
                <a:spAutoFit/>
              </a:bodyPr>
              <a:lstStyle/>
              <a:p>
                <a:pPr algn="ctr" defTabSz="914400"/>
                <a:r>
                  <a:rPr lang="en-IE" sz="800" dirty="0">
                    <a:solidFill>
                      <a:srgbClr val="273339"/>
                    </a:solidFill>
                    <a:latin typeface="Arial"/>
                  </a:rPr>
                  <a:t>Job Order</a:t>
                </a:r>
              </a:p>
            </p:txBody>
          </p:sp>
        </p:grpSp>
        <p:grpSp>
          <p:nvGrpSpPr>
            <p:cNvPr id="66" name="Group 65">
              <a:extLst>
                <a:ext uri="{FF2B5EF4-FFF2-40B4-BE49-F238E27FC236}">
                  <a16:creationId xmlns:a16="http://schemas.microsoft.com/office/drawing/2014/main" id="{2A387597-B2B4-4179-8679-4DEE48253FDC}"/>
                </a:ext>
              </a:extLst>
            </p:cNvPr>
            <p:cNvGrpSpPr/>
            <p:nvPr/>
          </p:nvGrpSpPr>
          <p:grpSpPr>
            <a:xfrm>
              <a:off x="2864755" y="8462297"/>
              <a:ext cx="1253956" cy="719833"/>
              <a:chOff x="2587376" y="8135869"/>
              <a:chExt cx="1253956" cy="719833"/>
            </a:xfrm>
          </p:grpSpPr>
          <p:pic>
            <p:nvPicPr>
              <p:cNvPr id="27" name="Graphic 26" descr="Email">
                <a:extLst>
                  <a:ext uri="{FF2B5EF4-FFF2-40B4-BE49-F238E27FC236}">
                    <a16:creationId xmlns:a16="http://schemas.microsoft.com/office/drawing/2014/main" id="{0FAA9EAB-5E49-42D1-B5CE-61F3EB11B0F3}"/>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3109682" y="8135869"/>
                <a:ext cx="237723" cy="237723"/>
              </a:xfrm>
              <a:prstGeom prst="rect">
                <a:avLst/>
              </a:prstGeom>
            </p:spPr>
          </p:pic>
          <p:sp>
            <p:nvSpPr>
              <p:cNvPr id="37" name="Rectangle 36">
                <a:extLst>
                  <a:ext uri="{FF2B5EF4-FFF2-40B4-BE49-F238E27FC236}">
                    <a16:creationId xmlns:a16="http://schemas.microsoft.com/office/drawing/2014/main" id="{336EE5AB-9E59-4303-9556-C6D3FA70E42E}"/>
                  </a:ext>
                </a:extLst>
              </p:cNvPr>
              <p:cNvSpPr/>
              <p:nvPr/>
            </p:nvSpPr>
            <p:spPr>
              <a:xfrm>
                <a:off x="2587376" y="8394037"/>
                <a:ext cx="1253956" cy="461665"/>
              </a:xfrm>
              <a:prstGeom prst="rect">
                <a:avLst/>
              </a:prstGeom>
            </p:spPr>
            <p:txBody>
              <a:bodyPr wrap="square">
                <a:spAutoFit/>
              </a:bodyPr>
              <a:lstStyle/>
              <a:p>
                <a:pPr algn="ctr" defTabSz="914400"/>
                <a:r>
                  <a:rPr lang="en-IE" sz="800" dirty="0">
                    <a:solidFill>
                      <a:srgbClr val="273339"/>
                    </a:solidFill>
                    <a:latin typeface="Arial"/>
                  </a:rPr>
                  <a:t>Letter to confirm issue of Primary Notification &amp; Log Number</a:t>
                </a:r>
              </a:p>
            </p:txBody>
          </p:sp>
        </p:grpSp>
        <p:sp>
          <p:nvSpPr>
            <p:cNvPr id="62" name="TextBox 61">
              <a:extLst>
                <a:ext uri="{FF2B5EF4-FFF2-40B4-BE49-F238E27FC236}">
                  <a16:creationId xmlns:a16="http://schemas.microsoft.com/office/drawing/2014/main" id="{26DB98CC-1575-448A-8706-A149EB8A3053}"/>
                </a:ext>
              </a:extLst>
            </p:cNvPr>
            <p:cNvSpPr txBox="1"/>
            <p:nvPr/>
          </p:nvSpPr>
          <p:spPr>
            <a:xfrm>
              <a:off x="-45688" y="8404283"/>
              <a:ext cx="421964" cy="215444"/>
            </a:xfrm>
            <a:prstGeom prst="rect">
              <a:avLst/>
            </a:prstGeom>
            <a:noFill/>
          </p:spPr>
          <p:txBody>
            <a:bodyPr wrap="square" rtlCol="0">
              <a:spAutoFit/>
            </a:bodyPr>
            <a:lstStyle/>
            <a:p>
              <a:pPr defTabSz="914400"/>
              <a:r>
                <a:rPr lang="en-IE" sz="800" b="1" u="sng" dirty="0">
                  <a:solidFill>
                    <a:srgbClr val="273339"/>
                  </a:solidFill>
                  <a:latin typeface="Arial"/>
                </a:rPr>
                <a:t>Key</a:t>
              </a:r>
            </a:p>
          </p:txBody>
        </p:sp>
        <p:sp>
          <p:nvSpPr>
            <p:cNvPr id="111" name="Rectangle 110">
              <a:extLst>
                <a:ext uri="{FF2B5EF4-FFF2-40B4-BE49-F238E27FC236}">
                  <a16:creationId xmlns:a16="http://schemas.microsoft.com/office/drawing/2014/main" id="{3D405F26-2156-4A66-8EB2-4A0D37F2FD48}"/>
                </a:ext>
              </a:extLst>
            </p:cNvPr>
            <p:cNvSpPr/>
            <p:nvPr/>
          </p:nvSpPr>
          <p:spPr>
            <a:xfrm>
              <a:off x="5774" y="7807943"/>
              <a:ext cx="6857999" cy="53244"/>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grpSp>
          <p:nvGrpSpPr>
            <p:cNvPr id="143" name="Group 142">
              <a:extLst>
                <a:ext uri="{FF2B5EF4-FFF2-40B4-BE49-F238E27FC236}">
                  <a16:creationId xmlns:a16="http://schemas.microsoft.com/office/drawing/2014/main" id="{D6992DA6-4A0D-457A-AAE1-0A707D46AC18}"/>
                </a:ext>
              </a:extLst>
            </p:cNvPr>
            <p:cNvGrpSpPr/>
            <p:nvPr/>
          </p:nvGrpSpPr>
          <p:grpSpPr>
            <a:xfrm>
              <a:off x="5236763" y="8428931"/>
              <a:ext cx="978597" cy="490919"/>
              <a:chOff x="5065518" y="7720101"/>
              <a:chExt cx="978597" cy="490919"/>
            </a:xfrm>
          </p:grpSpPr>
          <p:grpSp>
            <p:nvGrpSpPr>
              <p:cNvPr id="137" name="Group 136">
                <a:extLst>
                  <a:ext uri="{FF2B5EF4-FFF2-40B4-BE49-F238E27FC236}">
                    <a16:creationId xmlns:a16="http://schemas.microsoft.com/office/drawing/2014/main" id="{C7FF0314-9A29-4566-923E-C9F57BE85E62}"/>
                  </a:ext>
                </a:extLst>
              </p:cNvPr>
              <p:cNvGrpSpPr/>
              <p:nvPr/>
            </p:nvGrpSpPr>
            <p:grpSpPr>
              <a:xfrm>
                <a:off x="5162195" y="7720101"/>
                <a:ext cx="741988" cy="331608"/>
                <a:chOff x="9248833" y="2752522"/>
                <a:chExt cx="741988" cy="331608"/>
              </a:xfrm>
            </p:grpSpPr>
            <p:grpSp>
              <p:nvGrpSpPr>
                <p:cNvPr id="138" name="Group 137">
                  <a:extLst>
                    <a:ext uri="{FF2B5EF4-FFF2-40B4-BE49-F238E27FC236}">
                      <a16:creationId xmlns:a16="http://schemas.microsoft.com/office/drawing/2014/main" id="{4A8C1A38-A02A-49EA-B3C6-5F184CECA353}"/>
                    </a:ext>
                  </a:extLst>
                </p:cNvPr>
                <p:cNvGrpSpPr/>
                <p:nvPr/>
              </p:nvGrpSpPr>
              <p:grpSpPr>
                <a:xfrm>
                  <a:off x="9458248" y="2752522"/>
                  <a:ext cx="336482" cy="315475"/>
                  <a:chOff x="7273686" y="5170941"/>
                  <a:chExt cx="914400" cy="914400"/>
                </a:xfrm>
                <a:solidFill>
                  <a:srgbClr val="003CA6"/>
                </a:solidFill>
              </p:grpSpPr>
              <p:pic>
                <p:nvPicPr>
                  <p:cNvPr id="140" name="Graphic 139" descr="Clipboard">
                    <a:extLst>
                      <a:ext uri="{FF2B5EF4-FFF2-40B4-BE49-F238E27FC236}">
                        <a16:creationId xmlns:a16="http://schemas.microsoft.com/office/drawing/2014/main" id="{5E7C0F79-43C1-4194-AF8B-99858C45718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3686" y="5170941"/>
                    <a:ext cx="914400" cy="914400"/>
                  </a:xfrm>
                  <a:prstGeom prst="rect">
                    <a:avLst/>
                  </a:prstGeom>
                </p:spPr>
              </p:pic>
              <p:pic>
                <p:nvPicPr>
                  <p:cNvPr id="141" name="Graphic 140" descr="Office worker">
                    <a:extLst>
                      <a:ext uri="{FF2B5EF4-FFF2-40B4-BE49-F238E27FC236}">
                        <a16:creationId xmlns:a16="http://schemas.microsoft.com/office/drawing/2014/main" id="{F4D52ABE-F260-4701-8EA5-C433FED3DCA2}"/>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76041" y="5397895"/>
                    <a:ext cx="289376" cy="379997"/>
                  </a:xfrm>
                  <a:prstGeom prst="rect">
                    <a:avLst/>
                  </a:prstGeom>
                </p:spPr>
              </p:pic>
            </p:grpSp>
            <p:sp>
              <p:nvSpPr>
                <p:cNvPr id="139" name="TextBox 138">
                  <a:extLst>
                    <a:ext uri="{FF2B5EF4-FFF2-40B4-BE49-F238E27FC236}">
                      <a16:creationId xmlns:a16="http://schemas.microsoft.com/office/drawing/2014/main" id="{BCD6EC90-4C35-4433-B4BA-8B1009C7116C}"/>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142" name="Rectangle 141">
                <a:extLst>
                  <a:ext uri="{FF2B5EF4-FFF2-40B4-BE49-F238E27FC236}">
                    <a16:creationId xmlns:a16="http://schemas.microsoft.com/office/drawing/2014/main" id="{E38C849D-2D76-4E79-8B57-4C760B22B486}"/>
                  </a:ext>
                </a:extLst>
              </p:cNvPr>
              <p:cNvSpPr/>
              <p:nvPr/>
            </p:nvSpPr>
            <p:spPr>
              <a:xfrm>
                <a:off x="5065518" y="7995576"/>
                <a:ext cx="978597" cy="215444"/>
              </a:xfrm>
              <a:prstGeom prst="rect">
                <a:avLst/>
              </a:prstGeom>
            </p:spPr>
            <p:txBody>
              <a:bodyPr wrap="square">
                <a:spAutoFit/>
              </a:bodyPr>
              <a:lstStyle/>
              <a:p>
                <a:pPr algn="ctr" defTabSz="914400"/>
                <a:r>
                  <a:rPr lang="en-IE" sz="800" dirty="0">
                    <a:solidFill>
                      <a:srgbClr val="273339"/>
                    </a:solidFill>
                    <a:latin typeface="Arial"/>
                  </a:rPr>
                  <a:t>Job Description</a:t>
                </a:r>
              </a:p>
            </p:txBody>
          </p:sp>
        </p:grpSp>
      </p:grpSp>
      <p:cxnSp>
        <p:nvCxnSpPr>
          <p:cNvPr id="147" name="Straight Arrow Connector 146">
            <a:extLst>
              <a:ext uri="{FF2B5EF4-FFF2-40B4-BE49-F238E27FC236}">
                <a16:creationId xmlns:a16="http://schemas.microsoft.com/office/drawing/2014/main" id="{412084A2-8C51-422B-B7CA-3C6F5E6676B2}"/>
              </a:ext>
            </a:extLst>
          </p:cNvPr>
          <p:cNvCxnSpPr>
            <a:cxnSpLocks/>
            <a:stCxn id="85" idx="2"/>
            <a:endCxn id="88" idx="0"/>
          </p:cNvCxnSpPr>
          <p:nvPr/>
        </p:nvCxnSpPr>
        <p:spPr>
          <a:xfrm>
            <a:off x="3301153" y="990263"/>
            <a:ext cx="3953" cy="283977"/>
          </a:xfrm>
          <a:prstGeom prst="straightConnector1">
            <a:avLst/>
          </a:prstGeom>
          <a:ln w="28575">
            <a:solidFill>
              <a:srgbClr val="006858"/>
            </a:solidFill>
            <a:tailEnd type="triangle"/>
          </a:ln>
        </p:spPr>
        <p:style>
          <a:lnRef idx="1">
            <a:schemeClr val="accent1"/>
          </a:lnRef>
          <a:fillRef idx="0">
            <a:schemeClr val="accent1"/>
          </a:fillRef>
          <a:effectRef idx="0">
            <a:schemeClr val="accent1"/>
          </a:effectRef>
          <a:fontRef idx="minor">
            <a:schemeClr val="tx1"/>
          </a:fontRef>
        </p:style>
      </p:cxnSp>
      <p:sp>
        <p:nvSpPr>
          <p:cNvPr id="149" name="Octagon 148">
            <a:extLst>
              <a:ext uri="{FF2B5EF4-FFF2-40B4-BE49-F238E27FC236}">
                <a16:creationId xmlns:a16="http://schemas.microsoft.com/office/drawing/2014/main" id="{A6DB4D7A-C40F-4CDE-939D-8978789BDCA9}"/>
              </a:ext>
            </a:extLst>
          </p:cNvPr>
          <p:cNvSpPr/>
          <p:nvPr/>
        </p:nvSpPr>
        <p:spPr>
          <a:xfrm>
            <a:off x="111097" y="1260272"/>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1</a:t>
            </a:r>
          </a:p>
        </p:txBody>
      </p:sp>
      <p:sp>
        <p:nvSpPr>
          <p:cNvPr id="150" name="Octagon 149">
            <a:extLst>
              <a:ext uri="{FF2B5EF4-FFF2-40B4-BE49-F238E27FC236}">
                <a16:creationId xmlns:a16="http://schemas.microsoft.com/office/drawing/2014/main" id="{154A2596-42C5-4415-BE67-8529AD353DB3}"/>
              </a:ext>
            </a:extLst>
          </p:cNvPr>
          <p:cNvSpPr/>
          <p:nvPr/>
        </p:nvSpPr>
        <p:spPr>
          <a:xfrm>
            <a:off x="111634" y="280478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2</a:t>
            </a:r>
          </a:p>
        </p:txBody>
      </p:sp>
      <p:sp>
        <p:nvSpPr>
          <p:cNvPr id="151" name="Octagon 150">
            <a:extLst>
              <a:ext uri="{FF2B5EF4-FFF2-40B4-BE49-F238E27FC236}">
                <a16:creationId xmlns:a16="http://schemas.microsoft.com/office/drawing/2014/main" id="{BFCA178D-804D-49BA-8D55-DF2653F8331F}"/>
              </a:ext>
            </a:extLst>
          </p:cNvPr>
          <p:cNvSpPr/>
          <p:nvPr/>
        </p:nvSpPr>
        <p:spPr>
          <a:xfrm>
            <a:off x="111097" y="3722361"/>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3</a:t>
            </a:r>
          </a:p>
        </p:txBody>
      </p:sp>
      <p:sp>
        <p:nvSpPr>
          <p:cNvPr id="152" name="Octagon 151">
            <a:extLst>
              <a:ext uri="{FF2B5EF4-FFF2-40B4-BE49-F238E27FC236}">
                <a16:creationId xmlns:a16="http://schemas.microsoft.com/office/drawing/2014/main" id="{BECEDFAD-5E11-483D-A0B0-DBC0AEF903BF}"/>
              </a:ext>
            </a:extLst>
          </p:cNvPr>
          <p:cNvSpPr/>
          <p:nvPr/>
        </p:nvSpPr>
        <p:spPr>
          <a:xfrm>
            <a:off x="101924" y="4216740"/>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4</a:t>
            </a:r>
          </a:p>
        </p:txBody>
      </p:sp>
      <p:sp>
        <p:nvSpPr>
          <p:cNvPr id="153" name="Octagon 152">
            <a:extLst>
              <a:ext uri="{FF2B5EF4-FFF2-40B4-BE49-F238E27FC236}">
                <a16:creationId xmlns:a16="http://schemas.microsoft.com/office/drawing/2014/main" id="{2D1050DA-3542-47A8-B8AD-C64B96435BFE}"/>
              </a:ext>
            </a:extLst>
          </p:cNvPr>
          <p:cNvSpPr/>
          <p:nvPr/>
        </p:nvSpPr>
        <p:spPr>
          <a:xfrm>
            <a:off x="101924" y="4659727"/>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5</a:t>
            </a:r>
          </a:p>
        </p:txBody>
      </p:sp>
      <p:sp>
        <p:nvSpPr>
          <p:cNvPr id="154" name="Octagon 153">
            <a:extLst>
              <a:ext uri="{FF2B5EF4-FFF2-40B4-BE49-F238E27FC236}">
                <a16:creationId xmlns:a16="http://schemas.microsoft.com/office/drawing/2014/main" id="{B6BF8548-C85E-47D3-ADC0-438F18CEB8A2}"/>
              </a:ext>
            </a:extLst>
          </p:cNvPr>
          <p:cNvSpPr/>
          <p:nvPr/>
        </p:nvSpPr>
        <p:spPr>
          <a:xfrm>
            <a:off x="111097" y="5132785"/>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6</a:t>
            </a:r>
          </a:p>
        </p:txBody>
      </p:sp>
      <p:pic>
        <p:nvPicPr>
          <p:cNvPr id="157" name="Graphic 156">
            <a:extLst>
              <a:ext uri="{FF2B5EF4-FFF2-40B4-BE49-F238E27FC236}">
                <a16:creationId xmlns:a16="http://schemas.microsoft.com/office/drawing/2014/main" id="{167ADE84-76DB-4754-8623-BC9B26ECCCA5}"/>
              </a:ext>
            </a:extLst>
          </p:cNvPr>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90544" y="75722"/>
            <a:ext cx="508000" cy="385822"/>
          </a:xfrm>
          <a:prstGeom prst="rect">
            <a:avLst/>
          </a:prstGeom>
        </p:spPr>
      </p:pic>
      <p:sp>
        <p:nvSpPr>
          <p:cNvPr id="158" name="Rectangle 157">
            <a:extLst>
              <a:ext uri="{FF2B5EF4-FFF2-40B4-BE49-F238E27FC236}">
                <a16:creationId xmlns:a16="http://schemas.microsoft.com/office/drawing/2014/main" id="{67B90DA3-9A10-40FD-8586-89C38B4D40C6}"/>
              </a:ext>
            </a:extLst>
          </p:cNvPr>
          <p:cNvSpPr/>
          <p:nvPr/>
        </p:nvSpPr>
        <p:spPr>
          <a:xfrm>
            <a:off x="662994" y="14907"/>
            <a:ext cx="6204891" cy="523220"/>
          </a:xfrm>
          <a:prstGeom prst="rect">
            <a:avLst/>
          </a:prstGeom>
        </p:spPr>
        <p:txBody>
          <a:bodyPr wrap="square">
            <a:spAutoFit/>
          </a:bodyPr>
          <a:lstStyle/>
          <a:p>
            <a:pPr defTabSz="914400"/>
            <a:r>
              <a:rPr lang="en-IE" sz="1400" b="1" dirty="0">
                <a:solidFill>
                  <a:srgbClr val="006858"/>
                </a:solidFill>
                <a:latin typeface="Arial"/>
              </a:rPr>
              <a:t>Process for Approval of a New Service Development Post </a:t>
            </a:r>
          </a:p>
          <a:p>
            <a:pPr defTabSz="914400"/>
            <a:r>
              <a:rPr lang="en-IE" sz="1400" b="1" dirty="0">
                <a:solidFill>
                  <a:srgbClr val="006858"/>
                </a:solidFill>
                <a:latin typeface="Arial"/>
              </a:rPr>
              <a:t>/ New Development Post </a:t>
            </a:r>
          </a:p>
        </p:txBody>
      </p:sp>
      <p:pic>
        <p:nvPicPr>
          <p:cNvPr id="73" name="Graphic 72" descr="Warning">
            <a:extLst>
              <a:ext uri="{FF2B5EF4-FFF2-40B4-BE49-F238E27FC236}">
                <a16:creationId xmlns:a16="http://schemas.microsoft.com/office/drawing/2014/main" id="{885B13F9-9E3A-48BE-9218-B5CE88624AA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09494" y="2382890"/>
            <a:ext cx="210410" cy="224120"/>
          </a:xfrm>
          <a:prstGeom prst="rect">
            <a:avLst/>
          </a:prstGeom>
        </p:spPr>
      </p:pic>
      <p:sp>
        <p:nvSpPr>
          <p:cNvPr id="74" name="TextBox 73">
            <a:extLst>
              <a:ext uri="{FF2B5EF4-FFF2-40B4-BE49-F238E27FC236}">
                <a16:creationId xmlns:a16="http://schemas.microsoft.com/office/drawing/2014/main" id="{31F17A0C-436B-42B7-B5DC-E35C4FD084BF}"/>
              </a:ext>
            </a:extLst>
          </p:cNvPr>
          <p:cNvSpPr txBox="1"/>
          <p:nvPr/>
        </p:nvSpPr>
        <p:spPr>
          <a:xfrm>
            <a:off x="840810" y="2395623"/>
            <a:ext cx="5312561" cy="338554"/>
          </a:xfrm>
          <a:prstGeom prst="rect">
            <a:avLst/>
          </a:prstGeom>
          <a:noFill/>
        </p:spPr>
        <p:txBody>
          <a:bodyPr wrap="square" rtlCol="0">
            <a:spAutoFit/>
          </a:bodyPr>
          <a:lstStyle/>
          <a:p>
            <a:pPr defTabSz="914400"/>
            <a:r>
              <a:rPr lang="en-IE" sz="800" dirty="0">
                <a:solidFill>
                  <a:srgbClr val="B30838"/>
                </a:solidFill>
                <a:latin typeface="Arial"/>
              </a:rPr>
              <a:t>Please note: Form A is no longer required for New Service Plan Development or New Development Posts as outlined in the </a:t>
            </a:r>
            <a:r>
              <a:rPr lang="en-IE" sz="800" dirty="0">
                <a:solidFill>
                  <a:srgbClr val="B30838"/>
                </a:solidFill>
                <a:latin typeface="Arial"/>
                <a:hlinkClick r:id="rId26"/>
              </a:rPr>
              <a:t>HR Memo Jan 2021</a:t>
            </a:r>
            <a:r>
              <a:rPr lang="en-IE" sz="800" dirty="0">
                <a:solidFill>
                  <a:srgbClr val="B30838"/>
                </a:solidFill>
                <a:latin typeface="Arial"/>
              </a:rPr>
              <a:t>, but the details outlined above must be provided. </a:t>
            </a:r>
          </a:p>
        </p:txBody>
      </p:sp>
      <p:sp>
        <p:nvSpPr>
          <p:cNvPr id="75" name="Slide Number Placeholder 1">
            <a:extLst>
              <a:ext uri="{FF2B5EF4-FFF2-40B4-BE49-F238E27FC236}">
                <a16:creationId xmlns:a16="http://schemas.microsoft.com/office/drawing/2014/main" id="{C0DF63DC-07F1-41A7-A688-04C0F16AFE78}"/>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8</a:t>
            </a:fld>
            <a:endParaRPr lang="en-IE" sz="1100"/>
          </a:p>
        </p:txBody>
      </p:sp>
      <p:sp>
        <p:nvSpPr>
          <p:cNvPr id="76" name="Rectangle 75">
            <a:extLst>
              <a:ext uri="{FF2B5EF4-FFF2-40B4-BE49-F238E27FC236}">
                <a16:creationId xmlns:a16="http://schemas.microsoft.com/office/drawing/2014/main" id="{EA30FB18-B7A4-43FE-B546-5BFE2DCFF953}"/>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1748024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82FF210-C714-4C8F-93E6-70A5DC91668E}"/>
              </a:ext>
            </a:extLst>
          </p:cNvPr>
          <p:cNvSpPr/>
          <p:nvPr/>
        </p:nvSpPr>
        <p:spPr>
          <a:xfrm>
            <a:off x="0" y="0"/>
            <a:ext cx="6858000" cy="53999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400" dirty="0"/>
          </a:p>
        </p:txBody>
      </p:sp>
      <p:sp>
        <p:nvSpPr>
          <p:cNvPr id="15" name="Rectangle 14">
            <a:extLst>
              <a:ext uri="{FF2B5EF4-FFF2-40B4-BE49-F238E27FC236}">
                <a16:creationId xmlns:a16="http://schemas.microsoft.com/office/drawing/2014/main" id="{B1AD81B1-B077-4E0D-AA3A-1B08F67ABFE2}"/>
              </a:ext>
            </a:extLst>
          </p:cNvPr>
          <p:cNvSpPr/>
          <p:nvPr/>
        </p:nvSpPr>
        <p:spPr>
          <a:xfrm>
            <a:off x="662994" y="14907"/>
            <a:ext cx="6204891" cy="523220"/>
          </a:xfrm>
          <a:prstGeom prst="rect">
            <a:avLst/>
          </a:prstGeom>
        </p:spPr>
        <p:txBody>
          <a:bodyPr wrap="square">
            <a:spAutoFit/>
          </a:bodyPr>
          <a:lstStyle/>
          <a:p>
            <a:pPr defTabSz="914400"/>
            <a:r>
              <a:rPr lang="en-IE" sz="1400" b="1" dirty="0">
                <a:solidFill>
                  <a:srgbClr val="006858"/>
                </a:solidFill>
                <a:latin typeface="Arial"/>
              </a:rPr>
              <a:t>Process for Approval of a New Service Development Post </a:t>
            </a:r>
          </a:p>
          <a:p>
            <a:pPr defTabSz="914400"/>
            <a:r>
              <a:rPr lang="en-IE" sz="1400" b="1" dirty="0">
                <a:solidFill>
                  <a:srgbClr val="006858"/>
                </a:solidFill>
                <a:latin typeface="Arial"/>
              </a:rPr>
              <a:t>/ New Development Post </a:t>
            </a:r>
          </a:p>
        </p:txBody>
      </p:sp>
      <p:grpSp>
        <p:nvGrpSpPr>
          <p:cNvPr id="4" name="Group 3">
            <a:extLst>
              <a:ext uri="{FF2B5EF4-FFF2-40B4-BE49-F238E27FC236}">
                <a16:creationId xmlns:a16="http://schemas.microsoft.com/office/drawing/2014/main" id="{AD338C66-3E8D-4E12-A2DD-91D8EB7A17A3}"/>
              </a:ext>
            </a:extLst>
          </p:cNvPr>
          <p:cNvGrpSpPr/>
          <p:nvPr/>
        </p:nvGrpSpPr>
        <p:grpSpPr>
          <a:xfrm>
            <a:off x="6002291" y="2272239"/>
            <a:ext cx="617060" cy="278074"/>
            <a:chOff x="8522323" y="1367610"/>
            <a:chExt cx="617060" cy="278074"/>
          </a:xfrm>
        </p:grpSpPr>
        <p:pic>
          <p:nvPicPr>
            <p:cNvPr id="51" name="Graphic 50" descr="Paper">
              <a:extLst>
                <a:ext uri="{FF2B5EF4-FFF2-40B4-BE49-F238E27FC236}">
                  <a16:creationId xmlns:a16="http://schemas.microsoft.com/office/drawing/2014/main" id="{B97D9FD7-3530-4834-ABB4-A1A41B93FB2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99142" y="1367610"/>
              <a:ext cx="261896" cy="278074"/>
            </a:xfrm>
            <a:prstGeom prst="rect">
              <a:avLst/>
            </a:prstGeom>
          </p:spPr>
        </p:pic>
        <p:sp>
          <p:nvSpPr>
            <p:cNvPr id="52" name="TextBox 51">
              <a:extLst>
                <a:ext uri="{FF2B5EF4-FFF2-40B4-BE49-F238E27FC236}">
                  <a16:creationId xmlns:a16="http://schemas.microsoft.com/office/drawing/2014/main" id="{0A9D2774-8097-4952-8FF8-AA2CD91C7793}"/>
                </a:ext>
              </a:extLst>
            </p:cNvPr>
            <p:cNvSpPr txBox="1"/>
            <p:nvPr/>
          </p:nvSpPr>
          <p:spPr>
            <a:xfrm>
              <a:off x="8522323" y="1391801"/>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A1</a:t>
              </a:r>
            </a:p>
          </p:txBody>
        </p:sp>
      </p:grpSp>
      <p:grpSp>
        <p:nvGrpSpPr>
          <p:cNvPr id="7" name="Group 6">
            <a:extLst>
              <a:ext uri="{FF2B5EF4-FFF2-40B4-BE49-F238E27FC236}">
                <a16:creationId xmlns:a16="http://schemas.microsoft.com/office/drawing/2014/main" id="{A655B6C3-DBEA-4BCE-B8B0-853E2D45F157}"/>
              </a:ext>
            </a:extLst>
          </p:cNvPr>
          <p:cNvGrpSpPr/>
          <p:nvPr/>
        </p:nvGrpSpPr>
        <p:grpSpPr>
          <a:xfrm>
            <a:off x="6309468" y="2522240"/>
            <a:ext cx="741988" cy="268591"/>
            <a:chOff x="9596541" y="1359428"/>
            <a:chExt cx="741988" cy="268591"/>
          </a:xfrm>
        </p:grpSpPr>
        <p:pic>
          <p:nvPicPr>
            <p:cNvPr id="49" name="Graphic 48" descr="Paper">
              <a:extLst>
                <a:ext uri="{FF2B5EF4-FFF2-40B4-BE49-F238E27FC236}">
                  <a16:creationId xmlns:a16="http://schemas.microsoft.com/office/drawing/2014/main" id="{E394E678-5F29-43A5-82F4-C5595FD7C1C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9836587" y="1358034"/>
              <a:ext cx="261896" cy="278074"/>
            </a:xfrm>
            <a:prstGeom prst="rect">
              <a:avLst/>
            </a:prstGeom>
          </p:spPr>
        </p:pic>
        <p:sp>
          <p:nvSpPr>
            <p:cNvPr id="50" name="TextBox 49">
              <a:extLst>
                <a:ext uri="{FF2B5EF4-FFF2-40B4-BE49-F238E27FC236}">
                  <a16:creationId xmlns:a16="http://schemas.microsoft.com/office/drawing/2014/main" id="{33559E23-DBC6-4C6F-95B0-057468D226B1}"/>
                </a:ext>
              </a:extLst>
            </p:cNvPr>
            <p:cNvSpPr txBox="1"/>
            <p:nvPr/>
          </p:nvSpPr>
          <p:spPr>
            <a:xfrm>
              <a:off x="9596541" y="1359428"/>
              <a:ext cx="741988" cy="217817"/>
            </a:xfrm>
            <a:prstGeom prst="rect">
              <a:avLst/>
            </a:prstGeom>
            <a:noFill/>
          </p:spPr>
          <p:txBody>
            <a:bodyPr wrap="square" rtlCol="0">
              <a:spAutoFit/>
            </a:bodyPr>
            <a:lstStyle/>
            <a:p>
              <a:pPr algn="ctr" defTabSz="914400">
                <a:lnSpc>
                  <a:spcPct val="130000"/>
                </a:lnSpc>
              </a:pPr>
              <a:r>
                <a:rPr lang="en-IE" sz="700" b="1" dirty="0">
                  <a:solidFill>
                    <a:srgbClr val="808180"/>
                  </a:solidFill>
                  <a:latin typeface="Arial"/>
                </a:rPr>
                <a:t>BCS</a:t>
              </a:r>
            </a:p>
          </p:txBody>
        </p:sp>
      </p:grpSp>
      <p:grpSp>
        <p:nvGrpSpPr>
          <p:cNvPr id="5" name="Group 4">
            <a:extLst>
              <a:ext uri="{FF2B5EF4-FFF2-40B4-BE49-F238E27FC236}">
                <a16:creationId xmlns:a16="http://schemas.microsoft.com/office/drawing/2014/main" id="{195914DC-43DC-4DCE-9FC0-136226A004E7}"/>
              </a:ext>
            </a:extLst>
          </p:cNvPr>
          <p:cNvGrpSpPr/>
          <p:nvPr/>
        </p:nvGrpSpPr>
        <p:grpSpPr>
          <a:xfrm>
            <a:off x="6019132" y="2520653"/>
            <a:ext cx="617060" cy="265915"/>
            <a:chOff x="8984879" y="1606577"/>
            <a:chExt cx="617060" cy="265915"/>
          </a:xfrm>
        </p:grpSpPr>
        <p:pic>
          <p:nvPicPr>
            <p:cNvPr id="47" name="Graphic 46" descr="Paper">
              <a:extLst>
                <a:ext uri="{FF2B5EF4-FFF2-40B4-BE49-F238E27FC236}">
                  <a16:creationId xmlns:a16="http://schemas.microsoft.com/office/drawing/2014/main" id="{7CB83A3A-C31E-4250-8519-BF1A5CDF102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9172205" y="1602507"/>
              <a:ext cx="261896" cy="278074"/>
            </a:xfrm>
            <a:prstGeom prst="rect">
              <a:avLst/>
            </a:prstGeom>
          </p:spPr>
        </p:pic>
        <p:sp>
          <p:nvSpPr>
            <p:cNvPr id="48" name="TextBox 47">
              <a:extLst>
                <a:ext uri="{FF2B5EF4-FFF2-40B4-BE49-F238E27FC236}">
                  <a16:creationId xmlns:a16="http://schemas.microsoft.com/office/drawing/2014/main" id="{233A983C-4E8B-4C11-8CAF-7CBCD6A41839}"/>
                </a:ext>
              </a:extLst>
            </p:cNvPr>
            <p:cNvSpPr txBox="1"/>
            <p:nvPr/>
          </p:nvSpPr>
          <p:spPr>
            <a:xfrm>
              <a:off x="8984879" y="1606577"/>
              <a:ext cx="617060" cy="235706"/>
            </a:xfrm>
            <a:prstGeom prst="rect">
              <a:avLst/>
            </a:prstGeom>
            <a:noFill/>
          </p:spPr>
          <p:txBody>
            <a:bodyPr wrap="square" rtlCol="0">
              <a:spAutoFit/>
            </a:bodyPr>
            <a:lstStyle/>
            <a:p>
              <a:pPr algn="ctr" defTabSz="914400">
                <a:lnSpc>
                  <a:spcPct val="130000"/>
                </a:lnSpc>
              </a:pPr>
              <a:r>
                <a:rPr lang="en-IE" sz="800" b="1" dirty="0">
                  <a:solidFill>
                    <a:srgbClr val="808180"/>
                  </a:solidFill>
                  <a:latin typeface="Arial"/>
                </a:rPr>
                <a:t>BC</a:t>
              </a:r>
            </a:p>
          </p:txBody>
        </p:sp>
      </p:grpSp>
      <p:grpSp>
        <p:nvGrpSpPr>
          <p:cNvPr id="32" name="Group 31">
            <a:extLst>
              <a:ext uri="{FF2B5EF4-FFF2-40B4-BE49-F238E27FC236}">
                <a16:creationId xmlns:a16="http://schemas.microsoft.com/office/drawing/2014/main" id="{135DDADD-C3EE-4B25-949D-ED5E5F2B03CA}"/>
              </a:ext>
            </a:extLst>
          </p:cNvPr>
          <p:cNvGrpSpPr/>
          <p:nvPr/>
        </p:nvGrpSpPr>
        <p:grpSpPr>
          <a:xfrm>
            <a:off x="6248357" y="7028729"/>
            <a:ext cx="741988" cy="331608"/>
            <a:chOff x="9248833" y="2752522"/>
            <a:chExt cx="741988" cy="331608"/>
          </a:xfrm>
        </p:grpSpPr>
        <p:grpSp>
          <p:nvGrpSpPr>
            <p:cNvPr id="43" name="Group 42">
              <a:extLst>
                <a:ext uri="{FF2B5EF4-FFF2-40B4-BE49-F238E27FC236}">
                  <a16:creationId xmlns:a16="http://schemas.microsoft.com/office/drawing/2014/main" id="{298F8938-7728-4008-B4CB-0A86C38060B2}"/>
                </a:ext>
              </a:extLst>
            </p:cNvPr>
            <p:cNvGrpSpPr/>
            <p:nvPr/>
          </p:nvGrpSpPr>
          <p:grpSpPr>
            <a:xfrm>
              <a:off x="9458248" y="2752522"/>
              <a:ext cx="336482" cy="315475"/>
              <a:chOff x="7273686" y="5170941"/>
              <a:chExt cx="914400" cy="914400"/>
            </a:xfrm>
            <a:solidFill>
              <a:srgbClr val="003CA6"/>
            </a:solidFill>
          </p:grpSpPr>
          <p:pic>
            <p:nvPicPr>
              <p:cNvPr id="45" name="Graphic 44" descr="Clipboard">
                <a:extLst>
                  <a:ext uri="{FF2B5EF4-FFF2-40B4-BE49-F238E27FC236}">
                    <a16:creationId xmlns:a16="http://schemas.microsoft.com/office/drawing/2014/main" id="{927ADD05-E3F7-45AE-8F68-6B0D970442B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273686" y="5170941"/>
                <a:ext cx="914400" cy="914400"/>
              </a:xfrm>
              <a:prstGeom prst="rect">
                <a:avLst/>
              </a:prstGeom>
            </p:spPr>
          </p:pic>
          <p:pic>
            <p:nvPicPr>
              <p:cNvPr id="46" name="Graphic 45" descr="Office worker">
                <a:extLst>
                  <a:ext uri="{FF2B5EF4-FFF2-40B4-BE49-F238E27FC236}">
                    <a16:creationId xmlns:a16="http://schemas.microsoft.com/office/drawing/2014/main" id="{355110CA-F3BA-4BAD-845E-2BB96066F579}"/>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76041" y="5397895"/>
                <a:ext cx="289376" cy="379997"/>
              </a:xfrm>
              <a:prstGeom prst="rect">
                <a:avLst/>
              </a:prstGeom>
            </p:spPr>
          </p:pic>
        </p:grpSp>
        <p:sp>
          <p:nvSpPr>
            <p:cNvPr id="44" name="TextBox 43">
              <a:extLst>
                <a:ext uri="{FF2B5EF4-FFF2-40B4-BE49-F238E27FC236}">
                  <a16:creationId xmlns:a16="http://schemas.microsoft.com/office/drawing/2014/main" id="{C361FB47-1E51-4DCB-AB2A-0FCF89806860}"/>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85" name="Rectangle 84">
            <a:extLst>
              <a:ext uri="{FF2B5EF4-FFF2-40B4-BE49-F238E27FC236}">
                <a16:creationId xmlns:a16="http://schemas.microsoft.com/office/drawing/2014/main" id="{E2561831-2AB4-4209-A64D-F7C13F66996B}"/>
              </a:ext>
            </a:extLst>
          </p:cNvPr>
          <p:cNvSpPr/>
          <p:nvPr/>
        </p:nvSpPr>
        <p:spPr>
          <a:xfrm>
            <a:off x="448935" y="765116"/>
            <a:ext cx="5704435" cy="225147"/>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a:ln>
                  <a:noFill/>
                </a:ln>
                <a:solidFill>
                  <a:prstClr val="white"/>
                </a:solidFill>
                <a:effectLst/>
                <a:uLnTx/>
                <a:uFillTx/>
                <a:latin typeface="Arial"/>
                <a:ea typeface="+mn-ea"/>
                <a:cs typeface="+mn-cs"/>
              </a:rPr>
              <a:t>Management &amp; Administration Grade VIII and above</a:t>
            </a:r>
          </a:p>
        </p:txBody>
      </p:sp>
      <p:sp>
        <p:nvSpPr>
          <p:cNvPr id="92" name="Rectangle 91">
            <a:extLst>
              <a:ext uri="{FF2B5EF4-FFF2-40B4-BE49-F238E27FC236}">
                <a16:creationId xmlns:a16="http://schemas.microsoft.com/office/drawing/2014/main" id="{5F812E45-763A-4B7A-9FFC-D0A541986EC8}"/>
              </a:ext>
            </a:extLst>
          </p:cNvPr>
          <p:cNvSpPr/>
          <p:nvPr/>
        </p:nvSpPr>
        <p:spPr>
          <a:xfrm>
            <a:off x="447262" y="5663232"/>
            <a:ext cx="5704432" cy="360000"/>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Using the details provided by the Services and as approved by the relevant National Director or delegated sanction, for each individual </a:t>
            </a:r>
            <a:r>
              <a:rPr kumimoji="0" lang="en-IE" sz="800" i="0" u="none" strike="noStrike" kern="0" cap="none" spc="0" normalizeH="0" baseline="0" noProof="0" dirty="0">
                <a:ln>
                  <a:noFill/>
                </a:ln>
                <a:effectLst/>
                <a:uLnTx/>
                <a:uFillTx/>
                <a:latin typeface="Arial"/>
                <a:ea typeface="+mn-ea"/>
                <a:cs typeface="+mn-cs"/>
              </a:rPr>
              <a:t>position, assign a Primary Notification number and Log Number to each individual position. </a:t>
            </a:r>
          </a:p>
        </p:txBody>
      </p:sp>
      <p:sp>
        <p:nvSpPr>
          <p:cNvPr id="95" name="Rectangle 94">
            <a:extLst>
              <a:ext uri="{FF2B5EF4-FFF2-40B4-BE49-F238E27FC236}">
                <a16:creationId xmlns:a16="http://schemas.microsoft.com/office/drawing/2014/main" id="{AA18ECE2-98E4-47FC-A085-37FFED528E00}"/>
              </a:ext>
            </a:extLst>
          </p:cNvPr>
          <p:cNvSpPr/>
          <p:nvPr/>
        </p:nvSpPr>
        <p:spPr>
          <a:xfrm>
            <a:off x="436843" y="6080737"/>
            <a:ext cx="5704432" cy="360000"/>
          </a:xfrm>
          <a:prstGeom prst="rect">
            <a:avLst/>
          </a:prstGeom>
          <a:no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Issue a letter to the applicant to confirm issue of the Primary Notification Number &amp; Log Number and attach the detailed list as an appendix. </a:t>
            </a:r>
            <a:endParaRPr kumimoji="0" lang="en-IE" sz="800" b="1" i="0" u="none" strike="noStrike" kern="0" cap="none" spc="0" normalizeH="0" baseline="0" noProof="0" dirty="0">
              <a:ln>
                <a:noFill/>
              </a:ln>
              <a:solidFill>
                <a:srgbClr val="273339"/>
              </a:solidFill>
              <a:effectLst/>
              <a:uLnTx/>
              <a:uFillTx/>
              <a:latin typeface="Arial"/>
              <a:ea typeface="+mn-ea"/>
              <a:cs typeface="+mn-cs"/>
            </a:endParaRPr>
          </a:p>
        </p:txBody>
      </p:sp>
      <p:sp>
        <p:nvSpPr>
          <p:cNvPr id="96" name="Rectangle 95">
            <a:extLst>
              <a:ext uri="{FF2B5EF4-FFF2-40B4-BE49-F238E27FC236}">
                <a16:creationId xmlns:a16="http://schemas.microsoft.com/office/drawing/2014/main" id="{0825D92B-2C81-440B-887A-75A523499B98}"/>
              </a:ext>
            </a:extLst>
          </p:cNvPr>
          <p:cNvSpPr/>
          <p:nvPr/>
        </p:nvSpPr>
        <p:spPr>
          <a:xfrm>
            <a:off x="441108" y="6521886"/>
            <a:ext cx="5704118" cy="468000"/>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Receipt of the Primary Notification and Log number should be considered as ‘Approval to Recruit’. Recruitment can now be progressed. Services should commence recruitment locally, or contact NRS to commence recruitment as required and as per the agreed recruitment channel for the specific staff category. </a:t>
            </a:r>
          </a:p>
        </p:txBody>
      </p:sp>
      <p:sp>
        <p:nvSpPr>
          <p:cNvPr id="101" name="Rectangle 100">
            <a:extLst>
              <a:ext uri="{FF2B5EF4-FFF2-40B4-BE49-F238E27FC236}">
                <a16:creationId xmlns:a16="http://schemas.microsoft.com/office/drawing/2014/main" id="{8B3DD2E7-A546-41E3-B803-DCCDD0330F94}"/>
              </a:ext>
            </a:extLst>
          </p:cNvPr>
          <p:cNvSpPr/>
          <p:nvPr/>
        </p:nvSpPr>
        <p:spPr>
          <a:xfrm>
            <a:off x="448935" y="7062048"/>
            <a:ext cx="5692340" cy="702214"/>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r>
              <a:rPr kumimoji="0" lang="en-IE" sz="800" b="0" i="0" u="none" strike="noStrike" kern="0" cap="none" spc="0" normalizeH="0" baseline="0" noProof="0" dirty="0">
                <a:ln>
                  <a:noFill/>
                </a:ln>
                <a:solidFill>
                  <a:srgbClr val="273339"/>
                </a:solidFill>
                <a:effectLst/>
                <a:uLnTx/>
                <a:uFillTx/>
                <a:latin typeface="Arial"/>
                <a:ea typeface="+mn-ea"/>
                <a:cs typeface="+mn-cs"/>
              </a:rPr>
              <a:t>If recruitment is to be </a:t>
            </a:r>
            <a:r>
              <a:rPr kumimoji="0" lang="en-IE" sz="800" b="0" i="0" u="none" strike="noStrike" kern="0" cap="none" spc="0" normalizeH="0" baseline="0" noProof="0" dirty="0">
                <a:ln>
                  <a:noFill/>
                </a:ln>
                <a:effectLst/>
                <a:uLnTx/>
                <a:uFillTx/>
                <a:latin typeface="Arial"/>
                <a:ea typeface="+mn-ea"/>
                <a:cs typeface="+mn-cs"/>
              </a:rPr>
              <a:t>completed by the NRS – the Service must include detail of Primary Notification number </a:t>
            </a:r>
            <a:r>
              <a:rPr lang="en-IE" sz="800" kern="0" dirty="0">
                <a:latin typeface="Arial"/>
              </a:rPr>
              <a:t>and Log Number for each post in the Job Order form and Form A1, in addition to the Pre-placement form and Job Description. A list of standardised Job Descriptions for roles frequently recruited is </a:t>
            </a:r>
            <a:r>
              <a:rPr lang="en-IE" sz="800" kern="0" dirty="0">
                <a:solidFill>
                  <a:srgbClr val="273339"/>
                </a:solidFill>
                <a:latin typeface="Arial"/>
              </a:rPr>
              <a:t>available in the HSE’s Job Specification Repository (</a:t>
            </a:r>
            <a:r>
              <a:rPr lang="en-IE" sz="800" kern="0" dirty="0">
                <a:solidFill>
                  <a:srgbClr val="273339"/>
                </a:solidFill>
                <a:latin typeface="Arial"/>
                <a:hlinkClick r:id="rId9"/>
              </a:rPr>
              <a:t>available here</a:t>
            </a:r>
            <a:r>
              <a:rPr lang="en-IE" sz="800" kern="0" dirty="0">
                <a:solidFill>
                  <a:srgbClr val="273339"/>
                </a:solidFill>
                <a:latin typeface="Arial"/>
              </a:rPr>
              <a:t>). If you are recruiting for a new role, or if the Job Specification you require is not available on this page, you can use the guidance provided in the National Job Specification Template here to help you develop your own.</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pic>
        <p:nvPicPr>
          <p:cNvPr id="115" name="Graphic 114" descr="Email">
            <a:extLst>
              <a:ext uri="{FF2B5EF4-FFF2-40B4-BE49-F238E27FC236}">
                <a16:creationId xmlns:a16="http://schemas.microsoft.com/office/drawing/2014/main" id="{554E8528-F823-4F0E-ABEB-44226AEA48C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309468" y="6116511"/>
            <a:ext cx="237723" cy="237723"/>
          </a:xfrm>
          <a:prstGeom prst="rect">
            <a:avLst/>
          </a:prstGeom>
        </p:spPr>
      </p:pic>
      <p:grpSp>
        <p:nvGrpSpPr>
          <p:cNvPr id="119" name="Group 118">
            <a:extLst>
              <a:ext uri="{FF2B5EF4-FFF2-40B4-BE49-F238E27FC236}">
                <a16:creationId xmlns:a16="http://schemas.microsoft.com/office/drawing/2014/main" id="{903C4E14-58D8-47EB-B86F-F3A4CC984D08}"/>
              </a:ext>
            </a:extLst>
          </p:cNvPr>
          <p:cNvGrpSpPr/>
          <p:nvPr/>
        </p:nvGrpSpPr>
        <p:grpSpPr>
          <a:xfrm>
            <a:off x="6048925" y="7063146"/>
            <a:ext cx="617060" cy="278074"/>
            <a:chOff x="9295528" y="1962003"/>
            <a:chExt cx="617060" cy="278074"/>
          </a:xfrm>
        </p:grpSpPr>
        <p:pic>
          <p:nvPicPr>
            <p:cNvPr id="121" name="Graphic 120" descr="Paper">
              <a:extLst>
                <a:ext uri="{FF2B5EF4-FFF2-40B4-BE49-F238E27FC236}">
                  <a16:creationId xmlns:a16="http://schemas.microsoft.com/office/drawing/2014/main" id="{6BEB9DE4-47CF-4853-8ADB-03D306431E0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73110" y="1962003"/>
              <a:ext cx="261896" cy="278074"/>
            </a:xfrm>
            <a:prstGeom prst="rect">
              <a:avLst/>
            </a:prstGeom>
          </p:spPr>
        </p:pic>
        <p:sp>
          <p:nvSpPr>
            <p:cNvPr id="122" name="TextBox 121">
              <a:extLst>
                <a:ext uri="{FF2B5EF4-FFF2-40B4-BE49-F238E27FC236}">
                  <a16:creationId xmlns:a16="http://schemas.microsoft.com/office/drawing/2014/main" id="{1EE8B16F-451D-42BE-B971-14ABE99A6F98}"/>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cxnSp>
        <p:nvCxnSpPr>
          <p:cNvPr id="147" name="Straight Arrow Connector 146">
            <a:extLst>
              <a:ext uri="{FF2B5EF4-FFF2-40B4-BE49-F238E27FC236}">
                <a16:creationId xmlns:a16="http://schemas.microsoft.com/office/drawing/2014/main" id="{412084A2-8C51-422B-B7CA-3C6F5E6676B2}"/>
              </a:ext>
            </a:extLst>
          </p:cNvPr>
          <p:cNvCxnSpPr>
            <a:cxnSpLocks/>
            <a:stCxn id="85" idx="2"/>
            <a:endCxn id="225" idx="0"/>
          </p:cNvCxnSpPr>
          <p:nvPr/>
        </p:nvCxnSpPr>
        <p:spPr>
          <a:xfrm flipH="1">
            <a:off x="3301152" y="990263"/>
            <a:ext cx="1" cy="273088"/>
          </a:xfrm>
          <a:prstGeom prst="straightConnector1">
            <a:avLst/>
          </a:prstGeom>
          <a:ln w="28575">
            <a:solidFill>
              <a:srgbClr val="006858"/>
            </a:solidFill>
            <a:tailEnd type="triangle"/>
          </a:ln>
        </p:spPr>
        <p:style>
          <a:lnRef idx="1">
            <a:schemeClr val="accent1"/>
          </a:lnRef>
          <a:fillRef idx="0">
            <a:schemeClr val="accent1"/>
          </a:fillRef>
          <a:effectRef idx="0">
            <a:schemeClr val="accent1"/>
          </a:effectRef>
          <a:fontRef idx="minor">
            <a:schemeClr val="tx1"/>
          </a:fontRef>
        </p:style>
      </p:cxnSp>
      <p:sp>
        <p:nvSpPr>
          <p:cNvPr id="149" name="Octagon 148">
            <a:extLst>
              <a:ext uri="{FF2B5EF4-FFF2-40B4-BE49-F238E27FC236}">
                <a16:creationId xmlns:a16="http://schemas.microsoft.com/office/drawing/2014/main" id="{A6DB4D7A-C40F-4CDE-939D-8978789BDCA9}"/>
              </a:ext>
            </a:extLst>
          </p:cNvPr>
          <p:cNvSpPr/>
          <p:nvPr/>
        </p:nvSpPr>
        <p:spPr>
          <a:xfrm>
            <a:off x="99001" y="1252686"/>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1</a:t>
            </a:r>
          </a:p>
        </p:txBody>
      </p:sp>
      <p:sp>
        <p:nvSpPr>
          <p:cNvPr id="150" name="Octagon 149">
            <a:extLst>
              <a:ext uri="{FF2B5EF4-FFF2-40B4-BE49-F238E27FC236}">
                <a16:creationId xmlns:a16="http://schemas.microsoft.com/office/drawing/2014/main" id="{154A2596-42C5-4415-BE67-8529AD353DB3}"/>
              </a:ext>
            </a:extLst>
          </p:cNvPr>
          <p:cNvSpPr/>
          <p:nvPr/>
        </p:nvSpPr>
        <p:spPr>
          <a:xfrm>
            <a:off x="90544" y="2318759"/>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2</a:t>
            </a:r>
          </a:p>
        </p:txBody>
      </p:sp>
      <p:pic>
        <p:nvPicPr>
          <p:cNvPr id="162" name="Graphic 161" descr="Flip calendar">
            <a:extLst>
              <a:ext uri="{FF2B5EF4-FFF2-40B4-BE49-F238E27FC236}">
                <a16:creationId xmlns:a16="http://schemas.microsoft.com/office/drawing/2014/main" id="{1AE78A86-274E-4F0D-AC53-5300A03B289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233944" y="3648776"/>
            <a:ext cx="266545" cy="266545"/>
          </a:xfrm>
          <a:prstGeom prst="rect">
            <a:avLst/>
          </a:prstGeom>
        </p:spPr>
      </p:pic>
      <p:sp>
        <p:nvSpPr>
          <p:cNvPr id="166" name="Rectangle 165">
            <a:extLst>
              <a:ext uri="{FF2B5EF4-FFF2-40B4-BE49-F238E27FC236}">
                <a16:creationId xmlns:a16="http://schemas.microsoft.com/office/drawing/2014/main" id="{8399E52E-F7B0-4B2D-AA6B-17A7D0F56586}"/>
              </a:ext>
            </a:extLst>
          </p:cNvPr>
          <p:cNvSpPr/>
          <p:nvPr/>
        </p:nvSpPr>
        <p:spPr>
          <a:xfrm>
            <a:off x="436843" y="2335167"/>
            <a:ext cx="3824561" cy="446766"/>
          </a:xfrm>
          <a:prstGeom prst="rect">
            <a:avLst/>
          </a:prstGeom>
          <a:solidFill>
            <a:sysClr val="window" lastClr="FFFFFF"/>
          </a:solidFill>
          <a:ln w="25400" cap="flat" cmpd="sng" algn="ctr">
            <a:solidFill>
              <a:srgbClr val="003CA6"/>
            </a:solidFill>
            <a:prstDash val="solid"/>
          </a:ln>
          <a:effectLst/>
        </p:spPr>
        <p:txBody>
          <a:bodyPr rtlCol="0" anchor="ctr"/>
          <a:lstStyle/>
          <a:p>
            <a:pPr lvl="0" defTabSz="914400"/>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Prepare and complete a </a:t>
            </a:r>
            <a:r>
              <a:rPr lang="en-IE" sz="800" kern="0" dirty="0">
                <a:solidFill>
                  <a:srgbClr val="273339"/>
                </a:solidFill>
                <a:latin typeface="Arial"/>
                <a:cs typeface="Times New Roman" panose="02020603050405020304" pitchFamily="18" charset="0"/>
              </a:rPr>
              <a:t>Form A1, New Senior Management/ Administration Overarching Business Case, New Senior Management/ Administration Business Case Summary Form and Job Description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168" name="Rectangle 167">
            <a:extLst>
              <a:ext uri="{FF2B5EF4-FFF2-40B4-BE49-F238E27FC236}">
                <a16:creationId xmlns:a16="http://schemas.microsoft.com/office/drawing/2014/main" id="{0AC9971F-9047-4EF2-A3D9-A523714FA9FA}"/>
              </a:ext>
            </a:extLst>
          </p:cNvPr>
          <p:cNvSpPr/>
          <p:nvPr/>
        </p:nvSpPr>
        <p:spPr>
          <a:xfrm>
            <a:off x="436843" y="2913959"/>
            <a:ext cx="5704432" cy="199107"/>
          </a:xfrm>
          <a:prstGeom prst="rect">
            <a:avLst/>
          </a:prstGeom>
          <a:noFill/>
          <a:ln w="25400" cap="flat" cmpd="sng" algn="ctr">
            <a:solidFill>
              <a:srgbClr val="6DABE4"/>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Submit the above documentation and </a:t>
            </a:r>
            <a:r>
              <a:rPr lang="en-IE" sz="800" kern="0" dirty="0">
                <a:solidFill>
                  <a:srgbClr val="273339"/>
                </a:solidFill>
                <a:latin typeface="Arial"/>
              </a:rPr>
              <a:t>signature </a:t>
            </a:r>
            <a:r>
              <a:rPr kumimoji="0" lang="en-IE" sz="800" b="0" i="0" u="none" strike="noStrike" kern="0" cap="none" spc="0" normalizeH="0" baseline="0" noProof="0" dirty="0">
                <a:ln>
                  <a:noFill/>
                </a:ln>
                <a:solidFill>
                  <a:srgbClr val="273339"/>
                </a:solidFill>
                <a:effectLst/>
                <a:uLnTx/>
                <a:uFillTx/>
                <a:latin typeface="Arial"/>
                <a:ea typeface="+mn-ea"/>
                <a:cs typeface="+mn-cs"/>
              </a:rPr>
              <a:t>of the </a:t>
            </a:r>
            <a:r>
              <a:rPr kumimoji="0" lang="en-IE" sz="800" b="1" i="0" u="sng" strike="noStrike" kern="0" cap="none" spc="0" normalizeH="0" baseline="0" noProof="0" dirty="0">
                <a:ln>
                  <a:noFill/>
                </a:ln>
                <a:solidFill>
                  <a:srgbClr val="273339"/>
                </a:solidFill>
                <a:effectLst/>
                <a:uLnTx/>
                <a:uFillTx/>
                <a:latin typeface="Arial"/>
                <a:ea typeface="+mn-ea"/>
                <a:cs typeface="+mn-cs"/>
              </a:rPr>
              <a:t>relevant ND and EMT member </a:t>
            </a:r>
            <a:r>
              <a:rPr kumimoji="0" lang="en-IE" sz="800" b="0" i="0" u="none" strike="noStrike" kern="0" cap="none" spc="0" normalizeH="0" baseline="0" noProof="0" dirty="0">
                <a:ln>
                  <a:noFill/>
                </a:ln>
                <a:solidFill>
                  <a:srgbClr val="273339"/>
                </a:solidFill>
                <a:effectLst/>
                <a:uLnTx/>
                <a:uFillTx/>
                <a:latin typeface="Arial"/>
                <a:ea typeface="+mn-ea"/>
                <a:cs typeface="+mn-cs"/>
              </a:rPr>
              <a:t>to </a:t>
            </a:r>
            <a:r>
              <a:rPr kumimoji="0" lang="en-IE" sz="800" b="0" i="0" u="none" strike="noStrike" kern="0" cap="none" spc="0" normalizeH="0" baseline="0" noProof="0" dirty="0">
                <a:ln>
                  <a:noFill/>
                </a:ln>
                <a:solidFill>
                  <a:srgbClr val="273339"/>
                </a:solidFill>
                <a:effectLst/>
                <a:uLnTx/>
                <a:uFillTx/>
                <a:latin typeface="Arial"/>
                <a:ea typeface="+mn-ea"/>
                <a:cs typeface="+mn-cs"/>
                <a:hlinkClick r:id="rId14"/>
              </a:rPr>
              <a:t>seniormanagers@hse.ie</a:t>
            </a:r>
            <a:r>
              <a:rPr kumimoji="0" lang="en-IE" sz="800" b="0" i="0" u="none" strike="noStrike" kern="0" cap="none" spc="0" normalizeH="0" baseline="0" noProof="0" dirty="0">
                <a:ln>
                  <a:noFill/>
                </a:ln>
                <a:solidFill>
                  <a:srgbClr val="273339"/>
                </a:solidFill>
                <a:effectLst/>
                <a:uLnTx/>
                <a:uFillTx/>
                <a:latin typeface="Arial"/>
                <a:ea typeface="+mn-ea"/>
                <a:cs typeface="+mn-cs"/>
              </a:rPr>
              <a:t> </a:t>
            </a:r>
          </a:p>
        </p:txBody>
      </p:sp>
      <p:sp>
        <p:nvSpPr>
          <p:cNvPr id="169" name="Rectangle 168">
            <a:extLst>
              <a:ext uri="{FF2B5EF4-FFF2-40B4-BE49-F238E27FC236}">
                <a16:creationId xmlns:a16="http://schemas.microsoft.com/office/drawing/2014/main" id="{A43F82E8-E61D-461D-988F-5BF8ADA9646A}"/>
              </a:ext>
            </a:extLst>
          </p:cNvPr>
          <p:cNvSpPr/>
          <p:nvPr/>
        </p:nvSpPr>
        <p:spPr>
          <a:xfrm>
            <a:off x="440723" y="4000999"/>
            <a:ext cx="2442725" cy="225001"/>
          </a:xfrm>
          <a:prstGeom prst="rect">
            <a:avLst/>
          </a:prstGeom>
          <a:solidFill>
            <a:sysClr val="window" lastClr="FFFFFF"/>
          </a:solidFill>
          <a:ln w="25400" cap="flat" cmpd="sng" algn="ctr">
            <a:solidFill>
              <a:srgbClr val="B30838"/>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 Approval of post</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171" name="Rectangle 170">
            <a:extLst>
              <a:ext uri="{FF2B5EF4-FFF2-40B4-BE49-F238E27FC236}">
                <a16:creationId xmlns:a16="http://schemas.microsoft.com/office/drawing/2014/main" id="{387EFB06-DB51-4E9C-BDB4-CB146C009132}"/>
              </a:ext>
            </a:extLst>
          </p:cNvPr>
          <p:cNvSpPr/>
          <p:nvPr/>
        </p:nvSpPr>
        <p:spPr>
          <a:xfrm>
            <a:off x="4326387" y="2327714"/>
            <a:ext cx="1814887" cy="460906"/>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Provide support &amp; advice to Services to complete Business Case &amp; Job Description</a:t>
            </a:r>
          </a:p>
        </p:txBody>
      </p:sp>
      <p:grpSp>
        <p:nvGrpSpPr>
          <p:cNvPr id="67" name="Group 66">
            <a:extLst>
              <a:ext uri="{FF2B5EF4-FFF2-40B4-BE49-F238E27FC236}">
                <a16:creationId xmlns:a16="http://schemas.microsoft.com/office/drawing/2014/main" id="{6264A5C3-254E-4082-8D80-0CBA5A03396B}"/>
              </a:ext>
            </a:extLst>
          </p:cNvPr>
          <p:cNvGrpSpPr/>
          <p:nvPr/>
        </p:nvGrpSpPr>
        <p:grpSpPr>
          <a:xfrm>
            <a:off x="99001" y="3663321"/>
            <a:ext cx="6054367" cy="252000"/>
            <a:chOff x="-13733" y="2176809"/>
            <a:chExt cx="6054367" cy="252000"/>
          </a:xfrm>
        </p:grpSpPr>
        <p:sp>
          <p:nvSpPr>
            <p:cNvPr id="151" name="Octagon 150">
              <a:extLst>
                <a:ext uri="{FF2B5EF4-FFF2-40B4-BE49-F238E27FC236}">
                  <a16:creationId xmlns:a16="http://schemas.microsoft.com/office/drawing/2014/main" id="{BFCA178D-804D-49BA-8D55-DF2653F8331F}"/>
                </a:ext>
              </a:extLst>
            </p:cNvPr>
            <p:cNvSpPr/>
            <p:nvPr/>
          </p:nvSpPr>
          <p:spPr>
            <a:xfrm>
              <a:off x="-13733" y="2176809"/>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4</a:t>
              </a:r>
            </a:p>
          </p:txBody>
        </p:sp>
        <p:sp>
          <p:nvSpPr>
            <p:cNvPr id="172" name="Rectangle 171">
              <a:extLst>
                <a:ext uri="{FF2B5EF4-FFF2-40B4-BE49-F238E27FC236}">
                  <a16:creationId xmlns:a16="http://schemas.microsoft.com/office/drawing/2014/main" id="{3FE33ECA-2999-4E38-8D6F-0A1D3B52DEA7}"/>
                </a:ext>
              </a:extLst>
            </p:cNvPr>
            <p:cNvSpPr/>
            <p:nvPr/>
          </p:nvSpPr>
          <p:spPr>
            <a:xfrm>
              <a:off x="336202" y="2212808"/>
              <a:ext cx="5704432" cy="198000"/>
            </a:xfrm>
            <a:prstGeom prst="rect">
              <a:avLst/>
            </a:prstGeom>
            <a:solidFill>
              <a:sysClr val="window" lastClr="FFFFFF"/>
            </a:solidFill>
            <a:ln w="25400" cap="flat" cmpd="sng" algn="ctr">
              <a:solidFill>
                <a:srgbClr val="F7A800"/>
              </a:solidFill>
              <a:prstDash val="solid"/>
            </a:ln>
            <a:effectLst/>
          </p:spPr>
          <p:txBody>
            <a:bodyPr rtlCol="0" anchor="ctr"/>
            <a:lstStyle/>
            <a:p>
              <a:pPr lvl="0" defTabSz="914400">
                <a:defRPr/>
              </a:pPr>
              <a:r>
                <a:rPr kumimoji="0" lang="en-IE" sz="800" b="0" i="0" u="none" strike="noStrike" kern="0" cap="none" spc="0" normalizeH="0" baseline="0" noProof="0" dirty="0">
                  <a:ln>
                    <a:noFill/>
                  </a:ln>
                  <a:solidFill>
                    <a:srgbClr val="273339"/>
                  </a:solidFill>
                  <a:effectLst/>
                  <a:uLnTx/>
                  <a:uFillTx/>
                  <a:latin typeface="Arial"/>
                  <a:ea typeface="+mn-ea"/>
                  <a:cs typeface="+mn-cs"/>
                </a:rPr>
                <a:t>Review the received file </a:t>
              </a:r>
              <a:r>
                <a:rPr lang="en-IE" sz="800" kern="0" dirty="0">
                  <a:solidFill>
                    <a:srgbClr val="273339"/>
                  </a:solidFill>
                  <a:latin typeface="Arial"/>
                </a:rPr>
                <a:t>and </a:t>
              </a:r>
              <a:r>
                <a:rPr kumimoji="0" lang="en-IE" sz="800" b="0" i="0" u="none" strike="noStrike" kern="0" cap="none" spc="0" normalizeH="0" baseline="0" noProof="0" dirty="0">
                  <a:ln>
                    <a:noFill/>
                  </a:ln>
                  <a:solidFill>
                    <a:srgbClr val="273339"/>
                  </a:solidFill>
                  <a:effectLst/>
                  <a:uLnTx/>
                  <a:uFillTx/>
                  <a:latin typeface="Arial"/>
                  <a:ea typeface="+mn-ea"/>
                  <a:cs typeface="+mn-cs"/>
                </a:rPr>
                <a:t>r</a:t>
              </a:r>
              <a:r>
                <a:rPr lang="en-IE" sz="800" kern="0" dirty="0" err="1">
                  <a:solidFill>
                    <a:srgbClr val="273339"/>
                  </a:solidFill>
                  <a:latin typeface="Arial"/>
                  <a:cs typeface="Times New Roman" panose="02020603050405020304" pitchFamily="18" charset="0"/>
                </a:rPr>
                <a:t>ecommend</a:t>
              </a:r>
              <a:r>
                <a:rPr lang="en-IE" sz="800" kern="0" dirty="0">
                  <a:solidFill>
                    <a:srgbClr val="273339"/>
                  </a:solidFill>
                  <a:latin typeface="Arial"/>
                  <a:cs typeface="Times New Roman" panose="02020603050405020304" pitchFamily="18" charset="0"/>
                </a:rPr>
                <a:t> for submission to EMT &amp; CEO for approval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sp>
        <p:nvSpPr>
          <p:cNvPr id="173" name="Rectangle 172">
            <a:extLst>
              <a:ext uri="{FF2B5EF4-FFF2-40B4-BE49-F238E27FC236}">
                <a16:creationId xmlns:a16="http://schemas.microsoft.com/office/drawing/2014/main" id="{7EF31B55-A174-4375-9AB3-0B4C3BA1AA1B}"/>
              </a:ext>
            </a:extLst>
          </p:cNvPr>
          <p:cNvSpPr/>
          <p:nvPr/>
        </p:nvSpPr>
        <p:spPr>
          <a:xfrm>
            <a:off x="436618" y="4341353"/>
            <a:ext cx="2442725" cy="265061"/>
          </a:xfrm>
          <a:prstGeom prst="rect">
            <a:avLst/>
          </a:prstGeom>
          <a:solidFill>
            <a:sysClr val="window" lastClr="FFFFFF"/>
          </a:solidFill>
          <a:ln w="25400" cap="flat" cmpd="sng" algn="ctr">
            <a:solidFill>
              <a:srgbClr val="F7A800"/>
            </a:solidFill>
            <a:prstDash val="solid"/>
          </a:ln>
          <a:effectLst/>
        </p:spPr>
        <p:txBody>
          <a:bodyPr rtlCol="0" anchor="ctr"/>
          <a:lstStyle/>
          <a:p>
            <a:pPr defTabSz="914400">
              <a:defRPr/>
            </a:pPr>
            <a:r>
              <a:rPr lang="en-IE" sz="800" kern="0" dirty="0">
                <a:solidFill>
                  <a:srgbClr val="273339"/>
                </a:solidFill>
                <a:latin typeface="Arial"/>
              </a:rPr>
              <a:t>Communication back to the EMT member &amp; ND of outcome and </a:t>
            </a:r>
            <a:r>
              <a:rPr lang="en-IE" sz="800" kern="0" dirty="0" err="1">
                <a:solidFill>
                  <a:srgbClr val="273339"/>
                </a:solidFill>
                <a:latin typeface="Arial"/>
              </a:rPr>
              <a:t>i</a:t>
            </a:r>
            <a:r>
              <a:rPr kumimoji="0" lang="en-IE" sz="800" b="0" i="0" u="none" strike="noStrike" kern="0" cap="none" spc="0" normalizeH="0" baseline="0" noProof="0" dirty="0" err="1">
                <a:ln>
                  <a:noFill/>
                </a:ln>
                <a:solidFill>
                  <a:srgbClr val="273339"/>
                </a:solidFill>
                <a:effectLst/>
                <a:uLnTx/>
                <a:uFillTx/>
                <a:latin typeface="Arial"/>
                <a:ea typeface="+mn-ea"/>
                <a:cs typeface="+mn-cs"/>
              </a:rPr>
              <a:t>ssue</a:t>
            </a:r>
            <a:r>
              <a:rPr kumimoji="0" lang="en-IE" sz="800" b="0" i="0" u="none" strike="noStrike" kern="0" cap="none" spc="0" normalizeH="0" baseline="0" noProof="0" dirty="0">
                <a:ln>
                  <a:noFill/>
                </a:ln>
                <a:solidFill>
                  <a:srgbClr val="273339"/>
                </a:solidFill>
                <a:effectLst/>
                <a:uLnTx/>
                <a:uFillTx/>
                <a:latin typeface="Arial"/>
                <a:ea typeface="+mn-ea"/>
                <a:cs typeface="+mn-cs"/>
              </a:rPr>
              <a:t> to </a:t>
            </a:r>
            <a:r>
              <a:rPr kumimoji="0" lang="en-IE" sz="800" b="0" i="0" u="none" strike="noStrike" kern="0" cap="none" spc="0" normalizeH="0" baseline="0" noProof="0" dirty="0" err="1">
                <a:ln>
                  <a:noFill/>
                </a:ln>
                <a:solidFill>
                  <a:srgbClr val="273339"/>
                </a:solidFill>
                <a:effectLst/>
                <a:uLnTx/>
                <a:uFillTx/>
                <a:latin typeface="Arial"/>
                <a:ea typeface="+mn-ea"/>
                <a:cs typeface="+mn-cs"/>
              </a:rPr>
              <a:t>DoH</a:t>
            </a:r>
            <a:r>
              <a:rPr kumimoji="0" lang="en-IE" sz="800" b="0" i="0" u="none" strike="noStrike" kern="0" cap="none" spc="0" normalizeH="0" baseline="0" noProof="0" dirty="0">
                <a:ln>
                  <a:noFill/>
                </a:ln>
                <a:solidFill>
                  <a:srgbClr val="273339"/>
                </a:solidFill>
                <a:effectLst/>
                <a:uLnTx/>
                <a:uFillTx/>
                <a:latin typeface="Arial"/>
                <a:ea typeface="+mn-ea"/>
                <a:cs typeface="+mn-cs"/>
              </a:rPr>
              <a:t> for approval</a:t>
            </a:r>
          </a:p>
        </p:txBody>
      </p:sp>
      <p:sp>
        <p:nvSpPr>
          <p:cNvPr id="174" name="Rectangle 173">
            <a:extLst>
              <a:ext uri="{FF2B5EF4-FFF2-40B4-BE49-F238E27FC236}">
                <a16:creationId xmlns:a16="http://schemas.microsoft.com/office/drawing/2014/main" id="{4E956F83-D3BA-46BF-822B-89CD237C7F09}"/>
              </a:ext>
            </a:extLst>
          </p:cNvPr>
          <p:cNvSpPr/>
          <p:nvPr/>
        </p:nvSpPr>
        <p:spPr>
          <a:xfrm>
            <a:off x="447262" y="4981896"/>
            <a:ext cx="2613748" cy="265061"/>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Clarification of queries on application from </a:t>
            </a:r>
            <a:r>
              <a:rPr kumimoji="0" lang="en-IE" sz="800" b="0" i="0" u="none" strike="noStrike" kern="0" cap="none" spc="0" normalizeH="0" baseline="0" noProof="0" dirty="0" err="1">
                <a:ln>
                  <a:noFill/>
                </a:ln>
                <a:solidFill>
                  <a:srgbClr val="273339"/>
                </a:solidFill>
                <a:effectLst/>
                <a:uLnTx/>
                <a:uFillTx/>
                <a:latin typeface="Arial"/>
                <a:ea typeface="+mn-ea"/>
                <a:cs typeface="Times New Roman" panose="02020603050405020304" pitchFamily="18" charset="0"/>
              </a:rPr>
              <a:t>DoH</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175" name="Rectangle 174">
            <a:extLst>
              <a:ext uri="{FF2B5EF4-FFF2-40B4-BE49-F238E27FC236}">
                <a16:creationId xmlns:a16="http://schemas.microsoft.com/office/drawing/2014/main" id="{DBA233EE-2C17-4D0F-9DBD-366B753BFC0E}"/>
              </a:ext>
            </a:extLst>
          </p:cNvPr>
          <p:cNvSpPr/>
          <p:nvPr/>
        </p:nvSpPr>
        <p:spPr>
          <a:xfrm>
            <a:off x="447261" y="5303049"/>
            <a:ext cx="5706107" cy="280917"/>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Communicate outcome of </a:t>
            </a:r>
            <a:r>
              <a:rPr kumimoji="0" lang="en-IE" sz="800" b="0" i="0" u="none" strike="noStrike" kern="0" cap="none" spc="0" normalizeH="0" baseline="0" noProof="0" dirty="0" err="1">
                <a:ln>
                  <a:noFill/>
                </a:ln>
                <a:solidFill>
                  <a:srgbClr val="273339"/>
                </a:solidFill>
                <a:effectLst/>
                <a:uLnTx/>
                <a:uFillTx/>
                <a:latin typeface="Arial"/>
                <a:ea typeface="+mn-ea"/>
                <a:cs typeface="+mn-cs"/>
              </a:rPr>
              <a:t>DoH</a:t>
            </a:r>
            <a:r>
              <a:rPr kumimoji="0" lang="en-IE" sz="800" b="0" i="0" u="none" strike="noStrike" kern="0" cap="none" spc="0" normalizeH="0" baseline="0" noProof="0" dirty="0">
                <a:ln>
                  <a:noFill/>
                </a:ln>
                <a:solidFill>
                  <a:srgbClr val="273339"/>
                </a:solidFill>
                <a:effectLst/>
                <a:uLnTx/>
                <a:uFillTx/>
                <a:latin typeface="Arial"/>
                <a:ea typeface="+mn-ea"/>
                <a:cs typeface="+mn-cs"/>
              </a:rPr>
              <a:t> approval / or </a:t>
            </a:r>
            <a:r>
              <a:rPr lang="en-IE" sz="800" kern="0" dirty="0">
                <a:solidFill>
                  <a:srgbClr val="273339"/>
                </a:solidFill>
                <a:latin typeface="Arial"/>
              </a:rPr>
              <a:t>non-approval </a:t>
            </a:r>
            <a:r>
              <a:rPr kumimoji="0" lang="en-IE" sz="800" b="0" i="0" u="none" strike="noStrike" kern="0" cap="none" spc="0" normalizeH="0" baseline="0" noProof="0" dirty="0">
                <a:ln>
                  <a:noFill/>
                </a:ln>
                <a:solidFill>
                  <a:srgbClr val="273339"/>
                </a:solidFill>
                <a:effectLst/>
                <a:uLnTx/>
                <a:uFillTx/>
                <a:latin typeface="Arial"/>
                <a:ea typeface="+mn-ea"/>
                <a:cs typeface="+mn-cs"/>
              </a:rPr>
              <a:t>to the National Director and Requester and confirm the position number for the post. </a:t>
            </a:r>
          </a:p>
        </p:txBody>
      </p:sp>
      <p:pic>
        <p:nvPicPr>
          <p:cNvPr id="176" name="Graphic 15" descr="Warning">
            <a:extLst>
              <a:ext uri="{FF2B5EF4-FFF2-40B4-BE49-F238E27FC236}">
                <a16:creationId xmlns:a16="http://schemas.microsoft.com/office/drawing/2014/main" id="{C7A7FD35-B81B-4FE6-9622-E6F5AEB8DBA3}"/>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92193" y="3237358"/>
            <a:ext cx="210410" cy="224120"/>
          </a:xfrm>
          <a:prstGeom prst="rect">
            <a:avLst/>
          </a:prstGeom>
        </p:spPr>
      </p:pic>
      <p:sp>
        <p:nvSpPr>
          <p:cNvPr id="177" name="TextBox 176">
            <a:extLst>
              <a:ext uri="{FF2B5EF4-FFF2-40B4-BE49-F238E27FC236}">
                <a16:creationId xmlns:a16="http://schemas.microsoft.com/office/drawing/2014/main" id="{4C9318C7-9D38-480B-B03D-78E7A6DA15B2}"/>
              </a:ext>
            </a:extLst>
          </p:cNvPr>
          <p:cNvSpPr txBox="1"/>
          <p:nvPr/>
        </p:nvSpPr>
        <p:spPr>
          <a:xfrm>
            <a:off x="807808" y="3183748"/>
            <a:ext cx="5345562" cy="461665"/>
          </a:xfrm>
          <a:prstGeom prst="rect">
            <a:avLst/>
          </a:prstGeom>
          <a:noFill/>
        </p:spPr>
        <p:txBody>
          <a:bodyPr wrap="square" rtlCol="0">
            <a:spAutoFit/>
          </a:bodyPr>
          <a:lstStyle/>
          <a:p>
            <a:pPr defTabSz="914400"/>
            <a:r>
              <a:rPr lang="en-IE" sz="800" dirty="0">
                <a:solidFill>
                  <a:srgbClr val="B30838"/>
                </a:solidFill>
                <a:latin typeface="Arial"/>
              </a:rPr>
              <a:t>Failure to provide the required details above and/or </a:t>
            </a:r>
            <a:r>
              <a:rPr lang="en-IE" sz="800" b="1" dirty="0">
                <a:solidFill>
                  <a:srgbClr val="B30838"/>
                </a:solidFill>
                <a:latin typeface="Arial"/>
              </a:rPr>
              <a:t>ND and EMT signature </a:t>
            </a:r>
            <a:r>
              <a:rPr lang="en-IE" sz="800" dirty="0">
                <a:solidFill>
                  <a:srgbClr val="B30838"/>
                </a:solidFill>
                <a:latin typeface="Arial"/>
              </a:rPr>
              <a:t>will result in the application being returned to the service for clarification, with resultant delay in submission to the EMT for consideration. Signature is required from both the relevant ND and the EMT member.</a:t>
            </a:r>
          </a:p>
        </p:txBody>
      </p:sp>
      <p:sp>
        <p:nvSpPr>
          <p:cNvPr id="17" name="Rectangle 16">
            <a:extLst>
              <a:ext uri="{FF2B5EF4-FFF2-40B4-BE49-F238E27FC236}">
                <a16:creationId xmlns:a16="http://schemas.microsoft.com/office/drawing/2014/main" id="{22F8971E-AED7-4570-91CE-52590A8276C8}"/>
              </a:ext>
            </a:extLst>
          </p:cNvPr>
          <p:cNvSpPr/>
          <p:nvPr/>
        </p:nvSpPr>
        <p:spPr>
          <a:xfrm>
            <a:off x="2656088" y="7984151"/>
            <a:ext cx="1080000" cy="417268"/>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Strategic Workforce Planning &amp; Intelligence</a:t>
            </a:r>
          </a:p>
        </p:txBody>
      </p:sp>
      <p:sp>
        <p:nvSpPr>
          <p:cNvPr id="18" name="Rectangle 17">
            <a:extLst>
              <a:ext uri="{FF2B5EF4-FFF2-40B4-BE49-F238E27FC236}">
                <a16:creationId xmlns:a16="http://schemas.microsoft.com/office/drawing/2014/main" id="{CA878844-85D9-4A49-A300-EAD0260CB7CE}"/>
              </a:ext>
            </a:extLst>
          </p:cNvPr>
          <p:cNvSpPr/>
          <p:nvPr/>
        </p:nvSpPr>
        <p:spPr>
          <a:xfrm>
            <a:off x="1728686" y="7984151"/>
            <a:ext cx="864000" cy="417268"/>
          </a:xfrm>
          <a:prstGeom prst="rect">
            <a:avLst/>
          </a:prstGeom>
          <a:solidFill>
            <a:sysClr val="window" lastClr="FFFFFF"/>
          </a:solidFill>
          <a:ln w="25400" cap="flat" cmpd="sng" algn="ctr">
            <a:solidFill>
              <a:srgbClr val="6DABE4"/>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 Member</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B5E36B17-01FD-4D4D-9991-A9D170CC45DA}"/>
              </a:ext>
            </a:extLst>
          </p:cNvPr>
          <p:cNvSpPr/>
          <p:nvPr/>
        </p:nvSpPr>
        <p:spPr>
          <a:xfrm>
            <a:off x="801284" y="7984151"/>
            <a:ext cx="864000" cy="417268"/>
          </a:xfrm>
          <a:prstGeom prst="rect">
            <a:avLst/>
          </a:prstGeom>
          <a:solidFill>
            <a:sysClr val="window" lastClr="FFFFFF"/>
          </a:solidFill>
          <a:ln w="25400" cap="flat" cmpd="sng" algn="ctr">
            <a:solidFill>
              <a:srgbClr val="003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Services</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1" name="Rectangle 20">
            <a:extLst>
              <a:ext uri="{FF2B5EF4-FFF2-40B4-BE49-F238E27FC236}">
                <a16:creationId xmlns:a16="http://schemas.microsoft.com/office/drawing/2014/main" id="{4B1C8AA9-372C-40B7-AC92-F040B08AEC94}"/>
              </a:ext>
            </a:extLst>
          </p:cNvPr>
          <p:cNvSpPr/>
          <p:nvPr/>
        </p:nvSpPr>
        <p:spPr>
          <a:xfrm>
            <a:off x="3799490" y="7984151"/>
            <a:ext cx="864000" cy="417268"/>
          </a:xfrm>
          <a:prstGeom prst="rect">
            <a:avLst/>
          </a:prstGeom>
          <a:solidFill>
            <a:sysClr val="window" lastClr="FFFFFF"/>
          </a:solidFill>
          <a:ln w="25400" cap="flat" cmpd="sng" algn="ctr">
            <a:solidFill>
              <a:srgbClr val="B3083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2" name="Rectangle 21">
            <a:extLst>
              <a:ext uri="{FF2B5EF4-FFF2-40B4-BE49-F238E27FC236}">
                <a16:creationId xmlns:a16="http://schemas.microsoft.com/office/drawing/2014/main" id="{9832EDBB-C58B-4E7F-9670-D92215BED156}"/>
              </a:ext>
            </a:extLst>
          </p:cNvPr>
          <p:cNvSpPr/>
          <p:nvPr/>
        </p:nvSpPr>
        <p:spPr>
          <a:xfrm>
            <a:off x="4726892" y="7984151"/>
            <a:ext cx="864000" cy="417268"/>
          </a:xfrm>
          <a:prstGeom prst="rect">
            <a:avLst/>
          </a:prstGeom>
          <a:solidFill>
            <a:sysClr val="window" lastClr="FFFFFF"/>
          </a:solidFill>
          <a:ln w="25400" cap="flat" cmpd="sng" algn="ctr">
            <a:solidFill>
              <a:srgbClr val="8C9CA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Department of Health</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3" name="TextBox 22">
            <a:extLst>
              <a:ext uri="{FF2B5EF4-FFF2-40B4-BE49-F238E27FC236}">
                <a16:creationId xmlns:a16="http://schemas.microsoft.com/office/drawing/2014/main" id="{C895B267-D6FF-41BD-9F24-BEE360ADF664}"/>
              </a:ext>
            </a:extLst>
          </p:cNvPr>
          <p:cNvSpPr txBox="1"/>
          <p:nvPr/>
        </p:nvSpPr>
        <p:spPr>
          <a:xfrm>
            <a:off x="-51385" y="7963617"/>
            <a:ext cx="963772" cy="338554"/>
          </a:xfrm>
          <a:prstGeom prst="rect">
            <a:avLst/>
          </a:prstGeom>
          <a:noFill/>
        </p:spPr>
        <p:txBody>
          <a:bodyPr wrap="square" rtlCol="0">
            <a:spAutoFit/>
          </a:bodyPr>
          <a:lstStyle/>
          <a:p>
            <a:pPr defTabSz="914400"/>
            <a:r>
              <a:rPr lang="en-IE" sz="800" b="1" u="sng" dirty="0">
                <a:solidFill>
                  <a:srgbClr val="273339"/>
                </a:solidFill>
                <a:latin typeface="Arial"/>
              </a:rPr>
              <a:t>Responsible Stakeholder</a:t>
            </a:r>
          </a:p>
        </p:txBody>
      </p:sp>
      <p:sp>
        <p:nvSpPr>
          <p:cNvPr id="33" name="Rectangle 32">
            <a:extLst>
              <a:ext uri="{FF2B5EF4-FFF2-40B4-BE49-F238E27FC236}">
                <a16:creationId xmlns:a16="http://schemas.microsoft.com/office/drawing/2014/main" id="{079C910F-D807-4254-AB71-94642ABEF5A1}"/>
              </a:ext>
            </a:extLst>
          </p:cNvPr>
          <p:cNvSpPr/>
          <p:nvPr/>
        </p:nvSpPr>
        <p:spPr>
          <a:xfrm>
            <a:off x="5654293" y="7983279"/>
            <a:ext cx="864000" cy="423628"/>
          </a:xfrm>
          <a:prstGeom prst="rect">
            <a:avLst/>
          </a:prstGeom>
          <a:solidFill>
            <a:sysClr val="window" lastClr="FFFFFF"/>
          </a:solidFill>
          <a:ln w="25400" cap="flat" cmpd="sng" algn="ctr">
            <a:solidFill>
              <a:srgbClr val="B30838">
                <a:lumMod val="20000"/>
                <a:lumOff val="8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National Director</a:t>
            </a:r>
          </a:p>
        </p:txBody>
      </p:sp>
      <p:grpSp>
        <p:nvGrpSpPr>
          <p:cNvPr id="65" name="Group 64">
            <a:extLst>
              <a:ext uri="{FF2B5EF4-FFF2-40B4-BE49-F238E27FC236}">
                <a16:creationId xmlns:a16="http://schemas.microsoft.com/office/drawing/2014/main" id="{013D46C3-0C53-4D60-ADDD-889E40D77071}"/>
              </a:ext>
            </a:extLst>
          </p:cNvPr>
          <p:cNvGrpSpPr/>
          <p:nvPr/>
        </p:nvGrpSpPr>
        <p:grpSpPr>
          <a:xfrm>
            <a:off x="3898841" y="8465010"/>
            <a:ext cx="1372260" cy="715930"/>
            <a:chOff x="1775411" y="8139772"/>
            <a:chExt cx="1372260" cy="715930"/>
          </a:xfrm>
        </p:grpSpPr>
        <p:pic>
          <p:nvPicPr>
            <p:cNvPr id="26" name="Graphic 25" descr="Document">
              <a:extLst>
                <a:ext uri="{FF2B5EF4-FFF2-40B4-BE49-F238E27FC236}">
                  <a16:creationId xmlns:a16="http://schemas.microsoft.com/office/drawing/2014/main" id="{1F3EA96E-CC65-4F77-87EB-D9BD1F1CBA4F}"/>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2312870" y="8139772"/>
              <a:ext cx="251223" cy="251223"/>
            </a:xfrm>
            <a:prstGeom prst="rect">
              <a:avLst/>
            </a:prstGeom>
          </p:spPr>
        </p:pic>
        <p:sp>
          <p:nvSpPr>
            <p:cNvPr id="34" name="Rectangle 33">
              <a:extLst>
                <a:ext uri="{FF2B5EF4-FFF2-40B4-BE49-F238E27FC236}">
                  <a16:creationId xmlns:a16="http://schemas.microsoft.com/office/drawing/2014/main" id="{AC3E97BE-1E35-487C-937A-97A957A89DA4}"/>
                </a:ext>
              </a:extLst>
            </p:cNvPr>
            <p:cNvSpPr/>
            <p:nvPr/>
          </p:nvSpPr>
          <p:spPr>
            <a:xfrm>
              <a:off x="1775411" y="8394037"/>
              <a:ext cx="1372260" cy="461665"/>
            </a:xfrm>
            <a:prstGeom prst="rect">
              <a:avLst/>
            </a:prstGeom>
          </p:spPr>
          <p:txBody>
            <a:bodyPr wrap="square">
              <a:spAutoFit/>
            </a:bodyPr>
            <a:lstStyle/>
            <a:p>
              <a:pPr algn="ctr" defTabSz="914400"/>
              <a:r>
                <a:rPr lang="en-IE" sz="800" dirty="0">
                  <a:solidFill>
                    <a:srgbClr val="273339"/>
                  </a:solidFill>
                  <a:latin typeface="Arial"/>
                </a:rPr>
                <a:t>Primary notification number &amp; log number request template</a:t>
              </a:r>
            </a:p>
          </p:txBody>
        </p:sp>
      </p:grpSp>
      <p:grpSp>
        <p:nvGrpSpPr>
          <p:cNvPr id="64" name="Group 63">
            <a:extLst>
              <a:ext uri="{FF2B5EF4-FFF2-40B4-BE49-F238E27FC236}">
                <a16:creationId xmlns:a16="http://schemas.microsoft.com/office/drawing/2014/main" id="{ABBD2D41-8709-4E2D-AEA3-B598D402E462}"/>
              </a:ext>
            </a:extLst>
          </p:cNvPr>
          <p:cNvGrpSpPr/>
          <p:nvPr/>
        </p:nvGrpSpPr>
        <p:grpSpPr>
          <a:xfrm>
            <a:off x="2603512" y="8521802"/>
            <a:ext cx="782656" cy="598586"/>
            <a:chOff x="1472251" y="8001731"/>
            <a:chExt cx="782656" cy="598586"/>
          </a:xfrm>
        </p:grpSpPr>
        <p:grpSp>
          <p:nvGrpSpPr>
            <p:cNvPr id="25" name="Group 24">
              <a:extLst>
                <a:ext uri="{FF2B5EF4-FFF2-40B4-BE49-F238E27FC236}">
                  <a16:creationId xmlns:a16="http://schemas.microsoft.com/office/drawing/2014/main" id="{31BF3E4F-E8A2-4B64-82BD-824D74C74E7F}"/>
                </a:ext>
              </a:extLst>
            </p:cNvPr>
            <p:cNvGrpSpPr/>
            <p:nvPr/>
          </p:nvGrpSpPr>
          <p:grpSpPr>
            <a:xfrm>
              <a:off x="1732631" y="8001731"/>
              <a:ext cx="261896" cy="278074"/>
              <a:chOff x="1655078" y="3577989"/>
              <a:chExt cx="480328" cy="480328"/>
            </a:xfrm>
            <a:solidFill>
              <a:srgbClr val="003CA6"/>
            </a:solidFill>
          </p:grpSpPr>
          <p:pic>
            <p:nvPicPr>
              <p:cNvPr id="53" name="Graphic 52" descr="Thumbs up sign">
                <a:extLst>
                  <a:ext uri="{FF2B5EF4-FFF2-40B4-BE49-F238E27FC236}">
                    <a16:creationId xmlns:a16="http://schemas.microsoft.com/office/drawing/2014/main" id="{34128AA0-90E9-4C04-9B96-A82E059027CD}"/>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796673" y="3749722"/>
                <a:ext cx="197139" cy="197139"/>
              </a:xfrm>
              <a:prstGeom prst="rect">
                <a:avLst/>
              </a:prstGeom>
            </p:spPr>
          </p:pic>
          <p:pic>
            <p:nvPicPr>
              <p:cNvPr id="54" name="Graphic 53" descr="Paper">
                <a:extLst>
                  <a:ext uri="{FF2B5EF4-FFF2-40B4-BE49-F238E27FC236}">
                    <a16:creationId xmlns:a16="http://schemas.microsoft.com/office/drawing/2014/main" id="{D11B150C-0E7E-4692-BE97-4E115A9A304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655078" y="3577989"/>
                <a:ext cx="480328" cy="480328"/>
              </a:xfrm>
              <a:prstGeom prst="rect">
                <a:avLst/>
              </a:prstGeom>
            </p:spPr>
          </p:pic>
        </p:grpSp>
        <p:sp>
          <p:nvSpPr>
            <p:cNvPr id="35" name="Rectangle 34">
              <a:extLst>
                <a:ext uri="{FF2B5EF4-FFF2-40B4-BE49-F238E27FC236}">
                  <a16:creationId xmlns:a16="http://schemas.microsoft.com/office/drawing/2014/main" id="{F5753BAD-2BEA-42F2-B2DC-012C5E1F48D2}"/>
                </a:ext>
              </a:extLst>
            </p:cNvPr>
            <p:cNvSpPr/>
            <p:nvPr/>
          </p:nvSpPr>
          <p:spPr>
            <a:xfrm>
              <a:off x="1472251" y="8261763"/>
              <a:ext cx="782656" cy="338554"/>
            </a:xfrm>
            <a:prstGeom prst="rect">
              <a:avLst/>
            </a:prstGeom>
          </p:spPr>
          <p:txBody>
            <a:bodyPr wrap="square">
              <a:spAutoFit/>
            </a:bodyPr>
            <a:lstStyle/>
            <a:p>
              <a:pPr algn="ctr" defTabSz="914400"/>
              <a:r>
                <a:rPr lang="en-IE" sz="800" dirty="0">
                  <a:solidFill>
                    <a:srgbClr val="273339"/>
                  </a:solidFill>
                  <a:latin typeface="Arial"/>
                </a:rPr>
                <a:t>Written Approval</a:t>
              </a:r>
            </a:p>
          </p:txBody>
        </p:sp>
      </p:grpSp>
      <p:grpSp>
        <p:nvGrpSpPr>
          <p:cNvPr id="63" name="Group 62">
            <a:extLst>
              <a:ext uri="{FF2B5EF4-FFF2-40B4-BE49-F238E27FC236}">
                <a16:creationId xmlns:a16="http://schemas.microsoft.com/office/drawing/2014/main" id="{B7D9FF5F-EC9B-4553-AEC0-162B5A82C305}"/>
              </a:ext>
            </a:extLst>
          </p:cNvPr>
          <p:cNvGrpSpPr/>
          <p:nvPr/>
        </p:nvGrpSpPr>
        <p:grpSpPr>
          <a:xfrm>
            <a:off x="6079564" y="8498383"/>
            <a:ext cx="632204" cy="589422"/>
            <a:chOff x="1041327" y="7877207"/>
            <a:chExt cx="632204" cy="589422"/>
          </a:xfrm>
        </p:grpSpPr>
        <p:grpSp>
          <p:nvGrpSpPr>
            <p:cNvPr id="24" name="Group 23">
              <a:extLst>
                <a:ext uri="{FF2B5EF4-FFF2-40B4-BE49-F238E27FC236}">
                  <a16:creationId xmlns:a16="http://schemas.microsoft.com/office/drawing/2014/main" id="{3416BA7A-2936-4816-A5F8-5603C4643A96}"/>
                </a:ext>
              </a:extLst>
            </p:cNvPr>
            <p:cNvGrpSpPr/>
            <p:nvPr/>
          </p:nvGrpSpPr>
          <p:grpSpPr>
            <a:xfrm>
              <a:off x="1041327" y="7877207"/>
              <a:ext cx="613797" cy="278074"/>
              <a:chOff x="9298790" y="1962003"/>
              <a:chExt cx="613797" cy="278074"/>
            </a:xfrm>
          </p:grpSpPr>
          <p:pic>
            <p:nvPicPr>
              <p:cNvPr id="55" name="Graphic 54" descr="Paper">
                <a:extLst>
                  <a:ext uri="{FF2B5EF4-FFF2-40B4-BE49-F238E27FC236}">
                    <a16:creationId xmlns:a16="http://schemas.microsoft.com/office/drawing/2014/main" id="{BE5B104C-332B-416F-9705-213F3ADA675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73110" y="1962003"/>
                <a:ext cx="261896" cy="278074"/>
              </a:xfrm>
              <a:prstGeom prst="rect">
                <a:avLst/>
              </a:prstGeom>
            </p:spPr>
          </p:pic>
          <p:sp>
            <p:nvSpPr>
              <p:cNvPr id="56" name="TextBox 55">
                <a:extLst>
                  <a:ext uri="{FF2B5EF4-FFF2-40B4-BE49-F238E27FC236}">
                    <a16:creationId xmlns:a16="http://schemas.microsoft.com/office/drawing/2014/main" id="{5B0133DE-EAC8-4FB5-BAD0-A8E3FE39EF41}"/>
                  </a:ext>
                </a:extLst>
              </p:cNvPr>
              <p:cNvSpPr txBox="1"/>
              <p:nvPr/>
            </p:nvSpPr>
            <p:spPr>
              <a:xfrm>
                <a:off x="9298790" y="1990119"/>
                <a:ext cx="613797"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JO</a:t>
                </a:r>
              </a:p>
            </p:txBody>
          </p:sp>
        </p:grpSp>
        <p:sp>
          <p:nvSpPr>
            <p:cNvPr id="36" name="Rectangle 35">
              <a:extLst>
                <a:ext uri="{FF2B5EF4-FFF2-40B4-BE49-F238E27FC236}">
                  <a16:creationId xmlns:a16="http://schemas.microsoft.com/office/drawing/2014/main" id="{06C934EE-7C29-461F-BBA3-7D678193C1C9}"/>
                </a:ext>
              </a:extLst>
            </p:cNvPr>
            <p:cNvSpPr/>
            <p:nvPr/>
          </p:nvSpPr>
          <p:spPr>
            <a:xfrm>
              <a:off x="1042183" y="8128075"/>
              <a:ext cx="631348" cy="338554"/>
            </a:xfrm>
            <a:prstGeom prst="rect">
              <a:avLst/>
            </a:prstGeom>
          </p:spPr>
          <p:txBody>
            <a:bodyPr wrap="square">
              <a:spAutoFit/>
            </a:bodyPr>
            <a:lstStyle/>
            <a:p>
              <a:pPr algn="ctr" defTabSz="914400"/>
              <a:r>
                <a:rPr lang="en-IE" sz="800" dirty="0">
                  <a:solidFill>
                    <a:srgbClr val="273339"/>
                  </a:solidFill>
                  <a:latin typeface="Arial"/>
                </a:rPr>
                <a:t>Job Order</a:t>
              </a:r>
            </a:p>
          </p:txBody>
        </p:sp>
      </p:grpSp>
      <p:grpSp>
        <p:nvGrpSpPr>
          <p:cNvPr id="66" name="Group 65">
            <a:extLst>
              <a:ext uri="{FF2B5EF4-FFF2-40B4-BE49-F238E27FC236}">
                <a16:creationId xmlns:a16="http://schemas.microsoft.com/office/drawing/2014/main" id="{2A387597-B2B4-4179-8679-4DEE48253FDC}"/>
              </a:ext>
            </a:extLst>
          </p:cNvPr>
          <p:cNvGrpSpPr/>
          <p:nvPr/>
        </p:nvGrpSpPr>
        <p:grpSpPr>
          <a:xfrm>
            <a:off x="5058323" y="8461107"/>
            <a:ext cx="1253956" cy="719833"/>
            <a:chOff x="2587376" y="8135869"/>
            <a:chExt cx="1253956" cy="719833"/>
          </a:xfrm>
        </p:grpSpPr>
        <p:pic>
          <p:nvPicPr>
            <p:cNvPr id="27" name="Graphic 26" descr="Email">
              <a:extLst>
                <a:ext uri="{FF2B5EF4-FFF2-40B4-BE49-F238E27FC236}">
                  <a16:creationId xmlns:a16="http://schemas.microsoft.com/office/drawing/2014/main" id="{0FAA9EAB-5E49-42D1-B5CE-61F3EB11B0F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109682" y="8135869"/>
              <a:ext cx="237723" cy="237723"/>
            </a:xfrm>
            <a:prstGeom prst="rect">
              <a:avLst/>
            </a:prstGeom>
          </p:spPr>
        </p:pic>
        <p:sp>
          <p:nvSpPr>
            <p:cNvPr id="37" name="Rectangle 36">
              <a:extLst>
                <a:ext uri="{FF2B5EF4-FFF2-40B4-BE49-F238E27FC236}">
                  <a16:creationId xmlns:a16="http://schemas.microsoft.com/office/drawing/2014/main" id="{336EE5AB-9E59-4303-9556-C6D3FA70E42E}"/>
                </a:ext>
              </a:extLst>
            </p:cNvPr>
            <p:cNvSpPr/>
            <p:nvPr/>
          </p:nvSpPr>
          <p:spPr>
            <a:xfrm>
              <a:off x="2587376" y="8394037"/>
              <a:ext cx="1253956" cy="461665"/>
            </a:xfrm>
            <a:prstGeom prst="rect">
              <a:avLst/>
            </a:prstGeom>
          </p:spPr>
          <p:txBody>
            <a:bodyPr wrap="square">
              <a:spAutoFit/>
            </a:bodyPr>
            <a:lstStyle/>
            <a:p>
              <a:pPr algn="ctr" defTabSz="914400"/>
              <a:r>
                <a:rPr lang="en-IE" sz="800" dirty="0">
                  <a:solidFill>
                    <a:srgbClr val="273339"/>
                  </a:solidFill>
                  <a:latin typeface="Arial"/>
                </a:rPr>
                <a:t>Letter to confirm issue of Primary Notification &amp; Log Number</a:t>
              </a:r>
            </a:p>
          </p:txBody>
        </p:sp>
      </p:grpSp>
      <p:sp>
        <p:nvSpPr>
          <p:cNvPr id="62" name="TextBox 61">
            <a:extLst>
              <a:ext uri="{FF2B5EF4-FFF2-40B4-BE49-F238E27FC236}">
                <a16:creationId xmlns:a16="http://schemas.microsoft.com/office/drawing/2014/main" id="{26DB98CC-1575-448A-8706-A149EB8A3053}"/>
              </a:ext>
            </a:extLst>
          </p:cNvPr>
          <p:cNvSpPr txBox="1"/>
          <p:nvPr/>
        </p:nvSpPr>
        <p:spPr>
          <a:xfrm>
            <a:off x="-41576" y="8460141"/>
            <a:ext cx="421964" cy="215444"/>
          </a:xfrm>
          <a:prstGeom prst="rect">
            <a:avLst/>
          </a:prstGeom>
          <a:noFill/>
        </p:spPr>
        <p:txBody>
          <a:bodyPr wrap="square" rtlCol="0">
            <a:spAutoFit/>
          </a:bodyPr>
          <a:lstStyle/>
          <a:p>
            <a:pPr defTabSz="914400"/>
            <a:r>
              <a:rPr lang="en-IE" sz="800" b="1" u="sng" dirty="0">
                <a:solidFill>
                  <a:srgbClr val="273339"/>
                </a:solidFill>
                <a:latin typeface="Arial"/>
              </a:rPr>
              <a:t>Key</a:t>
            </a:r>
          </a:p>
        </p:txBody>
      </p:sp>
      <p:sp>
        <p:nvSpPr>
          <p:cNvPr id="111" name="Rectangle 110">
            <a:extLst>
              <a:ext uri="{FF2B5EF4-FFF2-40B4-BE49-F238E27FC236}">
                <a16:creationId xmlns:a16="http://schemas.microsoft.com/office/drawing/2014/main" id="{3D405F26-2156-4A66-8EB2-4A0D37F2FD48}"/>
              </a:ext>
            </a:extLst>
          </p:cNvPr>
          <p:cNvSpPr/>
          <p:nvPr/>
        </p:nvSpPr>
        <p:spPr>
          <a:xfrm>
            <a:off x="9886" y="7863801"/>
            <a:ext cx="6857999" cy="53244"/>
          </a:xfrm>
          <a:prstGeom prst="rect">
            <a:avLst/>
          </a:prstGeom>
          <a:solidFill>
            <a:srgbClr val="006858"/>
          </a:solidFill>
          <a:ln w="25400" cap="flat" cmpd="sng" algn="ctr">
            <a:solidFill>
              <a:srgbClr val="00685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000" b="0" i="0" u="none" strike="noStrike" kern="0" cap="none" spc="0" normalizeH="0" baseline="0" noProof="0" dirty="0">
              <a:ln>
                <a:noFill/>
              </a:ln>
              <a:solidFill>
                <a:prstClr val="white"/>
              </a:solidFill>
              <a:effectLst/>
              <a:uLnTx/>
              <a:uFillTx/>
              <a:latin typeface="Arial"/>
              <a:ea typeface="+mn-ea"/>
              <a:cs typeface="+mn-cs"/>
            </a:endParaRPr>
          </a:p>
        </p:txBody>
      </p:sp>
      <p:grpSp>
        <p:nvGrpSpPr>
          <p:cNvPr id="143" name="Group 142">
            <a:extLst>
              <a:ext uri="{FF2B5EF4-FFF2-40B4-BE49-F238E27FC236}">
                <a16:creationId xmlns:a16="http://schemas.microsoft.com/office/drawing/2014/main" id="{D6992DA6-4A0D-457A-AAE1-0A707D46AC18}"/>
              </a:ext>
            </a:extLst>
          </p:cNvPr>
          <p:cNvGrpSpPr/>
          <p:nvPr/>
        </p:nvGrpSpPr>
        <p:grpSpPr>
          <a:xfrm>
            <a:off x="1973914" y="8500373"/>
            <a:ext cx="784737" cy="614676"/>
            <a:chOff x="5157343" y="7720101"/>
            <a:chExt cx="784737" cy="614676"/>
          </a:xfrm>
        </p:grpSpPr>
        <p:grpSp>
          <p:nvGrpSpPr>
            <p:cNvPr id="137" name="Group 136">
              <a:extLst>
                <a:ext uri="{FF2B5EF4-FFF2-40B4-BE49-F238E27FC236}">
                  <a16:creationId xmlns:a16="http://schemas.microsoft.com/office/drawing/2014/main" id="{C7FF0314-9A29-4566-923E-C9F57BE85E62}"/>
                </a:ext>
              </a:extLst>
            </p:cNvPr>
            <p:cNvGrpSpPr/>
            <p:nvPr/>
          </p:nvGrpSpPr>
          <p:grpSpPr>
            <a:xfrm>
              <a:off x="5162195" y="7720101"/>
              <a:ext cx="741988" cy="331608"/>
              <a:chOff x="9248833" y="2752522"/>
              <a:chExt cx="741988" cy="331608"/>
            </a:xfrm>
          </p:grpSpPr>
          <p:grpSp>
            <p:nvGrpSpPr>
              <p:cNvPr id="138" name="Group 137">
                <a:extLst>
                  <a:ext uri="{FF2B5EF4-FFF2-40B4-BE49-F238E27FC236}">
                    <a16:creationId xmlns:a16="http://schemas.microsoft.com/office/drawing/2014/main" id="{4A8C1A38-A02A-49EA-B3C6-5F184CECA353}"/>
                  </a:ext>
                </a:extLst>
              </p:cNvPr>
              <p:cNvGrpSpPr/>
              <p:nvPr/>
            </p:nvGrpSpPr>
            <p:grpSpPr>
              <a:xfrm>
                <a:off x="9458248" y="2752522"/>
                <a:ext cx="336482" cy="315475"/>
                <a:chOff x="7273686" y="5170941"/>
                <a:chExt cx="914400" cy="914400"/>
              </a:xfrm>
              <a:solidFill>
                <a:srgbClr val="003CA6"/>
              </a:solidFill>
            </p:grpSpPr>
            <p:pic>
              <p:nvPicPr>
                <p:cNvPr id="140" name="Graphic 139" descr="Clipboard">
                  <a:extLst>
                    <a:ext uri="{FF2B5EF4-FFF2-40B4-BE49-F238E27FC236}">
                      <a16:creationId xmlns:a16="http://schemas.microsoft.com/office/drawing/2014/main" id="{5E7C0F79-43C1-4194-AF8B-99858C45718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273686" y="5170941"/>
                  <a:ext cx="914400" cy="914400"/>
                </a:xfrm>
                <a:prstGeom prst="rect">
                  <a:avLst/>
                </a:prstGeom>
              </p:spPr>
            </p:pic>
            <p:pic>
              <p:nvPicPr>
                <p:cNvPr id="141" name="Graphic 140" descr="Office worker">
                  <a:extLst>
                    <a:ext uri="{FF2B5EF4-FFF2-40B4-BE49-F238E27FC236}">
                      <a16:creationId xmlns:a16="http://schemas.microsoft.com/office/drawing/2014/main" id="{F4D52ABE-F260-4701-8EA5-C433FED3DCA2}"/>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76041" y="5397895"/>
                  <a:ext cx="289376" cy="379997"/>
                </a:xfrm>
                <a:prstGeom prst="rect">
                  <a:avLst/>
                </a:prstGeom>
              </p:spPr>
            </p:pic>
          </p:grpSp>
          <p:sp>
            <p:nvSpPr>
              <p:cNvPr id="139" name="TextBox 138">
                <a:extLst>
                  <a:ext uri="{FF2B5EF4-FFF2-40B4-BE49-F238E27FC236}">
                    <a16:creationId xmlns:a16="http://schemas.microsoft.com/office/drawing/2014/main" id="{BCD6EC90-4C35-4433-B4BA-8B1009C7116C}"/>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142" name="Rectangle 141">
              <a:extLst>
                <a:ext uri="{FF2B5EF4-FFF2-40B4-BE49-F238E27FC236}">
                  <a16:creationId xmlns:a16="http://schemas.microsoft.com/office/drawing/2014/main" id="{E38C849D-2D76-4E79-8B57-4C760B22B486}"/>
                </a:ext>
              </a:extLst>
            </p:cNvPr>
            <p:cNvSpPr/>
            <p:nvPr/>
          </p:nvSpPr>
          <p:spPr>
            <a:xfrm>
              <a:off x="5157343" y="7996223"/>
              <a:ext cx="784737" cy="338554"/>
            </a:xfrm>
            <a:prstGeom prst="rect">
              <a:avLst/>
            </a:prstGeom>
          </p:spPr>
          <p:txBody>
            <a:bodyPr wrap="square">
              <a:spAutoFit/>
            </a:bodyPr>
            <a:lstStyle/>
            <a:p>
              <a:pPr algn="ctr" defTabSz="914400"/>
              <a:r>
                <a:rPr lang="en-IE" sz="800" dirty="0">
                  <a:solidFill>
                    <a:srgbClr val="273339"/>
                  </a:solidFill>
                  <a:latin typeface="Arial"/>
                </a:rPr>
                <a:t>Job Description</a:t>
              </a:r>
            </a:p>
          </p:txBody>
        </p:sp>
      </p:grpSp>
      <p:grpSp>
        <p:nvGrpSpPr>
          <p:cNvPr id="70" name="Group 69">
            <a:extLst>
              <a:ext uri="{FF2B5EF4-FFF2-40B4-BE49-F238E27FC236}">
                <a16:creationId xmlns:a16="http://schemas.microsoft.com/office/drawing/2014/main" id="{281CCB9A-4871-4F73-A9F2-7D0E949F11D6}"/>
              </a:ext>
            </a:extLst>
          </p:cNvPr>
          <p:cNvGrpSpPr/>
          <p:nvPr/>
        </p:nvGrpSpPr>
        <p:grpSpPr>
          <a:xfrm>
            <a:off x="230463" y="8471157"/>
            <a:ext cx="617060" cy="621746"/>
            <a:chOff x="6149702" y="8550629"/>
            <a:chExt cx="617060" cy="621746"/>
          </a:xfrm>
        </p:grpSpPr>
        <p:grpSp>
          <p:nvGrpSpPr>
            <p:cNvPr id="178" name="Group 177">
              <a:extLst>
                <a:ext uri="{FF2B5EF4-FFF2-40B4-BE49-F238E27FC236}">
                  <a16:creationId xmlns:a16="http://schemas.microsoft.com/office/drawing/2014/main" id="{0FD87835-C833-4F82-A5E7-56D8E8324923}"/>
                </a:ext>
              </a:extLst>
            </p:cNvPr>
            <p:cNvGrpSpPr/>
            <p:nvPr/>
          </p:nvGrpSpPr>
          <p:grpSpPr>
            <a:xfrm>
              <a:off x="6149702" y="8550629"/>
              <a:ext cx="617060" cy="278074"/>
              <a:chOff x="9295528" y="1962003"/>
              <a:chExt cx="617060" cy="278074"/>
            </a:xfrm>
          </p:grpSpPr>
          <p:pic>
            <p:nvPicPr>
              <p:cNvPr id="179" name="Graphic 178" descr="Paper">
                <a:extLst>
                  <a:ext uri="{FF2B5EF4-FFF2-40B4-BE49-F238E27FC236}">
                    <a16:creationId xmlns:a16="http://schemas.microsoft.com/office/drawing/2014/main" id="{A8B12240-334A-4683-88B0-0EB4215FE40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73110" y="1962003"/>
                <a:ext cx="261896" cy="278074"/>
              </a:xfrm>
              <a:prstGeom prst="rect">
                <a:avLst/>
              </a:prstGeom>
            </p:spPr>
          </p:pic>
          <p:sp>
            <p:nvSpPr>
              <p:cNvPr id="180" name="TextBox 179">
                <a:extLst>
                  <a:ext uri="{FF2B5EF4-FFF2-40B4-BE49-F238E27FC236}">
                    <a16:creationId xmlns:a16="http://schemas.microsoft.com/office/drawing/2014/main" id="{940ED0E9-0221-40BE-94E7-03A40AA33F64}"/>
                  </a:ext>
                </a:extLst>
              </p:cNvPr>
              <p:cNvSpPr txBox="1"/>
              <p:nvPr/>
            </p:nvSpPr>
            <p:spPr>
              <a:xfrm>
                <a:off x="9295528" y="1988812"/>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A1</a:t>
                </a:r>
              </a:p>
            </p:txBody>
          </p:sp>
        </p:grpSp>
        <p:sp>
          <p:nvSpPr>
            <p:cNvPr id="188" name="Rectangle 187">
              <a:extLst>
                <a:ext uri="{FF2B5EF4-FFF2-40B4-BE49-F238E27FC236}">
                  <a16:creationId xmlns:a16="http://schemas.microsoft.com/office/drawing/2014/main" id="{E816FC2A-4FC7-4AC2-BAE7-37D7DB7D239E}"/>
                </a:ext>
              </a:extLst>
            </p:cNvPr>
            <p:cNvSpPr/>
            <p:nvPr/>
          </p:nvSpPr>
          <p:spPr>
            <a:xfrm>
              <a:off x="6181058" y="8833821"/>
              <a:ext cx="534144" cy="338554"/>
            </a:xfrm>
            <a:prstGeom prst="rect">
              <a:avLst/>
            </a:prstGeom>
          </p:spPr>
          <p:txBody>
            <a:bodyPr wrap="square">
              <a:spAutoFit/>
            </a:bodyPr>
            <a:lstStyle/>
            <a:p>
              <a:pPr algn="ctr" defTabSz="914400"/>
              <a:r>
                <a:rPr lang="en-IE" sz="800" dirty="0">
                  <a:solidFill>
                    <a:srgbClr val="273339"/>
                  </a:solidFill>
                  <a:latin typeface="Arial"/>
                </a:rPr>
                <a:t>Form A1</a:t>
              </a:r>
            </a:p>
          </p:txBody>
        </p:sp>
      </p:grpSp>
      <p:grpSp>
        <p:nvGrpSpPr>
          <p:cNvPr id="72" name="Group 71">
            <a:extLst>
              <a:ext uri="{FF2B5EF4-FFF2-40B4-BE49-F238E27FC236}">
                <a16:creationId xmlns:a16="http://schemas.microsoft.com/office/drawing/2014/main" id="{6DC7861A-D421-4C55-A345-2643A5A6D5BD}"/>
              </a:ext>
            </a:extLst>
          </p:cNvPr>
          <p:cNvGrpSpPr/>
          <p:nvPr/>
        </p:nvGrpSpPr>
        <p:grpSpPr>
          <a:xfrm>
            <a:off x="798360" y="8468525"/>
            <a:ext cx="652835" cy="586160"/>
            <a:chOff x="655203" y="8644550"/>
            <a:chExt cx="652835" cy="586160"/>
          </a:xfrm>
        </p:grpSpPr>
        <p:grpSp>
          <p:nvGrpSpPr>
            <p:cNvPr id="185" name="Group 184">
              <a:extLst>
                <a:ext uri="{FF2B5EF4-FFF2-40B4-BE49-F238E27FC236}">
                  <a16:creationId xmlns:a16="http://schemas.microsoft.com/office/drawing/2014/main" id="{277E543F-9F0C-4817-80A5-B857BB7A50C0}"/>
                </a:ext>
              </a:extLst>
            </p:cNvPr>
            <p:cNvGrpSpPr/>
            <p:nvPr/>
          </p:nvGrpSpPr>
          <p:grpSpPr>
            <a:xfrm rot="5400000">
              <a:off x="836562" y="8467794"/>
              <a:ext cx="263547" cy="617060"/>
              <a:chOff x="9471459" y="1812837"/>
              <a:chExt cx="263547" cy="617060"/>
            </a:xfrm>
          </p:grpSpPr>
          <p:pic>
            <p:nvPicPr>
              <p:cNvPr id="186" name="Graphic 185" descr="Paper">
                <a:extLst>
                  <a:ext uri="{FF2B5EF4-FFF2-40B4-BE49-F238E27FC236}">
                    <a16:creationId xmlns:a16="http://schemas.microsoft.com/office/drawing/2014/main" id="{0F42B862-B606-4F27-854D-5E53E288FD9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73110" y="1962003"/>
                <a:ext cx="261896" cy="278074"/>
              </a:xfrm>
              <a:prstGeom prst="rect">
                <a:avLst/>
              </a:prstGeom>
            </p:spPr>
          </p:pic>
          <p:sp>
            <p:nvSpPr>
              <p:cNvPr id="187" name="TextBox 186">
                <a:extLst>
                  <a:ext uri="{FF2B5EF4-FFF2-40B4-BE49-F238E27FC236}">
                    <a16:creationId xmlns:a16="http://schemas.microsoft.com/office/drawing/2014/main" id="{E6E8B5E3-8A6D-40AA-855E-FB379C7E82E2}"/>
                  </a:ext>
                </a:extLst>
              </p:cNvPr>
              <p:cNvSpPr txBox="1"/>
              <p:nvPr/>
            </p:nvSpPr>
            <p:spPr>
              <a:xfrm rot="16200000">
                <a:off x="9280782" y="2003514"/>
                <a:ext cx="617060" cy="235706"/>
              </a:xfrm>
              <a:prstGeom prst="rect">
                <a:avLst/>
              </a:prstGeom>
              <a:noFill/>
            </p:spPr>
            <p:txBody>
              <a:bodyPr wrap="square" rtlCol="0">
                <a:spAutoFit/>
              </a:bodyPr>
              <a:lstStyle/>
              <a:p>
                <a:pPr algn="ctr" defTabSz="914400">
                  <a:lnSpc>
                    <a:spcPct val="130000"/>
                  </a:lnSpc>
                </a:pPr>
                <a:r>
                  <a:rPr lang="en-IE" sz="800" b="1" dirty="0">
                    <a:solidFill>
                      <a:srgbClr val="808180"/>
                    </a:solidFill>
                    <a:latin typeface="Arial"/>
                  </a:rPr>
                  <a:t>BC</a:t>
                </a:r>
              </a:p>
            </p:txBody>
          </p:sp>
        </p:grpSp>
        <p:sp>
          <p:nvSpPr>
            <p:cNvPr id="189" name="Rectangle 188">
              <a:extLst>
                <a:ext uri="{FF2B5EF4-FFF2-40B4-BE49-F238E27FC236}">
                  <a16:creationId xmlns:a16="http://schemas.microsoft.com/office/drawing/2014/main" id="{2F54F2F1-13AF-4156-A161-4A2FB6680FA7}"/>
                </a:ext>
              </a:extLst>
            </p:cNvPr>
            <p:cNvSpPr/>
            <p:nvPr/>
          </p:nvSpPr>
          <p:spPr>
            <a:xfrm>
              <a:off x="655203" y="8892156"/>
              <a:ext cx="652835" cy="338554"/>
            </a:xfrm>
            <a:prstGeom prst="rect">
              <a:avLst/>
            </a:prstGeom>
          </p:spPr>
          <p:txBody>
            <a:bodyPr wrap="square">
              <a:spAutoFit/>
            </a:bodyPr>
            <a:lstStyle/>
            <a:p>
              <a:pPr algn="ctr" defTabSz="914400"/>
              <a:r>
                <a:rPr lang="en-IE" sz="800" dirty="0">
                  <a:solidFill>
                    <a:srgbClr val="273339"/>
                  </a:solidFill>
                  <a:latin typeface="Arial"/>
                </a:rPr>
                <a:t>Business Case</a:t>
              </a:r>
            </a:p>
          </p:txBody>
        </p:sp>
      </p:grpSp>
      <p:grpSp>
        <p:nvGrpSpPr>
          <p:cNvPr id="71" name="Group 70">
            <a:extLst>
              <a:ext uri="{FF2B5EF4-FFF2-40B4-BE49-F238E27FC236}">
                <a16:creationId xmlns:a16="http://schemas.microsoft.com/office/drawing/2014/main" id="{C610A13E-3668-402C-99FF-79A4E73781DD}"/>
              </a:ext>
            </a:extLst>
          </p:cNvPr>
          <p:cNvGrpSpPr/>
          <p:nvPr/>
        </p:nvGrpSpPr>
        <p:grpSpPr>
          <a:xfrm>
            <a:off x="1404400" y="8484394"/>
            <a:ext cx="741988" cy="697314"/>
            <a:chOff x="1092420" y="8611664"/>
            <a:chExt cx="741988" cy="697314"/>
          </a:xfrm>
        </p:grpSpPr>
        <p:grpSp>
          <p:nvGrpSpPr>
            <p:cNvPr id="182" name="Group 181">
              <a:extLst>
                <a:ext uri="{FF2B5EF4-FFF2-40B4-BE49-F238E27FC236}">
                  <a16:creationId xmlns:a16="http://schemas.microsoft.com/office/drawing/2014/main" id="{ED479CEE-D3A1-48AA-B65E-6324683FE35D}"/>
                </a:ext>
              </a:extLst>
            </p:cNvPr>
            <p:cNvGrpSpPr/>
            <p:nvPr/>
          </p:nvGrpSpPr>
          <p:grpSpPr>
            <a:xfrm rot="5400000">
              <a:off x="1329118" y="8374966"/>
              <a:ext cx="268591" cy="741988"/>
              <a:chOff x="9466415" y="1730046"/>
              <a:chExt cx="268591" cy="741988"/>
            </a:xfrm>
          </p:grpSpPr>
          <p:pic>
            <p:nvPicPr>
              <p:cNvPr id="183" name="Graphic 182" descr="Paper">
                <a:extLst>
                  <a:ext uri="{FF2B5EF4-FFF2-40B4-BE49-F238E27FC236}">
                    <a16:creationId xmlns:a16="http://schemas.microsoft.com/office/drawing/2014/main" id="{658A43D8-436A-4B73-B226-6FBD7EBE08D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73110" y="1962003"/>
                <a:ext cx="261896" cy="278074"/>
              </a:xfrm>
              <a:prstGeom prst="rect">
                <a:avLst/>
              </a:prstGeom>
            </p:spPr>
          </p:pic>
          <p:sp>
            <p:nvSpPr>
              <p:cNvPr id="184" name="TextBox 183">
                <a:extLst>
                  <a:ext uri="{FF2B5EF4-FFF2-40B4-BE49-F238E27FC236}">
                    <a16:creationId xmlns:a16="http://schemas.microsoft.com/office/drawing/2014/main" id="{B099F18F-CEA6-49E2-864A-9D30494614C9}"/>
                  </a:ext>
                </a:extLst>
              </p:cNvPr>
              <p:cNvSpPr txBox="1"/>
              <p:nvPr/>
            </p:nvSpPr>
            <p:spPr>
              <a:xfrm rot="16200000">
                <a:off x="9204330" y="1992131"/>
                <a:ext cx="741988" cy="217817"/>
              </a:xfrm>
              <a:prstGeom prst="rect">
                <a:avLst/>
              </a:prstGeom>
              <a:noFill/>
            </p:spPr>
            <p:txBody>
              <a:bodyPr wrap="square" rtlCol="0">
                <a:spAutoFit/>
              </a:bodyPr>
              <a:lstStyle/>
              <a:p>
                <a:pPr algn="ctr" defTabSz="914400">
                  <a:lnSpc>
                    <a:spcPct val="130000"/>
                  </a:lnSpc>
                </a:pPr>
                <a:r>
                  <a:rPr lang="en-IE" sz="700" b="1" dirty="0">
                    <a:solidFill>
                      <a:srgbClr val="808180"/>
                    </a:solidFill>
                    <a:latin typeface="Arial"/>
                  </a:rPr>
                  <a:t>BCS</a:t>
                </a:r>
              </a:p>
            </p:txBody>
          </p:sp>
        </p:grpSp>
        <p:sp>
          <p:nvSpPr>
            <p:cNvPr id="190" name="Rectangle 189">
              <a:extLst>
                <a:ext uri="{FF2B5EF4-FFF2-40B4-BE49-F238E27FC236}">
                  <a16:creationId xmlns:a16="http://schemas.microsoft.com/office/drawing/2014/main" id="{94DFD22F-0A29-4A37-A43D-B8BDFBE9228B}"/>
                </a:ext>
              </a:extLst>
            </p:cNvPr>
            <p:cNvSpPr/>
            <p:nvPr/>
          </p:nvSpPr>
          <p:spPr>
            <a:xfrm>
              <a:off x="1133589" y="8847313"/>
              <a:ext cx="629555" cy="461665"/>
            </a:xfrm>
            <a:prstGeom prst="rect">
              <a:avLst/>
            </a:prstGeom>
          </p:spPr>
          <p:txBody>
            <a:bodyPr wrap="square">
              <a:spAutoFit/>
            </a:bodyPr>
            <a:lstStyle/>
            <a:p>
              <a:pPr algn="ctr" defTabSz="914400"/>
              <a:r>
                <a:rPr lang="en-IE" sz="800" dirty="0">
                  <a:solidFill>
                    <a:srgbClr val="273339"/>
                  </a:solidFill>
                  <a:latin typeface="Arial"/>
                </a:rPr>
                <a:t>Business Case Summary</a:t>
              </a:r>
            </a:p>
          </p:txBody>
        </p:sp>
      </p:grpSp>
      <p:grpSp>
        <p:nvGrpSpPr>
          <p:cNvPr id="73" name="Group 72">
            <a:extLst>
              <a:ext uri="{FF2B5EF4-FFF2-40B4-BE49-F238E27FC236}">
                <a16:creationId xmlns:a16="http://schemas.microsoft.com/office/drawing/2014/main" id="{0A23D1F9-3E5B-4A9D-BBCB-35E4FF8D4495}"/>
              </a:ext>
            </a:extLst>
          </p:cNvPr>
          <p:cNvGrpSpPr/>
          <p:nvPr/>
        </p:nvGrpSpPr>
        <p:grpSpPr>
          <a:xfrm>
            <a:off x="3292582" y="8484263"/>
            <a:ext cx="767981" cy="677424"/>
            <a:chOff x="7979027" y="8708512"/>
            <a:chExt cx="767981" cy="677424"/>
          </a:xfrm>
        </p:grpSpPr>
        <p:pic>
          <p:nvPicPr>
            <p:cNvPr id="181" name="Graphic 180" descr="Flip calendar">
              <a:extLst>
                <a:ext uri="{FF2B5EF4-FFF2-40B4-BE49-F238E27FC236}">
                  <a16:creationId xmlns:a16="http://schemas.microsoft.com/office/drawing/2014/main" id="{4B2DDC85-5FF1-42E6-8139-1C6E43DF6A9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239296" y="8708512"/>
              <a:ext cx="266545" cy="266545"/>
            </a:xfrm>
            <a:prstGeom prst="rect">
              <a:avLst/>
            </a:prstGeom>
          </p:spPr>
        </p:pic>
        <p:sp>
          <p:nvSpPr>
            <p:cNvPr id="191" name="Rectangle 190">
              <a:extLst>
                <a:ext uri="{FF2B5EF4-FFF2-40B4-BE49-F238E27FC236}">
                  <a16:creationId xmlns:a16="http://schemas.microsoft.com/office/drawing/2014/main" id="{F2615C81-7B0B-4350-8788-B227888A59C7}"/>
                </a:ext>
              </a:extLst>
            </p:cNvPr>
            <p:cNvSpPr/>
            <p:nvPr/>
          </p:nvSpPr>
          <p:spPr>
            <a:xfrm>
              <a:off x="7979027" y="8924271"/>
              <a:ext cx="767981" cy="461665"/>
            </a:xfrm>
            <a:prstGeom prst="rect">
              <a:avLst/>
            </a:prstGeom>
          </p:spPr>
          <p:txBody>
            <a:bodyPr wrap="square">
              <a:spAutoFit/>
            </a:bodyPr>
            <a:lstStyle/>
            <a:p>
              <a:pPr algn="ctr" defTabSz="914400"/>
              <a:r>
                <a:rPr lang="en-IE" sz="800" dirty="0">
                  <a:solidFill>
                    <a:srgbClr val="273339"/>
                  </a:solidFill>
                  <a:latin typeface="Arial"/>
                </a:rPr>
                <a:t>EMT submission deadlines</a:t>
              </a:r>
            </a:p>
          </p:txBody>
        </p:sp>
      </p:grpSp>
      <p:cxnSp>
        <p:nvCxnSpPr>
          <p:cNvPr id="196" name="Straight Connector 195">
            <a:extLst>
              <a:ext uri="{FF2B5EF4-FFF2-40B4-BE49-F238E27FC236}">
                <a16:creationId xmlns:a16="http://schemas.microsoft.com/office/drawing/2014/main" id="{D033C096-AAED-42DE-B874-C4D8A8FFA0A3}"/>
              </a:ext>
            </a:extLst>
          </p:cNvPr>
          <p:cNvCxnSpPr>
            <a:cxnSpLocks/>
          </p:cNvCxnSpPr>
          <p:nvPr/>
        </p:nvCxnSpPr>
        <p:spPr>
          <a:xfrm>
            <a:off x="419241" y="3107346"/>
            <a:ext cx="5716527" cy="0"/>
          </a:xfrm>
          <a:prstGeom prst="line">
            <a:avLst/>
          </a:prstGeom>
          <a:noFill/>
          <a:ln w="25400" cap="flat" cmpd="sng" algn="ctr">
            <a:solidFill>
              <a:srgbClr val="003CA6"/>
            </a:solidFill>
            <a:prstDash val="solid"/>
          </a:ln>
          <a:effectLst>
            <a:outerShdw blurRad="40000" dist="20000" dir="5400000" rotWithShape="0">
              <a:srgbClr val="000000">
                <a:alpha val="38000"/>
              </a:srgbClr>
            </a:outerShdw>
          </a:effectLst>
        </p:spPr>
      </p:cxnSp>
      <p:cxnSp>
        <p:nvCxnSpPr>
          <p:cNvPr id="197" name="Straight Connector 196">
            <a:extLst>
              <a:ext uri="{FF2B5EF4-FFF2-40B4-BE49-F238E27FC236}">
                <a16:creationId xmlns:a16="http://schemas.microsoft.com/office/drawing/2014/main" id="{E0FBAB02-5619-4A0A-86BB-D3EC2015BEE7}"/>
              </a:ext>
            </a:extLst>
          </p:cNvPr>
          <p:cNvCxnSpPr>
            <a:cxnSpLocks/>
          </p:cNvCxnSpPr>
          <p:nvPr/>
        </p:nvCxnSpPr>
        <p:spPr>
          <a:xfrm flipH="1" flipV="1">
            <a:off x="6140531" y="2916808"/>
            <a:ext cx="2" cy="196761"/>
          </a:xfrm>
          <a:prstGeom prst="line">
            <a:avLst/>
          </a:prstGeom>
          <a:noFill/>
          <a:ln w="25400" cap="flat" cmpd="sng" algn="ctr">
            <a:solidFill>
              <a:srgbClr val="003CA6"/>
            </a:solidFill>
            <a:prstDash val="solid"/>
          </a:ln>
          <a:effectLst>
            <a:outerShdw blurRad="40000" dist="20000" dir="5400000" rotWithShape="0">
              <a:srgbClr val="000000">
                <a:alpha val="38000"/>
              </a:srgbClr>
            </a:outerShdw>
          </a:effectLst>
        </p:spPr>
      </p:cxnSp>
      <p:grpSp>
        <p:nvGrpSpPr>
          <p:cNvPr id="198" name="Group 197">
            <a:extLst>
              <a:ext uri="{FF2B5EF4-FFF2-40B4-BE49-F238E27FC236}">
                <a16:creationId xmlns:a16="http://schemas.microsoft.com/office/drawing/2014/main" id="{A71AE1CC-3BC1-471A-91E4-69A68110ED38}"/>
              </a:ext>
            </a:extLst>
          </p:cNvPr>
          <p:cNvGrpSpPr/>
          <p:nvPr/>
        </p:nvGrpSpPr>
        <p:grpSpPr>
          <a:xfrm>
            <a:off x="6185410" y="2867615"/>
            <a:ext cx="261896" cy="278074"/>
            <a:chOff x="1655078" y="3577989"/>
            <a:chExt cx="480328" cy="480328"/>
          </a:xfrm>
          <a:solidFill>
            <a:srgbClr val="003CA6"/>
          </a:solidFill>
        </p:grpSpPr>
        <p:pic>
          <p:nvPicPr>
            <p:cNvPr id="199" name="Graphic 198" descr="Thumbs up sign">
              <a:extLst>
                <a:ext uri="{FF2B5EF4-FFF2-40B4-BE49-F238E27FC236}">
                  <a16:creationId xmlns:a16="http://schemas.microsoft.com/office/drawing/2014/main" id="{75CB80E5-80CA-4AC0-82D2-568169A67205}"/>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796673" y="3749722"/>
              <a:ext cx="197139" cy="197139"/>
            </a:xfrm>
            <a:prstGeom prst="rect">
              <a:avLst/>
            </a:prstGeom>
          </p:spPr>
        </p:pic>
        <p:pic>
          <p:nvPicPr>
            <p:cNvPr id="200" name="Graphic 199" descr="Paper">
              <a:extLst>
                <a:ext uri="{FF2B5EF4-FFF2-40B4-BE49-F238E27FC236}">
                  <a16:creationId xmlns:a16="http://schemas.microsoft.com/office/drawing/2014/main" id="{D1B06262-D446-48F6-BEE5-30BB6B0634E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655078" y="3577989"/>
              <a:ext cx="480328" cy="480328"/>
            </a:xfrm>
            <a:prstGeom prst="rect">
              <a:avLst/>
            </a:prstGeom>
          </p:spPr>
        </p:pic>
      </p:grpSp>
      <p:sp>
        <p:nvSpPr>
          <p:cNvPr id="170" name="Rectangle 169">
            <a:extLst>
              <a:ext uri="{FF2B5EF4-FFF2-40B4-BE49-F238E27FC236}">
                <a16:creationId xmlns:a16="http://schemas.microsoft.com/office/drawing/2014/main" id="{6A407736-624C-48A7-8800-D6D4A36AE26D}"/>
              </a:ext>
            </a:extLst>
          </p:cNvPr>
          <p:cNvSpPr/>
          <p:nvPr/>
        </p:nvSpPr>
        <p:spPr>
          <a:xfrm>
            <a:off x="3425966" y="4987698"/>
            <a:ext cx="2714565" cy="248471"/>
          </a:xfrm>
          <a:prstGeom prst="rect">
            <a:avLst/>
          </a:prstGeom>
          <a:solidFill>
            <a:sysClr val="window" lastClr="FFFFFF"/>
          </a:solidFill>
          <a:ln w="25400" cap="flat" cmpd="sng" algn="ctr">
            <a:solidFill>
              <a:srgbClr val="8C9CA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DOH approval / non-approval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01" name="Octagon 200">
            <a:extLst>
              <a:ext uri="{FF2B5EF4-FFF2-40B4-BE49-F238E27FC236}">
                <a16:creationId xmlns:a16="http://schemas.microsoft.com/office/drawing/2014/main" id="{93EC90BA-A61D-4C85-935C-0655B940C93D}"/>
              </a:ext>
            </a:extLst>
          </p:cNvPr>
          <p:cNvSpPr/>
          <p:nvPr/>
        </p:nvSpPr>
        <p:spPr>
          <a:xfrm>
            <a:off x="85127" y="5292959"/>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9</a:t>
            </a:r>
          </a:p>
        </p:txBody>
      </p:sp>
      <p:grpSp>
        <p:nvGrpSpPr>
          <p:cNvPr id="69" name="Group 68">
            <a:extLst>
              <a:ext uri="{FF2B5EF4-FFF2-40B4-BE49-F238E27FC236}">
                <a16:creationId xmlns:a16="http://schemas.microsoft.com/office/drawing/2014/main" id="{E43C3F56-85D9-47BA-BEC0-CFBB516550A9}"/>
              </a:ext>
            </a:extLst>
          </p:cNvPr>
          <p:cNvGrpSpPr/>
          <p:nvPr/>
        </p:nvGrpSpPr>
        <p:grpSpPr>
          <a:xfrm>
            <a:off x="3073955" y="4940282"/>
            <a:ext cx="380602" cy="307777"/>
            <a:chOff x="2712977" y="3516911"/>
            <a:chExt cx="380602" cy="307777"/>
          </a:xfrm>
        </p:grpSpPr>
        <p:sp>
          <p:nvSpPr>
            <p:cNvPr id="203" name="Octagon 202">
              <a:extLst>
                <a:ext uri="{FF2B5EF4-FFF2-40B4-BE49-F238E27FC236}">
                  <a16:creationId xmlns:a16="http://schemas.microsoft.com/office/drawing/2014/main" id="{6D3FB16B-2321-49C8-AC21-368D7EF987B8}"/>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68" name="TextBox 67">
              <a:extLst>
                <a:ext uri="{FF2B5EF4-FFF2-40B4-BE49-F238E27FC236}">
                  <a16:creationId xmlns:a16="http://schemas.microsoft.com/office/drawing/2014/main" id="{4BD5C9DF-BE13-46B4-81DE-2C599623724C}"/>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8b</a:t>
              </a:r>
            </a:p>
          </p:txBody>
        </p:sp>
      </p:grpSp>
      <p:grpSp>
        <p:nvGrpSpPr>
          <p:cNvPr id="204" name="Group 203">
            <a:extLst>
              <a:ext uri="{FF2B5EF4-FFF2-40B4-BE49-F238E27FC236}">
                <a16:creationId xmlns:a16="http://schemas.microsoft.com/office/drawing/2014/main" id="{5113145C-6FB4-4C28-8A5C-C20C3143D554}"/>
              </a:ext>
            </a:extLst>
          </p:cNvPr>
          <p:cNvGrpSpPr/>
          <p:nvPr/>
        </p:nvGrpSpPr>
        <p:grpSpPr>
          <a:xfrm>
            <a:off x="34587" y="4956040"/>
            <a:ext cx="380602" cy="307777"/>
            <a:chOff x="2712977" y="3516911"/>
            <a:chExt cx="380602" cy="307777"/>
          </a:xfrm>
        </p:grpSpPr>
        <p:sp>
          <p:nvSpPr>
            <p:cNvPr id="205" name="Octagon 204">
              <a:extLst>
                <a:ext uri="{FF2B5EF4-FFF2-40B4-BE49-F238E27FC236}">
                  <a16:creationId xmlns:a16="http://schemas.microsoft.com/office/drawing/2014/main" id="{DDC87C53-B655-47D4-8E1D-1E7A43768042}"/>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06" name="TextBox 205">
              <a:extLst>
                <a:ext uri="{FF2B5EF4-FFF2-40B4-BE49-F238E27FC236}">
                  <a16:creationId xmlns:a16="http://schemas.microsoft.com/office/drawing/2014/main" id="{73D6908C-424C-4BEE-AB3B-94AD7F65C4A2}"/>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8a</a:t>
              </a:r>
            </a:p>
          </p:txBody>
        </p:sp>
      </p:grpSp>
      <p:grpSp>
        <p:nvGrpSpPr>
          <p:cNvPr id="211" name="Group 210">
            <a:extLst>
              <a:ext uri="{FF2B5EF4-FFF2-40B4-BE49-F238E27FC236}">
                <a16:creationId xmlns:a16="http://schemas.microsoft.com/office/drawing/2014/main" id="{A86C0948-B0AF-4AF1-8BB9-240072D516F5}"/>
              </a:ext>
            </a:extLst>
          </p:cNvPr>
          <p:cNvGrpSpPr/>
          <p:nvPr/>
        </p:nvGrpSpPr>
        <p:grpSpPr>
          <a:xfrm>
            <a:off x="49119" y="5635815"/>
            <a:ext cx="380602" cy="307777"/>
            <a:chOff x="2712977" y="3516911"/>
            <a:chExt cx="380602" cy="307777"/>
          </a:xfrm>
        </p:grpSpPr>
        <p:sp>
          <p:nvSpPr>
            <p:cNvPr id="212" name="Octagon 211">
              <a:extLst>
                <a:ext uri="{FF2B5EF4-FFF2-40B4-BE49-F238E27FC236}">
                  <a16:creationId xmlns:a16="http://schemas.microsoft.com/office/drawing/2014/main" id="{12665665-FD59-4E52-AA18-6B7E1D37A939}"/>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13" name="TextBox 212">
              <a:extLst>
                <a:ext uri="{FF2B5EF4-FFF2-40B4-BE49-F238E27FC236}">
                  <a16:creationId xmlns:a16="http://schemas.microsoft.com/office/drawing/2014/main" id="{16A1C5DC-F786-490D-9481-B2B1623C8F56}"/>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10</a:t>
              </a:r>
            </a:p>
          </p:txBody>
        </p:sp>
      </p:grpSp>
      <p:pic>
        <p:nvPicPr>
          <p:cNvPr id="12" name="Graphic 11">
            <a:extLst>
              <a:ext uri="{FF2B5EF4-FFF2-40B4-BE49-F238E27FC236}">
                <a16:creationId xmlns:a16="http://schemas.microsoft.com/office/drawing/2014/main" id="{A231EBB6-D8ED-41EF-ACEE-AE2F75CF7A4C}"/>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90544" y="75722"/>
            <a:ext cx="508000" cy="385822"/>
          </a:xfrm>
          <a:prstGeom prst="rect">
            <a:avLst/>
          </a:prstGeom>
        </p:spPr>
      </p:pic>
      <p:grpSp>
        <p:nvGrpSpPr>
          <p:cNvPr id="215" name="Group 214">
            <a:extLst>
              <a:ext uri="{FF2B5EF4-FFF2-40B4-BE49-F238E27FC236}">
                <a16:creationId xmlns:a16="http://schemas.microsoft.com/office/drawing/2014/main" id="{D4B38F23-6A7C-49E8-8B80-356747658FE6}"/>
              </a:ext>
            </a:extLst>
          </p:cNvPr>
          <p:cNvGrpSpPr/>
          <p:nvPr/>
        </p:nvGrpSpPr>
        <p:grpSpPr>
          <a:xfrm>
            <a:off x="48348" y="6048680"/>
            <a:ext cx="380602" cy="307777"/>
            <a:chOff x="2712977" y="3516911"/>
            <a:chExt cx="380602" cy="307777"/>
          </a:xfrm>
        </p:grpSpPr>
        <p:sp>
          <p:nvSpPr>
            <p:cNvPr id="216" name="Octagon 215">
              <a:extLst>
                <a:ext uri="{FF2B5EF4-FFF2-40B4-BE49-F238E27FC236}">
                  <a16:creationId xmlns:a16="http://schemas.microsoft.com/office/drawing/2014/main" id="{569F80E1-0BB3-4CC1-B965-03D4A714E9ED}"/>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17" name="TextBox 216">
              <a:extLst>
                <a:ext uri="{FF2B5EF4-FFF2-40B4-BE49-F238E27FC236}">
                  <a16:creationId xmlns:a16="http://schemas.microsoft.com/office/drawing/2014/main" id="{61EF8441-32BD-489D-8B83-74D42C0AF4D3}"/>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11</a:t>
              </a:r>
            </a:p>
          </p:txBody>
        </p:sp>
      </p:grpSp>
      <p:grpSp>
        <p:nvGrpSpPr>
          <p:cNvPr id="218" name="Group 217">
            <a:extLst>
              <a:ext uri="{FF2B5EF4-FFF2-40B4-BE49-F238E27FC236}">
                <a16:creationId xmlns:a16="http://schemas.microsoft.com/office/drawing/2014/main" id="{167B55BC-F472-4137-AB1D-5CE54567FF41}"/>
              </a:ext>
            </a:extLst>
          </p:cNvPr>
          <p:cNvGrpSpPr/>
          <p:nvPr/>
        </p:nvGrpSpPr>
        <p:grpSpPr>
          <a:xfrm>
            <a:off x="56841" y="6477122"/>
            <a:ext cx="380602" cy="307777"/>
            <a:chOff x="2712977" y="3516911"/>
            <a:chExt cx="380602" cy="307777"/>
          </a:xfrm>
        </p:grpSpPr>
        <p:sp>
          <p:nvSpPr>
            <p:cNvPr id="219" name="Octagon 218">
              <a:extLst>
                <a:ext uri="{FF2B5EF4-FFF2-40B4-BE49-F238E27FC236}">
                  <a16:creationId xmlns:a16="http://schemas.microsoft.com/office/drawing/2014/main" id="{4C0BB2AD-4999-4393-8FE7-1E83243E8F36}"/>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20" name="TextBox 219">
              <a:extLst>
                <a:ext uri="{FF2B5EF4-FFF2-40B4-BE49-F238E27FC236}">
                  <a16:creationId xmlns:a16="http://schemas.microsoft.com/office/drawing/2014/main" id="{82567225-E0A4-4039-A6F2-FBE59E3D7AC6}"/>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12</a:t>
              </a:r>
            </a:p>
          </p:txBody>
        </p:sp>
      </p:grpSp>
      <p:grpSp>
        <p:nvGrpSpPr>
          <p:cNvPr id="222" name="Group 221">
            <a:extLst>
              <a:ext uri="{FF2B5EF4-FFF2-40B4-BE49-F238E27FC236}">
                <a16:creationId xmlns:a16="http://schemas.microsoft.com/office/drawing/2014/main" id="{06B55372-ECF3-465E-B57F-0E5F14947190}"/>
              </a:ext>
            </a:extLst>
          </p:cNvPr>
          <p:cNvGrpSpPr/>
          <p:nvPr/>
        </p:nvGrpSpPr>
        <p:grpSpPr>
          <a:xfrm>
            <a:off x="66660" y="7036508"/>
            <a:ext cx="380602" cy="307777"/>
            <a:chOff x="2712977" y="3516911"/>
            <a:chExt cx="380602" cy="307777"/>
          </a:xfrm>
        </p:grpSpPr>
        <p:sp>
          <p:nvSpPr>
            <p:cNvPr id="223" name="Octagon 222">
              <a:extLst>
                <a:ext uri="{FF2B5EF4-FFF2-40B4-BE49-F238E27FC236}">
                  <a16:creationId xmlns:a16="http://schemas.microsoft.com/office/drawing/2014/main" id="{ECD6FDA3-27D0-44CD-A5EE-623235961F8A}"/>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24" name="TextBox 223">
              <a:extLst>
                <a:ext uri="{FF2B5EF4-FFF2-40B4-BE49-F238E27FC236}">
                  <a16:creationId xmlns:a16="http://schemas.microsoft.com/office/drawing/2014/main" id="{04EB6E99-9D79-45EB-A656-9D36276842AD}"/>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13</a:t>
              </a:r>
            </a:p>
          </p:txBody>
        </p:sp>
      </p:grpSp>
      <p:sp>
        <p:nvSpPr>
          <p:cNvPr id="225" name="Rectangle 224">
            <a:extLst>
              <a:ext uri="{FF2B5EF4-FFF2-40B4-BE49-F238E27FC236}">
                <a16:creationId xmlns:a16="http://schemas.microsoft.com/office/drawing/2014/main" id="{2C2C1B0C-60AE-4D12-B0EB-3C194D6B9B6D}"/>
              </a:ext>
            </a:extLst>
          </p:cNvPr>
          <p:cNvSpPr/>
          <p:nvPr/>
        </p:nvSpPr>
        <p:spPr>
          <a:xfrm>
            <a:off x="448936" y="1263351"/>
            <a:ext cx="5704432" cy="971942"/>
          </a:xfrm>
          <a:prstGeom prst="rect">
            <a:avLst/>
          </a:prstGeom>
          <a:solidFill>
            <a:sysClr val="window" lastClr="FFFFFF"/>
          </a:solidFill>
          <a:ln w="25400" cap="flat" cmpd="sng" algn="ctr">
            <a:solidFill>
              <a:srgbClr val="003CA6"/>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Obtain written approval from the relevant National Director or identified delegated sanction (as formally notified to SWPI Office National HR). </a:t>
            </a:r>
          </a:p>
          <a:p>
            <a:pPr marL="171452" marR="0" lvl="0" indent="-171452"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Confirmation of NSP Year and Initiative (e.g. NSP 2021 ICPOP or NSP 2021 Winter Plan Acute Beds). The initiative and the alignment to the Winter Plan or NSP (as applicable) must be clearly identified </a:t>
            </a:r>
          </a:p>
          <a:p>
            <a:pPr marL="171452" marR="0" lvl="0" indent="-171452"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Grade &amp; Grade Code (Sourced directly from National Grade Code List) for each post </a:t>
            </a:r>
            <a:r>
              <a:rPr kumimoji="0" lang="en-IE" sz="800" b="0" i="0" u="none" strike="noStrike" kern="0" cap="none" spc="0" normalizeH="0" baseline="0" noProof="0" dirty="0">
                <a:ln>
                  <a:noFill/>
                </a:ln>
                <a:solidFill>
                  <a:srgbClr val="273339"/>
                </a:solidFill>
                <a:effectLst/>
                <a:uLnTx/>
                <a:uFillTx/>
                <a:latin typeface="Arial"/>
                <a:ea typeface="+mn-ea"/>
                <a:cs typeface="+mn-cs"/>
                <a:hlinkClick r:id="rId24"/>
              </a:rPr>
              <a:t>(available here)</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a:p>
            <a:pPr marL="171452" marR="0" lvl="0" indent="-171452"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Whole Time Equivalent (WTE) for each post </a:t>
            </a:r>
          </a:p>
          <a:p>
            <a:pPr marL="171452" marR="0" lvl="0" indent="-171452" defTabSz="91440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IE" sz="800" b="0" i="0" u="none" strike="noStrike" kern="0" cap="none" spc="0" normalizeH="0" baseline="0" noProof="0" dirty="0">
                <a:ln>
                  <a:noFill/>
                </a:ln>
                <a:solidFill>
                  <a:srgbClr val="273339"/>
                </a:solidFill>
                <a:effectLst/>
                <a:uLnTx/>
                <a:uFillTx/>
                <a:latin typeface="Arial"/>
                <a:ea typeface="+mn-ea"/>
                <a:cs typeface="+mn-cs"/>
              </a:rPr>
              <a:t>Location/s for each post/ group of posts to lowest level </a:t>
            </a:r>
          </a:p>
        </p:txBody>
      </p:sp>
      <p:grpSp>
        <p:nvGrpSpPr>
          <p:cNvPr id="226" name="Group 225">
            <a:extLst>
              <a:ext uri="{FF2B5EF4-FFF2-40B4-BE49-F238E27FC236}">
                <a16:creationId xmlns:a16="http://schemas.microsoft.com/office/drawing/2014/main" id="{B80078A7-7FB5-4187-8569-CBCA7C362623}"/>
              </a:ext>
            </a:extLst>
          </p:cNvPr>
          <p:cNvGrpSpPr/>
          <p:nvPr/>
        </p:nvGrpSpPr>
        <p:grpSpPr>
          <a:xfrm>
            <a:off x="6341045" y="1241990"/>
            <a:ext cx="261896" cy="278074"/>
            <a:chOff x="1655078" y="3577989"/>
            <a:chExt cx="480328" cy="480328"/>
          </a:xfrm>
          <a:solidFill>
            <a:srgbClr val="003CA6"/>
          </a:solidFill>
        </p:grpSpPr>
        <p:pic>
          <p:nvPicPr>
            <p:cNvPr id="227" name="Graphic 226" descr="Thumbs up sign">
              <a:extLst>
                <a:ext uri="{FF2B5EF4-FFF2-40B4-BE49-F238E27FC236}">
                  <a16:creationId xmlns:a16="http://schemas.microsoft.com/office/drawing/2014/main" id="{B5F20D89-4301-4EFB-BAB0-ABDC6B578155}"/>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796673" y="3749722"/>
              <a:ext cx="197139" cy="197139"/>
            </a:xfrm>
            <a:prstGeom prst="rect">
              <a:avLst/>
            </a:prstGeom>
          </p:spPr>
        </p:pic>
        <p:pic>
          <p:nvPicPr>
            <p:cNvPr id="228" name="Graphic 227" descr="Paper">
              <a:extLst>
                <a:ext uri="{FF2B5EF4-FFF2-40B4-BE49-F238E27FC236}">
                  <a16:creationId xmlns:a16="http://schemas.microsoft.com/office/drawing/2014/main" id="{FC1D6A50-53ED-4632-9FA7-DCF7E58E1B3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655078" y="3577989"/>
              <a:ext cx="480328" cy="480328"/>
            </a:xfrm>
            <a:prstGeom prst="rect">
              <a:avLst/>
            </a:prstGeom>
          </p:spPr>
        </p:pic>
      </p:grpSp>
      <p:sp>
        <p:nvSpPr>
          <p:cNvPr id="229" name="Octagon 228">
            <a:extLst>
              <a:ext uri="{FF2B5EF4-FFF2-40B4-BE49-F238E27FC236}">
                <a16:creationId xmlns:a16="http://schemas.microsoft.com/office/drawing/2014/main" id="{00B214FD-7C6C-44EE-A1B7-92692272279F}"/>
              </a:ext>
            </a:extLst>
          </p:cNvPr>
          <p:cNvSpPr/>
          <p:nvPr/>
        </p:nvSpPr>
        <p:spPr>
          <a:xfrm>
            <a:off x="98888" y="2884206"/>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3</a:t>
            </a:r>
          </a:p>
        </p:txBody>
      </p:sp>
      <p:pic>
        <p:nvPicPr>
          <p:cNvPr id="145" name="Graphic 144" descr="Flip calendar">
            <a:extLst>
              <a:ext uri="{FF2B5EF4-FFF2-40B4-BE49-F238E27FC236}">
                <a16:creationId xmlns:a16="http://schemas.microsoft.com/office/drawing/2014/main" id="{D5CA8C44-6657-4320-8103-8ACE873E1E7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475351" y="2865392"/>
            <a:ext cx="266545" cy="266545"/>
          </a:xfrm>
          <a:prstGeom prst="rect">
            <a:avLst/>
          </a:prstGeom>
        </p:spPr>
      </p:pic>
      <p:sp>
        <p:nvSpPr>
          <p:cNvPr id="146" name="Rectangle 145">
            <a:extLst>
              <a:ext uri="{FF2B5EF4-FFF2-40B4-BE49-F238E27FC236}">
                <a16:creationId xmlns:a16="http://schemas.microsoft.com/office/drawing/2014/main" id="{AB696576-B5A7-4B4C-B44A-6575326F1856}"/>
              </a:ext>
            </a:extLst>
          </p:cNvPr>
          <p:cNvSpPr/>
          <p:nvPr/>
        </p:nvSpPr>
        <p:spPr>
          <a:xfrm>
            <a:off x="3708968" y="4000297"/>
            <a:ext cx="2442725" cy="225001"/>
          </a:xfrm>
          <a:prstGeom prst="rect">
            <a:avLst/>
          </a:prstGeom>
          <a:solidFill>
            <a:sysClr val="window" lastClr="FFFFFF"/>
          </a:solidFill>
          <a:ln w="25400" cap="flat" cmpd="sng" algn="ctr">
            <a:solidFill>
              <a:srgbClr val="B30838"/>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800" b="0" i="0" u="none" strike="noStrike" kern="0" cap="none" spc="0" normalizeH="0" baseline="0" noProof="0" dirty="0">
                <a:ln>
                  <a:noFill/>
                </a:ln>
                <a:solidFill>
                  <a:srgbClr val="273339"/>
                </a:solidFill>
                <a:effectLst/>
                <a:uLnTx/>
                <a:uFillTx/>
                <a:latin typeface="Arial"/>
                <a:ea typeface="+mn-ea"/>
                <a:cs typeface="Times New Roman" panose="02020603050405020304" pitchFamily="18" charset="0"/>
              </a:rPr>
              <a:t>EMT do not approve / pause post</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nvGrpSpPr>
          <p:cNvPr id="148" name="Group 147">
            <a:extLst>
              <a:ext uri="{FF2B5EF4-FFF2-40B4-BE49-F238E27FC236}">
                <a16:creationId xmlns:a16="http://schemas.microsoft.com/office/drawing/2014/main" id="{C7B4A5B9-132D-4A04-B635-E52F33D0ABF3}"/>
              </a:ext>
            </a:extLst>
          </p:cNvPr>
          <p:cNvGrpSpPr/>
          <p:nvPr/>
        </p:nvGrpSpPr>
        <p:grpSpPr>
          <a:xfrm>
            <a:off x="53529" y="3961813"/>
            <a:ext cx="380602" cy="307777"/>
            <a:chOff x="2712977" y="3516911"/>
            <a:chExt cx="380602" cy="307777"/>
          </a:xfrm>
        </p:grpSpPr>
        <p:sp>
          <p:nvSpPr>
            <p:cNvPr id="155" name="Octagon 154">
              <a:extLst>
                <a:ext uri="{FF2B5EF4-FFF2-40B4-BE49-F238E27FC236}">
                  <a16:creationId xmlns:a16="http://schemas.microsoft.com/office/drawing/2014/main" id="{9381645C-CB8B-42CD-BD1A-6FE3AB388291}"/>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156" name="TextBox 155">
              <a:extLst>
                <a:ext uri="{FF2B5EF4-FFF2-40B4-BE49-F238E27FC236}">
                  <a16:creationId xmlns:a16="http://schemas.microsoft.com/office/drawing/2014/main" id="{236825FB-9B2C-41BF-858D-11B555AA1809}"/>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5a</a:t>
              </a:r>
            </a:p>
          </p:txBody>
        </p:sp>
      </p:grpSp>
      <p:sp>
        <p:nvSpPr>
          <p:cNvPr id="157" name="Rectangle 156">
            <a:extLst>
              <a:ext uri="{FF2B5EF4-FFF2-40B4-BE49-F238E27FC236}">
                <a16:creationId xmlns:a16="http://schemas.microsoft.com/office/drawing/2014/main" id="{423504A7-2D63-481D-98A4-E3B6A5BEFA6E}"/>
              </a:ext>
            </a:extLst>
          </p:cNvPr>
          <p:cNvSpPr/>
          <p:nvPr/>
        </p:nvSpPr>
        <p:spPr>
          <a:xfrm>
            <a:off x="3708344" y="4340087"/>
            <a:ext cx="2442725" cy="261915"/>
          </a:xfrm>
          <a:prstGeom prst="rect">
            <a:avLst/>
          </a:prstGeom>
          <a:solidFill>
            <a:sysClr val="window" lastClr="FFFFFF"/>
          </a:solidFill>
          <a:ln w="25400" cap="flat" cmpd="sng" algn="ctr">
            <a:solidFill>
              <a:srgbClr val="F7A8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IE" sz="800" kern="0" dirty="0">
                <a:solidFill>
                  <a:srgbClr val="273339"/>
                </a:solidFill>
                <a:latin typeface="Arial"/>
              </a:rPr>
              <a:t>Communication back to the EMT member &amp; ND of outcome</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grpSp>
        <p:nvGrpSpPr>
          <p:cNvPr id="158" name="Group 157">
            <a:extLst>
              <a:ext uri="{FF2B5EF4-FFF2-40B4-BE49-F238E27FC236}">
                <a16:creationId xmlns:a16="http://schemas.microsoft.com/office/drawing/2014/main" id="{19CF3E3F-D308-4EF3-8B65-F4BC0A4DF5F5}"/>
              </a:ext>
            </a:extLst>
          </p:cNvPr>
          <p:cNvGrpSpPr/>
          <p:nvPr/>
        </p:nvGrpSpPr>
        <p:grpSpPr>
          <a:xfrm>
            <a:off x="3345786" y="3952589"/>
            <a:ext cx="380602" cy="307777"/>
            <a:chOff x="2712977" y="3516911"/>
            <a:chExt cx="380602" cy="307777"/>
          </a:xfrm>
        </p:grpSpPr>
        <p:sp>
          <p:nvSpPr>
            <p:cNvPr id="159" name="Octagon 158">
              <a:extLst>
                <a:ext uri="{FF2B5EF4-FFF2-40B4-BE49-F238E27FC236}">
                  <a16:creationId xmlns:a16="http://schemas.microsoft.com/office/drawing/2014/main" id="{6E744E4C-BE83-41DD-8D74-F3DA6F378737}"/>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160" name="TextBox 159">
              <a:extLst>
                <a:ext uri="{FF2B5EF4-FFF2-40B4-BE49-F238E27FC236}">
                  <a16:creationId xmlns:a16="http://schemas.microsoft.com/office/drawing/2014/main" id="{7B4D9998-B266-4AB7-BBEE-64A3AE821C20}"/>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5b</a:t>
              </a:r>
            </a:p>
          </p:txBody>
        </p:sp>
      </p:grpSp>
      <p:grpSp>
        <p:nvGrpSpPr>
          <p:cNvPr id="165" name="Group 164">
            <a:extLst>
              <a:ext uri="{FF2B5EF4-FFF2-40B4-BE49-F238E27FC236}">
                <a16:creationId xmlns:a16="http://schemas.microsoft.com/office/drawing/2014/main" id="{2BE3C1C7-DBD0-45C7-9898-327B56FE27CC}"/>
              </a:ext>
            </a:extLst>
          </p:cNvPr>
          <p:cNvGrpSpPr/>
          <p:nvPr/>
        </p:nvGrpSpPr>
        <p:grpSpPr>
          <a:xfrm>
            <a:off x="3343058" y="4307429"/>
            <a:ext cx="380602" cy="307777"/>
            <a:chOff x="2712977" y="3516911"/>
            <a:chExt cx="380602" cy="307777"/>
          </a:xfrm>
        </p:grpSpPr>
        <p:sp>
          <p:nvSpPr>
            <p:cNvPr id="167" name="Octagon 166">
              <a:extLst>
                <a:ext uri="{FF2B5EF4-FFF2-40B4-BE49-F238E27FC236}">
                  <a16:creationId xmlns:a16="http://schemas.microsoft.com/office/drawing/2014/main" id="{8DDD6692-36F5-46D3-A54D-189A93B68A9F}"/>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195" name="TextBox 194">
              <a:extLst>
                <a:ext uri="{FF2B5EF4-FFF2-40B4-BE49-F238E27FC236}">
                  <a16:creationId xmlns:a16="http://schemas.microsoft.com/office/drawing/2014/main" id="{4E8A519F-833A-43EE-A31A-CDB4D9336407}"/>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6b</a:t>
              </a:r>
            </a:p>
          </p:txBody>
        </p:sp>
      </p:grpSp>
      <p:grpSp>
        <p:nvGrpSpPr>
          <p:cNvPr id="202" name="Group 201">
            <a:extLst>
              <a:ext uri="{FF2B5EF4-FFF2-40B4-BE49-F238E27FC236}">
                <a16:creationId xmlns:a16="http://schemas.microsoft.com/office/drawing/2014/main" id="{E14FCB5F-69F7-442E-8AFA-CE11D6E4D12D}"/>
              </a:ext>
            </a:extLst>
          </p:cNvPr>
          <p:cNvGrpSpPr/>
          <p:nvPr/>
        </p:nvGrpSpPr>
        <p:grpSpPr>
          <a:xfrm>
            <a:off x="48348" y="4304391"/>
            <a:ext cx="380602" cy="307777"/>
            <a:chOff x="2712977" y="3516911"/>
            <a:chExt cx="380602" cy="307777"/>
          </a:xfrm>
        </p:grpSpPr>
        <p:sp>
          <p:nvSpPr>
            <p:cNvPr id="207" name="Octagon 206">
              <a:extLst>
                <a:ext uri="{FF2B5EF4-FFF2-40B4-BE49-F238E27FC236}">
                  <a16:creationId xmlns:a16="http://schemas.microsoft.com/office/drawing/2014/main" id="{CF00D62F-FB35-47F1-AD11-AF20B477D204}"/>
                </a:ext>
              </a:extLst>
            </p:cNvPr>
            <p:cNvSpPr/>
            <p:nvPr/>
          </p:nvSpPr>
          <p:spPr>
            <a:xfrm>
              <a:off x="2763517" y="3547793"/>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dirty="0">
                <a:solidFill>
                  <a:schemeClr val="bg1"/>
                </a:solidFill>
              </a:endParaRPr>
            </a:p>
          </p:txBody>
        </p:sp>
        <p:sp>
          <p:nvSpPr>
            <p:cNvPr id="208" name="TextBox 207">
              <a:extLst>
                <a:ext uri="{FF2B5EF4-FFF2-40B4-BE49-F238E27FC236}">
                  <a16:creationId xmlns:a16="http://schemas.microsoft.com/office/drawing/2014/main" id="{35705DF4-6D22-4D10-9CD9-19BD792091CD}"/>
                </a:ext>
              </a:extLst>
            </p:cNvPr>
            <p:cNvSpPr txBox="1"/>
            <p:nvPr/>
          </p:nvSpPr>
          <p:spPr>
            <a:xfrm>
              <a:off x="2712977" y="3516911"/>
              <a:ext cx="380602" cy="307777"/>
            </a:xfrm>
            <a:prstGeom prst="rect">
              <a:avLst/>
            </a:prstGeom>
            <a:noFill/>
          </p:spPr>
          <p:txBody>
            <a:bodyPr wrap="square" rtlCol="0">
              <a:spAutoFit/>
            </a:bodyPr>
            <a:lstStyle/>
            <a:p>
              <a:r>
                <a:rPr lang="en-IE" sz="1400" dirty="0">
                  <a:solidFill>
                    <a:schemeClr val="bg1"/>
                  </a:solidFill>
                </a:rPr>
                <a:t>6a</a:t>
              </a:r>
            </a:p>
          </p:txBody>
        </p:sp>
      </p:grpSp>
      <p:sp>
        <p:nvSpPr>
          <p:cNvPr id="209" name="Rectangle 208">
            <a:extLst>
              <a:ext uri="{FF2B5EF4-FFF2-40B4-BE49-F238E27FC236}">
                <a16:creationId xmlns:a16="http://schemas.microsoft.com/office/drawing/2014/main" id="{7EE083A1-1414-4502-98FC-C532A0E8BCF2}"/>
              </a:ext>
            </a:extLst>
          </p:cNvPr>
          <p:cNvSpPr/>
          <p:nvPr/>
        </p:nvSpPr>
        <p:spPr>
          <a:xfrm>
            <a:off x="447262" y="4655028"/>
            <a:ext cx="5686339" cy="261915"/>
          </a:xfrm>
          <a:prstGeom prst="rect">
            <a:avLst/>
          </a:prstGeom>
          <a:solidFill>
            <a:sysClr val="window" lastClr="FFFFFF"/>
          </a:solidFill>
          <a:ln w="25400" cap="flat" cmpd="sng" algn="ctr">
            <a:solidFill>
              <a:srgbClr val="6DABE4"/>
            </a:solidFill>
            <a:prstDash val="solid"/>
          </a:ln>
          <a:effectLst/>
        </p:spPr>
        <p:txBody>
          <a:bodyPr rtlCol="0" anchor="ctr"/>
          <a:lstStyle/>
          <a:p>
            <a:pPr lvl="0" defTabSz="914400">
              <a:defRPr/>
            </a:pPr>
            <a:r>
              <a:rPr lang="en-IE" sz="800" kern="0" dirty="0">
                <a:solidFill>
                  <a:srgbClr val="273339"/>
                </a:solidFill>
                <a:latin typeface="Arial"/>
              </a:rPr>
              <a:t>EMT member / National Director to notify Service of outcome </a:t>
            </a:r>
            <a:endParaRPr kumimoji="0" lang="en-IE" sz="800" b="0" i="0" u="none" strike="noStrike" kern="0" cap="none" spc="0" normalizeH="0" baseline="0" noProof="0" dirty="0">
              <a:ln>
                <a:noFill/>
              </a:ln>
              <a:solidFill>
                <a:srgbClr val="273339"/>
              </a:solidFill>
              <a:effectLst/>
              <a:uLnTx/>
              <a:uFillTx/>
              <a:latin typeface="Arial"/>
              <a:ea typeface="+mn-ea"/>
              <a:cs typeface="+mn-cs"/>
            </a:endParaRPr>
          </a:p>
        </p:txBody>
      </p:sp>
      <p:sp>
        <p:nvSpPr>
          <p:cNvPr id="210" name="Octagon 209">
            <a:extLst>
              <a:ext uri="{FF2B5EF4-FFF2-40B4-BE49-F238E27FC236}">
                <a16:creationId xmlns:a16="http://schemas.microsoft.com/office/drawing/2014/main" id="{668293F6-CF51-4A82-B48F-395175EE0918}"/>
              </a:ext>
            </a:extLst>
          </p:cNvPr>
          <p:cNvSpPr/>
          <p:nvPr/>
        </p:nvSpPr>
        <p:spPr>
          <a:xfrm>
            <a:off x="95148" y="4652749"/>
            <a:ext cx="252000" cy="252000"/>
          </a:xfrm>
          <a:prstGeom prst="octagon">
            <a:avLst/>
          </a:prstGeom>
          <a:solidFill>
            <a:srgbClr val="006858"/>
          </a:solidFill>
          <a:ln>
            <a:solidFill>
              <a:srgbClr val="006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a:solidFill>
                  <a:schemeClr val="bg1"/>
                </a:solidFill>
              </a:rPr>
              <a:t>7</a:t>
            </a:r>
          </a:p>
        </p:txBody>
      </p:sp>
      <p:cxnSp>
        <p:nvCxnSpPr>
          <p:cNvPr id="214" name="Straight Connector 213">
            <a:extLst>
              <a:ext uri="{FF2B5EF4-FFF2-40B4-BE49-F238E27FC236}">
                <a16:creationId xmlns:a16="http://schemas.microsoft.com/office/drawing/2014/main" id="{B262113C-C908-4059-A4C9-BCE0448DAB25}"/>
              </a:ext>
            </a:extLst>
          </p:cNvPr>
          <p:cNvCxnSpPr>
            <a:cxnSpLocks/>
          </p:cNvCxnSpPr>
          <p:nvPr/>
        </p:nvCxnSpPr>
        <p:spPr>
          <a:xfrm>
            <a:off x="428553" y="4916412"/>
            <a:ext cx="5716527" cy="0"/>
          </a:xfrm>
          <a:prstGeom prst="line">
            <a:avLst/>
          </a:prstGeom>
          <a:noFill/>
          <a:ln w="25400" cap="flat" cmpd="sng" algn="ctr">
            <a:solidFill>
              <a:srgbClr val="FCC1D2"/>
            </a:solidFill>
            <a:prstDash val="solid"/>
          </a:ln>
          <a:effectLst>
            <a:outerShdw blurRad="40000" dist="20000" dir="5400000" rotWithShape="0">
              <a:srgbClr val="000000">
                <a:alpha val="38000"/>
              </a:srgbClr>
            </a:outerShdw>
          </a:effectLst>
        </p:spPr>
      </p:cxnSp>
      <p:cxnSp>
        <p:nvCxnSpPr>
          <p:cNvPr id="221" name="Straight Connector 220">
            <a:extLst>
              <a:ext uri="{FF2B5EF4-FFF2-40B4-BE49-F238E27FC236}">
                <a16:creationId xmlns:a16="http://schemas.microsoft.com/office/drawing/2014/main" id="{E3B2DF45-B7B7-4F0A-928A-6496FF155DB9}"/>
              </a:ext>
            </a:extLst>
          </p:cNvPr>
          <p:cNvCxnSpPr>
            <a:cxnSpLocks/>
          </p:cNvCxnSpPr>
          <p:nvPr/>
        </p:nvCxnSpPr>
        <p:spPr>
          <a:xfrm flipV="1">
            <a:off x="6133601" y="4652750"/>
            <a:ext cx="0" cy="254730"/>
          </a:xfrm>
          <a:prstGeom prst="line">
            <a:avLst/>
          </a:prstGeom>
          <a:noFill/>
          <a:ln w="25400" cap="flat" cmpd="sng" algn="ctr">
            <a:solidFill>
              <a:srgbClr val="FCC1D2"/>
            </a:solidFill>
            <a:prstDash val="solid"/>
          </a:ln>
          <a:effectLst>
            <a:outerShdw blurRad="40000" dist="20000" dir="5400000" rotWithShape="0">
              <a:srgbClr val="000000">
                <a:alpha val="38000"/>
              </a:srgbClr>
            </a:outerShdw>
          </a:effectLst>
        </p:spPr>
      </p:cxnSp>
      <p:cxnSp>
        <p:nvCxnSpPr>
          <p:cNvPr id="231" name="Straight Connector 230">
            <a:extLst>
              <a:ext uri="{FF2B5EF4-FFF2-40B4-BE49-F238E27FC236}">
                <a16:creationId xmlns:a16="http://schemas.microsoft.com/office/drawing/2014/main" id="{DD1D03AD-B79B-42A6-9E29-A37189731925}"/>
              </a:ext>
            </a:extLst>
          </p:cNvPr>
          <p:cNvCxnSpPr>
            <a:cxnSpLocks/>
          </p:cNvCxnSpPr>
          <p:nvPr/>
        </p:nvCxnSpPr>
        <p:spPr>
          <a:xfrm>
            <a:off x="430501" y="5246328"/>
            <a:ext cx="2630509" cy="629"/>
          </a:xfrm>
          <a:prstGeom prst="line">
            <a:avLst/>
          </a:prstGeom>
          <a:noFill/>
          <a:ln w="25400" cap="flat" cmpd="sng" algn="ctr">
            <a:solidFill>
              <a:srgbClr val="F7A800"/>
            </a:solidFill>
            <a:prstDash val="solid"/>
          </a:ln>
          <a:effectLst>
            <a:outerShdw blurRad="40000" dist="20000" dir="5400000" rotWithShape="0">
              <a:srgbClr val="000000">
                <a:alpha val="38000"/>
              </a:srgbClr>
            </a:outerShdw>
          </a:effectLst>
        </p:spPr>
      </p:cxnSp>
      <p:cxnSp>
        <p:nvCxnSpPr>
          <p:cNvPr id="232" name="Straight Connector 231">
            <a:extLst>
              <a:ext uri="{FF2B5EF4-FFF2-40B4-BE49-F238E27FC236}">
                <a16:creationId xmlns:a16="http://schemas.microsoft.com/office/drawing/2014/main" id="{2FDD4612-E0E3-4830-9928-37F1D2DB9F82}"/>
              </a:ext>
            </a:extLst>
          </p:cNvPr>
          <p:cNvCxnSpPr>
            <a:cxnSpLocks/>
          </p:cNvCxnSpPr>
          <p:nvPr/>
        </p:nvCxnSpPr>
        <p:spPr>
          <a:xfrm flipV="1">
            <a:off x="3061010" y="4981896"/>
            <a:ext cx="0" cy="264432"/>
          </a:xfrm>
          <a:prstGeom prst="line">
            <a:avLst/>
          </a:prstGeom>
          <a:noFill/>
          <a:ln w="25400" cap="flat" cmpd="sng" algn="ctr">
            <a:solidFill>
              <a:srgbClr val="F7A800"/>
            </a:solidFill>
            <a:prstDash val="solid"/>
          </a:ln>
          <a:effectLst>
            <a:outerShdw blurRad="40000" dist="20000" dir="5400000" rotWithShape="0">
              <a:srgbClr val="000000">
                <a:alpha val="38000"/>
              </a:srgbClr>
            </a:outerShdw>
          </a:effectLst>
        </p:spPr>
      </p:cxnSp>
      <p:grpSp>
        <p:nvGrpSpPr>
          <p:cNvPr id="153" name="Group 152">
            <a:extLst>
              <a:ext uri="{FF2B5EF4-FFF2-40B4-BE49-F238E27FC236}">
                <a16:creationId xmlns:a16="http://schemas.microsoft.com/office/drawing/2014/main" id="{EA73962A-6BD8-43DF-A984-4CF712787D0A}"/>
              </a:ext>
            </a:extLst>
          </p:cNvPr>
          <p:cNvGrpSpPr/>
          <p:nvPr/>
        </p:nvGrpSpPr>
        <p:grpSpPr>
          <a:xfrm>
            <a:off x="6265198" y="2228240"/>
            <a:ext cx="741988" cy="331608"/>
            <a:chOff x="9248833" y="2752522"/>
            <a:chExt cx="741988" cy="331608"/>
          </a:xfrm>
        </p:grpSpPr>
        <p:grpSp>
          <p:nvGrpSpPr>
            <p:cNvPr id="154" name="Group 153">
              <a:extLst>
                <a:ext uri="{FF2B5EF4-FFF2-40B4-BE49-F238E27FC236}">
                  <a16:creationId xmlns:a16="http://schemas.microsoft.com/office/drawing/2014/main" id="{AE8E39F9-EF37-4F58-83C5-DC54B1781888}"/>
                </a:ext>
              </a:extLst>
            </p:cNvPr>
            <p:cNvGrpSpPr/>
            <p:nvPr/>
          </p:nvGrpSpPr>
          <p:grpSpPr>
            <a:xfrm>
              <a:off x="9458248" y="2752522"/>
              <a:ext cx="336482" cy="315475"/>
              <a:chOff x="7273686" y="5170941"/>
              <a:chExt cx="914400" cy="914400"/>
            </a:xfrm>
            <a:solidFill>
              <a:srgbClr val="003CA6"/>
            </a:solidFill>
          </p:grpSpPr>
          <p:pic>
            <p:nvPicPr>
              <p:cNvPr id="163" name="Graphic 162" descr="Clipboard">
                <a:extLst>
                  <a:ext uri="{FF2B5EF4-FFF2-40B4-BE49-F238E27FC236}">
                    <a16:creationId xmlns:a16="http://schemas.microsoft.com/office/drawing/2014/main" id="{58FFEBA3-2EF5-4869-AC42-BE777735A05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273686" y="5170941"/>
                <a:ext cx="914400" cy="914400"/>
              </a:xfrm>
              <a:prstGeom prst="rect">
                <a:avLst/>
              </a:prstGeom>
            </p:spPr>
          </p:pic>
          <p:pic>
            <p:nvPicPr>
              <p:cNvPr id="164" name="Graphic 163" descr="Office worker">
                <a:extLst>
                  <a:ext uri="{FF2B5EF4-FFF2-40B4-BE49-F238E27FC236}">
                    <a16:creationId xmlns:a16="http://schemas.microsoft.com/office/drawing/2014/main" id="{EE79DBF4-B15A-4869-A314-B0306BD937F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76041" y="5397895"/>
                <a:ext cx="289376" cy="379997"/>
              </a:xfrm>
              <a:prstGeom prst="rect">
                <a:avLst/>
              </a:prstGeom>
            </p:spPr>
          </p:pic>
        </p:grpSp>
        <p:sp>
          <p:nvSpPr>
            <p:cNvPr id="161" name="TextBox 160">
              <a:extLst>
                <a:ext uri="{FF2B5EF4-FFF2-40B4-BE49-F238E27FC236}">
                  <a16:creationId xmlns:a16="http://schemas.microsoft.com/office/drawing/2014/main" id="{CD808210-3CA1-4614-8408-06076AA59157}"/>
                </a:ext>
              </a:extLst>
            </p:cNvPr>
            <p:cNvSpPr txBox="1"/>
            <p:nvPr/>
          </p:nvSpPr>
          <p:spPr>
            <a:xfrm>
              <a:off x="9248833" y="2866313"/>
              <a:ext cx="741988" cy="217817"/>
            </a:xfrm>
            <a:prstGeom prst="rect">
              <a:avLst/>
            </a:prstGeom>
            <a:noFill/>
          </p:spPr>
          <p:txBody>
            <a:bodyPr wrap="square" rtlCol="0">
              <a:spAutoFit/>
            </a:bodyPr>
            <a:lstStyle/>
            <a:p>
              <a:pPr marL="0" marR="0" lvl="0" indent="0" algn="ctr" defTabSz="914400" eaLnBrk="1" fontAlgn="auto" latinLnBrk="0" hangingPunct="1">
                <a:lnSpc>
                  <a:spcPct val="130000"/>
                </a:lnSpc>
                <a:spcBef>
                  <a:spcPts val="0"/>
                </a:spcBef>
                <a:spcAft>
                  <a:spcPts val="0"/>
                </a:spcAft>
                <a:buClrTx/>
                <a:buSzTx/>
                <a:buFontTx/>
                <a:buNone/>
                <a:tabLst/>
                <a:defRPr/>
              </a:pPr>
              <a:r>
                <a:rPr kumimoji="0" lang="en-IE" sz="700" b="1" i="0" u="none" strike="noStrike" kern="0" cap="none" spc="0" normalizeH="0" baseline="0" noProof="0" dirty="0">
                  <a:ln>
                    <a:noFill/>
                  </a:ln>
                  <a:solidFill>
                    <a:srgbClr val="808180"/>
                  </a:solidFill>
                  <a:effectLst/>
                  <a:uLnTx/>
                  <a:uFillTx/>
                  <a:latin typeface="Arial"/>
                </a:rPr>
                <a:t>JD</a:t>
              </a:r>
            </a:p>
          </p:txBody>
        </p:sp>
      </p:grpSp>
      <p:sp>
        <p:nvSpPr>
          <p:cNvPr id="2" name="TextBox 1">
            <a:extLst>
              <a:ext uri="{FF2B5EF4-FFF2-40B4-BE49-F238E27FC236}">
                <a16:creationId xmlns:a16="http://schemas.microsoft.com/office/drawing/2014/main" id="{1BD97517-CF22-49CA-8137-B432B0E0DF21}"/>
              </a:ext>
            </a:extLst>
          </p:cNvPr>
          <p:cNvSpPr txBox="1"/>
          <p:nvPr/>
        </p:nvSpPr>
        <p:spPr>
          <a:xfrm>
            <a:off x="2946822" y="3943560"/>
            <a:ext cx="538313" cy="307777"/>
          </a:xfrm>
          <a:prstGeom prst="rect">
            <a:avLst/>
          </a:prstGeom>
          <a:noFill/>
        </p:spPr>
        <p:txBody>
          <a:bodyPr wrap="square" rtlCol="0">
            <a:spAutoFit/>
          </a:bodyPr>
          <a:lstStyle/>
          <a:p>
            <a:r>
              <a:rPr lang="en-IE" sz="1400" i="1" dirty="0"/>
              <a:t>or</a:t>
            </a:r>
          </a:p>
        </p:txBody>
      </p:sp>
      <p:sp>
        <p:nvSpPr>
          <p:cNvPr id="192" name="TextBox 191">
            <a:extLst>
              <a:ext uri="{FF2B5EF4-FFF2-40B4-BE49-F238E27FC236}">
                <a16:creationId xmlns:a16="http://schemas.microsoft.com/office/drawing/2014/main" id="{BA5C7FAA-A00E-417D-97D8-E9F6E9AE0961}"/>
              </a:ext>
            </a:extLst>
          </p:cNvPr>
          <p:cNvSpPr txBox="1"/>
          <p:nvPr/>
        </p:nvSpPr>
        <p:spPr>
          <a:xfrm>
            <a:off x="2946462" y="4272951"/>
            <a:ext cx="538313" cy="307777"/>
          </a:xfrm>
          <a:prstGeom prst="rect">
            <a:avLst/>
          </a:prstGeom>
          <a:noFill/>
        </p:spPr>
        <p:txBody>
          <a:bodyPr wrap="square" rtlCol="0">
            <a:spAutoFit/>
          </a:bodyPr>
          <a:lstStyle/>
          <a:p>
            <a:r>
              <a:rPr lang="en-IE" sz="1400" i="1" dirty="0"/>
              <a:t>or</a:t>
            </a:r>
          </a:p>
        </p:txBody>
      </p:sp>
      <p:grpSp>
        <p:nvGrpSpPr>
          <p:cNvPr id="247" name="Group 246">
            <a:extLst>
              <a:ext uri="{FF2B5EF4-FFF2-40B4-BE49-F238E27FC236}">
                <a16:creationId xmlns:a16="http://schemas.microsoft.com/office/drawing/2014/main" id="{A5028419-FD6A-4695-A1D7-D48758294A94}"/>
              </a:ext>
            </a:extLst>
          </p:cNvPr>
          <p:cNvGrpSpPr/>
          <p:nvPr/>
        </p:nvGrpSpPr>
        <p:grpSpPr>
          <a:xfrm>
            <a:off x="6059288" y="7377484"/>
            <a:ext cx="617060" cy="278074"/>
            <a:chOff x="8522323" y="1367610"/>
            <a:chExt cx="617060" cy="278074"/>
          </a:xfrm>
        </p:grpSpPr>
        <p:pic>
          <p:nvPicPr>
            <p:cNvPr id="248" name="Graphic 247" descr="Paper">
              <a:extLst>
                <a:ext uri="{FF2B5EF4-FFF2-40B4-BE49-F238E27FC236}">
                  <a16:creationId xmlns:a16="http://schemas.microsoft.com/office/drawing/2014/main" id="{9D6BC756-3E4F-45C7-B327-EAE63B841BB2}"/>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8699142" y="1367610"/>
              <a:ext cx="261896" cy="278074"/>
            </a:xfrm>
            <a:prstGeom prst="rect">
              <a:avLst/>
            </a:prstGeom>
          </p:spPr>
        </p:pic>
        <p:sp>
          <p:nvSpPr>
            <p:cNvPr id="249" name="TextBox 248">
              <a:extLst>
                <a:ext uri="{FF2B5EF4-FFF2-40B4-BE49-F238E27FC236}">
                  <a16:creationId xmlns:a16="http://schemas.microsoft.com/office/drawing/2014/main" id="{5C839B6F-9ACE-4A11-B7F0-E6A6B70E4D10}"/>
                </a:ext>
              </a:extLst>
            </p:cNvPr>
            <p:cNvSpPr txBox="1"/>
            <p:nvPr/>
          </p:nvSpPr>
          <p:spPr>
            <a:xfrm>
              <a:off x="8522323" y="1391801"/>
              <a:ext cx="617060" cy="235706"/>
            </a:xfrm>
            <a:prstGeom prst="rect">
              <a:avLst/>
            </a:prstGeom>
            <a:noFill/>
          </p:spPr>
          <p:txBody>
            <a:bodyPr wrap="square" rtlCol="0">
              <a:spAutoFit/>
            </a:bodyPr>
            <a:lstStyle/>
            <a:p>
              <a:pPr algn="ctr" defTabSz="914400">
                <a:lnSpc>
                  <a:spcPct val="130000"/>
                </a:lnSpc>
              </a:pPr>
              <a:r>
                <a:rPr lang="en-IE" sz="800" dirty="0">
                  <a:solidFill>
                    <a:srgbClr val="808180"/>
                  </a:solidFill>
                  <a:latin typeface="Arial"/>
                </a:rPr>
                <a:t>A1</a:t>
              </a:r>
            </a:p>
          </p:txBody>
        </p:sp>
      </p:grpSp>
      <p:sp>
        <p:nvSpPr>
          <p:cNvPr id="193" name="Slide Number Placeholder 1">
            <a:extLst>
              <a:ext uri="{FF2B5EF4-FFF2-40B4-BE49-F238E27FC236}">
                <a16:creationId xmlns:a16="http://schemas.microsoft.com/office/drawing/2014/main" id="{E46BA177-1752-488E-9D4B-C1EB60856217}"/>
              </a:ext>
            </a:extLst>
          </p:cNvPr>
          <p:cNvSpPr>
            <a:spLocks noGrp="1"/>
          </p:cNvSpPr>
          <p:nvPr>
            <p:ph type="sldNum" sz="quarter" idx="12"/>
          </p:nvPr>
        </p:nvSpPr>
        <p:spPr>
          <a:xfrm>
            <a:off x="5292648" y="8735224"/>
            <a:ext cx="1543050" cy="486833"/>
          </a:xfrm>
        </p:spPr>
        <p:txBody>
          <a:bodyPr/>
          <a:lstStyle/>
          <a:p>
            <a:fld id="{4D2DE3C1-C2DB-4784-85AA-0DF8A77CE9C8}" type="slidenum">
              <a:rPr lang="en-IE" sz="1100" smtClean="0"/>
              <a:t>9</a:t>
            </a:fld>
            <a:endParaRPr lang="en-IE" sz="1100"/>
          </a:p>
        </p:txBody>
      </p:sp>
      <p:sp>
        <p:nvSpPr>
          <p:cNvPr id="194" name="Rectangle 193">
            <a:extLst>
              <a:ext uri="{FF2B5EF4-FFF2-40B4-BE49-F238E27FC236}">
                <a16:creationId xmlns:a16="http://schemas.microsoft.com/office/drawing/2014/main" id="{44C33744-A351-407F-AE8F-8B5953F640F2}"/>
              </a:ext>
            </a:extLst>
          </p:cNvPr>
          <p:cNvSpPr/>
          <p:nvPr/>
        </p:nvSpPr>
        <p:spPr>
          <a:xfrm>
            <a:off x="5787736" y="62573"/>
            <a:ext cx="1021930" cy="402273"/>
          </a:xfrm>
          <a:prstGeom prst="rect">
            <a:avLst/>
          </a:prstGeom>
          <a:solidFill>
            <a:srgbClr val="A41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050" dirty="0"/>
              <a:t>Version 1</a:t>
            </a:r>
          </a:p>
          <a:p>
            <a:pPr algn="ctr"/>
            <a:r>
              <a:rPr lang="en-IE" sz="1050" dirty="0"/>
              <a:t>30 April 2021 </a:t>
            </a:r>
          </a:p>
        </p:txBody>
      </p:sp>
    </p:spTree>
    <p:extLst>
      <p:ext uri="{BB962C8B-B14F-4D97-AF65-F5344CB8AC3E}">
        <p14:creationId xmlns:p14="http://schemas.microsoft.com/office/powerpoint/2010/main" val="41976034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C3ED7B4EB0B0943BA53728CB3B9C843" ma:contentTypeVersion="11" ma:contentTypeDescription="Create a new document." ma:contentTypeScope="" ma:versionID="8d84076e5e187867a68a678bdefb484c">
  <xsd:schema xmlns:xsd="http://www.w3.org/2001/XMLSchema" xmlns:xs="http://www.w3.org/2001/XMLSchema" xmlns:p="http://schemas.microsoft.com/office/2006/metadata/properties" xmlns:ns2="d5869fb1-47e1-4915-b13d-bd4b09aacfc8" xmlns:ns3="453c77da-8e4c-4302-bb9b-7862ad1b3c71" targetNamespace="http://schemas.microsoft.com/office/2006/metadata/properties" ma:root="true" ma:fieldsID="6bacfa985b8bcf7458f2f80445f2829d" ns2:_="" ns3:_="">
    <xsd:import namespace="d5869fb1-47e1-4915-b13d-bd4b09aacfc8"/>
    <xsd:import namespace="453c77da-8e4c-4302-bb9b-7862ad1b3c7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869fb1-47e1-4915-b13d-bd4b09aacf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3c77da-8e4c-4302-bb9b-7862ad1b3c7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B31ECF-A164-445E-AF31-318FE3E5C71F}">
  <ds:schemaRefs>
    <ds:schemaRef ds:uri="http://schemas.microsoft.com/sharepoint/v3/contenttype/forms"/>
  </ds:schemaRefs>
</ds:datastoreItem>
</file>

<file path=customXml/itemProps2.xml><?xml version="1.0" encoding="utf-8"?>
<ds:datastoreItem xmlns:ds="http://schemas.openxmlformats.org/officeDocument/2006/customXml" ds:itemID="{1DA789B9-E330-4240-85D1-AA49ACD9788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d5869fb1-47e1-4915-b13d-bd4b09aacfc8"/>
    <ds:schemaRef ds:uri="453c77da-8e4c-4302-bb9b-7862ad1b3c71"/>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F255364-5FB8-4FF1-B134-49407FEC01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869fb1-47e1-4915-b13d-bd4b09aacfc8"/>
    <ds:schemaRef ds:uri="453c77da-8e4c-4302-bb9b-7862ad1b3c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10736</TotalTime>
  <Words>4092</Words>
  <Application>Microsoft Office PowerPoint</Application>
  <PresentationFormat>On-screen Show (4:3)</PresentationFormat>
  <Paragraphs>524</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Caoimhe Keoghegan</dc:creator>
  <cp:lastModifiedBy>Caoimhe Keoghegan</cp:lastModifiedBy>
  <cp:revision>33</cp:revision>
  <dcterms:created xsi:type="dcterms:W3CDTF">2021-03-18T12:31:12Z</dcterms:created>
  <dcterms:modified xsi:type="dcterms:W3CDTF">2021-04-29T13:38:15Z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0x0101003C3ED7B4EB0B0943BA53728CB3B9C843</vt:lpwstr>
  </property>
</Properties>
</file>